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73" r:id="rId6"/>
    <p:sldId id="274" r:id="rId7"/>
    <p:sldId id="269" r:id="rId8"/>
    <p:sldId id="275" r:id="rId9"/>
    <p:sldId id="276" r:id="rId10"/>
    <p:sldId id="277" r:id="rId11"/>
    <p:sldId id="280" r:id="rId12"/>
    <p:sldId id="278" r:id="rId13"/>
    <p:sldId id="279" r:id="rId14"/>
    <p:sldId id="270" r:id="rId15"/>
    <p:sldId id="271" r:id="rId16"/>
    <p:sldId id="260" r:id="rId17"/>
    <p:sldId id="268" r:id="rId18"/>
    <p:sldId id="261" r:id="rId19"/>
    <p:sldId id="264" r:id="rId20"/>
    <p:sldId id="281" r:id="rId21"/>
    <p:sldId id="267" r:id="rId22"/>
    <p:sldId id="266" r:id="rId23"/>
  </p:sldIdLst>
  <p:sldSz cx="9144000" cy="5143500" type="screen16x9"/>
  <p:notesSz cx="9144000" cy="5143500"/>
  <p:embeddedFontLst>
    <p:embeddedFont>
      <p:font typeface="Calibri" panose="020F0502020204030204" pitchFamily="3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Tahoma" panose="020B0604030504040204" pitchFamily="34" charset="0"/>
      <p:regular r:id="rId33"/>
      <p:bold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42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 Id="rId5" Type="http://schemas.openxmlformats.org/officeDocument/2006/relationships/hyperlink" Target="https://www.sas.com/en_us/insights/analytics/machine-learning.html" TargetMode="External"/><Relationship Id="rId4" Type="http://schemas.openxmlformats.org/officeDocument/2006/relationships/hyperlink" Target="https://www.sciencedirect.com/topics/computer-science/fraud-detec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4997825" y="0"/>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a:solidFill>
                <a:srgbClr val="44444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327900" y="3066375"/>
            <a:ext cx="2632842" cy="1723549"/>
          </a:xfrm>
        </p:spPr>
        <p:txBody>
          <a:bodyPr/>
          <a:lstStyle/>
          <a:p>
            <a:pPr algn="ctr"/>
            <a:r>
              <a:rPr lang="en-US" dirty="0"/>
              <a:t>On the other hand, the fraudulent transactions are a lot of different than normal. The mean of the transactions is 530,92 and a std of 835,58.</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216554" y="1239354"/>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231106"/>
          </a:xfrm>
        </p:spPr>
        <p:txBody>
          <a:bodyPr/>
          <a:lstStyle/>
          <a:p>
            <a:pPr algn="ctr"/>
            <a:r>
              <a:rPr lang="fr-HT" dirty="0"/>
              <a:t>The 26-35 </a:t>
            </a:r>
            <a:r>
              <a:rPr lang="fr-HT" dirty="0" err="1"/>
              <a:t>age</a:t>
            </a:r>
            <a:r>
              <a:rPr lang="fr-HT" dirty="0"/>
              <a:t> group </a:t>
            </a:r>
            <a:r>
              <a:rPr lang="fr-HT" dirty="0" err="1"/>
              <a:t>is</a:t>
            </a:r>
            <a:r>
              <a:rPr lang="fr-HT" dirty="0"/>
              <a:t> the one </a:t>
            </a:r>
            <a:r>
              <a:rPr lang="fr-HT" dirty="0" err="1"/>
              <a:t>that</a:t>
            </a:r>
            <a:r>
              <a:rPr lang="fr-HT" dirty="0"/>
              <a:t> are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 </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185049"/>
          </a:xfrm>
        </p:spPr>
        <p:txBody>
          <a:bodyPr/>
          <a:lstStyle/>
          <a:p>
            <a:r>
              <a:rPr lang="en-US" dirty="0"/>
              <a:t>In this graph, we can see that the females has a higher chance to be victims of fraud. We confirm it with a chi-square test to know if the gender and fraud variable are independent.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independent.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71410990"/>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r>
                        <a:rPr lang="en-US" dirty="0"/>
                        <a:t>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303367"/>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2215991"/>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 Translated with www.DeepL.com/Translator (free version)</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3139321"/>
          </a:xfrm>
        </p:spPr>
        <p:txBody>
          <a:bodyPr/>
          <a:lstStyle/>
          <a:p>
            <a:pPr marL="514350" indent="-285750">
              <a:buFont typeface="Arial" panose="020B0604020202020204" pitchFamily="34" charset="0"/>
              <a:buChar char="•"/>
            </a:pPr>
            <a:r>
              <a:rPr lang="fr-HT" dirty="0"/>
              <a:t>Bank </a:t>
            </a:r>
            <a:r>
              <a:rPr lang="fr-HT" dirty="0">
                <a:hlinkClick r:id="rId2"/>
              </a:rPr>
              <a:t>simulation</a:t>
            </a:r>
            <a:endParaRPr lang="fr-HT" dirty="0"/>
          </a:p>
          <a:p>
            <a:pPr marL="514350" indent="-285750">
              <a:buFont typeface="Arial" panose="020B0604020202020204" pitchFamily="34" charset="0"/>
              <a:buChar char="•"/>
            </a:pPr>
            <a:r>
              <a:rPr lang="fr-HT" dirty="0">
                <a:hlinkClick r:id="rId3"/>
              </a:rPr>
              <a:t>Pandas</a:t>
            </a:r>
            <a:r>
              <a:rPr lang="fr-HT" dirty="0"/>
              <a:t> </a:t>
            </a:r>
          </a:p>
          <a:p>
            <a:pPr marL="457200" algn="just" rtl="0" fontAlgn="base">
              <a:spcBef>
                <a:spcPts val="0"/>
              </a:spcBef>
              <a:spcAft>
                <a:spcPts val="0"/>
              </a:spcAft>
              <a:buFont typeface="Arial" panose="020B0604020202020204" pitchFamily="34" charset="0"/>
              <a:buChar char="•"/>
            </a:pPr>
            <a:r>
              <a:rPr lang="fr-HT" sz="1800" u="sng" dirty="0" err="1">
                <a:solidFill>
                  <a:srgbClr val="1155CC"/>
                </a:solidFill>
                <a:latin typeface="Times New Roman" panose="02020603050405020304" pitchFamily="18" charset="0"/>
                <a:hlinkClick r:id="rId4"/>
              </a:rPr>
              <a:t>Fraud</a:t>
            </a:r>
            <a:r>
              <a:rPr lang="fr-HT" sz="1800" u="sng" dirty="0">
                <a:solidFill>
                  <a:srgbClr val="1155CC"/>
                </a:solidFill>
                <a:latin typeface="Times New Roman" panose="02020603050405020304" pitchFamily="18" charset="0"/>
                <a:hlinkClick r:id="rId4"/>
              </a:rPr>
              <a:t> </a:t>
            </a:r>
            <a:r>
              <a:rPr lang="fr-HT" sz="1800" u="sng" dirty="0" err="1">
                <a:solidFill>
                  <a:srgbClr val="1155CC"/>
                </a:solidFill>
                <a:latin typeface="Times New Roman" panose="02020603050405020304" pitchFamily="18" charset="0"/>
                <a:hlinkClick r:id="rId4"/>
              </a:rPr>
              <a:t>Detection</a:t>
            </a:r>
            <a:r>
              <a:rPr lang="fr-HT" sz="1800" u="sng" dirty="0">
                <a:solidFill>
                  <a:srgbClr val="1155CC"/>
                </a:solidFill>
                <a:latin typeface="Times New Roman" panose="02020603050405020304" pitchFamily="18" charset="0"/>
              </a:rPr>
              <a:t> </a:t>
            </a:r>
          </a:p>
          <a:p>
            <a:pPr marL="457200" algn="just" rtl="0" fontAlgn="base">
              <a:spcBef>
                <a:spcPts val="0"/>
              </a:spcBef>
              <a:spcAft>
                <a:spcPts val="0"/>
              </a:spcAft>
              <a:buFont typeface="Arial" panose="020B0604020202020204" pitchFamily="34" charset="0"/>
              <a:buChar char="•"/>
            </a:pPr>
            <a:r>
              <a:rPr lang="fr-HT" sz="1800" u="sng" dirty="0">
                <a:solidFill>
                  <a:srgbClr val="1155CC"/>
                </a:solidFill>
                <a:latin typeface="Times New Roman" panose="02020603050405020304" pitchFamily="18" charset="0"/>
                <a:hlinkClick r:id="rId5"/>
              </a:rPr>
              <a:t>Machine Learning </a:t>
            </a: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228600" indent="0" algn="just" rtl="0" fontAlgn="base">
              <a:spcBef>
                <a:spcPts val="0"/>
              </a:spcBef>
              <a:spcAft>
                <a:spcPts val="0"/>
              </a:spcAft>
            </a:pPr>
            <a:endParaRPr lang="fr-HT" sz="1800" b="0" i="0" u="none" strike="noStrike" dirty="0">
              <a:solidFill>
                <a:srgbClr val="000000"/>
              </a:solidFill>
              <a:effectLst/>
              <a:latin typeface="Times New Roman" panose="02020603050405020304" pitchFamily="18" charset="0"/>
            </a:endParaRPr>
          </a:p>
          <a:p>
            <a:pPr marL="514350" indent="-285750">
              <a:buFont typeface="Arial" panose="020B0604020202020204" pitchFamily="34" charset="0"/>
              <a:buChar char="•"/>
            </a:pPr>
            <a:endParaRPr lang="fr-HT" dirty="0"/>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a:t>
            </a: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1477328"/>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304569"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de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1016</TotalTime>
  <Words>1175</Words>
  <Application>Microsoft Office PowerPoint</Application>
  <PresentationFormat>On-screen Show (16:9)</PresentationFormat>
  <Paragraphs>124</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Trebuchet MS</vt:lpstr>
      <vt:lpstr>Calibri</vt:lpstr>
      <vt:lpstr>Montserrat</vt:lpstr>
      <vt:lpstr>Arial</vt:lpstr>
      <vt:lpstr>Tahoma</vt:lpstr>
      <vt:lpstr>Times New Roman</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100</cp:revision>
  <dcterms:created xsi:type="dcterms:W3CDTF">2021-05-25T12:22:41Z</dcterms:created>
  <dcterms:modified xsi:type="dcterms:W3CDTF">2021-07-02T15:57:32Z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