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73" r:id="rId6"/>
    <p:sldId id="274" r:id="rId7"/>
    <p:sldId id="269" r:id="rId8"/>
    <p:sldId id="275" r:id="rId9"/>
    <p:sldId id="276" r:id="rId10"/>
    <p:sldId id="277" r:id="rId11"/>
    <p:sldId id="280" r:id="rId12"/>
    <p:sldId id="278" r:id="rId13"/>
    <p:sldId id="279" r:id="rId14"/>
    <p:sldId id="270" r:id="rId15"/>
    <p:sldId id="271" r:id="rId16"/>
    <p:sldId id="260" r:id="rId17"/>
    <p:sldId id="268" r:id="rId18"/>
    <p:sldId id="261" r:id="rId19"/>
    <p:sldId id="264" r:id="rId20"/>
    <p:sldId id="281" r:id="rId21"/>
    <p:sldId id="267" r:id="rId22"/>
    <p:sldId id="266" r:id="rId23"/>
  </p:sldIdLst>
  <p:sldSz cx="9144000" cy="5143500" type="screen16x9"/>
  <p:notesSz cx="9144000" cy="5143500"/>
  <p:embeddedFontLst>
    <p:embeddedFont>
      <p:font typeface="Calibri" panose="020F0502020204030204" pitchFamily="34" charset="0"/>
      <p:regular r:id="rId25"/>
      <p:bold r:id="rId26"/>
      <p:italic r:id="rId27"/>
      <p:boldItalic r:id="rId28"/>
    </p:embeddedFont>
    <p:embeddedFont>
      <p:font typeface="Montserrat" panose="020B0604020202020204" charset="0"/>
      <p:regular r:id="rId29"/>
      <p:bold r:id="rId30"/>
      <p:italic r:id="rId31"/>
      <p:boldItalic r:id="rId32"/>
    </p:embeddedFont>
    <p:embeddedFont>
      <p:font typeface="Tahoma" panose="020B0604030504040204" pitchFamily="34" charset="0"/>
      <p:regular r:id="rId33"/>
      <p:bold r:id="rId34"/>
    </p:embeddedFont>
    <p:embeddedFont>
      <p:font typeface="Trebuchet MS" panose="020B0603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Wp6OVRFIEJEE/HXDsa9FfFDJu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80886873b_33_5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gd80886873b_33_5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d1c8d4f11_0_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dd1c8d4f11_0_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d24ee2225_2_100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d24ee2225_2_100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385763"/>
            <a:ext cx="3429000" cy="1928812"/>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284ea0698_0_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284ea0698_0_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600" b="0" i="0">
                <a:solidFill>
                  <a:srgbClr val="595959"/>
                </a:solidFill>
                <a:latin typeface="Tahoma"/>
                <a:ea typeface="Tahoma"/>
                <a:cs typeface="Tahoma"/>
                <a:sym typeface="Tahom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1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11"/>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8"/>
          <p:cNvPicPr preferRelativeResize="0"/>
          <p:nvPr/>
        </p:nvPicPr>
        <p:blipFill rotWithShape="1">
          <a:blip r:embed="rId6">
            <a:alphaModFix/>
          </a:blip>
          <a:srcRect/>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avLst/>
            <a:gdLst/>
            <a:ahLst/>
            <a:cxnLst/>
            <a:rect l="l" t="t" r="r" b="b"/>
            <a:pathLst>
              <a:path w="500380" h="5143500" extrusionOk="0">
                <a:moveTo>
                  <a:pt x="499799" y="5143499"/>
                </a:moveTo>
                <a:lnTo>
                  <a:pt x="0" y="5143499"/>
                </a:lnTo>
                <a:lnTo>
                  <a:pt x="0" y="0"/>
                </a:lnTo>
                <a:lnTo>
                  <a:pt x="499799" y="0"/>
                </a:lnTo>
                <a:lnTo>
                  <a:pt x="499799"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8"/>
          <p:cNvSpPr/>
          <p:nvPr/>
        </p:nvSpPr>
        <p:spPr>
          <a:xfrm>
            <a:off x="8636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8"/>
          <p:cNvSpPr/>
          <p:nvPr/>
        </p:nvSpPr>
        <p:spPr>
          <a:xfrm>
            <a:off x="11588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EB55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8"/>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600" b="1" i="0" u="none" strike="noStrike" cap="none">
                <a:solidFill>
                  <a:srgbClr val="1A1A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rgbClr val="595959"/>
                </a:solidFill>
                <a:latin typeface="Tahoma"/>
                <a:ea typeface="Tahoma"/>
                <a:cs typeface="Tahoma"/>
                <a:sym typeface="Tahom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andas.pydata.org/docs/" TargetMode="External"/><Relationship Id="rId2" Type="http://schemas.openxmlformats.org/officeDocument/2006/relationships/hyperlink" Target="https://www.semanticscholar.org/paper/BankSim%3A-a-bank-payments-simulator-for-fraud-Lopez-Rojas-Axelsson/7a85ddf1ff49b04d3ff619a087a8d527001be639/figure/3" TargetMode="External"/><Relationship Id="rId1" Type="http://schemas.openxmlformats.org/officeDocument/2006/relationships/slideLayout" Target="../slideLayouts/slideLayout1.xml"/><Relationship Id="rId5" Type="http://schemas.openxmlformats.org/officeDocument/2006/relationships/hyperlink" Target="https://www.sas.com/en_us/insights/analytics/machine-learning.html" TargetMode="External"/><Relationship Id="rId4" Type="http://schemas.openxmlformats.org/officeDocument/2006/relationships/hyperlink" Target="https://www.sciencedirect.com/topics/computer-science/fraud-detection"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ataanalytics-q4a1096.slack.com/archives/C021PS8GCG2"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VIP509/Business-Intelligence-Projec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grpSp>
        <p:nvGrpSpPr>
          <p:cNvPr id="47" name="Google Shape;47;p1"/>
          <p:cNvGrpSpPr/>
          <p:nvPr/>
        </p:nvGrpSpPr>
        <p:grpSpPr>
          <a:xfrm>
            <a:off x="5015775" y="-126125"/>
            <a:ext cx="4146550" cy="5143500"/>
            <a:chOff x="4997825" y="0"/>
            <a:chExt cx="4146550" cy="5143500"/>
          </a:xfrm>
        </p:grpSpPr>
        <p:pic>
          <p:nvPicPr>
            <p:cNvPr id="48" name="Google Shape;48;p1"/>
            <p:cNvPicPr preferRelativeResize="0"/>
            <p:nvPr/>
          </p:nvPicPr>
          <p:blipFill rotWithShape="1">
            <a:blip r:embed="rId3">
              <a:alphaModFix/>
            </a:blip>
            <a:srcRect/>
            <a:stretch/>
          </p:blipFill>
          <p:spPr>
            <a:xfrm>
              <a:off x="5436674" y="2866624"/>
              <a:ext cx="3622496" cy="957179"/>
            </a:xfrm>
            <a:prstGeom prst="rect">
              <a:avLst/>
            </a:prstGeom>
            <a:noFill/>
            <a:ln>
              <a:noFill/>
            </a:ln>
          </p:spPr>
        </p:pic>
        <p:sp>
          <p:nvSpPr>
            <p:cNvPr id="49" name="Google Shape;49;p1"/>
            <p:cNvSpPr/>
            <p:nvPr/>
          </p:nvSpPr>
          <p:spPr>
            <a:xfrm>
              <a:off x="4997825" y="0"/>
              <a:ext cx="4146550" cy="5143500"/>
            </a:xfrm>
            <a:custGeom>
              <a:avLst/>
              <a:gdLst/>
              <a:ahLst/>
              <a:cxnLst/>
              <a:rect l="l" t="t" r="r" b="b"/>
              <a:pathLst>
                <a:path w="4146550" h="5143500" extrusionOk="0">
                  <a:moveTo>
                    <a:pt x="4146299" y="5143499"/>
                  </a:moveTo>
                  <a:lnTo>
                    <a:pt x="0" y="5143499"/>
                  </a:lnTo>
                  <a:lnTo>
                    <a:pt x="0" y="0"/>
                  </a:lnTo>
                  <a:lnTo>
                    <a:pt x="4146299" y="0"/>
                  </a:lnTo>
                  <a:lnTo>
                    <a:pt x="4146299" y="51434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p>
          </p:txBody>
        </p:sp>
        <p:sp>
          <p:nvSpPr>
            <p:cNvPr id="50" name="Google Shape;50;p1"/>
            <p:cNvSpPr/>
            <p:nvPr/>
          </p:nvSpPr>
          <p:spPr>
            <a:xfrm>
              <a:off x="4997825" y="0"/>
              <a:ext cx="4146550" cy="5143500"/>
            </a:xfrm>
            <a:custGeom>
              <a:avLst/>
              <a:gdLst/>
              <a:ahLst/>
              <a:cxnLst/>
              <a:rect l="l" t="t" r="r" b="b"/>
              <a:pathLst>
                <a:path w="4146550" h="5143500" extrusionOk="0">
                  <a:moveTo>
                    <a:pt x="0" y="0"/>
                  </a:moveTo>
                  <a:lnTo>
                    <a:pt x="4146299" y="0"/>
                  </a:lnTo>
                  <a:lnTo>
                    <a:pt x="41462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1" name="Google Shape;51;p1"/>
            <p:cNvPicPr preferRelativeResize="0"/>
            <p:nvPr/>
          </p:nvPicPr>
          <p:blipFill rotWithShape="1">
            <a:blip r:embed="rId4">
              <a:alphaModFix/>
            </a:blip>
            <a:srcRect/>
            <a:stretch/>
          </p:blipFill>
          <p:spPr>
            <a:xfrm>
              <a:off x="5053338" y="1277741"/>
              <a:ext cx="4035272" cy="1866119"/>
            </a:xfrm>
            <a:prstGeom prst="rect">
              <a:avLst/>
            </a:prstGeom>
            <a:noFill/>
            <a:ln>
              <a:noFill/>
            </a:ln>
          </p:spPr>
        </p:pic>
      </p:grpSp>
      <p:sp>
        <p:nvSpPr>
          <p:cNvPr id="52" name="Google Shape;52;p1"/>
          <p:cNvSpPr txBox="1"/>
          <p:nvPr/>
        </p:nvSpPr>
        <p:spPr>
          <a:xfrm>
            <a:off x="802475" y="1377175"/>
            <a:ext cx="3680700" cy="1771800"/>
          </a:xfrm>
          <a:prstGeom prst="rect">
            <a:avLst/>
          </a:prstGeom>
          <a:noFill/>
          <a:ln>
            <a:noFill/>
          </a:ln>
        </p:spPr>
        <p:txBody>
          <a:bodyPr spcFirstLastPara="1" wrap="square" lIns="0" tIns="8875" rIns="0" bIns="0" anchor="t" anchorCtr="0">
            <a:spAutoFit/>
          </a:bodyPr>
          <a:lstStyle/>
          <a:p>
            <a:pPr marL="12700" marR="5080" lvl="0" indent="0" algn="l" rtl="0">
              <a:lnSpc>
                <a:spcPct val="100699"/>
              </a:lnSpc>
              <a:spcBef>
                <a:spcPts val="0"/>
              </a:spcBef>
              <a:spcAft>
                <a:spcPts val="0"/>
              </a:spcAft>
              <a:buNone/>
            </a:pPr>
            <a:r>
              <a:rPr lang="en-US" sz="3800" b="1">
                <a:solidFill>
                  <a:schemeClr val="lt1"/>
                </a:solidFill>
                <a:latin typeface="Trebuchet MS"/>
                <a:ea typeface="Trebuchet MS"/>
                <a:cs typeface="Trebuchet MS"/>
                <a:sym typeface="Trebuchet MS"/>
              </a:rPr>
              <a:t>Boutique sales products Analysis</a:t>
            </a:r>
            <a:endParaRPr sz="3800">
              <a:solidFill>
                <a:schemeClr val="lt1"/>
              </a:solidFill>
              <a:latin typeface="Trebuchet MS"/>
              <a:ea typeface="Trebuchet MS"/>
              <a:cs typeface="Trebuchet MS"/>
              <a:sym typeface="Trebuchet MS"/>
            </a:endParaRPr>
          </a:p>
        </p:txBody>
      </p:sp>
      <p:grpSp>
        <p:nvGrpSpPr>
          <p:cNvPr id="53" name="Google Shape;53;p1"/>
          <p:cNvGrpSpPr/>
          <p:nvPr/>
        </p:nvGrpSpPr>
        <p:grpSpPr>
          <a:xfrm>
            <a:off x="0" y="-126125"/>
            <a:ext cx="5017135" cy="5143500"/>
            <a:chOff x="1649" y="0"/>
            <a:chExt cx="5017135" cy="5143500"/>
          </a:xfrm>
        </p:grpSpPr>
        <p:sp>
          <p:nvSpPr>
            <p:cNvPr id="54" name="Google Shape;54;p1"/>
            <p:cNvSpPr/>
            <p:nvPr/>
          </p:nvSpPr>
          <p:spPr>
            <a:xfrm>
              <a:off x="1649" y="0"/>
              <a:ext cx="4996180" cy="5143500"/>
            </a:xfrm>
            <a:custGeom>
              <a:avLst/>
              <a:gdLst/>
              <a:ahLst/>
              <a:cxnLst/>
              <a:rect l="l" t="t" r="r" b="b"/>
              <a:pathLst>
                <a:path w="4996180" h="5143500" extrusionOk="0">
                  <a:moveTo>
                    <a:pt x="0" y="5143499"/>
                  </a:moveTo>
                  <a:lnTo>
                    <a:pt x="4996174" y="5143499"/>
                  </a:lnTo>
                  <a:lnTo>
                    <a:pt x="4996174" y="0"/>
                  </a:lnTo>
                  <a:lnTo>
                    <a:pt x="0" y="0"/>
                  </a:lnTo>
                  <a:lnTo>
                    <a:pt x="0"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649" y="0"/>
              <a:ext cx="5017135" cy="5143500"/>
            </a:xfrm>
            <a:custGeom>
              <a:avLst/>
              <a:gdLst/>
              <a:ahLst/>
              <a:cxnLst/>
              <a:rect l="l" t="t" r="r" b="b"/>
              <a:pathLst>
                <a:path w="5017135" h="5143500" extrusionOk="0">
                  <a:moveTo>
                    <a:pt x="0" y="0"/>
                  </a:moveTo>
                  <a:lnTo>
                    <a:pt x="5016599" y="0"/>
                  </a:lnTo>
                  <a:lnTo>
                    <a:pt x="50165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txBox="1"/>
          <p:nvPr/>
        </p:nvSpPr>
        <p:spPr>
          <a:xfrm>
            <a:off x="632475" y="1218100"/>
            <a:ext cx="3214311" cy="1477297"/>
          </a:xfrm>
          <a:prstGeom prst="rect">
            <a:avLst/>
          </a:prstGeom>
          <a:noFill/>
          <a:ln>
            <a:noFill/>
          </a:ln>
        </p:spPr>
        <p:txBody>
          <a:bodyPr spcFirstLastPara="1" wrap="square" lIns="91425" tIns="91425" rIns="91425" bIns="91425" anchor="t" anchorCtr="0">
            <a:spAutoFit/>
          </a:bodyPr>
          <a:lstStyle/>
          <a:p>
            <a:pPr lvl="0"/>
            <a:r>
              <a:rPr lang="en-US" sz="2800" b="1" dirty="0">
                <a:solidFill>
                  <a:schemeClr val="lt1"/>
                </a:solidFill>
                <a:latin typeface="Montserrat"/>
                <a:ea typeface="Montserrat"/>
                <a:cs typeface="Montserrat"/>
                <a:sym typeface="Montserrat"/>
              </a:rPr>
              <a:t>FRAUDULENT CREDIT CARDS TRANSACTIONS</a:t>
            </a:r>
            <a:endParaRPr sz="2800" b="1">
              <a:solidFill>
                <a:schemeClr val="lt1"/>
              </a:solidFill>
              <a:latin typeface="Montserrat"/>
              <a:ea typeface="Montserrat"/>
              <a:cs typeface="Montserrat"/>
              <a:sym typeface="Montserrat"/>
            </a:endParaRPr>
          </a:p>
        </p:txBody>
      </p:sp>
      <p:sp>
        <p:nvSpPr>
          <p:cNvPr id="57" name="Google Shape;57;p1"/>
          <p:cNvSpPr txBox="1"/>
          <p:nvPr/>
        </p:nvSpPr>
        <p:spPr>
          <a:xfrm>
            <a:off x="675400" y="3746551"/>
            <a:ext cx="35379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rgbClr val="444444"/>
                </a:solidFill>
                <a:latin typeface="Tahoma"/>
                <a:ea typeface="Tahoma"/>
                <a:cs typeface="Tahoma"/>
                <a:sym typeface="Tahoma"/>
              </a:rPr>
              <a:t>Prepared by:  </a:t>
            </a:r>
            <a:r>
              <a:rPr lang="en-US" dirty="0">
                <a:solidFill>
                  <a:schemeClr val="bg1"/>
                </a:solidFill>
                <a:latin typeface="Tahoma"/>
                <a:ea typeface="Tahoma"/>
                <a:cs typeface="Tahoma"/>
                <a:sym typeface="Tahoma"/>
              </a:rPr>
              <a:t>VERSAILLES </a:t>
            </a:r>
            <a:r>
              <a:rPr lang="en-US" dirty="0" err="1">
                <a:solidFill>
                  <a:schemeClr val="bg1"/>
                </a:solidFill>
                <a:latin typeface="Tahoma"/>
                <a:ea typeface="Tahoma"/>
                <a:cs typeface="Tahoma"/>
                <a:sym typeface="Tahoma"/>
              </a:rPr>
              <a:t>Chrismond</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chemeClr val="bg1"/>
                </a:solidFill>
                <a:latin typeface="Tahoma"/>
                <a:ea typeface="Tahoma"/>
                <a:cs typeface="Tahoma"/>
                <a:sym typeface="Tahoma"/>
              </a:rPr>
              <a:t>                   VALCIN </a:t>
            </a:r>
            <a:r>
              <a:rPr lang="en-US" dirty="0" err="1">
                <a:solidFill>
                  <a:schemeClr val="bg1"/>
                </a:solidFill>
                <a:latin typeface="Tahoma"/>
                <a:ea typeface="Tahoma"/>
                <a:cs typeface="Tahoma"/>
                <a:sym typeface="Tahoma"/>
              </a:rPr>
              <a:t>Pierry</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chemeClr val="bg1"/>
                </a:solidFill>
                <a:latin typeface="Tahoma"/>
                <a:ea typeface="Tahoma"/>
                <a:cs typeface="Tahoma"/>
                <a:sym typeface="Tahoma"/>
              </a:rPr>
              <a:t>                   RAPHA</a:t>
            </a:r>
            <a:r>
              <a:rPr lang="az-Cyrl-AZ" dirty="0">
                <a:solidFill>
                  <a:schemeClr val="bg1"/>
                </a:solidFill>
                <a:latin typeface="Tahoma"/>
                <a:ea typeface="Tahoma"/>
                <a:cs typeface="Tahoma"/>
                <a:sym typeface="Tahoma"/>
              </a:rPr>
              <a:t>Ё</a:t>
            </a:r>
            <a:r>
              <a:rPr lang="en-US" dirty="0">
                <a:solidFill>
                  <a:schemeClr val="bg1"/>
                </a:solidFill>
                <a:latin typeface="Tahoma"/>
                <a:ea typeface="Tahoma"/>
                <a:cs typeface="Tahoma"/>
                <a:sym typeface="Tahoma"/>
              </a:rPr>
              <a:t>L Bony </a:t>
            </a:r>
            <a:r>
              <a:rPr lang="en-US" dirty="0" err="1">
                <a:solidFill>
                  <a:schemeClr val="bg1"/>
                </a:solidFill>
                <a:latin typeface="Tahoma"/>
                <a:ea typeface="Tahoma"/>
                <a:cs typeface="Tahoma"/>
                <a:sym typeface="Tahoma"/>
              </a:rPr>
              <a:t>Alexandre</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rgbClr val="444444"/>
                </a:solidFill>
                <a:latin typeface="Tahoma"/>
                <a:ea typeface="Tahoma"/>
                <a:cs typeface="Tahoma"/>
                <a:sym typeface="Tahoma"/>
              </a:rPr>
              <a:t>                    </a:t>
            </a:r>
          </a:p>
          <a:p>
            <a:pPr marL="0" lvl="0" indent="0" algn="l" rtl="0">
              <a:spcBef>
                <a:spcPts val="0"/>
              </a:spcBef>
              <a:spcAft>
                <a:spcPts val="0"/>
              </a:spcAft>
              <a:buNone/>
            </a:pPr>
            <a:r>
              <a:rPr lang="en-US" dirty="0">
                <a:solidFill>
                  <a:srgbClr val="444444"/>
                </a:solidFill>
                <a:latin typeface="Tahoma"/>
                <a:ea typeface="Tahoma"/>
                <a:cs typeface="Tahoma"/>
                <a:sym typeface="Tahoma"/>
              </a:rPr>
              <a:t>                      </a:t>
            </a:r>
          </a:p>
          <a:p>
            <a:pPr marL="0" lvl="0" indent="0" algn="l" rtl="0">
              <a:spcBef>
                <a:spcPts val="0"/>
              </a:spcBef>
              <a:spcAft>
                <a:spcPts val="0"/>
              </a:spcAft>
              <a:buNone/>
            </a:pPr>
            <a:r>
              <a:rPr lang="en-US" dirty="0">
                <a:solidFill>
                  <a:srgbClr val="444444"/>
                </a:solidFill>
                <a:latin typeface="Tahoma"/>
                <a:ea typeface="Tahoma"/>
                <a:cs typeface="Tahoma"/>
                <a:sym typeface="Tahoma"/>
              </a:rPr>
              <a:t>                    </a:t>
            </a:r>
            <a:endParaRPr dirty="0">
              <a:solidFill>
                <a:srgbClr val="444444"/>
              </a:solidFill>
              <a:latin typeface="Tahoma"/>
              <a:ea typeface="Tahoma"/>
              <a:cs typeface="Tahoma"/>
              <a:sym typeface="Tahoma"/>
            </a:endParaRPr>
          </a:p>
        </p:txBody>
      </p:sp>
      <p:sp>
        <p:nvSpPr>
          <p:cNvPr id="2" name="Rectangle 1">
            <a:extLst>
              <a:ext uri="{FF2B5EF4-FFF2-40B4-BE49-F238E27FC236}">
                <a16:creationId xmlns:a16="http://schemas.microsoft.com/office/drawing/2014/main" id="{169D395D-4644-420D-9748-7CC98C83DC2C}"/>
              </a:ext>
            </a:extLst>
          </p:cNvPr>
          <p:cNvSpPr/>
          <p:nvPr/>
        </p:nvSpPr>
        <p:spPr>
          <a:xfrm>
            <a:off x="6373033" y="3099697"/>
            <a:ext cx="1749778" cy="7682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HT" sz="2000" b="1" dirty="0">
                <a:solidFill>
                  <a:schemeClr val="tx1"/>
                </a:solidFill>
              </a:rPr>
              <a:t>Group 4</a:t>
            </a:r>
            <a:r>
              <a:rPr lang="fr-HT" sz="2000" b="1"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fraudulent transactions</a:t>
            </a:r>
          </a:p>
        </p:txBody>
      </p:sp>
      <p:sp>
        <p:nvSpPr>
          <p:cNvPr id="3" name="Text Placeholder 2"/>
          <p:cNvSpPr>
            <a:spLocks noGrp="1"/>
          </p:cNvSpPr>
          <p:nvPr>
            <p:ph type="body" idx="1"/>
          </p:nvPr>
        </p:nvSpPr>
        <p:spPr>
          <a:xfrm>
            <a:off x="5084754" y="2409196"/>
            <a:ext cx="2632842" cy="2708434"/>
          </a:xfrm>
        </p:spPr>
        <p:txBody>
          <a:bodyPr/>
          <a:lstStyle/>
          <a:p>
            <a:pPr algn="ctr"/>
            <a:r>
              <a:rPr lang="en-US" dirty="0"/>
              <a:t>On the other hand, the fraudulent transactions are a lot of different than the normal transactions . The mean of the transactions is 530,92 and a std of 835,58. The fraudulent transactions tends to be higher than the non-frauds one.</a:t>
            </a:r>
          </a:p>
        </p:txBody>
      </p:sp>
      <p:pic>
        <p:nvPicPr>
          <p:cNvPr id="6" name="Picture 5">
            <a:extLst>
              <a:ext uri="{FF2B5EF4-FFF2-40B4-BE49-F238E27FC236}">
                <a16:creationId xmlns:a16="http://schemas.microsoft.com/office/drawing/2014/main" id="{3A37D60E-34B4-4028-89CD-3B771D30747C}"/>
              </a:ext>
            </a:extLst>
          </p:cNvPr>
          <p:cNvPicPr>
            <a:picLocks noChangeAspect="1"/>
          </p:cNvPicPr>
          <p:nvPr/>
        </p:nvPicPr>
        <p:blipFill>
          <a:blip r:embed="rId2"/>
          <a:stretch>
            <a:fillRect/>
          </a:stretch>
        </p:blipFill>
        <p:spPr>
          <a:xfrm>
            <a:off x="701749" y="1157243"/>
            <a:ext cx="4720856" cy="3403174"/>
          </a:xfrm>
          <a:prstGeom prst="rect">
            <a:avLst/>
          </a:prstGeom>
        </p:spPr>
      </p:pic>
      <p:pic>
        <p:nvPicPr>
          <p:cNvPr id="8" name="Picture 7">
            <a:extLst>
              <a:ext uri="{FF2B5EF4-FFF2-40B4-BE49-F238E27FC236}">
                <a16:creationId xmlns:a16="http://schemas.microsoft.com/office/drawing/2014/main" id="{5016A5BB-24B9-49C4-9DB1-BBAC6442630F}"/>
              </a:ext>
            </a:extLst>
          </p:cNvPr>
          <p:cNvPicPr>
            <a:picLocks noChangeAspect="1"/>
          </p:cNvPicPr>
          <p:nvPr/>
        </p:nvPicPr>
        <p:blipFill>
          <a:blip r:embed="rId3"/>
          <a:stretch>
            <a:fillRect/>
          </a:stretch>
        </p:blipFill>
        <p:spPr>
          <a:xfrm>
            <a:off x="5160110" y="608269"/>
            <a:ext cx="2219635" cy="1619476"/>
          </a:xfrm>
          <a:prstGeom prst="rect">
            <a:avLst/>
          </a:prstGeom>
        </p:spPr>
      </p:pic>
    </p:spTree>
    <p:extLst>
      <p:ext uri="{BB962C8B-B14F-4D97-AF65-F5344CB8AC3E}">
        <p14:creationId xmlns:p14="http://schemas.microsoft.com/office/powerpoint/2010/main" val="2488876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dirty="0"/>
              <a:t>Victims of fraudulent transactions by Age group</a:t>
            </a:r>
          </a:p>
        </p:txBody>
      </p:sp>
      <p:sp>
        <p:nvSpPr>
          <p:cNvPr id="11" name="Subtitle 10">
            <a:extLst>
              <a:ext uri="{FF2B5EF4-FFF2-40B4-BE49-F238E27FC236}">
                <a16:creationId xmlns:a16="http://schemas.microsoft.com/office/drawing/2014/main" id="{407D93D1-8862-44BB-8606-01F759ED935D}"/>
              </a:ext>
            </a:extLst>
          </p:cNvPr>
          <p:cNvSpPr>
            <a:spLocks noGrp="1"/>
          </p:cNvSpPr>
          <p:nvPr>
            <p:ph type="subTitle" idx="1"/>
          </p:nvPr>
        </p:nvSpPr>
        <p:spPr>
          <a:xfrm>
            <a:off x="6028660" y="1180215"/>
            <a:ext cx="2860159" cy="1231106"/>
          </a:xfrm>
        </p:spPr>
        <p:txBody>
          <a:bodyPr/>
          <a:lstStyle/>
          <a:p>
            <a:pPr algn="ctr"/>
            <a:r>
              <a:rPr lang="fr-HT" dirty="0"/>
              <a:t>The 26-35 </a:t>
            </a:r>
            <a:r>
              <a:rPr lang="fr-HT" dirty="0" err="1"/>
              <a:t>age</a:t>
            </a:r>
            <a:r>
              <a:rPr lang="fr-HT" dirty="0"/>
              <a:t> group </a:t>
            </a:r>
            <a:r>
              <a:rPr lang="fr-HT" dirty="0" err="1"/>
              <a:t>is</a:t>
            </a:r>
            <a:r>
              <a:rPr lang="fr-HT" dirty="0"/>
              <a:t> the one </a:t>
            </a:r>
            <a:r>
              <a:rPr lang="fr-HT" dirty="0" err="1"/>
              <a:t>that</a:t>
            </a:r>
            <a:r>
              <a:rPr lang="fr-HT" dirty="0"/>
              <a:t> are more </a:t>
            </a:r>
            <a:r>
              <a:rPr lang="fr-HT" dirty="0" err="1"/>
              <a:t>victims</a:t>
            </a:r>
            <a:r>
              <a:rPr lang="fr-HT" dirty="0"/>
              <a:t> of </a:t>
            </a:r>
            <a:r>
              <a:rPr lang="fr-HT" dirty="0" err="1"/>
              <a:t>fraudulent</a:t>
            </a:r>
            <a:r>
              <a:rPr lang="fr-HT" dirty="0"/>
              <a:t>  transactions , </a:t>
            </a:r>
            <a:r>
              <a:rPr lang="fr-HT" dirty="0" err="1"/>
              <a:t>followed</a:t>
            </a:r>
            <a:r>
              <a:rPr lang="fr-HT" dirty="0"/>
              <a:t> by 36-45 </a:t>
            </a:r>
            <a:r>
              <a:rPr lang="fr-HT" dirty="0" err="1"/>
              <a:t>age</a:t>
            </a:r>
            <a:r>
              <a:rPr lang="fr-HT" dirty="0"/>
              <a:t> group.</a:t>
            </a:r>
          </a:p>
        </p:txBody>
      </p:sp>
      <p:pic>
        <p:nvPicPr>
          <p:cNvPr id="4" name="Picture 3">
            <a:extLst>
              <a:ext uri="{FF2B5EF4-FFF2-40B4-BE49-F238E27FC236}">
                <a16:creationId xmlns:a16="http://schemas.microsoft.com/office/drawing/2014/main" id="{AEB2986C-FA7A-4318-A274-1843C07F3C02}"/>
              </a:ext>
            </a:extLst>
          </p:cNvPr>
          <p:cNvPicPr>
            <a:picLocks noChangeAspect="1"/>
          </p:cNvPicPr>
          <p:nvPr/>
        </p:nvPicPr>
        <p:blipFill>
          <a:blip r:embed="rId2"/>
          <a:stretch>
            <a:fillRect/>
          </a:stretch>
        </p:blipFill>
        <p:spPr>
          <a:xfrm>
            <a:off x="845290" y="1180215"/>
            <a:ext cx="4540102" cy="3242930"/>
          </a:xfrm>
          <a:prstGeom prst="rect">
            <a:avLst/>
          </a:prstGeom>
        </p:spPr>
      </p:pic>
    </p:spTree>
    <p:extLst>
      <p:ext uri="{BB962C8B-B14F-4D97-AF65-F5344CB8AC3E}">
        <p14:creationId xmlns:p14="http://schemas.microsoft.com/office/powerpoint/2010/main" val="381527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Is there a Threshold for the transaction ?</a:t>
            </a:r>
          </a:p>
        </p:txBody>
      </p:sp>
      <p:sp>
        <p:nvSpPr>
          <p:cNvPr id="3" name="Text Placeholder 2"/>
          <p:cNvSpPr>
            <a:spLocks noGrp="1"/>
          </p:cNvSpPr>
          <p:nvPr>
            <p:ph type="body" idx="1"/>
          </p:nvPr>
        </p:nvSpPr>
        <p:spPr>
          <a:xfrm>
            <a:off x="1145235" y="2571750"/>
            <a:ext cx="7090927" cy="1477328"/>
          </a:xfrm>
        </p:spPr>
        <p:txBody>
          <a:bodyPr/>
          <a:lstStyle/>
          <a:p>
            <a:pPr marL="514350" indent="-285750" algn="ctr">
              <a:buFont typeface="Arial" panose="020B0604020202020204" pitchFamily="34" charset="0"/>
              <a:buChar char="•"/>
            </a:pPr>
            <a:r>
              <a:rPr lang="en-US" dirty="0"/>
              <a:t>With the insights provided by the analysis of the transactions, We can see there is a greater probability for a transaction that is upper than 50 $ to be fraudulent. Knowing that 75% of the non-</a:t>
            </a:r>
            <a:r>
              <a:rPr lang="en-US" dirty="0" err="1"/>
              <a:t>fraudulents</a:t>
            </a:r>
            <a:r>
              <a:rPr lang="en-US" dirty="0"/>
              <a:t> transactions don’t exceed 41,89.</a:t>
            </a:r>
          </a:p>
          <a:p>
            <a:pPr marL="228600" indent="0" algn="ctr"/>
            <a:endParaRPr lang="en-US" dirty="0"/>
          </a:p>
          <a:p>
            <a:pPr marL="514350" indent="-285750" algn="ctr">
              <a:buFont typeface="Arial" panose="020B0604020202020204" pitchFamily="34" charset="0"/>
              <a:buChar char="•"/>
            </a:pPr>
            <a:endParaRPr lang="en-US" dirty="0"/>
          </a:p>
        </p:txBody>
      </p:sp>
    </p:spTree>
    <p:extLst>
      <p:ext uri="{BB962C8B-B14F-4D97-AF65-F5344CB8AC3E}">
        <p14:creationId xmlns:p14="http://schemas.microsoft.com/office/powerpoint/2010/main" val="378829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Daily trends of the transactions by Gender</a:t>
            </a:r>
          </a:p>
        </p:txBody>
      </p:sp>
      <p:sp>
        <p:nvSpPr>
          <p:cNvPr id="11" name="Subtitle 10">
            <a:extLst>
              <a:ext uri="{FF2B5EF4-FFF2-40B4-BE49-F238E27FC236}">
                <a16:creationId xmlns:a16="http://schemas.microsoft.com/office/drawing/2014/main" id="{407D93D1-8862-44BB-8606-01F759ED935D}"/>
              </a:ext>
            </a:extLst>
          </p:cNvPr>
          <p:cNvSpPr>
            <a:spLocks noGrp="1"/>
          </p:cNvSpPr>
          <p:nvPr>
            <p:ph type="subTitle" idx="1"/>
          </p:nvPr>
        </p:nvSpPr>
        <p:spPr>
          <a:xfrm>
            <a:off x="6028660" y="1180215"/>
            <a:ext cx="2860159" cy="1969770"/>
          </a:xfrm>
        </p:spPr>
        <p:txBody>
          <a:bodyPr/>
          <a:lstStyle/>
          <a:p>
            <a:pPr algn="ctr"/>
            <a:r>
              <a:rPr lang="fr-HT" dirty="0"/>
              <a:t>By </a:t>
            </a:r>
            <a:r>
              <a:rPr lang="fr-HT" dirty="0" err="1"/>
              <a:t>looking</a:t>
            </a:r>
            <a:r>
              <a:rPr lang="fr-HT" dirty="0"/>
              <a:t> at </a:t>
            </a:r>
            <a:r>
              <a:rPr lang="fr-HT" dirty="0" err="1"/>
              <a:t>this</a:t>
            </a:r>
            <a:r>
              <a:rPr lang="fr-HT" dirty="0"/>
              <a:t> data , </a:t>
            </a:r>
            <a:r>
              <a:rPr lang="fr-HT" dirty="0" err="1"/>
              <a:t>we</a:t>
            </a:r>
            <a:r>
              <a:rPr lang="fr-HT" dirty="0"/>
              <a:t> can </a:t>
            </a:r>
            <a:r>
              <a:rPr lang="fr-HT" dirty="0" err="1"/>
              <a:t>see</a:t>
            </a:r>
            <a:r>
              <a:rPr lang="fr-HT" dirty="0"/>
              <a:t> </a:t>
            </a:r>
            <a:r>
              <a:rPr lang="fr-HT" dirty="0" err="1"/>
              <a:t>that</a:t>
            </a:r>
            <a:r>
              <a:rPr lang="fr-HT" dirty="0"/>
              <a:t> </a:t>
            </a:r>
            <a:r>
              <a:rPr lang="fr-HT" dirty="0" err="1"/>
              <a:t>female</a:t>
            </a:r>
            <a:r>
              <a:rPr lang="fr-HT" dirty="0"/>
              <a:t> tends to </a:t>
            </a:r>
            <a:r>
              <a:rPr lang="fr-HT" dirty="0" err="1"/>
              <a:t>make</a:t>
            </a:r>
            <a:r>
              <a:rPr lang="fr-HT" dirty="0"/>
              <a:t> more transactions </a:t>
            </a:r>
            <a:r>
              <a:rPr lang="fr-HT" dirty="0" err="1"/>
              <a:t>daily</a:t>
            </a:r>
            <a:r>
              <a:rPr lang="fr-HT" dirty="0"/>
              <a:t> </a:t>
            </a:r>
            <a:r>
              <a:rPr lang="fr-HT" dirty="0" err="1"/>
              <a:t>than</a:t>
            </a:r>
            <a:r>
              <a:rPr lang="fr-HT" dirty="0"/>
              <a:t> the male </a:t>
            </a:r>
            <a:r>
              <a:rPr lang="fr-HT" dirty="0" err="1"/>
              <a:t>customers</a:t>
            </a:r>
            <a:r>
              <a:rPr lang="fr-HT" dirty="0"/>
              <a:t> and </a:t>
            </a:r>
            <a:r>
              <a:rPr lang="fr-HT" dirty="0" err="1"/>
              <a:t>they</a:t>
            </a:r>
            <a:r>
              <a:rPr lang="fr-HT" dirty="0"/>
              <a:t> are </a:t>
            </a:r>
            <a:r>
              <a:rPr lang="fr-HT" dirty="0" err="1"/>
              <a:t>also</a:t>
            </a:r>
            <a:r>
              <a:rPr lang="fr-HT" dirty="0"/>
              <a:t> the </a:t>
            </a:r>
            <a:r>
              <a:rPr lang="fr-HT" dirty="0" err="1"/>
              <a:t>ones</a:t>
            </a:r>
            <a:r>
              <a:rPr lang="fr-HT" dirty="0"/>
              <a:t> </a:t>
            </a:r>
            <a:r>
              <a:rPr lang="fr-HT" dirty="0" err="1"/>
              <a:t>that</a:t>
            </a:r>
            <a:r>
              <a:rPr lang="fr-HT" dirty="0"/>
              <a:t> are more </a:t>
            </a:r>
            <a:r>
              <a:rPr lang="fr-HT" dirty="0" err="1"/>
              <a:t>victims</a:t>
            </a:r>
            <a:r>
              <a:rPr lang="fr-HT" dirty="0"/>
              <a:t> of </a:t>
            </a:r>
            <a:r>
              <a:rPr lang="fr-HT" dirty="0" err="1"/>
              <a:t>fraud</a:t>
            </a:r>
            <a:r>
              <a:rPr lang="fr-HT" dirty="0"/>
              <a:t> </a:t>
            </a:r>
            <a:r>
              <a:rPr lang="fr-HT" dirty="0" err="1"/>
              <a:t>looking</a:t>
            </a:r>
            <a:r>
              <a:rPr lang="fr-HT" dirty="0"/>
              <a:t> by </a:t>
            </a:r>
            <a:r>
              <a:rPr lang="fr-HT" dirty="0" err="1"/>
              <a:t>this</a:t>
            </a:r>
            <a:r>
              <a:rPr lang="fr-HT" dirty="0"/>
              <a:t> data. </a:t>
            </a:r>
          </a:p>
        </p:txBody>
      </p:sp>
      <p:pic>
        <p:nvPicPr>
          <p:cNvPr id="15" name="Picture 14">
            <a:extLst>
              <a:ext uri="{FF2B5EF4-FFF2-40B4-BE49-F238E27FC236}">
                <a16:creationId xmlns:a16="http://schemas.microsoft.com/office/drawing/2014/main" id="{EAB1AF5F-42B5-43B2-89AB-491D79EDD3F7}"/>
              </a:ext>
            </a:extLst>
          </p:cNvPr>
          <p:cNvPicPr>
            <a:picLocks noChangeAspect="1"/>
          </p:cNvPicPr>
          <p:nvPr/>
        </p:nvPicPr>
        <p:blipFill>
          <a:blip r:embed="rId2"/>
          <a:stretch>
            <a:fillRect/>
          </a:stretch>
        </p:blipFill>
        <p:spPr>
          <a:xfrm>
            <a:off x="616689" y="1105785"/>
            <a:ext cx="5135525" cy="3260855"/>
          </a:xfrm>
          <a:prstGeom prst="rect">
            <a:avLst/>
          </a:prstGeom>
        </p:spPr>
      </p:pic>
    </p:spTree>
    <p:extLst>
      <p:ext uri="{BB962C8B-B14F-4D97-AF65-F5344CB8AC3E}">
        <p14:creationId xmlns:p14="http://schemas.microsoft.com/office/powerpoint/2010/main" val="4107497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Gender with highest probability to be victim </a:t>
            </a:r>
          </a:p>
        </p:txBody>
      </p:sp>
      <p:sp>
        <p:nvSpPr>
          <p:cNvPr id="3" name="Text Placeholder 2"/>
          <p:cNvSpPr>
            <a:spLocks noGrp="1"/>
          </p:cNvSpPr>
          <p:nvPr>
            <p:ph type="body" idx="1"/>
          </p:nvPr>
        </p:nvSpPr>
        <p:spPr>
          <a:xfrm>
            <a:off x="5083095" y="866495"/>
            <a:ext cx="3466213" cy="2215991"/>
          </a:xfrm>
        </p:spPr>
        <p:txBody>
          <a:bodyPr/>
          <a:lstStyle/>
          <a:p>
            <a:r>
              <a:rPr lang="en-US" dirty="0"/>
              <a:t>In this graph, we can see that the females has a higher chance to be victims of fraud. We confirm it with a chi-square test to know if the gender and fraud variable are dependent. Using bayes formula, A customer victim of fraud has a 70,07 % to be a women</a:t>
            </a:r>
          </a:p>
        </p:txBody>
      </p:sp>
      <p:pic>
        <p:nvPicPr>
          <p:cNvPr id="7" name="Picture 6">
            <a:extLst>
              <a:ext uri="{FF2B5EF4-FFF2-40B4-BE49-F238E27FC236}">
                <a16:creationId xmlns:a16="http://schemas.microsoft.com/office/drawing/2014/main" id="{C6CA40EF-19E2-4262-8616-156D471B7BC5}"/>
              </a:ext>
            </a:extLst>
          </p:cNvPr>
          <p:cNvPicPr>
            <a:picLocks noChangeAspect="1"/>
          </p:cNvPicPr>
          <p:nvPr/>
        </p:nvPicPr>
        <p:blipFill>
          <a:blip r:embed="rId2"/>
          <a:stretch>
            <a:fillRect/>
          </a:stretch>
        </p:blipFill>
        <p:spPr>
          <a:xfrm>
            <a:off x="594692" y="798305"/>
            <a:ext cx="4083634" cy="2398986"/>
          </a:xfrm>
          <a:prstGeom prst="rect">
            <a:avLst/>
          </a:prstGeom>
        </p:spPr>
      </p:pic>
      <p:pic>
        <p:nvPicPr>
          <p:cNvPr id="11" name="Picture 10">
            <a:extLst>
              <a:ext uri="{FF2B5EF4-FFF2-40B4-BE49-F238E27FC236}">
                <a16:creationId xmlns:a16="http://schemas.microsoft.com/office/drawing/2014/main" id="{E3E939EB-4A33-4C0B-AB32-9D192A855FE4}"/>
              </a:ext>
            </a:extLst>
          </p:cNvPr>
          <p:cNvPicPr>
            <a:picLocks noChangeAspect="1"/>
          </p:cNvPicPr>
          <p:nvPr/>
        </p:nvPicPr>
        <p:blipFill>
          <a:blip r:embed="rId3"/>
          <a:stretch>
            <a:fillRect/>
          </a:stretch>
        </p:blipFill>
        <p:spPr>
          <a:xfrm>
            <a:off x="5427859" y="3334650"/>
            <a:ext cx="3124636" cy="11526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69332"/>
          </a:xfrm>
        </p:spPr>
        <p:txBody>
          <a:bodyPr/>
          <a:lstStyle/>
          <a:p>
            <a:r>
              <a:rPr lang="en-US" sz="2400" dirty="0"/>
              <a:t>Category with the highest probability to be victim</a:t>
            </a:r>
          </a:p>
        </p:txBody>
      </p:sp>
      <p:sp>
        <p:nvSpPr>
          <p:cNvPr id="3" name="Text Placeholder 2"/>
          <p:cNvSpPr>
            <a:spLocks noGrp="1"/>
          </p:cNvSpPr>
          <p:nvPr>
            <p:ph type="body" idx="1"/>
          </p:nvPr>
        </p:nvSpPr>
        <p:spPr>
          <a:xfrm>
            <a:off x="5552762" y="978099"/>
            <a:ext cx="3078686" cy="1969770"/>
          </a:xfrm>
        </p:spPr>
        <p:txBody>
          <a:bodyPr/>
          <a:lstStyle/>
          <a:p>
            <a:r>
              <a:rPr lang="en-US" dirty="0"/>
              <a:t>In this graph, we can see that customer that buys sports and toys  has a higher chance to be victims of fraud. We confirm it with a chi-square test to know if the category and fraud variable are dependent. </a:t>
            </a:r>
          </a:p>
        </p:txBody>
      </p:sp>
      <p:pic>
        <p:nvPicPr>
          <p:cNvPr id="6" name="Picture 5">
            <a:extLst>
              <a:ext uri="{FF2B5EF4-FFF2-40B4-BE49-F238E27FC236}">
                <a16:creationId xmlns:a16="http://schemas.microsoft.com/office/drawing/2014/main" id="{7A60B5DE-589D-4F39-B75B-78A3C8244CA1}"/>
              </a:ext>
            </a:extLst>
          </p:cNvPr>
          <p:cNvPicPr>
            <a:picLocks noChangeAspect="1"/>
          </p:cNvPicPr>
          <p:nvPr/>
        </p:nvPicPr>
        <p:blipFill>
          <a:blip r:embed="rId2"/>
          <a:stretch>
            <a:fillRect/>
          </a:stretch>
        </p:blipFill>
        <p:spPr>
          <a:xfrm>
            <a:off x="799631" y="978099"/>
            <a:ext cx="4335895" cy="3187301"/>
          </a:xfrm>
          <a:prstGeom prst="rect">
            <a:avLst/>
          </a:prstGeom>
        </p:spPr>
      </p:pic>
      <p:pic>
        <p:nvPicPr>
          <p:cNvPr id="8" name="Picture 7">
            <a:extLst>
              <a:ext uri="{FF2B5EF4-FFF2-40B4-BE49-F238E27FC236}">
                <a16:creationId xmlns:a16="http://schemas.microsoft.com/office/drawing/2014/main" id="{C8B9D9E9-2405-4D6E-B687-C7BF9B72476A}"/>
              </a:ext>
            </a:extLst>
          </p:cNvPr>
          <p:cNvPicPr>
            <a:picLocks noChangeAspect="1"/>
          </p:cNvPicPr>
          <p:nvPr/>
        </p:nvPicPr>
        <p:blipFill>
          <a:blip r:embed="rId3"/>
          <a:stretch>
            <a:fillRect/>
          </a:stretch>
        </p:blipFill>
        <p:spPr>
          <a:xfrm>
            <a:off x="5863958" y="3253269"/>
            <a:ext cx="2629267" cy="10955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dd24ee2225_2_1007"/>
          <p:cNvSpPr txBox="1"/>
          <p:nvPr/>
        </p:nvSpPr>
        <p:spPr>
          <a:xfrm>
            <a:off x="5748975" y="980750"/>
            <a:ext cx="3163800" cy="406262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dirty="0">
                <a:solidFill>
                  <a:srgbClr val="666666"/>
                </a:solidFill>
                <a:latin typeface="Tahoma"/>
                <a:ea typeface="Tahoma"/>
                <a:cs typeface="Tahoma"/>
                <a:sym typeface="Tahoma"/>
              </a:rPr>
              <a:t>Solution 1: A machine learning model for fraud prediction.</a:t>
            </a:r>
          </a:p>
          <a:p>
            <a:pPr lvl="0">
              <a:lnSpc>
                <a:spcPct val="150000"/>
              </a:lnSpc>
            </a:pPr>
            <a:r>
              <a:rPr lang="en-US" dirty="0">
                <a:solidFill>
                  <a:srgbClr val="666666"/>
                </a:solidFill>
                <a:latin typeface="Tahoma"/>
                <a:ea typeface="Tahoma"/>
                <a:cs typeface="Tahoma"/>
                <a:sym typeface="Tahoma"/>
              </a:rPr>
              <a:t>- If the transaction has a probability of fraud ranging from 0 to 10%, it will go through without problem</a:t>
            </a:r>
          </a:p>
          <a:p>
            <a:pPr lvl="0">
              <a:lnSpc>
                <a:spcPct val="150000"/>
              </a:lnSpc>
            </a:pPr>
            <a:r>
              <a:rPr lang="en-US" dirty="0">
                <a:solidFill>
                  <a:srgbClr val="666666"/>
                </a:solidFill>
                <a:latin typeface="Tahoma"/>
                <a:ea typeface="Tahoma"/>
                <a:cs typeface="Tahoma"/>
                <a:sym typeface="Tahoma"/>
              </a:rPr>
              <a:t>- If this probability is between 10 and 60% it will report the card holder and ask for a with an OTP to process the transaction</a:t>
            </a:r>
          </a:p>
          <a:p>
            <a:pPr lvl="0">
              <a:lnSpc>
                <a:spcPct val="150000"/>
              </a:lnSpc>
            </a:pPr>
            <a:r>
              <a:rPr lang="en-US" dirty="0">
                <a:solidFill>
                  <a:srgbClr val="666666"/>
                </a:solidFill>
                <a:latin typeface="Tahoma"/>
                <a:ea typeface="Tahoma"/>
                <a:cs typeface="Tahoma"/>
                <a:sym typeface="Tahoma"/>
              </a:rPr>
              <a:t>- If it is over 60%, it will not even pass. The holder of the card has to process it manually </a:t>
            </a:r>
            <a:endParaRPr dirty="0">
              <a:solidFill>
                <a:srgbClr val="666666"/>
              </a:solidFill>
              <a:latin typeface="Tahoma"/>
              <a:ea typeface="Tahoma"/>
              <a:cs typeface="Tahoma"/>
              <a:sym typeface="Tahoma"/>
            </a:endParaRPr>
          </a:p>
        </p:txBody>
      </p:sp>
      <p:sp>
        <p:nvSpPr>
          <p:cNvPr id="138" name="Google Shape;138;gdd24ee2225_2_1007"/>
          <p:cNvSpPr txBox="1">
            <a:spLocks noGrp="1"/>
          </p:cNvSpPr>
          <p:nvPr>
            <p:ph type="ctrTitle"/>
          </p:nvPr>
        </p:nvSpPr>
        <p:spPr>
          <a:xfrm>
            <a:off x="821750" y="303367"/>
            <a:ext cx="7500600" cy="400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b="1" dirty="0">
                <a:solidFill>
                  <a:srgbClr val="1A1A1A"/>
                </a:solidFill>
              </a:rPr>
              <a:t>Discussion &amp; Proposal Solutions </a:t>
            </a:r>
            <a:endParaRPr b="1">
              <a:solidFill>
                <a:srgbClr val="1A1A1A"/>
              </a:solidFill>
            </a:endParaRPr>
          </a:p>
        </p:txBody>
      </p:sp>
      <p:pic>
        <p:nvPicPr>
          <p:cNvPr id="5" name="Picture 4" descr="fraud6.png"/>
          <p:cNvPicPr>
            <a:picLocks noChangeAspect="1"/>
          </p:cNvPicPr>
          <p:nvPr/>
        </p:nvPicPr>
        <p:blipFill>
          <a:blip r:embed="rId3"/>
          <a:stretch>
            <a:fillRect/>
          </a:stretch>
        </p:blipFill>
        <p:spPr>
          <a:xfrm>
            <a:off x="462456" y="1051035"/>
            <a:ext cx="4971393" cy="33633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b="1" dirty="0">
                <a:solidFill>
                  <a:srgbClr val="1A1A1A"/>
                </a:solidFill>
              </a:rPr>
              <a:t>Discussion &amp; Proposal Solutions </a:t>
            </a:r>
            <a:endParaRPr lang="en-US" dirty="0"/>
          </a:p>
        </p:txBody>
      </p:sp>
      <p:sp>
        <p:nvSpPr>
          <p:cNvPr id="3" name="Subtitle 2"/>
          <p:cNvSpPr>
            <a:spLocks noGrp="1"/>
          </p:cNvSpPr>
          <p:nvPr>
            <p:ph type="subTitle" idx="1"/>
          </p:nvPr>
        </p:nvSpPr>
        <p:spPr>
          <a:xfrm>
            <a:off x="945931" y="1124608"/>
            <a:ext cx="6742386" cy="492443"/>
          </a:xfrm>
        </p:spPr>
        <p:txBody>
          <a:bodyPr/>
          <a:lstStyle/>
          <a:p>
            <a:pPr lvl="0"/>
            <a:r>
              <a:rPr lang="en-US" dirty="0">
                <a:solidFill>
                  <a:srgbClr val="666666"/>
                </a:solidFill>
              </a:rPr>
              <a:t>Solution 1: A machine learning model for fraud prediction.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17063298"/>
              </p:ext>
            </p:extLst>
          </p:nvPr>
        </p:nvGraphicFramePr>
        <p:xfrm>
          <a:off x="851337" y="1776248"/>
          <a:ext cx="7662041" cy="2811517"/>
        </p:xfrm>
        <a:graphic>
          <a:graphicData uri="http://schemas.openxmlformats.org/drawingml/2006/table">
            <a:tbl>
              <a:tblPr firstRow="1" bandRow="1">
                <a:tableStyleId>{073A0DAA-6AF3-43AB-8588-CEC1D06C72B9}</a:tableStyleId>
              </a:tblPr>
              <a:tblGrid>
                <a:gridCol w="3506358">
                  <a:extLst>
                    <a:ext uri="{9D8B030D-6E8A-4147-A177-3AD203B41FA5}">
                      <a16:colId xmlns:a16="http://schemas.microsoft.com/office/drawing/2014/main" val="20000"/>
                    </a:ext>
                  </a:extLst>
                </a:gridCol>
                <a:gridCol w="4155683">
                  <a:extLst>
                    <a:ext uri="{9D8B030D-6E8A-4147-A177-3AD203B41FA5}">
                      <a16:colId xmlns:a16="http://schemas.microsoft.com/office/drawing/2014/main" val="20001"/>
                    </a:ext>
                  </a:extLst>
                </a:gridCol>
              </a:tblGrid>
              <a:tr h="367862">
                <a:tc>
                  <a:txBody>
                    <a:bodyPr/>
                    <a:lstStyle/>
                    <a:p>
                      <a:r>
                        <a:rPr lang="en-US" dirty="0"/>
                        <a:t>Strength</a:t>
                      </a:r>
                    </a:p>
                  </a:txBody>
                  <a:tcPr/>
                </a:tc>
                <a:tc>
                  <a:txBody>
                    <a:bodyPr/>
                    <a:lstStyle/>
                    <a:p>
                      <a:r>
                        <a:rPr lang="en-US" dirty="0"/>
                        <a:t>Weakness</a:t>
                      </a:r>
                    </a:p>
                  </a:txBody>
                  <a:tcPr/>
                </a:tc>
                <a:extLst>
                  <a:ext uri="{0D108BD9-81ED-4DB2-BD59-A6C34878D82A}">
                    <a16:rowId xmlns:a16="http://schemas.microsoft.com/office/drawing/2014/main" val="10000"/>
                  </a:ext>
                </a:extLst>
              </a:tr>
              <a:tr h="767255">
                <a:tc>
                  <a:txBody>
                    <a:bodyPr/>
                    <a:lstStyle/>
                    <a:p>
                      <a:pPr>
                        <a:buFontTx/>
                        <a:buChar char="-"/>
                      </a:pPr>
                      <a:r>
                        <a:rPr lang="en-US" dirty="0"/>
                        <a:t>Speed</a:t>
                      </a:r>
                    </a:p>
                    <a:p>
                      <a:pPr>
                        <a:buFontTx/>
                        <a:buChar char="-"/>
                      </a:pPr>
                      <a:r>
                        <a:rPr lang="en-US" dirty="0"/>
                        <a:t> Scale</a:t>
                      </a:r>
                    </a:p>
                    <a:p>
                      <a:pPr>
                        <a:buFontTx/>
                        <a:buChar char="-"/>
                      </a:pPr>
                      <a:r>
                        <a:rPr lang="en-US" dirty="0"/>
                        <a:t> </a:t>
                      </a:r>
                      <a:r>
                        <a:rPr lang="en-US" sz="1400" b="0" i="0" u="none" strike="noStrike" cap="none" dirty="0">
                          <a:solidFill>
                            <a:schemeClr val="dk1"/>
                          </a:solidFill>
                          <a:latin typeface="+mn-lt"/>
                          <a:ea typeface="+mn-ea"/>
                          <a:cs typeface="+mn-cs"/>
                          <a:sym typeface="Arial"/>
                        </a:rPr>
                        <a:t>Efficiency</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baseline="0" dirty="0"/>
                        <a:t> </a:t>
                      </a:r>
                      <a:r>
                        <a:rPr lang="en-US" sz="1400" b="0" i="0" u="none" strike="noStrike" cap="none" dirty="0">
                          <a:solidFill>
                            <a:schemeClr val="dk1"/>
                          </a:solidFill>
                          <a:latin typeface="+mn-lt"/>
                          <a:ea typeface="+mn-ea"/>
                          <a:cs typeface="+mn-cs"/>
                          <a:sym typeface="Arial"/>
                        </a:rPr>
                        <a:t>Lack of </a:t>
                      </a:r>
                      <a:r>
                        <a:rPr lang="en-US" sz="1400" b="0" i="0" u="none" strike="noStrike" cap="none" dirty="0" err="1">
                          <a:solidFill>
                            <a:schemeClr val="dk1"/>
                          </a:solidFill>
                          <a:latin typeface="+mn-lt"/>
                          <a:ea typeface="+mn-ea"/>
                          <a:cs typeface="+mn-cs"/>
                          <a:sym typeface="Arial"/>
                        </a:rPr>
                        <a:t>inspectability</a:t>
                      </a:r>
                      <a:endParaRPr lang="en-US" sz="1400" b="0" i="0" u="none" strike="noStrike" cap="none" dirty="0">
                        <a:solidFill>
                          <a:schemeClr val="dk1"/>
                        </a:solidFill>
                        <a:latin typeface="+mn-lt"/>
                        <a:ea typeface="+mn-ea"/>
                        <a:cs typeface="+mn-cs"/>
                        <a:sym typeface="Arial"/>
                      </a:endParaRP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baseline="0" dirty="0"/>
                        <a:t> </a:t>
                      </a:r>
                      <a:r>
                        <a:rPr lang="en-US" sz="1400" b="0" i="0" u="none" strike="noStrike" cap="none" dirty="0">
                          <a:solidFill>
                            <a:schemeClr val="dk1"/>
                          </a:solidFill>
                          <a:latin typeface="+mn-lt"/>
                          <a:ea typeface="+mn-ea"/>
                          <a:cs typeface="+mn-cs"/>
                          <a:sym typeface="Arial"/>
                        </a:rPr>
                        <a:t>Cold start</a:t>
                      </a: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sz="1400" b="0" i="0" u="none" strike="noStrike" cap="none" dirty="0">
                          <a:solidFill>
                            <a:schemeClr val="dk1"/>
                          </a:solidFill>
                          <a:latin typeface="+mn-lt"/>
                          <a:ea typeface="+mn-ea"/>
                          <a:cs typeface="+mn-cs"/>
                          <a:sym typeface="Arial"/>
                        </a:rPr>
                        <a:t>Blind to connections in data</a:t>
                      </a:r>
                    </a:p>
                  </a:txBody>
                  <a:tcPr/>
                </a:tc>
                <a:extLst>
                  <a:ext uri="{0D108BD9-81ED-4DB2-BD59-A6C34878D82A}">
                    <a16:rowId xmlns:a16="http://schemas.microsoft.com/office/drawing/2014/main" val="10001"/>
                  </a:ext>
                </a:extLst>
              </a:tr>
              <a:tr h="362607">
                <a:tc>
                  <a:txBody>
                    <a:bodyPr/>
                    <a:lstStyle/>
                    <a:p>
                      <a:r>
                        <a:rPr lang="en-US" b="1" dirty="0">
                          <a:solidFill>
                            <a:schemeClr val="bg1"/>
                          </a:solidFill>
                        </a:rPr>
                        <a:t>Opportunities</a:t>
                      </a:r>
                    </a:p>
                    <a:p>
                      <a:endParaRPr lang="en-US" b="1" dirty="0"/>
                    </a:p>
                  </a:txBody>
                  <a:tcPr>
                    <a:solidFill>
                      <a:schemeClr val="tx1"/>
                    </a:solidFill>
                  </a:tcPr>
                </a:tc>
                <a:tc>
                  <a:txBody>
                    <a:bodyPr/>
                    <a:lstStyle/>
                    <a:p>
                      <a:r>
                        <a:rPr lang="en-US" b="1" dirty="0">
                          <a:solidFill>
                            <a:schemeClr val="bg1"/>
                          </a:solidFill>
                        </a:rPr>
                        <a:t>Threats</a:t>
                      </a:r>
                      <a:r>
                        <a:rPr lang="en-US" b="1" baseline="0" dirty="0">
                          <a:solidFill>
                            <a:schemeClr val="bg1"/>
                          </a:solidFill>
                        </a:rPr>
                        <a:t> </a:t>
                      </a:r>
                    </a:p>
                  </a:txBody>
                  <a:tcPr>
                    <a:solidFill>
                      <a:schemeClr val="tx1"/>
                    </a:solidFill>
                  </a:tcPr>
                </a:tc>
                <a:extLst>
                  <a:ext uri="{0D108BD9-81ED-4DB2-BD59-A6C34878D82A}">
                    <a16:rowId xmlns:a16="http://schemas.microsoft.com/office/drawing/2014/main" val="10002"/>
                  </a:ext>
                </a:extLst>
              </a:tr>
              <a:tr h="640310">
                <a:tc>
                  <a:txBody>
                    <a:bodyPr/>
                    <a:lstStyle/>
                    <a:p>
                      <a:pPr>
                        <a:buFontTx/>
                        <a:buChar char="-"/>
                      </a:pPr>
                      <a:r>
                        <a:rPr lang="en-US" dirty="0"/>
                        <a:t>Opportunity for the bank to be one step ahead of potential fraud cases. </a:t>
                      </a:r>
                    </a:p>
                    <a:p>
                      <a:pPr>
                        <a:buFontTx/>
                        <a:buChar char="-"/>
                      </a:pPr>
                      <a:r>
                        <a:rPr lang="en-US" dirty="0"/>
                        <a:t> Opportunity for the bank to have a defense system that evolves and adapts to new types of fraud cases.</a:t>
                      </a:r>
                    </a:p>
                  </a:txBody>
                  <a:tcPr/>
                </a:tc>
                <a:tc>
                  <a:txBody>
                    <a:bodyPr/>
                    <a:lstStyle/>
                    <a:p>
                      <a:r>
                        <a:rPr lang="en-US" dirty="0"/>
                        <a:t>- There is always a risk that there will be fraud due to bias, the time it takes to adapt our program and the lack of human expertise.</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Discussion &amp; proposal solution</a:t>
            </a:r>
            <a:endParaRPr/>
          </a:p>
        </p:txBody>
      </p:sp>
      <p:sp>
        <p:nvSpPr>
          <p:cNvPr id="146" name="Google Shape;146;p5"/>
          <p:cNvSpPr txBox="1">
            <a:spLocks noGrp="1"/>
          </p:cNvSpPr>
          <p:nvPr>
            <p:ph type="body" idx="1"/>
          </p:nvPr>
        </p:nvSpPr>
        <p:spPr>
          <a:xfrm>
            <a:off x="767254" y="1274061"/>
            <a:ext cx="7651532" cy="2567369"/>
          </a:xfrm>
          <a:prstGeom prst="rect">
            <a:avLst/>
          </a:prstGeom>
          <a:noFill/>
          <a:ln>
            <a:noFill/>
          </a:ln>
        </p:spPr>
        <p:txBody>
          <a:bodyPr spcFirstLastPara="1" wrap="square" lIns="0" tIns="12700" rIns="0" bIns="0" anchor="t" anchorCtr="0">
            <a:spAutoFit/>
          </a:bodyPr>
          <a:lstStyle/>
          <a:p>
            <a:pPr marL="0" lvl="0" indent="0">
              <a:lnSpc>
                <a:spcPct val="150000"/>
              </a:lnSpc>
              <a:buClr>
                <a:schemeClr val="dk1"/>
              </a:buClr>
              <a:buSzPts val="1100"/>
            </a:pPr>
            <a:r>
              <a:rPr lang="en-US" sz="1400" dirty="0">
                <a:solidFill>
                  <a:srgbClr val="666666"/>
                </a:solidFill>
              </a:rPr>
              <a:t>Solution 2: Optimize a highly secure mobile application and introduce a two-step authentication mechanism to ensure that each transaction originates from the card owner.</a:t>
            </a: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dirty="0">
              <a:solidFill>
                <a:srgbClr val="888888"/>
              </a:solidFill>
            </a:endParaRPr>
          </a:p>
          <a:p>
            <a:pPr marL="0" lvl="0" indent="0" algn="l" rtl="0">
              <a:spcBef>
                <a:spcPts val="0"/>
              </a:spcBef>
              <a:spcAft>
                <a:spcPts val="0"/>
              </a:spcAft>
              <a:buNone/>
            </a:pPr>
            <a:endParaRPr dirty="0">
              <a:solidFill>
                <a:srgbClr val="888888"/>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248616421"/>
              </p:ext>
            </p:extLst>
          </p:nvPr>
        </p:nvGraphicFramePr>
        <p:xfrm>
          <a:off x="1124606" y="2020186"/>
          <a:ext cx="7252140" cy="2819947"/>
        </p:xfrm>
        <a:graphic>
          <a:graphicData uri="http://schemas.openxmlformats.org/drawingml/2006/table">
            <a:tbl>
              <a:tblPr firstRow="1" bandRow="1">
                <a:tableStyleId>{5C22544A-7EE6-4342-B048-85BDC9FD1C3A}</a:tableStyleId>
              </a:tblPr>
              <a:tblGrid>
                <a:gridCol w="3626070">
                  <a:extLst>
                    <a:ext uri="{9D8B030D-6E8A-4147-A177-3AD203B41FA5}">
                      <a16:colId xmlns:a16="http://schemas.microsoft.com/office/drawing/2014/main" val="20000"/>
                    </a:ext>
                  </a:extLst>
                </a:gridCol>
                <a:gridCol w="3626070">
                  <a:extLst>
                    <a:ext uri="{9D8B030D-6E8A-4147-A177-3AD203B41FA5}">
                      <a16:colId xmlns:a16="http://schemas.microsoft.com/office/drawing/2014/main" val="20001"/>
                    </a:ext>
                  </a:extLst>
                </a:gridCol>
              </a:tblGrid>
              <a:tr h="345987">
                <a:tc>
                  <a:txBody>
                    <a:bodyPr/>
                    <a:lstStyle/>
                    <a:p>
                      <a:r>
                        <a:rPr lang="en-US" dirty="0">
                          <a:solidFill>
                            <a:schemeClr val="bg1"/>
                          </a:solidFill>
                        </a:rPr>
                        <a:t>strengths</a:t>
                      </a:r>
                    </a:p>
                  </a:txBody>
                  <a:tcPr>
                    <a:solidFill>
                      <a:schemeClr val="tx1"/>
                    </a:solidFill>
                  </a:tcPr>
                </a:tc>
                <a:tc>
                  <a:txBody>
                    <a:bodyPr/>
                    <a:lstStyle/>
                    <a:p>
                      <a:r>
                        <a:rPr lang="en-US" dirty="0"/>
                        <a:t>Weaknesses</a:t>
                      </a:r>
                    </a:p>
                  </a:txBody>
                  <a:tcPr>
                    <a:solidFill>
                      <a:schemeClr val="tx1"/>
                    </a:solidFill>
                  </a:tcPr>
                </a:tc>
                <a:extLst>
                  <a:ext uri="{0D108BD9-81ED-4DB2-BD59-A6C34878D82A}">
                    <a16:rowId xmlns:a16="http://schemas.microsoft.com/office/drawing/2014/main" val="10000"/>
                  </a:ext>
                </a:extLst>
              </a:tr>
              <a:tr h="370840">
                <a:tc>
                  <a:txBody>
                    <a:bodyPr/>
                    <a:lstStyle/>
                    <a:p>
                      <a:pPr>
                        <a:buFontTx/>
                        <a:buChar char="-"/>
                      </a:pPr>
                      <a:r>
                        <a:rPr lang="en-US" dirty="0"/>
                        <a:t>This allows cardholders to track the history of their transactions. </a:t>
                      </a:r>
                    </a:p>
                    <a:p>
                      <a:pPr>
                        <a:buFontTx/>
                        <a:buChar char="-"/>
                      </a:pPr>
                      <a:r>
                        <a:rPr lang="en-US" dirty="0"/>
                        <a:t> Allows the customer to directly report any irregularities</a:t>
                      </a:r>
                    </a:p>
                  </a:txBody>
                  <a:tcPr/>
                </a:tc>
                <a:tc>
                  <a:txBody>
                    <a:bodyPr/>
                    <a:lstStyle/>
                    <a:p>
                      <a:pPr>
                        <a:buFontTx/>
                        <a:buChar char="-"/>
                      </a:pPr>
                      <a:r>
                        <a:rPr lang="en-US" dirty="0"/>
                        <a:t>On the bank side, hire a programmer or a company to create the application. </a:t>
                      </a:r>
                    </a:p>
                    <a:p>
                      <a:pPr>
                        <a:buFontTx/>
                        <a:buChar char="-"/>
                      </a:pPr>
                      <a:r>
                        <a:rPr lang="en-US" dirty="0"/>
                        <a:t>On the client side, requires a phone connected to the internet. </a:t>
                      </a:r>
                    </a:p>
                  </a:txBody>
                  <a:tcPr/>
                </a:tc>
                <a:extLst>
                  <a:ext uri="{0D108BD9-81ED-4DB2-BD59-A6C34878D82A}">
                    <a16:rowId xmlns:a16="http://schemas.microsoft.com/office/drawing/2014/main" val="10001"/>
                  </a:ext>
                </a:extLst>
              </a:tr>
              <a:tr h="370840">
                <a:tc>
                  <a:txBody>
                    <a:bodyPr/>
                    <a:lstStyle/>
                    <a:p>
                      <a:r>
                        <a:rPr lang="en-US" b="1" dirty="0">
                          <a:solidFill>
                            <a:schemeClr val="bg1"/>
                          </a:solidFill>
                        </a:rPr>
                        <a:t>Opportunities</a:t>
                      </a:r>
                    </a:p>
                  </a:txBody>
                  <a:tcPr>
                    <a:solidFill>
                      <a:schemeClr val="tx1"/>
                    </a:solidFill>
                  </a:tcPr>
                </a:tc>
                <a:tc>
                  <a:txBody>
                    <a:bodyPr/>
                    <a:lstStyle/>
                    <a:p>
                      <a:r>
                        <a:rPr lang="en-US" b="1" dirty="0">
                          <a:solidFill>
                            <a:schemeClr val="bg1"/>
                          </a:solidFill>
                        </a:rPr>
                        <a:t>Threats</a:t>
                      </a:r>
                    </a:p>
                  </a:txBody>
                  <a:tcPr>
                    <a:solidFill>
                      <a:schemeClr val="tx1"/>
                    </a:solidFill>
                  </a:tcPr>
                </a:tc>
                <a:extLst>
                  <a:ext uri="{0D108BD9-81ED-4DB2-BD59-A6C34878D82A}">
                    <a16:rowId xmlns:a16="http://schemas.microsoft.com/office/drawing/2014/main" val="10002"/>
                  </a:ext>
                </a:extLst>
              </a:tr>
              <a:tr h="370840">
                <a:tc>
                  <a:txBody>
                    <a:bodyPr/>
                    <a:lstStyle/>
                    <a:p>
                      <a:pPr>
                        <a:buFontTx/>
                        <a:buChar char="-"/>
                      </a:pPr>
                      <a:r>
                        <a:rPr lang="en-US" dirty="0"/>
                        <a:t>The bank and the customer will always be in close communication. </a:t>
                      </a:r>
                    </a:p>
                    <a:p>
                      <a:pPr>
                        <a:buFontTx/>
                        <a:buChar char="-"/>
                      </a:pPr>
                      <a:r>
                        <a:rPr lang="en-US" dirty="0"/>
                        <a:t> Opportunity for the bank to regain the trust of its customers</a:t>
                      </a:r>
                    </a:p>
                    <a:p>
                      <a:pPr>
                        <a:buFontTx/>
                        <a:buChar char="-"/>
                      </a:pPr>
                      <a:endParaRPr lang="en-US" dirty="0"/>
                    </a:p>
                  </a:txBody>
                  <a:tcPr/>
                </a:tc>
                <a:tc>
                  <a:txBody>
                    <a:bodyPr/>
                    <a:lstStyle/>
                    <a:p>
                      <a:pPr>
                        <a:buFontTx/>
                        <a:buChar char="-"/>
                      </a:pPr>
                      <a:r>
                        <a:rPr lang="en-US" dirty="0"/>
                        <a:t>If the customer's phone is not protected the risk persists. </a:t>
                      </a:r>
                    </a:p>
                    <a:p>
                      <a:pPr>
                        <a:buFontTx/>
                        <a:buChar char="-"/>
                      </a:pP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e284ea0698_0_16"/>
          <p:cNvSpPr txBox="1"/>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sz="2600" b="1">
                <a:solidFill>
                  <a:srgbClr val="1A1A1A"/>
                </a:solidFill>
                <a:latin typeface="Trebuchet MS"/>
                <a:ea typeface="Trebuchet MS"/>
                <a:cs typeface="Trebuchet MS"/>
                <a:sym typeface="Trebuchet MS"/>
              </a:rPr>
              <a:t>Discussion &amp; Proposed Solution</a:t>
            </a:r>
            <a:endParaRPr sz="2600" b="1">
              <a:solidFill>
                <a:srgbClr val="1A1A1A"/>
              </a:solidFill>
              <a:latin typeface="Trebuchet MS"/>
              <a:ea typeface="Trebuchet MS"/>
              <a:cs typeface="Trebuchet MS"/>
              <a:sym typeface="Trebuchet MS"/>
            </a:endParaRPr>
          </a:p>
        </p:txBody>
      </p:sp>
      <p:pic>
        <p:nvPicPr>
          <p:cNvPr id="166" name="Google Shape;166;ge284ea0698_0_16"/>
          <p:cNvPicPr preferRelativeResize="0"/>
          <p:nvPr/>
        </p:nvPicPr>
        <p:blipFill rotWithShape="1">
          <a:blip r:embed="rId3">
            <a:alphaModFix/>
          </a:blip>
          <a:srcRect l="15700" t="13386" r="15707" b="13386"/>
          <a:stretch/>
        </p:blipFill>
        <p:spPr>
          <a:xfrm>
            <a:off x="1168925" y="1309575"/>
            <a:ext cx="3066050" cy="3273276"/>
          </a:xfrm>
          <a:prstGeom prst="rect">
            <a:avLst/>
          </a:prstGeom>
          <a:noFill/>
          <a:ln>
            <a:noFill/>
          </a:ln>
        </p:spPr>
      </p:pic>
      <p:sp>
        <p:nvSpPr>
          <p:cNvPr id="167" name="Google Shape;167;ge284ea0698_0_16"/>
          <p:cNvSpPr txBox="1"/>
          <p:nvPr/>
        </p:nvSpPr>
        <p:spPr>
          <a:xfrm>
            <a:off x="4414345" y="1138875"/>
            <a:ext cx="4172555" cy="2967479"/>
          </a:xfrm>
          <a:prstGeom prst="rect">
            <a:avLst/>
          </a:prstGeom>
          <a:noFill/>
          <a:ln>
            <a:noFill/>
          </a:ln>
        </p:spPr>
        <p:txBody>
          <a:bodyPr spcFirstLastPara="1" wrap="square" lIns="0" tIns="12700" rIns="0" bIns="0" anchor="t" anchorCtr="0">
            <a:spAutoFit/>
          </a:bodyPr>
          <a:lstStyle/>
          <a:p>
            <a:pPr marL="43815" lvl="0" indent="0" algn="l" rtl="0">
              <a:spcBef>
                <a:spcPts val="0"/>
              </a:spcBef>
              <a:spcAft>
                <a:spcPts val="0"/>
              </a:spcAft>
              <a:buNone/>
            </a:pPr>
            <a:r>
              <a:rPr lang="en-US" sz="1600" dirty="0">
                <a:solidFill>
                  <a:srgbClr val="595959"/>
                </a:solidFill>
                <a:latin typeface="Tahoma"/>
                <a:ea typeface="Tahoma"/>
                <a:cs typeface="Tahoma"/>
                <a:sym typeface="Tahoma"/>
              </a:rPr>
              <a:t>Alternative solutions:</a:t>
            </a:r>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a:buFont typeface="Arial" pitchFamily="34" charset="0"/>
              <a:buChar char="•"/>
            </a:pPr>
            <a:r>
              <a:rPr lang="en-US" b="1" dirty="0"/>
              <a:t> Send a confirmation SMS for each transaction</a:t>
            </a:r>
          </a:p>
          <a:p>
            <a:r>
              <a:rPr lang="en-US" dirty="0"/>
              <a:t>	</a:t>
            </a:r>
          </a:p>
          <a:p>
            <a:pPr>
              <a:buFont typeface="Arial" pitchFamily="34" charset="0"/>
              <a:buChar char="•"/>
            </a:pPr>
            <a:r>
              <a:rPr lang="en-US" b="1" dirty="0"/>
              <a:t>  Limited use card or card with a short expiration date</a:t>
            </a:r>
          </a:p>
          <a:p>
            <a:pPr lvl="0">
              <a:buFont typeface="Arial" pitchFamily="34" charset="0"/>
              <a:buChar char="•"/>
            </a:pPr>
            <a:r>
              <a:rPr lang="en-US" b="1" dirty="0"/>
              <a:t>Do not put the CVV  of the cryptogram on the card. </a:t>
            </a:r>
            <a:r>
              <a:rPr lang="en-US" dirty="0"/>
              <a:t>      </a:t>
            </a:r>
            <a:r>
              <a:rPr lang="en-US" sz="1200" dirty="0"/>
              <a:t>          </a:t>
            </a:r>
          </a:p>
          <a:p>
            <a:pPr>
              <a:buFont typeface="Arial" pitchFamily="34" charset="0"/>
              <a:buChar char="•"/>
            </a:pPr>
            <a:endParaRPr lang="en-US" sz="1200" dirty="0"/>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sz="1600" dirty="0">
              <a:solidFill>
                <a:srgbClr val="888888"/>
              </a:solidFill>
              <a:latin typeface="Tahoma"/>
              <a:ea typeface="Tahoma"/>
              <a:cs typeface="Tahoma"/>
              <a:sym typeface="Tahoma"/>
            </a:endParaRPr>
          </a:p>
          <a:p>
            <a:pPr marL="457200" lvl="0" indent="0" algn="l" rtl="0">
              <a:spcBef>
                <a:spcPts val="0"/>
              </a:spcBef>
              <a:spcAft>
                <a:spcPts val="0"/>
              </a:spcAft>
              <a:buNone/>
            </a:pPr>
            <a:endParaRPr sz="1600" dirty="0">
              <a:solidFill>
                <a:srgbClr val="888888"/>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d80886873b_33_59"/>
          <p:cNvSpPr txBox="1">
            <a:spLocks noGrp="1"/>
          </p:cNvSpPr>
          <p:nvPr>
            <p:ph type="title"/>
          </p:nvPr>
        </p:nvSpPr>
        <p:spPr>
          <a:xfrm>
            <a:off x="821750" y="303375"/>
            <a:ext cx="32892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Introduction</a:t>
            </a:r>
            <a:endParaRPr/>
          </a:p>
        </p:txBody>
      </p:sp>
      <p:sp>
        <p:nvSpPr>
          <p:cNvPr id="63" name="Google Shape;63;gd80886873b_33_59"/>
          <p:cNvSpPr txBox="1"/>
          <p:nvPr/>
        </p:nvSpPr>
        <p:spPr>
          <a:xfrm>
            <a:off x="3463950" y="2172725"/>
            <a:ext cx="5389500" cy="401377"/>
          </a:xfrm>
          <a:prstGeom prst="rect">
            <a:avLst/>
          </a:prstGeom>
          <a:noFill/>
          <a:ln>
            <a:noFill/>
          </a:ln>
        </p:spPr>
        <p:txBody>
          <a:bodyPr spcFirstLastPara="1" wrap="square" lIns="0" tIns="8875" rIns="0" bIns="0" anchor="t" anchorCtr="0">
            <a:spAutoFit/>
          </a:bodyPr>
          <a:lstStyle/>
          <a:p>
            <a:pPr marL="0" marR="5080" lvl="0" indent="0" algn="l" rtl="0">
              <a:lnSpc>
                <a:spcPct val="150000"/>
              </a:lnSpc>
              <a:spcBef>
                <a:spcPts val="0"/>
              </a:spcBef>
              <a:spcAft>
                <a:spcPts val="0"/>
              </a:spcAft>
              <a:buClr>
                <a:srgbClr val="000000"/>
              </a:buClr>
              <a:buFont typeface="Arial"/>
              <a:buNone/>
            </a:pPr>
            <a:endParaRPr sz="1700">
              <a:solidFill>
                <a:srgbClr val="595959"/>
              </a:solidFill>
              <a:latin typeface="Tahoma"/>
              <a:ea typeface="Tahoma"/>
              <a:cs typeface="Tahoma"/>
              <a:sym typeface="Tahoma"/>
            </a:endParaRPr>
          </a:p>
        </p:txBody>
      </p:sp>
      <p:sp>
        <p:nvSpPr>
          <p:cNvPr id="64" name="Google Shape;64;gd80886873b_33_59"/>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gd80886873b_33_59"/>
          <p:cNvGrpSpPr/>
          <p:nvPr/>
        </p:nvGrpSpPr>
        <p:grpSpPr>
          <a:xfrm flipH="1">
            <a:off x="855722" y="1303991"/>
            <a:ext cx="1998207" cy="3123027"/>
            <a:chOff x="2653224" y="645065"/>
            <a:chExt cx="1759915" cy="2706262"/>
          </a:xfrm>
        </p:grpSpPr>
        <p:sp>
          <p:nvSpPr>
            <p:cNvPr id="66" name="Google Shape;66;gd80886873b_33_59"/>
            <p:cNvSpPr/>
            <p:nvPr/>
          </p:nvSpPr>
          <p:spPr>
            <a:xfrm>
              <a:off x="2879782" y="647181"/>
              <a:ext cx="1299241" cy="1299241"/>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rgbClr val="EBCAB3"/>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d80886873b_33_59"/>
            <p:cNvSpPr/>
            <p:nvPr/>
          </p:nvSpPr>
          <p:spPr>
            <a:xfrm>
              <a:off x="3871429" y="645065"/>
              <a:ext cx="541710" cy="700342"/>
            </a:xfrm>
            <a:custGeom>
              <a:avLst/>
              <a:gdLst/>
              <a:ahLst/>
              <a:cxnLst/>
              <a:rect l="l" t="t" r="r" b="b"/>
              <a:pathLst>
                <a:path w="6659" h="8609" extrusionOk="0">
                  <a:moveTo>
                    <a:pt x="0" y="0"/>
                  </a:moveTo>
                  <a:lnTo>
                    <a:pt x="0" y="8609"/>
                  </a:lnTo>
                  <a:lnTo>
                    <a:pt x="6659" y="8609"/>
                  </a:lnTo>
                  <a:lnTo>
                    <a:pt x="6659" y="0"/>
                  </a:ln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gd80886873b_33_59"/>
            <p:cNvSpPr/>
            <p:nvPr/>
          </p:nvSpPr>
          <p:spPr>
            <a:xfrm>
              <a:off x="3925364" y="708681"/>
              <a:ext cx="252592" cy="51901"/>
            </a:xfrm>
            <a:custGeom>
              <a:avLst/>
              <a:gdLst/>
              <a:ahLst/>
              <a:cxnLst/>
              <a:rect l="l" t="t" r="r" b="b"/>
              <a:pathLst>
                <a:path w="3105" h="638" fill="none" extrusionOk="0">
                  <a:moveTo>
                    <a:pt x="2786" y="638"/>
                  </a:moveTo>
                  <a:lnTo>
                    <a:pt x="319" y="638"/>
                  </a:lnTo>
                  <a:cubicBezTo>
                    <a:pt x="146" y="638"/>
                    <a:pt x="0" y="505"/>
                    <a:pt x="0" y="319"/>
                  </a:cubicBezTo>
                  <a:lnTo>
                    <a:pt x="0" y="319"/>
                  </a:lnTo>
                  <a:cubicBezTo>
                    <a:pt x="0" y="147"/>
                    <a:pt x="146" y="1"/>
                    <a:pt x="319" y="1"/>
                  </a:cubicBezTo>
                  <a:lnTo>
                    <a:pt x="2786" y="1"/>
                  </a:lnTo>
                  <a:cubicBezTo>
                    <a:pt x="2972" y="1"/>
                    <a:pt x="3104" y="147"/>
                    <a:pt x="3104" y="319"/>
                  </a:cubicBezTo>
                  <a:lnTo>
                    <a:pt x="3104" y="319"/>
                  </a:lnTo>
                  <a:cubicBezTo>
                    <a:pt x="3104" y="505"/>
                    <a:pt x="2972" y="638"/>
                    <a:pt x="2786" y="63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gd80886873b_33_59"/>
            <p:cNvSpPr/>
            <p:nvPr/>
          </p:nvSpPr>
          <p:spPr>
            <a:xfrm>
              <a:off x="3925364" y="826313"/>
              <a:ext cx="433840" cy="31401"/>
            </a:xfrm>
            <a:custGeom>
              <a:avLst/>
              <a:gdLst/>
              <a:ahLst/>
              <a:cxnLst/>
              <a:rect l="l" t="t" r="r" b="b"/>
              <a:pathLst>
                <a:path w="5333" h="386" fill="none" extrusionOk="0">
                  <a:moveTo>
                    <a:pt x="5147" y="385"/>
                  </a:moveTo>
                  <a:lnTo>
                    <a:pt x="186" y="385"/>
                  </a:lnTo>
                  <a:cubicBezTo>
                    <a:pt x="80" y="385"/>
                    <a:pt x="0" y="293"/>
                    <a:pt x="0" y="186"/>
                  </a:cubicBezTo>
                  <a:lnTo>
                    <a:pt x="0" y="186"/>
                  </a:lnTo>
                  <a:cubicBezTo>
                    <a:pt x="0" y="80"/>
                    <a:pt x="80" y="1"/>
                    <a:pt x="186" y="1"/>
                  </a:cubicBezTo>
                  <a:lnTo>
                    <a:pt x="5147" y="1"/>
                  </a:lnTo>
                  <a:cubicBezTo>
                    <a:pt x="5253" y="1"/>
                    <a:pt x="5333" y="80"/>
                    <a:pt x="5333" y="186"/>
                  </a:cubicBezTo>
                  <a:lnTo>
                    <a:pt x="5333" y="186"/>
                  </a:lnTo>
                  <a:cubicBezTo>
                    <a:pt x="5333" y="293"/>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gd80886873b_33_59"/>
            <p:cNvSpPr/>
            <p:nvPr/>
          </p:nvSpPr>
          <p:spPr>
            <a:xfrm>
              <a:off x="3925364" y="910510"/>
              <a:ext cx="433840" cy="31401"/>
            </a:xfrm>
            <a:custGeom>
              <a:avLst/>
              <a:gdLst/>
              <a:ahLst/>
              <a:cxnLst/>
              <a:rect l="l" t="t" r="r" b="b"/>
              <a:pathLst>
                <a:path w="5333" h="386" fill="none" extrusionOk="0">
                  <a:moveTo>
                    <a:pt x="5147" y="385"/>
                  </a:moveTo>
                  <a:lnTo>
                    <a:pt x="186" y="385"/>
                  </a:lnTo>
                  <a:cubicBezTo>
                    <a:pt x="80" y="385"/>
                    <a:pt x="0" y="305"/>
                    <a:pt x="0" y="199"/>
                  </a:cubicBezTo>
                  <a:lnTo>
                    <a:pt x="0" y="199"/>
                  </a:lnTo>
                  <a:cubicBezTo>
                    <a:pt x="0" y="93"/>
                    <a:pt x="80" y="0"/>
                    <a:pt x="186" y="0"/>
                  </a:cubicBezTo>
                  <a:lnTo>
                    <a:pt x="5147" y="0"/>
                  </a:lnTo>
                  <a:cubicBezTo>
                    <a:pt x="5253" y="0"/>
                    <a:pt x="5333" y="93"/>
                    <a:pt x="5333" y="199"/>
                  </a:cubicBezTo>
                  <a:lnTo>
                    <a:pt x="5333" y="199"/>
                  </a:lnTo>
                  <a:cubicBezTo>
                    <a:pt x="5333" y="305"/>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gd80886873b_33_59"/>
            <p:cNvSpPr/>
            <p:nvPr/>
          </p:nvSpPr>
          <p:spPr>
            <a:xfrm>
              <a:off x="3925364" y="995764"/>
              <a:ext cx="433840" cy="31320"/>
            </a:xfrm>
            <a:custGeom>
              <a:avLst/>
              <a:gdLst/>
              <a:ahLst/>
              <a:cxnLst/>
              <a:rect l="l" t="t" r="r" b="b"/>
              <a:pathLst>
                <a:path w="5333" h="385" fill="none" extrusionOk="0">
                  <a:moveTo>
                    <a:pt x="5147" y="385"/>
                  </a:moveTo>
                  <a:lnTo>
                    <a:pt x="186" y="385"/>
                  </a:lnTo>
                  <a:cubicBezTo>
                    <a:pt x="80" y="385"/>
                    <a:pt x="0" y="292"/>
                    <a:pt x="0" y="186"/>
                  </a:cubicBezTo>
                  <a:lnTo>
                    <a:pt x="0" y="186"/>
                  </a:lnTo>
                  <a:cubicBezTo>
                    <a:pt x="0" y="80"/>
                    <a:pt x="80" y="0"/>
                    <a:pt x="186" y="0"/>
                  </a:cubicBezTo>
                  <a:lnTo>
                    <a:pt x="5147" y="0"/>
                  </a:lnTo>
                  <a:cubicBezTo>
                    <a:pt x="5253" y="0"/>
                    <a:pt x="5333" y="80"/>
                    <a:pt x="5333" y="186"/>
                  </a:cubicBezTo>
                  <a:lnTo>
                    <a:pt x="5333" y="186"/>
                  </a:lnTo>
                  <a:cubicBezTo>
                    <a:pt x="5333" y="292"/>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d80886873b_33_59"/>
            <p:cNvSpPr/>
            <p:nvPr/>
          </p:nvSpPr>
          <p:spPr>
            <a:xfrm>
              <a:off x="3925364" y="1079880"/>
              <a:ext cx="433840" cy="31401"/>
            </a:xfrm>
            <a:custGeom>
              <a:avLst/>
              <a:gdLst/>
              <a:ahLst/>
              <a:cxnLst/>
              <a:rect l="l" t="t" r="r" b="b"/>
              <a:pathLst>
                <a:path w="5333" h="386" fill="none" extrusionOk="0">
                  <a:moveTo>
                    <a:pt x="5147" y="385"/>
                  </a:moveTo>
                  <a:lnTo>
                    <a:pt x="186" y="385"/>
                  </a:lnTo>
                  <a:cubicBezTo>
                    <a:pt x="80" y="385"/>
                    <a:pt x="0" y="306"/>
                    <a:pt x="0" y="200"/>
                  </a:cubicBezTo>
                  <a:lnTo>
                    <a:pt x="0" y="200"/>
                  </a:lnTo>
                  <a:cubicBezTo>
                    <a:pt x="0" y="94"/>
                    <a:pt x="80" y="1"/>
                    <a:pt x="186" y="1"/>
                  </a:cubicBezTo>
                  <a:lnTo>
                    <a:pt x="5147" y="1"/>
                  </a:lnTo>
                  <a:cubicBezTo>
                    <a:pt x="5253" y="1"/>
                    <a:pt x="5333" y="94"/>
                    <a:pt x="5333" y="200"/>
                  </a:cubicBezTo>
                  <a:lnTo>
                    <a:pt x="5333" y="200"/>
                  </a:lnTo>
                  <a:cubicBezTo>
                    <a:pt x="5333" y="306"/>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gd80886873b_33_59"/>
            <p:cNvSpPr/>
            <p:nvPr/>
          </p:nvSpPr>
          <p:spPr>
            <a:xfrm>
              <a:off x="4222126" y="1229889"/>
              <a:ext cx="119829" cy="229895"/>
            </a:xfrm>
            <a:custGeom>
              <a:avLst/>
              <a:gdLst/>
              <a:ahLst/>
              <a:cxnLst/>
              <a:rect l="l" t="t" r="r" b="b"/>
              <a:pathLst>
                <a:path w="1473" h="2826" extrusionOk="0">
                  <a:moveTo>
                    <a:pt x="0" y="1"/>
                  </a:moveTo>
                  <a:lnTo>
                    <a:pt x="0" y="2826"/>
                  </a:lnTo>
                  <a:lnTo>
                    <a:pt x="730" y="2255"/>
                  </a:lnTo>
                  <a:lnTo>
                    <a:pt x="1472" y="2826"/>
                  </a:lnTo>
                  <a:lnTo>
                    <a:pt x="1472" y="1"/>
                  </a:ln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d80886873b_33_59"/>
            <p:cNvSpPr/>
            <p:nvPr/>
          </p:nvSpPr>
          <p:spPr>
            <a:xfrm>
              <a:off x="4220987" y="1229889"/>
              <a:ext cx="120967" cy="104779"/>
            </a:xfrm>
            <a:custGeom>
              <a:avLst/>
              <a:gdLst/>
              <a:ahLst/>
              <a:cxnLst/>
              <a:rect l="l" t="t" r="r" b="b"/>
              <a:pathLst>
                <a:path w="1487" h="1288" extrusionOk="0">
                  <a:moveTo>
                    <a:pt x="1" y="1"/>
                  </a:moveTo>
                  <a:lnTo>
                    <a:pt x="1" y="1048"/>
                  </a:lnTo>
                  <a:lnTo>
                    <a:pt x="14" y="1048"/>
                  </a:lnTo>
                  <a:cubicBezTo>
                    <a:pt x="213" y="1194"/>
                    <a:pt x="478" y="1287"/>
                    <a:pt x="744" y="1287"/>
                  </a:cubicBezTo>
                  <a:cubicBezTo>
                    <a:pt x="1022" y="1287"/>
                    <a:pt x="1287" y="1194"/>
                    <a:pt x="1486" y="1048"/>
                  </a:cubicBezTo>
                  <a:lnTo>
                    <a:pt x="1486" y="1"/>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d80886873b_33_59"/>
            <p:cNvSpPr/>
            <p:nvPr/>
          </p:nvSpPr>
          <p:spPr>
            <a:xfrm>
              <a:off x="4204798" y="1152200"/>
              <a:ext cx="154402" cy="155460"/>
            </a:xfrm>
            <a:custGeom>
              <a:avLst/>
              <a:gdLst/>
              <a:ahLst/>
              <a:cxnLst/>
              <a:rect l="l" t="t" r="r" b="b"/>
              <a:pathLst>
                <a:path w="1898" h="1911" extrusionOk="0">
                  <a:moveTo>
                    <a:pt x="943" y="1"/>
                  </a:moveTo>
                  <a:cubicBezTo>
                    <a:pt x="425" y="1"/>
                    <a:pt x="1" y="438"/>
                    <a:pt x="1" y="956"/>
                  </a:cubicBezTo>
                  <a:cubicBezTo>
                    <a:pt x="1" y="1486"/>
                    <a:pt x="425" y="1911"/>
                    <a:pt x="943" y="1911"/>
                  </a:cubicBezTo>
                  <a:cubicBezTo>
                    <a:pt x="1473" y="1911"/>
                    <a:pt x="1898" y="1486"/>
                    <a:pt x="1898" y="956"/>
                  </a:cubicBezTo>
                  <a:cubicBezTo>
                    <a:pt x="1898" y="438"/>
                    <a:pt x="1473" y="1"/>
                    <a:pt x="943" y="1"/>
                  </a:cubicBez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gd80886873b_33_59"/>
            <p:cNvSpPr/>
            <p:nvPr/>
          </p:nvSpPr>
          <p:spPr>
            <a:xfrm>
              <a:off x="4232864" y="1181323"/>
              <a:ext cx="98271" cy="98271"/>
            </a:xfrm>
            <a:custGeom>
              <a:avLst/>
              <a:gdLst/>
              <a:ahLst/>
              <a:cxnLst/>
              <a:rect l="l" t="t" r="r" b="b"/>
              <a:pathLst>
                <a:path w="1208" h="1208" fill="none" extrusionOk="0">
                  <a:moveTo>
                    <a:pt x="1208" y="598"/>
                  </a:moveTo>
                  <a:cubicBezTo>
                    <a:pt x="1208" y="929"/>
                    <a:pt x="943" y="1208"/>
                    <a:pt x="611" y="1208"/>
                  </a:cubicBezTo>
                  <a:cubicBezTo>
                    <a:pt x="266" y="1208"/>
                    <a:pt x="1" y="929"/>
                    <a:pt x="1" y="598"/>
                  </a:cubicBezTo>
                  <a:cubicBezTo>
                    <a:pt x="1" y="266"/>
                    <a:pt x="266" y="1"/>
                    <a:pt x="611" y="1"/>
                  </a:cubicBezTo>
                  <a:cubicBezTo>
                    <a:pt x="943" y="1"/>
                    <a:pt x="1208" y="266"/>
                    <a:pt x="1208" y="59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gd80886873b_33_59"/>
            <p:cNvSpPr/>
            <p:nvPr/>
          </p:nvSpPr>
          <p:spPr>
            <a:xfrm>
              <a:off x="3187282" y="3226130"/>
              <a:ext cx="323854" cy="125198"/>
            </a:xfrm>
            <a:custGeom>
              <a:avLst/>
              <a:gdLst/>
              <a:ahLst/>
              <a:cxnLst/>
              <a:rect l="l" t="t" r="r" b="b"/>
              <a:pathLst>
                <a:path w="3981" h="1539" extrusionOk="0">
                  <a:moveTo>
                    <a:pt x="3887" y="0"/>
                  </a:moveTo>
                  <a:lnTo>
                    <a:pt x="2468" y="53"/>
                  </a:lnTo>
                  <a:lnTo>
                    <a:pt x="1592" y="717"/>
                  </a:lnTo>
                  <a:cubicBezTo>
                    <a:pt x="1592" y="717"/>
                    <a:pt x="1" y="849"/>
                    <a:pt x="14" y="1114"/>
                  </a:cubicBezTo>
                  <a:cubicBezTo>
                    <a:pt x="14" y="1274"/>
                    <a:pt x="67" y="1539"/>
                    <a:pt x="1075" y="1539"/>
                  </a:cubicBezTo>
                  <a:cubicBezTo>
                    <a:pt x="2070" y="1539"/>
                    <a:pt x="2906" y="1194"/>
                    <a:pt x="2906" y="1194"/>
                  </a:cubicBezTo>
                  <a:lnTo>
                    <a:pt x="2906" y="1539"/>
                  </a:lnTo>
                  <a:lnTo>
                    <a:pt x="3980" y="1539"/>
                  </a:lnTo>
                  <a:lnTo>
                    <a:pt x="3887"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d80886873b_33_59"/>
            <p:cNvSpPr/>
            <p:nvPr/>
          </p:nvSpPr>
          <p:spPr>
            <a:xfrm>
              <a:off x="3719306" y="3226130"/>
              <a:ext cx="328085" cy="125198"/>
            </a:xfrm>
            <a:custGeom>
              <a:avLst/>
              <a:gdLst/>
              <a:ahLst/>
              <a:cxnLst/>
              <a:rect l="l" t="t" r="r" b="b"/>
              <a:pathLst>
                <a:path w="4033" h="1539" extrusionOk="0">
                  <a:moveTo>
                    <a:pt x="0" y="0"/>
                  </a:moveTo>
                  <a:lnTo>
                    <a:pt x="53" y="1539"/>
                  </a:lnTo>
                  <a:lnTo>
                    <a:pt x="1141" y="1539"/>
                  </a:lnTo>
                  <a:lnTo>
                    <a:pt x="1141" y="1194"/>
                  </a:lnTo>
                  <a:cubicBezTo>
                    <a:pt x="1141" y="1194"/>
                    <a:pt x="1963" y="1539"/>
                    <a:pt x="2971" y="1539"/>
                  </a:cubicBezTo>
                  <a:cubicBezTo>
                    <a:pt x="3966" y="1539"/>
                    <a:pt x="4032" y="1274"/>
                    <a:pt x="4032" y="1114"/>
                  </a:cubicBezTo>
                  <a:cubicBezTo>
                    <a:pt x="4032" y="849"/>
                    <a:pt x="2441" y="717"/>
                    <a:pt x="2441" y="717"/>
                  </a:cubicBezTo>
                  <a:lnTo>
                    <a:pt x="1565" y="53"/>
                  </a:lnTo>
                  <a:lnTo>
                    <a:pt x="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d80886873b_33_59"/>
            <p:cNvSpPr/>
            <p:nvPr/>
          </p:nvSpPr>
          <p:spPr>
            <a:xfrm>
              <a:off x="3273593" y="1881663"/>
              <a:ext cx="621677" cy="1367168"/>
            </a:xfrm>
            <a:custGeom>
              <a:avLst/>
              <a:gdLst/>
              <a:ahLst/>
              <a:cxnLst/>
              <a:rect l="l" t="t" r="r" b="b"/>
              <a:pathLst>
                <a:path w="7642" h="16806" extrusionOk="0">
                  <a:moveTo>
                    <a:pt x="1" y="0"/>
                  </a:moveTo>
                  <a:lnTo>
                    <a:pt x="757" y="16806"/>
                  </a:lnTo>
                  <a:lnTo>
                    <a:pt x="3158" y="16806"/>
                  </a:lnTo>
                  <a:lnTo>
                    <a:pt x="3503" y="186"/>
                  </a:lnTo>
                  <a:lnTo>
                    <a:pt x="5413" y="16806"/>
                  </a:lnTo>
                  <a:lnTo>
                    <a:pt x="7641" y="16806"/>
                  </a:lnTo>
                  <a:lnTo>
                    <a:pt x="7018"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d80886873b_33_59"/>
            <p:cNvSpPr/>
            <p:nvPr/>
          </p:nvSpPr>
          <p:spPr>
            <a:xfrm>
              <a:off x="3713856" y="2270108"/>
              <a:ext cx="321658" cy="81025"/>
            </a:xfrm>
            <a:custGeom>
              <a:avLst/>
              <a:gdLst/>
              <a:ahLst/>
              <a:cxnLst/>
              <a:rect l="l" t="t" r="r" b="b"/>
              <a:pathLst>
                <a:path w="3954" h="996" fill="none" extrusionOk="0">
                  <a:moveTo>
                    <a:pt x="1" y="995"/>
                  </a:moveTo>
                  <a:lnTo>
                    <a:pt x="3953" y="995"/>
                  </a:lnTo>
                  <a:cubicBezTo>
                    <a:pt x="3953" y="995"/>
                    <a:pt x="3025" y="0"/>
                    <a:pt x="1977" y="0"/>
                  </a:cubicBezTo>
                  <a:cubicBezTo>
                    <a:pt x="929" y="0"/>
                    <a:pt x="1" y="995"/>
                    <a:pt x="1" y="995"/>
                  </a:cubicBezTo>
                  <a:close/>
                </a:path>
              </a:pathLst>
            </a:custGeom>
            <a:noFill/>
            <a:ln w="4300" cap="flat" cmpd="sng">
              <a:solidFill>
                <a:srgbClr val="1A2263"/>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gd80886873b_33_59"/>
            <p:cNvSpPr/>
            <p:nvPr/>
          </p:nvSpPr>
          <p:spPr>
            <a:xfrm>
              <a:off x="3812044" y="2154591"/>
              <a:ext cx="130648" cy="154809"/>
            </a:xfrm>
            <a:custGeom>
              <a:avLst/>
              <a:gdLst/>
              <a:ahLst/>
              <a:cxnLst/>
              <a:rect l="l" t="t" r="r" b="b"/>
              <a:pathLst>
                <a:path w="1606" h="1903" extrusionOk="0">
                  <a:moveTo>
                    <a:pt x="399" y="1"/>
                  </a:moveTo>
                  <a:lnTo>
                    <a:pt x="359" y="757"/>
                  </a:lnTo>
                  <a:cubicBezTo>
                    <a:pt x="359" y="757"/>
                    <a:pt x="54" y="969"/>
                    <a:pt x="27" y="1301"/>
                  </a:cubicBezTo>
                  <a:cubicBezTo>
                    <a:pt x="1" y="1632"/>
                    <a:pt x="226" y="1646"/>
                    <a:pt x="226" y="1646"/>
                  </a:cubicBezTo>
                  <a:lnTo>
                    <a:pt x="226" y="1712"/>
                  </a:lnTo>
                  <a:cubicBezTo>
                    <a:pt x="226" y="1817"/>
                    <a:pt x="309" y="1902"/>
                    <a:pt x="402" y="1902"/>
                  </a:cubicBezTo>
                  <a:cubicBezTo>
                    <a:pt x="414" y="1902"/>
                    <a:pt x="426" y="1901"/>
                    <a:pt x="438" y="1898"/>
                  </a:cubicBezTo>
                  <a:cubicBezTo>
                    <a:pt x="478" y="1898"/>
                    <a:pt x="518" y="1884"/>
                    <a:pt x="545" y="1858"/>
                  </a:cubicBezTo>
                  <a:cubicBezTo>
                    <a:pt x="545" y="1858"/>
                    <a:pt x="615" y="1893"/>
                    <a:pt x="710" y="1893"/>
                  </a:cubicBezTo>
                  <a:cubicBezTo>
                    <a:pt x="757" y="1893"/>
                    <a:pt x="810" y="1884"/>
                    <a:pt x="863" y="1858"/>
                  </a:cubicBezTo>
                  <a:cubicBezTo>
                    <a:pt x="863" y="1858"/>
                    <a:pt x="945" y="1899"/>
                    <a:pt x="1036" y="1899"/>
                  </a:cubicBezTo>
                  <a:cubicBezTo>
                    <a:pt x="1081" y="1899"/>
                    <a:pt x="1128" y="1889"/>
                    <a:pt x="1168" y="1858"/>
                  </a:cubicBezTo>
                  <a:cubicBezTo>
                    <a:pt x="1168" y="1858"/>
                    <a:pt x="1227" y="1887"/>
                    <a:pt x="1290" y="1887"/>
                  </a:cubicBezTo>
                  <a:cubicBezTo>
                    <a:pt x="1321" y="1887"/>
                    <a:pt x="1354" y="1880"/>
                    <a:pt x="1380" y="1858"/>
                  </a:cubicBezTo>
                  <a:cubicBezTo>
                    <a:pt x="1473" y="1778"/>
                    <a:pt x="1606" y="1208"/>
                    <a:pt x="1327" y="823"/>
                  </a:cubicBezTo>
                  <a:lnTo>
                    <a:pt x="1380" y="27"/>
                  </a:lnTo>
                  <a:lnTo>
                    <a:pt x="399"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gd80886873b_33_59"/>
            <p:cNvSpPr/>
            <p:nvPr/>
          </p:nvSpPr>
          <p:spPr>
            <a:xfrm>
              <a:off x="3614609" y="2342346"/>
              <a:ext cx="520152" cy="358347"/>
            </a:xfrm>
            <a:custGeom>
              <a:avLst/>
              <a:gdLst/>
              <a:ahLst/>
              <a:cxnLst/>
              <a:rect l="l" t="t" r="r" b="b"/>
              <a:pathLst>
                <a:path w="6394" h="4405" extrusionOk="0">
                  <a:moveTo>
                    <a:pt x="0" y="1"/>
                  </a:moveTo>
                  <a:lnTo>
                    <a:pt x="0" y="4405"/>
                  </a:lnTo>
                  <a:lnTo>
                    <a:pt x="6394" y="4405"/>
                  </a:lnTo>
                  <a:lnTo>
                    <a:pt x="6394" y="1"/>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gd80886873b_33_59"/>
            <p:cNvSpPr/>
            <p:nvPr/>
          </p:nvSpPr>
          <p:spPr>
            <a:xfrm>
              <a:off x="3614609" y="2342346"/>
              <a:ext cx="520152" cy="26032"/>
            </a:xfrm>
            <a:custGeom>
              <a:avLst/>
              <a:gdLst/>
              <a:ahLst/>
              <a:cxnLst/>
              <a:rect l="l" t="t" r="r" b="b"/>
              <a:pathLst>
                <a:path w="6394" h="320" extrusionOk="0">
                  <a:moveTo>
                    <a:pt x="0" y="1"/>
                  </a:moveTo>
                  <a:lnTo>
                    <a:pt x="0" y="319"/>
                  </a:lnTo>
                  <a:lnTo>
                    <a:pt x="6394" y="319"/>
                  </a:lnTo>
                  <a:lnTo>
                    <a:pt x="639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d80886873b_33_59"/>
            <p:cNvSpPr/>
            <p:nvPr/>
          </p:nvSpPr>
          <p:spPr>
            <a:xfrm>
              <a:off x="3677167" y="2485929"/>
              <a:ext cx="29205" cy="160829"/>
            </a:xfrm>
            <a:custGeom>
              <a:avLst/>
              <a:gdLst/>
              <a:ahLst/>
              <a:cxnLst/>
              <a:rect l="l" t="t" r="r" b="b"/>
              <a:pathLst>
                <a:path w="359" h="1977" extrusionOk="0">
                  <a:moveTo>
                    <a:pt x="1" y="0"/>
                  </a:moveTo>
                  <a:lnTo>
                    <a:pt x="1" y="1976"/>
                  </a:lnTo>
                  <a:lnTo>
                    <a:pt x="359" y="1976"/>
                  </a:lnTo>
                  <a:lnTo>
                    <a:pt x="35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gd80886873b_33_59"/>
            <p:cNvSpPr/>
            <p:nvPr/>
          </p:nvSpPr>
          <p:spPr>
            <a:xfrm>
              <a:off x="3665290" y="2543118"/>
              <a:ext cx="52959" cy="52878"/>
            </a:xfrm>
            <a:custGeom>
              <a:avLst/>
              <a:gdLst/>
              <a:ahLst/>
              <a:cxnLst/>
              <a:rect l="l" t="t" r="r" b="b"/>
              <a:pathLst>
                <a:path w="651" h="650" fill="none" extrusionOk="0">
                  <a:moveTo>
                    <a:pt x="1" y="0"/>
                  </a:moveTo>
                  <a:lnTo>
                    <a:pt x="651" y="0"/>
                  </a:lnTo>
                  <a:lnTo>
                    <a:pt x="651" y="650"/>
                  </a:lnTo>
                  <a:lnTo>
                    <a:pt x="1" y="650"/>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gd80886873b_33_59"/>
            <p:cNvSpPr/>
            <p:nvPr/>
          </p:nvSpPr>
          <p:spPr>
            <a:xfrm>
              <a:off x="4042995" y="2485929"/>
              <a:ext cx="29205" cy="160829"/>
            </a:xfrm>
            <a:custGeom>
              <a:avLst/>
              <a:gdLst/>
              <a:ahLst/>
              <a:cxnLst/>
              <a:rect l="l" t="t" r="r" b="b"/>
              <a:pathLst>
                <a:path w="359" h="1977" extrusionOk="0">
                  <a:moveTo>
                    <a:pt x="0" y="0"/>
                  </a:moveTo>
                  <a:lnTo>
                    <a:pt x="0" y="1976"/>
                  </a:lnTo>
                  <a:lnTo>
                    <a:pt x="358" y="1976"/>
                  </a:lnTo>
                  <a:lnTo>
                    <a:pt x="358"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d80886873b_33_59"/>
            <p:cNvSpPr/>
            <p:nvPr/>
          </p:nvSpPr>
          <p:spPr>
            <a:xfrm>
              <a:off x="4031118" y="2543118"/>
              <a:ext cx="52959" cy="52878"/>
            </a:xfrm>
            <a:custGeom>
              <a:avLst/>
              <a:gdLst/>
              <a:ahLst/>
              <a:cxnLst/>
              <a:rect l="l" t="t" r="r" b="b"/>
              <a:pathLst>
                <a:path w="651" h="650" fill="none" extrusionOk="0">
                  <a:moveTo>
                    <a:pt x="0" y="0"/>
                  </a:moveTo>
                  <a:lnTo>
                    <a:pt x="650" y="0"/>
                  </a:lnTo>
                  <a:lnTo>
                    <a:pt x="650" y="650"/>
                  </a:lnTo>
                  <a:lnTo>
                    <a:pt x="0" y="650"/>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gd80886873b_33_59"/>
            <p:cNvSpPr/>
            <p:nvPr/>
          </p:nvSpPr>
          <p:spPr>
            <a:xfrm>
              <a:off x="3614609" y="2342346"/>
              <a:ext cx="520152" cy="143664"/>
            </a:xfrm>
            <a:custGeom>
              <a:avLst/>
              <a:gdLst/>
              <a:ahLst/>
              <a:cxnLst/>
              <a:rect l="l" t="t" r="r" b="b"/>
              <a:pathLst>
                <a:path w="6394" h="1766" fill="none" extrusionOk="0">
                  <a:moveTo>
                    <a:pt x="6394" y="1"/>
                  </a:moveTo>
                  <a:lnTo>
                    <a:pt x="5810" y="1765"/>
                  </a:lnTo>
                  <a:lnTo>
                    <a:pt x="584" y="1765"/>
                  </a:lnTo>
                  <a:lnTo>
                    <a:pt x="0" y="1"/>
                  </a:lnTo>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gd80886873b_33_59"/>
            <p:cNvSpPr/>
            <p:nvPr/>
          </p:nvSpPr>
          <p:spPr>
            <a:xfrm>
              <a:off x="3273593" y="1881663"/>
              <a:ext cx="577422" cy="394954"/>
            </a:xfrm>
            <a:custGeom>
              <a:avLst/>
              <a:gdLst/>
              <a:ahLst/>
              <a:cxnLst/>
              <a:rect l="l" t="t" r="r" b="b"/>
              <a:pathLst>
                <a:path w="7098" h="4855" extrusionOk="0">
                  <a:moveTo>
                    <a:pt x="1" y="0"/>
                  </a:moveTo>
                  <a:lnTo>
                    <a:pt x="240" y="4855"/>
                  </a:lnTo>
                  <a:lnTo>
                    <a:pt x="3436" y="3462"/>
                  </a:lnTo>
                  <a:lnTo>
                    <a:pt x="3503" y="186"/>
                  </a:lnTo>
                  <a:lnTo>
                    <a:pt x="3861" y="3303"/>
                  </a:lnTo>
                  <a:lnTo>
                    <a:pt x="7097" y="2056"/>
                  </a:lnTo>
                  <a:lnTo>
                    <a:pt x="7018"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d80886873b_33_59"/>
            <p:cNvSpPr/>
            <p:nvPr/>
          </p:nvSpPr>
          <p:spPr>
            <a:xfrm>
              <a:off x="2751413" y="1284800"/>
              <a:ext cx="186698" cy="134227"/>
            </a:xfrm>
            <a:custGeom>
              <a:avLst/>
              <a:gdLst/>
              <a:ahLst/>
              <a:cxnLst/>
              <a:rect l="l" t="t" r="r" b="b"/>
              <a:pathLst>
                <a:path w="2295" h="1650" extrusionOk="0">
                  <a:moveTo>
                    <a:pt x="1717" y="0"/>
                  </a:moveTo>
                  <a:cubicBezTo>
                    <a:pt x="1467" y="0"/>
                    <a:pt x="1143" y="153"/>
                    <a:pt x="796" y="413"/>
                  </a:cubicBezTo>
                  <a:cubicBezTo>
                    <a:pt x="265" y="798"/>
                    <a:pt x="0" y="1315"/>
                    <a:pt x="133" y="1461"/>
                  </a:cubicBezTo>
                  <a:cubicBezTo>
                    <a:pt x="257" y="1603"/>
                    <a:pt x="405" y="1650"/>
                    <a:pt x="549" y="1650"/>
                  </a:cubicBezTo>
                  <a:cubicBezTo>
                    <a:pt x="836" y="1650"/>
                    <a:pt x="1101" y="1461"/>
                    <a:pt x="1101" y="1461"/>
                  </a:cubicBezTo>
                  <a:lnTo>
                    <a:pt x="1525" y="1196"/>
                  </a:lnTo>
                  <a:cubicBezTo>
                    <a:pt x="1525" y="1196"/>
                    <a:pt x="2295" y="400"/>
                    <a:pt x="2043" y="135"/>
                  </a:cubicBezTo>
                  <a:cubicBezTo>
                    <a:pt x="1960" y="43"/>
                    <a:pt x="1849" y="0"/>
                    <a:pt x="171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gd80886873b_33_59"/>
            <p:cNvSpPr/>
            <p:nvPr/>
          </p:nvSpPr>
          <p:spPr>
            <a:xfrm>
              <a:off x="2653224" y="1140323"/>
              <a:ext cx="286027" cy="280658"/>
            </a:xfrm>
            <a:custGeom>
              <a:avLst/>
              <a:gdLst/>
              <a:ahLst/>
              <a:cxnLst/>
              <a:rect l="l" t="t" r="r" b="b"/>
              <a:pathLst>
                <a:path w="3516" h="3450" extrusionOk="0">
                  <a:moveTo>
                    <a:pt x="1379" y="1"/>
                  </a:moveTo>
                  <a:cubicBezTo>
                    <a:pt x="1247" y="1"/>
                    <a:pt x="1512" y="624"/>
                    <a:pt x="1512" y="624"/>
                  </a:cubicBezTo>
                  <a:lnTo>
                    <a:pt x="849" y="531"/>
                  </a:lnTo>
                  <a:cubicBezTo>
                    <a:pt x="849" y="531"/>
                    <a:pt x="491" y="147"/>
                    <a:pt x="332" y="120"/>
                  </a:cubicBezTo>
                  <a:cubicBezTo>
                    <a:pt x="239" y="120"/>
                    <a:pt x="279" y="253"/>
                    <a:pt x="279" y="253"/>
                  </a:cubicBezTo>
                  <a:cubicBezTo>
                    <a:pt x="279" y="253"/>
                    <a:pt x="272" y="252"/>
                    <a:pt x="262" y="252"/>
                  </a:cubicBezTo>
                  <a:cubicBezTo>
                    <a:pt x="222" y="252"/>
                    <a:pt x="122" y="269"/>
                    <a:pt x="133" y="438"/>
                  </a:cubicBezTo>
                  <a:cubicBezTo>
                    <a:pt x="0" y="491"/>
                    <a:pt x="27" y="651"/>
                    <a:pt x="146" y="757"/>
                  </a:cubicBezTo>
                  <a:cubicBezTo>
                    <a:pt x="27" y="757"/>
                    <a:pt x="13" y="889"/>
                    <a:pt x="159" y="995"/>
                  </a:cubicBezTo>
                  <a:cubicBezTo>
                    <a:pt x="318" y="1115"/>
                    <a:pt x="504" y="1194"/>
                    <a:pt x="676" y="1301"/>
                  </a:cubicBezTo>
                  <a:cubicBezTo>
                    <a:pt x="1220" y="1592"/>
                    <a:pt x="1910" y="1606"/>
                    <a:pt x="1910" y="1606"/>
                  </a:cubicBezTo>
                  <a:lnTo>
                    <a:pt x="2878" y="3449"/>
                  </a:lnTo>
                  <a:lnTo>
                    <a:pt x="3515" y="2295"/>
                  </a:lnTo>
                  <a:lnTo>
                    <a:pt x="2640" y="1128"/>
                  </a:lnTo>
                  <a:cubicBezTo>
                    <a:pt x="2640" y="1128"/>
                    <a:pt x="2613" y="796"/>
                    <a:pt x="2335" y="664"/>
                  </a:cubicBezTo>
                  <a:cubicBezTo>
                    <a:pt x="2029" y="518"/>
                    <a:pt x="1738" y="465"/>
                    <a:pt x="1738" y="465"/>
                  </a:cubicBezTo>
                  <a:cubicBezTo>
                    <a:pt x="1738" y="465"/>
                    <a:pt x="1499" y="1"/>
                    <a:pt x="13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gd80886873b_33_59"/>
            <p:cNvSpPr/>
            <p:nvPr/>
          </p:nvSpPr>
          <p:spPr>
            <a:xfrm>
              <a:off x="2675839" y="1160823"/>
              <a:ext cx="77771" cy="43278"/>
            </a:xfrm>
            <a:custGeom>
              <a:avLst/>
              <a:gdLst/>
              <a:ahLst/>
              <a:cxnLst/>
              <a:rect l="l" t="t" r="r" b="b"/>
              <a:pathLst>
                <a:path w="956" h="532" fill="none" extrusionOk="0">
                  <a:moveTo>
                    <a:pt x="1" y="1"/>
                  </a:moveTo>
                  <a:lnTo>
                    <a:pt x="465" y="438"/>
                  </a:lnTo>
                  <a:lnTo>
                    <a:pt x="956" y="531"/>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d80886873b_33_59"/>
            <p:cNvSpPr/>
            <p:nvPr/>
          </p:nvSpPr>
          <p:spPr>
            <a:xfrm>
              <a:off x="2663962" y="1175954"/>
              <a:ext cx="82082" cy="42139"/>
            </a:xfrm>
            <a:custGeom>
              <a:avLst/>
              <a:gdLst/>
              <a:ahLst/>
              <a:cxnLst/>
              <a:rect l="l" t="t" r="r" b="b"/>
              <a:pathLst>
                <a:path w="1009" h="518" fill="none" extrusionOk="0">
                  <a:moveTo>
                    <a:pt x="1" y="0"/>
                  </a:moveTo>
                  <a:lnTo>
                    <a:pt x="505" y="398"/>
                  </a:lnTo>
                  <a:lnTo>
                    <a:pt x="1009" y="518"/>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gd80886873b_33_59"/>
            <p:cNvSpPr/>
            <p:nvPr/>
          </p:nvSpPr>
          <p:spPr>
            <a:xfrm>
              <a:off x="2665020" y="1201823"/>
              <a:ext cx="75656" cy="32459"/>
            </a:xfrm>
            <a:custGeom>
              <a:avLst/>
              <a:gdLst/>
              <a:ahLst/>
              <a:cxnLst/>
              <a:rect l="l" t="t" r="r" b="b"/>
              <a:pathLst>
                <a:path w="930" h="399" fill="none" extrusionOk="0">
                  <a:moveTo>
                    <a:pt x="1" y="1"/>
                  </a:moveTo>
                  <a:lnTo>
                    <a:pt x="439" y="253"/>
                  </a:lnTo>
                  <a:lnTo>
                    <a:pt x="929" y="399"/>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gd80886873b_33_59"/>
            <p:cNvSpPr/>
            <p:nvPr/>
          </p:nvSpPr>
          <p:spPr>
            <a:xfrm>
              <a:off x="2755724" y="1188888"/>
              <a:ext cx="86394" cy="47590"/>
            </a:xfrm>
            <a:custGeom>
              <a:avLst/>
              <a:gdLst/>
              <a:ahLst/>
              <a:cxnLst/>
              <a:rect l="l" t="t" r="r" b="b"/>
              <a:pathLst>
                <a:path w="1062" h="585" fill="none" extrusionOk="0">
                  <a:moveTo>
                    <a:pt x="0" y="558"/>
                  </a:moveTo>
                  <a:cubicBezTo>
                    <a:pt x="0" y="558"/>
                    <a:pt x="637" y="1"/>
                    <a:pt x="1061" y="584"/>
                  </a:cubicBez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gd80886873b_33_59"/>
            <p:cNvSpPr/>
            <p:nvPr/>
          </p:nvSpPr>
          <p:spPr>
            <a:xfrm>
              <a:off x="2762151" y="1101519"/>
              <a:ext cx="1271175" cy="1088788"/>
            </a:xfrm>
            <a:custGeom>
              <a:avLst/>
              <a:gdLst/>
              <a:ahLst/>
              <a:cxnLst/>
              <a:rect l="l" t="t" r="r" b="b"/>
              <a:pathLst>
                <a:path w="15626" h="13384" extrusionOk="0">
                  <a:moveTo>
                    <a:pt x="7256" y="0"/>
                  </a:moveTo>
                  <a:cubicBezTo>
                    <a:pt x="6553" y="0"/>
                    <a:pt x="5917" y="425"/>
                    <a:pt x="5651" y="1075"/>
                  </a:cubicBezTo>
                  <a:lnTo>
                    <a:pt x="4046" y="4974"/>
                  </a:lnTo>
                  <a:lnTo>
                    <a:pt x="1924" y="2388"/>
                  </a:lnTo>
                  <a:cubicBezTo>
                    <a:pt x="949" y="3584"/>
                    <a:pt x="347" y="3729"/>
                    <a:pt x="113" y="3729"/>
                  </a:cubicBezTo>
                  <a:cubicBezTo>
                    <a:pt x="38" y="3729"/>
                    <a:pt x="1" y="3714"/>
                    <a:pt x="1" y="3714"/>
                  </a:cubicBezTo>
                  <a:lnTo>
                    <a:pt x="1" y="3714"/>
                  </a:lnTo>
                  <a:lnTo>
                    <a:pt x="2853" y="7640"/>
                  </a:lnTo>
                  <a:cubicBezTo>
                    <a:pt x="3200" y="8124"/>
                    <a:pt x="3724" y="8356"/>
                    <a:pt x="4244" y="8356"/>
                  </a:cubicBezTo>
                  <a:cubicBezTo>
                    <a:pt x="4893" y="8356"/>
                    <a:pt x="5536" y="7994"/>
                    <a:pt x="5824" y="7309"/>
                  </a:cubicBezTo>
                  <a:lnTo>
                    <a:pt x="6513" y="5677"/>
                  </a:lnTo>
                  <a:lnTo>
                    <a:pt x="6500" y="7508"/>
                  </a:lnTo>
                  <a:lnTo>
                    <a:pt x="5824" y="10850"/>
                  </a:lnTo>
                  <a:lnTo>
                    <a:pt x="12761" y="10850"/>
                  </a:lnTo>
                  <a:lnTo>
                    <a:pt x="12761" y="13384"/>
                  </a:lnTo>
                  <a:lnTo>
                    <a:pt x="14870" y="13384"/>
                  </a:lnTo>
                  <a:cubicBezTo>
                    <a:pt x="14870" y="13384"/>
                    <a:pt x="15626" y="6911"/>
                    <a:pt x="15626" y="4497"/>
                  </a:cubicBezTo>
                  <a:cubicBezTo>
                    <a:pt x="15626" y="3396"/>
                    <a:pt x="15493" y="2361"/>
                    <a:pt x="15347" y="1565"/>
                  </a:cubicBezTo>
                  <a:cubicBezTo>
                    <a:pt x="15188" y="663"/>
                    <a:pt x="14406" y="0"/>
                    <a:pt x="13490" y="0"/>
                  </a:cubicBez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gd80886873b_33_59"/>
            <p:cNvSpPr/>
            <p:nvPr/>
          </p:nvSpPr>
          <p:spPr>
            <a:xfrm>
              <a:off x="3698806" y="1308635"/>
              <a:ext cx="101443" cy="675612"/>
            </a:xfrm>
            <a:custGeom>
              <a:avLst/>
              <a:gdLst/>
              <a:ahLst/>
              <a:cxnLst/>
              <a:rect l="l" t="t" r="r" b="b"/>
              <a:pathLst>
                <a:path w="1247" h="8305" extrusionOk="0">
                  <a:moveTo>
                    <a:pt x="1247" y="1"/>
                  </a:moveTo>
                  <a:lnTo>
                    <a:pt x="0" y="8304"/>
                  </a:lnTo>
                  <a:lnTo>
                    <a:pt x="1247" y="8304"/>
                  </a:lnTo>
                  <a:lnTo>
                    <a:pt x="124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gd80886873b_33_59"/>
            <p:cNvSpPr/>
            <p:nvPr/>
          </p:nvSpPr>
          <p:spPr>
            <a:xfrm>
              <a:off x="3800167" y="1128446"/>
              <a:ext cx="126337" cy="163025"/>
            </a:xfrm>
            <a:custGeom>
              <a:avLst/>
              <a:gdLst/>
              <a:ahLst/>
              <a:cxnLst/>
              <a:rect l="l" t="t" r="r" b="b"/>
              <a:pathLst>
                <a:path w="1553" h="2004" fill="none" extrusionOk="0">
                  <a:moveTo>
                    <a:pt x="1" y="2004"/>
                  </a:moveTo>
                  <a:cubicBezTo>
                    <a:pt x="1" y="1088"/>
                    <a:pt x="638" y="1"/>
                    <a:pt x="1553" y="1"/>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d80886873b_33_59"/>
            <p:cNvSpPr/>
            <p:nvPr/>
          </p:nvSpPr>
          <p:spPr>
            <a:xfrm>
              <a:off x="3936183" y="1582703"/>
              <a:ext cx="92820" cy="175960"/>
            </a:xfrm>
            <a:custGeom>
              <a:avLst/>
              <a:gdLst/>
              <a:ahLst/>
              <a:cxnLst/>
              <a:rect l="l" t="t" r="r" b="b"/>
              <a:pathLst>
                <a:path w="1141" h="2163" extrusionOk="0">
                  <a:moveTo>
                    <a:pt x="1088" y="1"/>
                  </a:moveTo>
                  <a:cubicBezTo>
                    <a:pt x="491" y="1"/>
                    <a:pt x="0" y="478"/>
                    <a:pt x="0" y="1089"/>
                  </a:cubicBezTo>
                  <a:cubicBezTo>
                    <a:pt x="0" y="1646"/>
                    <a:pt x="425" y="2110"/>
                    <a:pt x="982" y="2163"/>
                  </a:cubicBezTo>
                  <a:cubicBezTo>
                    <a:pt x="1048" y="1407"/>
                    <a:pt x="1101" y="664"/>
                    <a:pt x="1141"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gd80886873b_33_59"/>
            <p:cNvSpPr/>
            <p:nvPr/>
          </p:nvSpPr>
          <p:spPr>
            <a:xfrm>
              <a:off x="3024339" y="1671211"/>
              <a:ext cx="196460" cy="109660"/>
            </a:xfrm>
            <a:custGeom>
              <a:avLst/>
              <a:gdLst/>
              <a:ahLst/>
              <a:cxnLst/>
              <a:rect l="l" t="t" r="r" b="b"/>
              <a:pathLst>
                <a:path w="2415" h="1348" extrusionOk="0">
                  <a:moveTo>
                    <a:pt x="1301" y="1"/>
                  </a:moveTo>
                  <a:cubicBezTo>
                    <a:pt x="664" y="1"/>
                    <a:pt x="147" y="438"/>
                    <a:pt x="1" y="1022"/>
                  </a:cubicBezTo>
                  <a:cubicBezTo>
                    <a:pt x="303" y="1241"/>
                    <a:pt x="657" y="1347"/>
                    <a:pt x="1008" y="1347"/>
                  </a:cubicBezTo>
                  <a:cubicBezTo>
                    <a:pt x="1550" y="1347"/>
                    <a:pt x="2085" y="1094"/>
                    <a:pt x="2415" y="611"/>
                  </a:cubicBezTo>
                  <a:cubicBezTo>
                    <a:pt x="2189" y="239"/>
                    <a:pt x="1765" y="1"/>
                    <a:pt x="1301"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gd80886873b_33_59"/>
            <p:cNvSpPr/>
            <p:nvPr/>
          </p:nvSpPr>
          <p:spPr>
            <a:xfrm>
              <a:off x="3091290" y="1376644"/>
              <a:ext cx="61257" cy="165710"/>
            </a:xfrm>
            <a:custGeom>
              <a:avLst/>
              <a:gdLst/>
              <a:ahLst/>
              <a:cxnLst/>
              <a:rect l="l" t="t" r="r" b="b"/>
              <a:pathLst>
                <a:path w="753" h="2037" extrusionOk="0">
                  <a:moveTo>
                    <a:pt x="663" y="0"/>
                  </a:moveTo>
                  <a:lnTo>
                    <a:pt x="0" y="1592"/>
                  </a:lnTo>
                  <a:lnTo>
                    <a:pt x="345" y="1964"/>
                  </a:lnTo>
                  <a:cubicBezTo>
                    <a:pt x="392" y="2014"/>
                    <a:pt x="451" y="2037"/>
                    <a:pt x="509" y="2037"/>
                  </a:cubicBezTo>
                  <a:cubicBezTo>
                    <a:pt x="632" y="2037"/>
                    <a:pt x="752" y="1935"/>
                    <a:pt x="743" y="1791"/>
                  </a:cubicBezTo>
                  <a:lnTo>
                    <a:pt x="663"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gd80886873b_33_59"/>
            <p:cNvSpPr/>
            <p:nvPr/>
          </p:nvSpPr>
          <p:spPr>
            <a:xfrm>
              <a:off x="3291978" y="1220208"/>
              <a:ext cx="81" cy="343216"/>
            </a:xfrm>
            <a:custGeom>
              <a:avLst/>
              <a:gdLst/>
              <a:ahLst/>
              <a:cxnLst/>
              <a:rect l="l" t="t" r="r" b="b"/>
              <a:pathLst>
                <a:path w="1" h="4219" fill="none" extrusionOk="0">
                  <a:moveTo>
                    <a:pt x="0" y="4218"/>
                  </a:moveTo>
                  <a:lnTo>
                    <a:pt x="0" y="0"/>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gd80886873b_33_59"/>
            <p:cNvSpPr/>
            <p:nvPr/>
          </p:nvSpPr>
          <p:spPr>
            <a:xfrm>
              <a:off x="3530413" y="1634522"/>
              <a:ext cx="8704" cy="349724"/>
            </a:xfrm>
            <a:custGeom>
              <a:avLst/>
              <a:gdLst/>
              <a:ahLst/>
              <a:cxnLst/>
              <a:rect l="l" t="t" r="r" b="b"/>
              <a:pathLst>
                <a:path w="107" h="4299" fill="none" extrusionOk="0">
                  <a:moveTo>
                    <a:pt x="107" y="1"/>
                  </a:moveTo>
                  <a:lnTo>
                    <a:pt x="1" y="4298"/>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gd80886873b_33_59"/>
            <p:cNvSpPr/>
            <p:nvPr/>
          </p:nvSpPr>
          <p:spPr>
            <a:xfrm>
              <a:off x="3384798" y="1101519"/>
              <a:ext cx="355093" cy="637784"/>
            </a:xfrm>
            <a:custGeom>
              <a:avLst/>
              <a:gdLst/>
              <a:ahLst/>
              <a:cxnLst/>
              <a:rect l="l" t="t" r="r" b="b"/>
              <a:pathLst>
                <a:path w="4365" h="7840" extrusionOk="0">
                  <a:moveTo>
                    <a:pt x="902" y="0"/>
                  </a:moveTo>
                  <a:lnTo>
                    <a:pt x="0" y="1061"/>
                  </a:lnTo>
                  <a:lnTo>
                    <a:pt x="1128" y="2733"/>
                  </a:lnTo>
                  <a:lnTo>
                    <a:pt x="159" y="3661"/>
                  </a:lnTo>
                  <a:lnTo>
                    <a:pt x="1844" y="7839"/>
                  </a:lnTo>
                  <a:lnTo>
                    <a:pt x="4245" y="3568"/>
                  </a:lnTo>
                  <a:lnTo>
                    <a:pt x="3184" y="2719"/>
                  </a:lnTo>
                  <a:lnTo>
                    <a:pt x="4364" y="1101"/>
                  </a:lnTo>
                  <a:lnTo>
                    <a:pt x="3887"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d80886873b_33_59"/>
            <p:cNvSpPr/>
            <p:nvPr/>
          </p:nvSpPr>
          <p:spPr>
            <a:xfrm>
              <a:off x="3334036" y="1739219"/>
              <a:ext cx="125279" cy="19443"/>
            </a:xfrm>
            <a:custGeom>
              <a:avLst/>
              <a:gdLst/>
              <a:ahLst/>
              <a:cxnLst/>
              <a:rect l="l" t="t" r="r" b="b"/>
              <a:pathLst>
                <a:path w="1540" h="239" fill="none" extrusionOk="0">
                  <a:moveTo>
                    <a:pt x="1" y="0"/>
                  </a:moveTo>
                  <a:lnTo>
                    <a:pt x="1539" y="0"/>
                  </a:lnTo>
                  <a:lnTo>
                    <a:pt x="1539" y="239"/>
                  </a:lnTo>
                  <a:lnTo>
                    <a:pt x="1" y="239"/>
                  </a:lnTo>
                  <a:close/>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gd80886873b_33_59"/>
            <p:cNvSpPr/>
            <p:nvPr/>
          </p:nvSpPr>
          <p:spPr>
            <a:xfrm>
              <a:off x="3605986" y="1739219"/>
              <a:ext cx="125198" cy="19443"/>
            </a:xfrm>
            <a:custGeom>
              <a:avLst/>
              <a:gdLst/>
              <a:ahLst/>
              <a:cxnLst/>
              <a:rect l="l" t="t" r="r" b="b"/>
              <a:pathLst>
                <a:path w="1539" h="239" fill="none" extrusionOk="0">
                  <a:moveTo>
                    <a:pt x="0" y="0"/>
                  </a:moveTo>
                  <a:lnTo>
                    <a:pt x="1539" y="0"/>
                  </a:lnTo>
                  <a:lnTo>
                    <a:pt x="1539" y="239"/>
                  </a:lnTo>
                  <a:lnTo>
                    <a:pt x="0" y="239"/>
                  </a:lnTo>
                  <a:close/>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gd80886873b_33_59"/>
            <p:cNvSpPr/>
            <p:nvPr/>
          </p:nvSpPr>
          <p:spPr>
            <a:xfrm>
              <a:off x="3494863" y="1061576"/>
              <a:ext cx="173764" cy="573029"/>
            </a:xfrm>
            <a:custGeom>
              <a:avLst/>
              <a:gdLst/>
              <a:ahLst/>
              <a:cxnLst/>
              <a:rect l="l" t="t" r="r" b="b"/>
              <a:pathLst>
                <a:path w="2136" h="7044" extrusionOk="0">
                  <a:moveTo>
                    <a:pt x="1937" y="0"/>
                  </a:moveTo>
                  <a:lnTo>
                    <a:pt x="173" y="146"/>
                  </a:lnTo>
                  <a:lnTo>
                    <a:pt x="0" y="796"/>
                  </a:lnTo>
                  <a:lnTo>
                    <a:pt x="544" y="7044"/>
                  </a:lnTo>
                  <a:lnTo>
                    <a:pt x="2136" y="730"/>
                  </a:lnTo>
                  <a:lnTo>
                    <a:pt x="1937"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d80886873b_33_59"/>
            <p:cNvSpPr/>
            <p:nvPr/>
          </p:nvSpPr>
          <p:spPr>
            <a:xfrm>
              <a:off x="3462486" y="822001"/>
              <a:ext cx="183526" cy="155460"/>
            </a:xfrm>
            <a:custGeom>
              <a:avLst/>
              <a:gdLst/>
              <a:ahLst/>
              <a:cxnLst/>
              <a:rect l="l" t="t" r="r" b="b"/>
              <a:pathLst>
                <a:path w="2256" h="1911" extrusionOk="0">
                  <a:moveTo>
                    <a:pt x="173" y="1"/>
                  </a:moveTo>
                  <a:cubicBezTo>
                    <a:pt x="66" y="1"/>
                    <a:pt x="0" y="94"/>
                    <a:pt x="13" y="186"/>
                  </a:cubicBezTo>
                  <a:lnTo>
                    <a:pt x="80" y="571"/>
                  </a:lnTo>
                  <a:lnTo>
                    <a:pt x="1884" y="1911"/>
                  </a:lnTo>
                  <a:lnTo>
                    <a:pt x="2202" y="770"/>
                  </a:lnTo>
                  <a:cubicBezTo>
                    <a:pt x="2255" y="584"/>
                    <a:pt x="2149" y="385"/>
                    <a:pt x="1977" y="306"/>
                  </a:cubicBezTo>
                  <a:lnTo>
                    <a:pt x="1711" y="200"/>
                  </a:lnTo>
                  <a:cubicBezTo>
                    <a:pt x="1711" y="200"/>
                    <a:pt x="1552" y="1"/>
                    <a:pt x="1274" y="1"/>
                  </a:cubicBez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gd80886873b_33_59"/>
            <p:cNvSpPr/>
            <p:nvPr/>
          </p:nvSpPr>
          <p:spPr>
            <a:xfrm>
              <a:off x="3463544" y="868452"/>
              <a:ext cx="180272" cy="277322"/>
            </a:xfrm>
            <a:custGeom>
              <a:avLst/>
              <a:gdLst/>
              <a:ahLst/>
              <a:cxnLst/>
              <a:rect l="l" t="t" r="r" b="b"/>
              <a:pathLst>
                <a:path w="2216" h="3409" extrusionOk="0">
                  <a:moveTo>
                    <a:pt x="67" y="0"/>
                  </a:moveTo>
                  <a:lnTo>
                    <a:pt x="186" y="942"/>
                  </a:lnTo>
                  <a:cubicBezTo>
                    <a:pt x="186" y="942"/>
                    <a:pt x="14" y="1141"/>
                    <a:pt x="0" y="1459"/>
                  </a:cubicBezTo>
                  <a:cubicBezTo>
                    <a:pt x="0" y="2056"/>
                    <a:pt x="664" y="2096"/>
                    <a:pt x="664" y="2096"/>
                  </a:cubicBezTo>
                  <a:lnTo>
                    <a:pt x="637" y="2918"/>
                  </a:lnTo>
                  <a:lnTo>
                    <a:pt x="1221" y="3409"/>
                  </a:lnTo>
                  <a:lnTo>
                    <a:pt x="2216" y="2613"/>
                  </a:lnTo>
                  <a:lnTo>
                    <a:pt x="1791" y="1074"/>
                  </a:lnTo>
                  <a:lnTo>
                    <a:pt x="1831" y="1074"/>
                  </a:lnTo>
                  <a:cubicBezTo>
                    <a:pt x="1977" y="1074"/>
                    <a:pt x="2096" y="955"/>
                    <a:pt x="2096" y="809"/>
                  </a:cubicBezTo>
                  <a:cubicBezTo>
                    <a:pt x="2096" y="663"/>
                    <a:pt x="1977" y="544"/>
                    <a:pt x="1831" y="544"/>
                  </a:cubicBezTo>
                  <a:cubicBezTo>
                    <a:pt x="1738" y="544"/>
                    <a:pt x="1672" y="584"/>
                    <a:pt x="1619" y="637"/>
                  </a:cubicBezTo>
                  <a:cubicBezTo>
                    <a:pt x="1141" y="451"/>
                    <a:pt x="1261" y="13"/>
                    <a:pt x="1261" y="13"/>
                  </a:cubicBezTo>
                  <a:lnTo>
                    <a:pt x="67"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d80886873b_33_59"/>
            <p:cNvSpPr/>
            <p:nvPr/>
          </p:nvSpPr>
          <p:spPr>
            <a:xfrm>
              <a:off x="3516421" y="992347"/>
              <a:ext cx="83872" cy="97376"/>
            </a:xfrm>
            <a:custGeom>
              <a:avLst/>
              <a:gdLst/>
              <a:ahLst/>
              <a:cxnLst/>
              <a:rect l="l" t="t" r="r" b="b"/>
              <a:pathLst>
                <a:path w="1031" h="1197" extrusionOk="0">
                  <a:moveTo>
                    <a:pt x="887" y="1"/>
                  </a:moveTo>
                  <a:cubicBezTo>
                    <a:pt x="851" y="1"/>
                    <a:pt x="814" y="20"/>
                    <a:pt x="796" y="55"/>
                  </a:cubicBezTo>
                  <a:cubicBezTo>
                    <a:pt x="711" y="251"/>
                    <a:pt x="422" y="594"/>
                    <a:pt x="97" y="594"/>
                  </a:cubicBezTo>
                  <a:cubicBezTo>
                    <a:pt x="69" y="594"/>
                    <a:pt x="41" y="591"/>
                    <a:pt x="14" y="586"/>
                  </a:cubicBezTo>
                  <a:lnTo>
                    <a:pt x="0" y="1196"/>
                  </a:lnTo>
                  <a:cubicBezTo>
                    <a:pt x="0" y="1196"/>
                    <a:pt x="412" y="1130"/>
                    <a:pt x="504" y="931"/>
                  </a:cubicBezTo>
                  <a:cubicBezTo>
                    <a:pt x="584" y="719"/>
                    <a:pt x="809" y="533"/>
                    <a:pt x="942" y="254"/>
                  </a:cubicBezTo>
                  <a:cubicBezTo>
                    <a:pt x="1031" y="78"/>
                    <a:pt x="960" y="1"/>
                    <a:pt x="887"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gd80886873b_33_59"/>
            <p:cNvSpPr/>
            <p:nvPr/>
          </p:nvSpPr>
          <p:spPr>
            <a:xfrm>
              <a:off x="3602732" y="924502"/>
              <a:ext cx="20582" cy="10901"/>
            </a:xfrm>
            <a:custGeom>
              <a:avLst/>
              <a:gdLst/>
              <a:ahLst/>
              <a:cxnLst/>
              <a:rect l="l" t="t" r="r" b="b"/>
              <a:pathLst>
                <a:path w="253" h="134" fill="none" extrusionOk="0">
                  <a:moveTo>
                    <a:pt x="0" y="133"/>
                  </a:moveTo>
                  <a:cubicBezTo>
                    <a:pt x="0" y="67"/>
                    <a:pt x="54" y="1"/>
                    <a:pt x="120" y="1"/>
                  </a:cubicBezTo>
                  <a:cubicBezTo>
                    <a:pt x="199" y="1"/>
                    <a:pt x="253" y="67"/>
                    <a:pt x="253" y="133"/>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gd80886873b_33_59"/>
          <p:cNvGrpSpPr/>
          <p:nvPr/>
        </p:nvGrpSpPr>
        <p:grpSpPr>
          <a:xfrm>
            <a:off x="2317820" y="1136703"/>
            <a:ext cx="1482940" cy="782857"/>
            <a:chOff x="1791950" y="676699"/>
            <a:chExt cx="3230805" cy="1532909"/>
          </a:xfrm>
        </p:grpSpPr>
        <p:sp>
          <p:nvSpPr>
            <p:cNvPr id="113" name="Google Shape;113;gd80886873b_33_59"/>
            <p:cNvSpPr/>
            <p:nvPr/>
          </p:nvSpPr>
          <p:spPr>
            <a:xfrm>
              <a:off x="1791950" y="676699"/>
              <a:ext cx="2870260" cy="735100"/>
            </a:xfrm>
            <a:custGeom>
              <a:avLst/>
              <a:gdLst/>
              <a:ahLst/>
              <a:cxnLst/>
              <a:rect l="l" t="t" r="r" b="b"/>
              <a:pathLst>
                <a:path w="125861" h="29404" extrusionOk="0">
                  <a:moveTo>
                    <a:pt x="1419" y="29404"/>
                  </a:moveTo>
                  <a:cubicBezTo>
                    <a:pt x="1478" y="25006"/>
                    <a:pt x="-1850" y="7713"/>
                    <a:pt x="1775" y="3018"/>
                  </a:cubicBezTo>
                  <a:cubicBezTo>
                    <a:pt x="5400" y="-1677"/>
                    <a:pt x="4687" y="1532"/>
                    <a:pt x="23169" y="1235"/>
                  </a:cubicBezTo>
                  <a:cubicBezTo>
                    <a:pt x="41651" y="938"/>
                    <a:pt x="95553" y="-1261"/>
                    <a:pt x="112668" y="1235"/>
                  </a:cubicBezTo>
                  <a:cubicBezTo>
                    <a:pt x="129783" y="3731"/>
                    <a:pt x="123662" y="13715"/>
                    <a:pt x="125861" y="16211"/>
                  </a:cubicBezTo>
                </a:path>
              </a:pathLst>
            </a:custGeom>
            <a:noFill/>
            <a:ln w="9525" cap="flat" cmpd="sng">
              <a:solidFill>
                <a:srgbClr val="945526"/>
              </a:solidFill>
              <a:prstDash val="solid"/>
              <a:round/>
              <a:headEnd type="none" w="med" len="med"/>
              <a:tailEnd type="none" w="med" len="med"/>
            </a:ln>
          </p:spPr>
        </p:sp>
        <p:sp>
          <p:nvSpPr>
            <p:cNvPr id="114" name="Google Shape;114;gd80886873b_33_59"/>
            <p:cNvSpPr/>
            <p:nvPr/>
          </p:nvSpPr>
          <p:spPr>
            <a:xfrm rot="10800000" flipH="1">
              <a:off x="4266200" y="1308576"/>
              <a:ext cx="756555" cy="901033"/>
            </a:xfrm>
            <a:custGeom>
              <a:avLst/>
              <a:gdLst/>
              <a:ahLst/>
              <a:cxnLst/>
              <a:rect l="l" t="t" r="r" b="b"/>
              <a:pathLst>
                <a:path w="9300" h="11076" extrusionOk="0">
                  <a:moveTo>
                    <a:pt x="4657" y="0"/>
                  </a:moveTo>
                  <a:cubicBezTo>
                    <a:pt x="2508" y="0"/>
                    <a:pt x="624" y="1207"/>
                    <a:pt x="266" y="3369"/>
                  </a:cubicBezTo>
                  <a:cubicBezTo>
                    <a:pt x="1" y="4988"/>
                    <a:pt x="624" y="6579"/>
                    <a:pt x="1553" y="7959"/>
                  </a:cubicBezTo>
                  <a:cubicBezTo>
                    <a:pt x="2481" y="9352"/>
                    <a:pt x="2694" y="11076"/>
                    <a:pt x="2694" y="11076"/>
                  </a:cubicBezTo>
                  <a:lnTo>
                    <a:pt x="6606" y="11076"/>
                  </a:lnTo>
                  <a:cubicBezTo>
                    <a:pt x="6606" y="11076"/>
                    <a:pt x="6819" y="9352"/>
                    <a:pt x="7747" y="7959"/>
                  </a:cubicBezTo>
                  <a:cubicBezTo>
                    <a:pt x="8676" y="6579"/>
                    <a:pt x="9299" y="4988"/>
                    <a:pt x="9034" y="3369"/>
                  </a:cubicBezTo>
                  <a:cubicBezTo>
                    <a:pt x="8676" y="1207"/>
                    <a:pt x="6792" y="0"/>
                    <a:pt x="4657"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d80886873b_33_59"/>
            <p:cNvSpPr/>
            <p:nvPr/>
          </p:nvSpPr>
          <p:spPr>
            <a:xfrm rot="10800000" flipH="1">
              <a:off x="4479904" y="1179069"/>
              <a:ext cx="329142" cy="143583"/>
            </a:xfrm>
            <a:custGeom>
              <a:avLst/>
              <a:gdLst/>
              <a:ahLst/>
              <a:cxnLst/>
              <a:rect l="l" t="t" r="r" b="b"/>
              <a:pathLst>
                <a:path w="4046" h="1765" extrusionOk="0">
                  <a:moveTo>
                    <a:pt x="0" y="0"/>
                  </a:moveTo>
                  <a:lnTo>
                    <a:pt x="0" y="1765"/>
                  </a:lnTo>
                  <a:lnTo>
                    <a:pt x="4046" y="1765"/>
                  </a:lnTo>
                  <a:lnTo>
                    <a:pt x="4046"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d80886873b_33_59"/>
            <p:cNvSpPr/>
            <p:nvPr/>
          </p:nvSpPr>
          <p:spPr>
            <a:xfrm rot="10800000" flipH="1">
              <a:off x="4458266" y="1431578"/>
              <a:ext cx="373478" cy="452143"/>
            </a:xfrm>
            <a:custGeom>
              <a:avLst/>
              <a:gdLst/>
              <a:ahLst/>
              <a:cxnLst/>
              <a:rect l="l" t="t" r="r" b="b"/>
              <a:pathLst>
                <a:path w="4591" h="5558" extrusionOk="0">
                  <a:moveTo>
                    <a:pt x="1871" y="345"/>
                  </a:moveTo>
                  <a:cubicBezTo>
                    <a:pt x="1951" y="438"/>
                    <a:pt x="2004" y="557"/>
                    <a:pt x="2004" y="690"/>
                  </a:cubicBezTo>
                  <a:cubicBezTo>
                    <a:pt x="2004" y="823"/>
                    <a:pt x="1951" y="942"/>
                    <a:pt x="1871" y="1035"/>
                  </a:cubicBezTo>
                  <a:cubicBezTo>
                    <a:pt x="1778" y="942"/>
                    <a:pt x="1739" y="823"/>
                    <a:pt x="1739" y="690"/>
                  </a:cubicBezTo>
                  <a:cubicBezTo>
                    <a:pt x="1739" y="557"/>
                    <a:pt x="1778" y="438"/>
                    <a:pt x="1871" y="345"/>
                  </a:cubicBezTo>
                  <a:close/>
                  <a:moveTo>
                    <a:pt x="2667" y="345"/>
                  </a:moveTo>
                  <a:cubicBezTo>
                    <a:pt x="2747" y="438"/>
                    <a:pt x="2800" y="557"/>
                    <a:pt x="2800" y="690"/>
                  </a:cubicBezTo>
                  <a:cubicBezTo>
                    <a:pt x="2800" y="823"/>
                    <a:pt x="2747" y="942"/>
                    <a:pt x="2667" y="1035"/>
                  </a:cubicBezTo>
                  <a:cubicBezTo>
                    <a:pt x="2587" y="942"/>
                    <a:pt x="2534" y="823"/>
                    <a:pt x="2534" y="690"/>
                  </a:cubicBezTo>
                  <a:cubicBezTo>
                    <a:pt x="2534" y="557"/>
                    <a:pt x="2587" y="438"/>
                    <a:pt x="2667" y="345"/>
                  </a:cubicBezTo>
                  <a:close/>
                  <a:moveTo>
                    <a:pt x="3476" y="358"/>
                  </a:moveTo>
                  <a:cubicBezTo>
                    <a:pt x="3542" y="451"/>
                    <a:pt x="3596" y="570"/>
                    <a:pt x="3596" y="690"/>
                  </a:cubicBezTo>
                  <a:cubicBezTo>
                    <a:pt x="3596" y="862"/>
                    <a:pt x="3503" y="1021"/>
                    <a:pt x="3370" y="1114"/>
                  </a:cubicBezTo>
                  <a:lnTo>
                    <a:pt x="3370" y="690"/>
                  </a:lnTo>
                  <a:cubicBezTo>
                    <a:pt x="3370" y="557"/>
                    <a:pt x="3410" y="451"/>
                    <a:pt x="3476" y="358"/>
                  </a:cubicBezTo>
                  <a:close/>
                  <a:moveTo>
                    <a:pt x="1075" y="332"/>
                  </a:moveTo>
                  <a:cubicBezTo>
                    <a:pt x="1155" y="425"/>
                    <a:pt x="1221" y="544"/>
                    <a:pt x="1221" y="690"/>
                  </a:cubicBezTo>
                  <a:lnTo>
                    <a:pt x="1221" y="1154"/>
                  </a:lnTo>
                  <a:lnTo>
                    <a:pt x="1208" y="1154"/>
                  </a:lnTo>
                  <a:cubicBezTo>
                    <a:pt x="1049" y="1061"/>
                    <a:pt x="943" y="889"/>
                    <a:pt x="943" y="690"/>
                  </a:cubicBezTo>
                  <a:cubicBezTo>
                    <a:pt x="943" y="544"/>
                    <a:pt x="996" y="425"/>
                    <a:pt x="1075" y="332"/>
                  </a:cubicBezTo>
                  <a:close/>
                  <a:moveTo>
                    <a:pt x="677" y="159"/>
                  </a:moveTo>
                  <a:cubicBezTo>
                    <a:pt x="784" y="159"/>
                    <a:pt x="876" y="186"/>
                    <a:pt x="956" y="239"/>
                  </a:cubicBezTo>
                  <a:cubicBezTo>
                    <a:pt x="850" y="358"/>
                    <a:pt x="784" y="517"/>
                    <a:pt x="784" y="690"/>
                  </a:cubicBezTo>
                  <a:cubicBezTo>
                    <a:pt x="784" y="902"/>
                    <a:pt x="876" y="1088"/>
                    <a:pt x="1036" y="1220"/>
                  </a:cubicBezTo>
                  <a:lnTo>
                    <a:pt x="677" y="1220"/>
                  </a:lnTo>
                  <a:cubicBezTo>
                    <a:pt x="386" y="1220"/>
                    <a:pt x="147" y="982"/>
                    <a:pt x="147" y="690"/>
                  </a:cubicBezTo>
                  <a:cubicBezTo>
                    <a:pt x="147" y="398"/>
                    <a:pt x="386" y="159"/>
                    <a:pt x="677" y="159"/>
                  </a:cubicBezTo>
                  <a:close/>
                  <a:moveTo>
                    <a:pt x="1473" y="159"/>
                  </a:moveTo>
                  <a:cubicBezTo>
                    <a:pt x="1566" y="159"/>
                    <a:pt x="1672" y="186"/>
                    <a:pt x="1752" y="239"/>
                  </a:cubicBezTo>
                  <a:cubicBezTo>
                    <a:pt x="1646" y="358"/>
                    <a:pt x="1579" y="517"/>
                    <a:pt x="1579" y="690"/>
                  </a:cubicBezTo>
                  <a:cubicBezTo>
                    <a:pt x="1579" y="862"/>
                    <a:pt x="1646" y="1021"/>
                    <a:pt x="1752" y="1141"/>
                  </a:cubicBezTo>
                  <a:cubicBezTo>
                    <a:pt x="1672" y="1194"/>
                    <a:pt x="1566" y="1220"/>
                    <a:pt x="1473" y="1220"/>
                  </a:cubicBezTo>
                  <a:cubicBezTo>
                    <a:pt x="1433" y="1220"/>
                    <a:pt x="1407" y="1207"/>
                    <a:pt x="1367" y="1207"/>
                  </a:cubicBezTo>
                  <a:lnTo>
                    <a:pt x="1367" y="690"/>
                  </a:lnTo>
                  <a:cubicBezTo>
                    <a:pt x="1367" y="517"/>
                    <a:pt x="1301" y="358"/>
                    <a:pt x="1195" y="239"/>
                  </a:cubicBezTo>
                  <a:cubicBezTo>
                    <a:pt x="1274" y="186"/>
                    <a:pt x="1367" y="159"/>
                    <a:pt x="1473" y="159"/>
                  </a:cubicBezTo>
                  <a:close/>
                  <a:moveTo>
                    <a:pt x="2269" y="159"/>
                  </a:moveTo>
                  <a:cubicBezTo>
                    <a:pt x="2362" y="159"/>
                    <a:pt x="2455" y="186"/>
                    <a:pt x="2548" y="239"/>
                  </a:cubicBezTo>
                  <a:cubicBezTo>
                    <a:pt x="2442" y="358"/>
                    <a:pt x="2375" y="517"/>
                    <a:pt x="2375" y="690"/>
                  </a:cubicBezTo>
                  <a:cubicBezTo>
                    <a:pt x="2375" y="862"/>
                    <a:pt x="2442" y="1008"/>
                    <a:pt x="2548" y="1141"/>
                  </a:cubicBezTo>
                  <a:cubicBezTo>
                    <a:pt x="2455" y="1194"/>
                    <a:pt x="2362" y="1220"/>
                    <a:pt x="2269" y="1220"/>
                  </a:cubicBezTo>
                  <a:cubicBezTo>
                    <a:pt x="2163" y="1220"/>
                    <a:pt x="2070" y="1194"/>
                    <a:pt x="1977" y="1141"/>
                  </a:cubicBezTo>
                  <a:cubicBezTo>
                    <a:pt x="2083" y="1021"/>
                    <a:pt x="2150" y="862"/>
                    <a:pt x="2150" y="690"/>
                  </a:cubicBezTo>
                  <a:cubicBezTo>
                    <a:pt x="2150" y="517"/>
                    <a:pt x="2083" y="358"/>
                    <a:pt x="1977" y="239"/>
                  </a:cubicBezTo>
                  <a:cubicBezTo>
                    <a:pt x="2070" y="186"/>
                    <a:pt x="2163" y="159"/>
                    <a:pt x="2269" y="159"/>
                  </a:cubicBezTo>
                  <a:close/>
                  <a:moveTo>
                    <a:pt x="3065" y="159"/>
                  </a:moveTo>
                  <a:cubicBezTo>
                    <a:pt x="3171" y="159"/>
                    <a:pt x="3277" y="186"/>
                    <a:pt x="3370" y="252"/>
                  </a:cubicBezTo>
                  <a:cubicBezTo>
                    <a:pt x="3264" y="372"/>
                    <a:pt x="3211" y="517"/>
                    <a:pt x="3211" y="690"/>
                  </a:cubicBezTo>
                  <a:lnTo>
                    <a:pt x="3211" y="1194"/>
                  </a:lnTo>
                  <a:cubicBezTo>
                    <a:pt x="3158" y="1207"/>
                    <a:pt x="3118" y="1220"/>
                    <a:pt x="3065" y="1220"/>
                  </a:cubicBezTo>
                  <a:cubicBezTo>
                    <a:pt x="2959" y="1220"/>
                    <a:pt x="2866" y="1194"/>
                    <a:pt x="2786" y="1141"/>
                  </a:cubicBezTo>
                  <a:cubicBezTo>
                    <a:pt x="2879" y="1021"/>
                    <a:pt x="2946" y="862"/>
                    <a:pt x="2946" y="690"/>
                  </a:cubicBezTo>
                  <a:cubicBezTo>
                    <a:pt x="2946" y="517"/>
                    <a:pt x="2879" y="358"/>
                    <a:pt x="2786" y="239"/>
                  </a:cubicBezTo>
                  <a:cubicBezTo>
                    <a:pt x="2866" y="186"/>
                    <a:pt x="2959" y="159"/>
                    <a:pt x="3065" y="159"/>
                  </a:cubicBezTo>
                  <a:close/>
                  <a:moveTo>
                    <a:pt x="3901" y="159"/>
                  </a:moveTo>
                  <a:cubicBezTo>
                    <a:pt x="4192" y="159"/>
                    <a:pt x="4431" y="398"/>
                    <a:pt x="4431" y="690"/>
                  </a:cubicBezTo>
                  <a:cubicBezTo>
                    <a:pt x="4431" y="982"/>
                    <a:pt x="4192" y="1220"/>
                    <a:pt x="3901" y="1220"/>
                  </a:cubicBezTo>
                  <a:lnTo>
                    <a:pt x="3489" y="1220"/>
                  </a:lnTo>
                  <a:cubicBezTo>
                    <a:pt x="3649" y="1088"/>
                    <a:pt x="3755" y="902"/>
                    <a:pt x="3755" y="690"/>
                  </a:cubicBezTo>
                  <a:cubicBezTo>
                    <a:pt x="3755" y="517"/>
                    <a:pt x="3688" y="372"/>
                    <a:pt x="3596" y="252"/>
                  </a:cubicBezTo>
                  <a:cubicBezTo>
                    <a:pt x="3675" y="199"/>
                    <a:pt x="3781" y="159"/>
                    <a:pt x="3901" y="159"/>
                  </a:cubicBezTo>
                  <a:close/>
                  <a:moveTo>
                    <a:pt x="677" y="0"/>
                  </a:moveTo>
                  <a:cubicBezTo>
                    <a:pt x="306" y="0"/>
                    <a:pt x="1" y="305"/>
                    <a:pt x="1" y="690"/>
                  </a:cubicBezTo>
                  <a:cubicBezTo>
                    <a:pt x="1" y="1061"/>
                    <a:pt x="306" y="1366"/>
                    <a:pt x="677" y="1366"/>
                  </a:cubicBezTo>
                  <a:lnTo>
                    <a:pt x="1208" y="1366"/>
                  </a:lnTo>
                  <a:lnTo>
                    <a:pt x="1208" y="5558"/>
                  </a:lnTo>
                  <a:lnTo>
                    <a:pt x="1367" y="5558"/>
                  </a:lnTo>
                  <a:lnTo>
                    <a:pt x="1367" y="1366"/>
                  </a:lnTo>
                  <a:lnTo>
                    <a:pt x="1473" y="1366"/>
                  </a:lnTo>
                  <a:cubicBezTo>
                    <a:pt x="1619" y="1366"/>
                    <a:pt x="1752" y="1327"/>
                    <a:pt x="1871" y="1247"/>
                  </a:cubicBezTo>
                  <a:cubicBezTo>
                    <a:pt x="1977" y="1327"/>
                    <a:pt x="2110" y="1366"/>
                    <a:pt x="2269" y="1366"/>
                  </a:cubicBezTo>
                  <a:cubicBezTo>
                    <a:pt x="2415" y="1366"/>
                    <a:pt x="2548" y="1327"/>
                    <a:pt x="2667" y="1247"/>
                  </a:cubicBezTo>
                  <a:cubicBezTo>
                    <a:pt x="2773" y="1327"/>
                    <a:pt x="2906" y="1366"/>
                    <a:pt x="3065" y="1366"/>
                  </a:cubicBezTo>
                  <a:cubicBezTo>
                    <a:pt x="3105" y="1366"/>
                    <a:pt x="3158" y="1366"/>
                    <a:pt x="3211" y="1353"/>
                  </a:cubicBezTo>
                  <a:lnTo>
                    <a:pt x="3211" y="1366"/>
                  </a:lnTo>
                  <a:lnTo>
                    <a:pt x="3211" y="5505"/>
                  </a:lnTo>
                  <a:lnTo>
                    <a:pt x="3370" y="5505"/>
                  </a:lnTo>
                  <a:lnTo>
                    <a:pt x="3370" y="1366"/>
                  </a:lnTo>
                  <a:lnTo>
                    <a:pt x="3901" y="1366"/>
                  </a:lnTo>
                  <a:cubicBezTo>
                    <a:pt x="4272" y="1366"/>
                    <a:pt x="4577" y="1061"/>
                    <a:pt x="4577" y="690"/>
                  </a:cubicBezTo>
                  <a:cubicBezTo>
                    <a:pt x="4590" y="305"/>
                    <a:pt x="4272" y="0"/>
                    <a:pt x="3901" y="0"/>
                  </a:cubicBezTo>
                  <a:cubicBezTo>
                    <a:pt x="3741" y="0"/>
                    <a:pt x="3596" y="53"/>
                    <a:pt x="3476" y="146"/>
                  </a:cubicBezTo>
                  <a:cubicBezTo>
                    <a:pt x="3370" y="53"/>
                    <a:pt x="3224" y="0"/>
                    <a:pt x="3065" y="0"/>
                  </a:cubicBezTo>
                  <a:cubicBezTo>
                    <a:pt x="2906" y="0"/>
                    <a:pt x="2773" y="53"/>
                    <a:pt x="2667" y="133"/>
                  </a:cubicBezTo>
                  <a:cubicBezTo>
                    <a:pt x="2548" y="53"/>
                    <a:pt x="2415" y="0"/>
                    <a:pt x="2269" y="0"/>
                  </a:cubicBezTo>
                  <a:cubicBezTo>
                    <a:pt x="2110" y="0"/>
                    <a:pt x="1977" y="53"/>
                    <a:pt x="1871" y="133"/>
                  </a:cubicBezTo>
                  <a:cubicBezTo>
                    <a:pt x="1752" y="53"/>
                    <a:pt x="1619" y="0"/>
                    <a:pt x="1473" y="0"/>
                  </a:cubicBezTo>
                  <a:cubicBezTo>
                    <a:pt x="1327" y="0"/>
                    <a:pt x="1181" y="53"/>
                    <a:pt x="1075" y="120"/>
                  </a:cubicBezTo>
                  <a:cubicBezTo>
                    <a:pt x="969" y="53"/>
                    <a:pt x="823" y="0"/>
                    <a:pt x="677" y="0"/>
                  </a:cubicBez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d80886873b_33_59"/>
            <p:cNvSpPr/>
            <p:nvPr/>
          </p:nvSpPr>
          <p:spPr>
            <a:xfrm rot="10800000" flipH="1">
              <a:off x="4458266" y="1007503"/>
              <a:ext cx="373478" cy="227780"/>
            </a:xfrm>
            <a:custGeom>
              <a:avLst/>
              <a:gdLst/>
              <a:ahLst/>
              <a:cxnLst/>
              <a:rect l="l" t="t" r="r" b="b"/>
              <a:pathLst>
                <a:path w="4591" h="2800" extrusionOk="0">
                  <a:moveTo>
                    <a:pt x="1" y="1"/>
                  </a:moveTo>
                  <a:lnTo>
                    <a:pt x="1" y="1778"/>
                  </a:lnTo>
                  <a:cubicBezTo>
                    <a:pt x="1" y="2123"/>
                    <a:pt x="266" y="2402"/>
                    <a:pt x="611" y="2402"/>
                  </a:cubicBezTo>
                  <a:lnTo>
                    <a:pt x="1168" y="2402"/>
                  </a:lnTo>
                  <a:lnTo>
                    <a:pt x="1168" y="2800"/>
                  </a:lnTo>
                  <a:lnTo>
                    <a:pt x="3423" y="2800"/>
                  </a:lnTo>
                  <a:lnTo>
                    <a:pt x="3423" y="2402"/>
                  </a:lnTo>
                  <a:lnTo>
                    <a:pt x="3967" y="2402"/>
                  </a:lnTo>
                  <a:cubicBezTo>
                    <a:pt x="4312" y="2402"/>
                    <a:pt x="4590" y="2123"/>
                    <a:pt x="4590" y="1778"/>
                  </a:cubicBezTo>
                  <a:lnTo>
                    <a:pt x="4590" y="1"/>
                  </a:ln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Rectangle 57"/>
          <p:cNvSpPr/>
          <p:nvPr/>
        </p:nvSpPr>
        <p:spPr>
          <a:xfrm>
            <a:off x="3053255" y="1944414"/>
            <a:ext cx="5144814" cy="3200876"/>
          </a:xfrm>
          <a:prstGeom prst="rect">
            <a:avLst/>
          </a:prstGeom>
        </p:spPr>
        <p:txBody>
          <a:bodyPr wrap="square">
            <a:spAutoFit/>
          </a:bodyPr>
          <a:lstStyle/>
          <a:p>
            <a:r>
              <a:rPr lang="en-US" dirty="0"/>
              <a:t>  </a:t>
            </a:r>
          </a:p>
          <a:p>
            <a:pPr marL="457200" indent="-228600">
              <a:buSzPts val="1400"/>
            </a:pPr>
            <a:r>
              <a:rPr lang="en-US" sz="1600" dirty="0">
                <a:solidFill>
                  <a:srgbClr val="595959"/>
                </a:solidFill>
                <a:latin typeface="Tahoma"/>
                <a:ea typeface="Tahoma"/>
                <a:cs typeface="Tahoma"/>
                <a:sym typeface="Tahoma"/>
              </a:rPr>
              <a:t>The bank has been receiving several complaints about credit card frauds from their customers and the news media is regularly reporting about how the bank's customers are losing large amounts of money and the bank is doing nothing to stop it. This is impacting both the customers experience and their market share.</a:t>
            </a:r>
          </a:p>
          <a:p>
            <a:pPr marL="457200" indent="-228600">
              <a:buSzPts val="1400"/>
            </a:pPr>
            <a:br>
              <a:rPr lang="en-US" sz="1600" dirty="0">
                <a:solidFill>
                  <a:srgbClr val="595959"/>
                </a:solidFill>
                <a:latin typeface="Tahoma"/>
                <a:ea typeface="Tahoma"/>
                <a:cs typeface="Tahoma"/>
                <a:sym typeface="Tahoma"/>
              </a:rPr>
            </a:br>
            <a:r>
              <a:rPr lang="en-US" sz="1600" dirty="0">
                <a:solidFill>
                  <a:srgbClr val="595959"/>
                </a:solidFill>
                <a:latin typeface="Tahoma"/>
                <a:ea typeface="Tahoma"/>
                <a:cs typeface="Tahoma"/>
                <a:sym typeface="Tahoma"/>
              </a:rPr>
              <a:t>Our task is to find solutions to the problems encountered by the bank.</a:t>
            </a:r>
          </a:p>
          <a:p>
            <a:br>
              <a:rPr lang="en-US"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03AB-0F66-4D1E-BAF0-5361DCB2069D}"/>
              </a:ext>
            </a:extLst>
          </p:cNvPr>
          <p:cNvSpPr>
            <a:spLocks noGrp="1"/>
          </p:cNvSpPr>
          <p:nvPr>
            <p:ph type="title"/>
          </p:nvPr>
        </p:nvSpPr>
        <p:spPr>
          <a:xfrm>
            <a:off x="821750" y="134034"/>
            <a:ext cx="7500499" cy="646331"/>
          </a:xfrm>
        </p:spPr>
        <p:txBody>
          <a:bodyPr/>
          <a:lstStyle/>
          <a:p>
            <a:r>
              <a:rPr lang="en-US" dirty="0"/>
              <a:t> </a:t>
            </a:r>
            <a:r>
              <a:rPr lang="en-US" sz="1600" dirty="0"/>
              <a:t>5 -What are your recommendations to the bank's management and describe how your solution will help regain trust from customers?</a:t>
            </a:r>
            <a:endParaRPr lang="fr-HT" sz="1600" dirty="0"/>
          </a:p>
        </p:txBody>
      </p:sp>
      <p:sp>
        <p:nvSpPr>
          <p:cNvPr id="3" name="Text Placeholder 2">
            <a:extLst>
              <a:ext uri="{FF2B5EF4-FFF2-40B4-BE49-F238E27FC236}">
                <a16:creationId xmlns:a16="http://schemas.microsoft.com/office/drawing/2014/main" id="{26782461-CF1E-46F0-8E34-2D209182B3E1}"/>
              </a:ext>
            </a:extLst>
          </p:cNvPr>
          <p:cNvSpPr>
            <a:spLocks noGrp="1"/>
          </p:cNvSpPr>
          <p:nvPr>
            <p:ph type="body" idx="1"/>
          </p:nvPr>
        </p:nvSpPr>
        <p:spPr>
          <a:xfrm>
            <a:off x="777509" y="1503696"/>
            <a:ext cx="7544740" cy="1969770"/>
          </a:xfrm>
        </p:spPr>
        <p:txBody>
          <a:bodyPr/>
          <a:lstStyle/>
          <a:p>
            <a:r>
              <a:rPr lang="en-US" dirty="0"/>
              <a:t>All the solutions we have proposed will allow the bank to be in close communication with its customers, and it is only through communication and the right decisions for their security that the bank's customers can regain their trust. </a:t>
            </a:r>
          </a:p>
          <a:p>
            <a:r>
              <a:rPr lang="en-US" dirty="0"/>
              <a:t> Knowing that the customers will be at the heart of all transactions and will be able to monitor permanently with their mobile application any transaction on their credit card and the bank will make sure to implement thanks to artificial intelligence one more defense to counteract fraudulent transactions.</a:t>
            </a:r>
            <a:endParaRPr lang="fr-HT" dirty="0"/>
          </a:p>
        </p:txBody>
      </p:sp>
    </p:spTree>
    <p:extLst>
      <p:ext uri="{BB962C8B-B14F-4D97-AF65-F5344CB8AC3E}">
        <p14:creationId xmlns:p14="http://schemas.microsoft.com/office/powerpoint/2010/main" val="3652483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References &amp; Appendices </a:t>
            </a:r>
          </a:p>
        </p:txBody>
      </p:sp>
      <p:sp>
        <p:nvSpPr>
          <p:cNvPr id="3" name="Subtitle 2">
            <a:extLst>
              <a:ext uri="{FF2B5EF4-FFF2-40B4-BE49-F238E27FC236}">
                <a16:creationId xmlns:a16="http://schemas.microsoft.com/office/drawing/2014/main" id="{E7390608-0B85-407C-A220-FE43985AD5EA}"/>
              </a:ext>
            </a:extLst>
          </p:cNvPr>
          <p:cNvSpPr>
            <a:spLocks noGrp="1"/>
          </p:cNvSpPr>
          <p:nvPr>
            <p:ph type="subTitle" idx="1"/>
          </p:nvPr>
        </p:nvSpPr>
        <p:spPr>
          <a:xfrm>
            <a:off x="1137684" y="1391803"/>
            <a:ext cx="6400800" cy="3139321"/>
          </a:xfrm>
        </p:spPr>
        <p:txBody>
          <a:bodyPr/>
          <a:lstStyle/>
          <a:p>
            <a:pPr marL="514350" indent="-285750">
              <a:buFont typeface="Arial" panose="020B0604020202020204" pitchFamily="34" charset="0"/>
              <a:buChar char="•"/>
            </a:pPr>
            <a:r>
              <a:rPr lang="fr-HT" dirty="0">
                <a:hlinkClick r:id="rId2"/>
              </a:rPr>
              <a:t>Bank simulation</a:t>
            </a:r>
            <a:endParaRPr lang="fr-HT" dirty="0"/>
          </a:p>
          <a:p>
            <a:pPr marL="514350" indent="-285750">
              <a:buFont typeface="Arial" panose="020B0604020202020204" pitchFamily="34" charset="0"/>
              <a:buChar char="•"/>
            </a:pPr>
            <a:r>
              <a:rPr lang="fr-HT" dirty="0">
                <a:hlinkClick r:id="rId3"/>
              </a:rPr>
              <a:t>Pandas</a:t>
            </a:r>
            <a:r>
              <a:rPr lang="fr-HT" dirty="0"/>
              <a:t> </a:t>
            </a:r>
          </a:p>
          <a:p>
            <a:pPr marL="457200" algn="just" rtl="0" fontAlgn="base">
              <a:spcBef>
                <a:spcPts val="0"/>
              </a:spcBef>
              <a:spcAft>
                <a:spcPts val="0"/>
              </a:spcAft>
              <a:buFont typeface="Arial" panose="020B0604020202020204" pitchFamily="34" charset="0"/>
              <a:buChar char="•"/>
            </a:pPr>
            <a:r>
              <a:rPr lang="fr-HT" sz="1800" u="sng" dirty="0" err="1">
                <a:solidFill>
                  <a:srgbClr val="1155CC"/>
                </a:solidFill>
                <a:latin typeface="Times New Roman" panose="02020603050405020304" pitchFamily="18" charset="0"/>
                <a:hlinkClick r:id="rId4"/>
              </a:rPr>
              <a:t>Fraud</a:t>
            </a:r>
            <a:r>
              <a:rPr lang="fr-HT" sz="1800" u="sng" dirty="0">
                <a:solidFill>
                  <a:srgbClr val="1155CC"/>
                </a:solidFill>
                <a:latin typeface="Times New Roman" panose="02020603050405020304" pitchFamily="18" charset="0"/>
                <a:hlinkClick r:id="rId4"/>
              </a:rPr>
              <a:t> </a:t>
            </a:r>
            <a:r>
              <a:rPr lang="fr-HT" sz="1800" u="sng" dirty="0" err="1">
                <a:solidFill>
                  <a:srgbClr val="1155CC"/>
                </a:solidFill>
                <a:latin typeface="Times New Roman" panose="02020603050405020304" pitchFamily="18" charset="0"/>
                <a:hlinkClick r:id="rId4"/>
              </a:rPr>
              <a:t>Detection</a:t>
            </a:r>
            <a:r>
              <a:rPr lang="fr-HT" sz="1800" u="sng" dirty="0">
                <a:solidFill>
                  <a:srgbClr val="1155CC"/>
                </a:solidFill>
                <a:latin typeface="Times New Roman" panose="02020603050405020304" pitchFamily="18" charset="0"/>
              </a:rPr>
              <a:t> </a:t>
            </a:r>
          </a:p>
          <a:p>
            <a:pPr marL="457200" algn="just" rtl="0" fontAlgn="base">
              <a:spcBef>
                <a:spcPts val="0"/>
              </a:spcBef>
              <a:spcAft>
                <a:spcPts val="0"/>
              </a:spcAft>
              <a:buFont typeface="Arial" panose="020B0604020202020204" pitchFamily="34" charset="0"/>
              <a:buChar char="•"/>
            </a:pPr>
            <a:r>
              <a:rPr lang="fr-HT" sz="1800" u="sng" dirty="0">
                <a:solidFill>
                  <a:srgbClr val="1155CC"/>
                </a:solidFill>
                <a:latin typeface="Times New Roman" panose="02020603050405020304" pitchFamily="18" charset="0"/>
                <a:hlinkClick r:id="rId5"/>
              </a:rPr>
              <a:t>Machine Learning </a:t>
            </a:r>
            <a:endParaRPr lang="fr-HT" sz="1800" u="sng" dirty="0">
              <a:solidFill>
                <a:srgbClr val="1155CC"/>
              </a:solidFill>
              <a:latin typeface="Times New Roman" panose="02020603050405020304" pitchFamily="18" charset="0"/>
            </a:endParaRPr>
          </a:p>
          <a:p>
            <a:pPr marL="457200" algn="just" rtl="0" fontAlgn="base">
              <a:spcBef>
                <a:spcPts val="0"/>
              </a:spcBef>
              <a:spcAft>
                <a:spcPts val="0"/>
              </a:spcAft>
              <a:buFont typeface="Arial" panose="020B0604020202020204" pitchFamily="34" charset="0"/>
              <a:buChar char="•"/>
            </a:pPr>
            <a:endParaRPr lang="fr-HT" sz="1800" u="sng" dirty="0">
              <a:solidFill>
                <a:srgbClr val="1155CC"/>
              </a:solidFill>
              <a:latin typeface="Times New Roman" panose="02020603050405020304" pitchFamily="18" charset="0"/>
            </a:endParaRPr>
          </a:p>
          <a:p>
            <a:pPr marL="457200" algn="just" rtl="0" fontAlgn="base">
              <a:spcBef>
                <a:spcPts val="0"/>
              </a:spcBef>
              <a:spcAft>
                <a:spcPts val="0"/>
              </a:spcAft>
              <a:buFont typeface="Arial" panose="020B0604020202020204" pitchFamily="34" charset="0"/>
              <a:buChar char="•"/>
            </a:pPr>
            <a:endParaRPr lang="fr-HT" sz="1800" u="sng" dirty="0">
              <a:solidFill>
                <a:srgbClr val="1155CC"/>
              </a:solidFill>
              <a:latin typeface="Times New Roman" panose="02020603050405020304" pitchFamily="18" charset="0"/>
            </a:endParaRPr>
          </a:p>
          <a:p>
            <a:pPr marL="457200" algn="just" rtl="0" fontAlgn="base">
              <a:spcBef>
                <a:spcPts val="0"/>
              </a:spcBef>
              <a:spcAft>
                <a:spcPts val="0"/>
              </a:spcAft>
              <a:buFont typeface="Arial" panose="020B0604020202020204" pitchFamily="34" charset="0"/>
              <a:buChar char="•"/>
            </a:pPr>
            <a:endParaRPr lang="fr-HT" sz="1800" u="sng" dirty="0">
              <a:solidFill>
                <a:srgbClr val="1155CC"/>
              </a:solidFill>
              <a:latin typeface="Times New Roman" panose="02020603050405020304" pitchFamily="18" charset="0"/>
            </a:endParaRPr>
          </a:p>
          <a:p>
            <a:pPr marL="228600" indent="0" algn="just" rtl="0" fontAlgn="base">
              <a:spcBef>
                <a:spcPts val="0"/>
              </a:spcBef>
              <a:spcAft>
                <a:spcPts val="0"/>
              </a:spcAft>
            </a:pPr>
            <a:endParaRPr lang="fr-HT" sz="1800" b="0" i="0" u="none" strike="noStrike" dirty="0">
              <a:solidFill>
                <a:srgbClr val="000000"/>
              </a:solidFill>
              <a:effectLst/>
              <a:latin typeface="Times New Roman" panose="02020603050405020304" pitchFamily="18" charset="0"/>
            </a:endParaRPr>
          </a:p>
          <a:p>
            <a:pPr marL="514350" indent="-285750">
              <a:buFont typeface="Arial" panose="020B0604020202020204" pitchFamily="34" charset="0"/>
              <a:buChar char="•"/>
            </a:pPr>
            <a:endParaRPr lang="fr-HT" dirty="0"/>
          </a:p>
          <a:p>
            <a:pPr marL="228600" indent="0"/>
            <a:endParaRPr lang="fr-HT" dirty="0"/>
          </a:p>
          <a:p>
            <a:pPr marL="514350" indent="-285750">
              <a:buFont typeface="Arial" panose="020B0604020202020204" pitchFamily="34" charset="0"/>
              <a:buChar char="•"/>
            </a:pPr>
            <a:endParaRPr lang="fr-HT" dirty="0"/>
          </a:p>
          <a:p>
            <a:pPr marL="514350" indent="-285750">
              <a:buFont typeface="Arial" panose="020B0604020202020204" pitchFamily="34" charset="0"/>
              <a:buChar char="•"/>
            </a:pPr>
            <a:endParaRPr lang="fr-HT"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p:nvPr/>
        </p:nvSpPr>
        <p:spPr>
          <a:xfrm>
            <a:off x="821750" y="303367"/>
            <a:ext cx="4086900" cy="413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2600">
              <a:latin typeface="Trebuchet MS"/>
              <a:ea typeface="Trebuchet MS"/>
              <a:cs typeface="Trebuchet MS"/>
              <a:sym typeface="Trebuchet MS"/>
            </a:endParaRPr>
          </a:p>
        </p:txBody>
      </p:sp>
      <p:sp>
        <p:nvSpPr>
          <p:cNvPr id="182" name="Google Shape;182;p6"/>
          <p:cNvSpPr txBox="1"/>
          <p:nvPr/>
        </p:nvSpPr>
        <p:spPr>
          <a:xfrm>
            <a:off x="2566350" y="1898483"/>
            <a:ext cx="3858900" cy="689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a:solidFill>
                <a:srgbClr val="444444"/>
              </a:solidFill>
              <a:latin typeface="Tahoma"/>
              <a:ea typeface="Tahoma"/>
              <a:cs typeface="Tahoma"/>
              <a:sym typeface="Tahoma"/>
            </a:endParaRPr>
          </a:p>
          <a:p>
            <a:pPr marL="0" lvl="0" indent="0" algn="ctr" rtl="0">
              <a:lnSpc>
                <a:spcPct val="115000"/>
              </a:lnSpc>
              <a:spcBef>
                <a:spcPts val="0"/>
              </a:spcBef>
              <a:spcAft>
                <a:spcPts val="0"/>
              </a:spcAft>
              <a:buNone/>
            </a:pPr>
            <a:r>
              <a:rPr lang="en-US" sz="1700" b="1">
                <a:solidFill>
                  <a:srgbClr val="595959"/>
                </a:solidFill>
                <a:latin typeface="Tahoma"/>
                <a:ea typeface="Tahoma"/>
                <a:cs typeface="Tahoma"/>
                <a:sym typeface="Tahoma"/>
              </a:rPr>
              <a:t>Contact Me</a:t>
            </a:r>
            <a:endParaRPr sz="1700">
              <a:solidFill>
                <a:srgbClr val="595959"/>
              </a:solidFill>
              <a:latin typeface="Tahoma"/>
              <a:ea typeface="Tahoma"/>
              <a:cs typeface="Tahoma"/>
              <a:sym typeface="Tahoma"/>
            </a:endParaRPr>
          </a:p>
          <a:p>
            <a:pPr marL="0" lvl="0" indent="0" algn="ctr" rtl="0">
              <a:lnSpc>
                <a:spcPct val="115000"/>
              </a:lnSpc>
              <a:spcBef>
                <a:spcPts val="0"/>
              </a:spcBef>
              <a:spcAft>
                <a:spcPts val="0"/>
              </a:spcAft>
              <a:buNone/>
            </a:pPr>
            <a:r>
              <a:rPr lang="en-US">
                <a:solidFill>
                  <a:srgbClr val="595959"/>
                </a:solidFill>
                <a:latin typeface="Tahoma"/>
                <a:ea typeface="Tahoma"/>
                <a:cs typeface="Tahoma"/>
                <a:sym typeface="Tahoma"/>
              </a:rPr>
              <a:t>I you have any question about this presentation, Feel free to send us a message in the </a:t>
            </a:r>
            <a:r>
              <a:rPr lang="en-US" u="sng">
                <a:solidFill>
                  <a:schemeClr val="accent5"/>
                </a:solidFill>
                <a:latin typeface="Tahoma"/>
                <a:ea typeface="Tahoma"/>
                <a:cs typeface="Tahoma"/>
                <a:sym typeface="Tahoma"/>
                <a:hlinkClick r:id="rId3">
                  <a:extLst>
                    <a:ext uri="{A12FA001-AC4F-418D-AE19-62706E023703}">
                      <ahyp:hlinkClr xmlns:ahyp="http://schemas.microsoft.com/office/drawing/2018/hyperlinkcolor" val="tx"/>
                    </a:ext>
                  </a:extLst>
                </a:hlinkClick>
              </a:rPr>
              <a:t>#business-analysis</a:t>
            </a:r>
            <a:r>
              <a:rPr lang="en-US">
                <a:solidFill>
                  <a:srgbClr val="595959"/>
                </a:solidFill>
                <a:latin typeface="Tahoma"/>
                <a:ea typeface="Tahoma"/>
                <a:cs typeface="Tahoma"/>
                <a:sym typeface="Tahoma"/>
              </a:rPr>
              <a:t> channel on slack.</a:t>
            </a:r>
            <a:endParaRPr>
              <a:solidFill>
                <a:srgbClr val="595959"/>
              </a:solidFill>
              <a:latin typeface="Tahoma"/>
              <a:ea typeface="Tahoma"/>
              <a:cs typeface="Tahoma"/>
              <a:sym typeface="Tahoma"/>
            </a:endParaRPr>
          </a:p>
        </p:txBody>
      </p:sp>
      <p:grpSp>
        <p:nvGrpSpPr>
          <p:cNvPr id="183" name="Google Shape;183;p6"/>
          <p:cNvGrpSpPr/>
          <p:nvPr/>
        </p:nvGrpSpPr>
        <p:grpSpPr>
          <a:xfrm>
            <a:off x="713191" y="1146161"/>
            <a:ext cx="1974755" cy="3306194"/>
            <a:chOff x="1148038" y="1194838"/>
            <a:chExt cx="1579804" cy="2598800"/>
          </a:xfrm>
        </p:grpSpPr>
        <p:sp>
          <p:nvSpPr>
            <p:cNvPr id="184" name="Google Shape;184;p6"/>
            <p:cNvSpPr/>
            <p:nvPr/>
          </p:nvSpPr>
          <p:spPr>
            <a:xfrm>
              <a:off x="1215998" y="1932178"/>
              <a:ext cx="1505382" cy="1372293"/>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rgbClr val="DEA2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1990734" y="3465554"/>
              <a:ext cx="350781" cy="328085"/>
            </a:xfrm>
            <a:custGeom>
              <a:avLst/>
              <a:gdLst/>
              <a:ahLst/>
              <a:cxnLst/>
              <a:rect l="l" t="t" r="r" b="b"/>
              <a:pathLst>
                <a:path w="4312" h="4033" extrusionOk="0">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2010177" y="3672670"/>
              <a:ext cx="330281" cy="120967"/>
            </a:xfrm>
            <a:custGeom>
              <a:avLst/>
              <a:gdLst/>
              <a:ahLst/>
              <a:cxnLst/>
              <a:rect l="l" t="t" r="r" b="b"/>
              <a:pathLst>
                <a:path w="4060" h="1487" extrusionOk="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1245169" y="3364111"/>
              <a:ext cx="304330" cy="429528"/>
            </a:xfrm>
            <a:custGeom>
              <a:avLst/>
              <a:gdLst/>
              <a:ahLst/>
              <a:cxnLst/>
              <a:rect l="l" t="t" r="r" b="b"/>
              <a:pathLst>
                <a:path w="3741" h="5280" extrusionOk="0">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1245169" y="3565858"/>
              <a:ext cx="304330" cy="227780"/>
            </a:xfrm>
            <a:custGeom>
              <a:avLst/>
              <a:gdLst/>
              <a:ahLst/>
              <a:cxnLst/>
              <a:rect l="l" t="t" r="r" b="b"/>
              <a:pathLst>
                <a:path w="3741" h="2800" extrusionOk="0">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1319603" y="2163144"/>
              <a:ext cx="833105" cy="1420046"/>
            </a:xfrm>
            <a:custGeom>
              <a:avLst/>
              <a:gdLst/>
              <a:ahLst/>
              <a:cxnLst/>
              <a:rect l="l" t="t" r="r" b="b"/>
              <a:pathLst>
                <a:path w="10241" h="17456" extrusionOk="0">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1538677" y="2163144"/>
              <a:ext cx="522267" cy="109009"/>
            </a:xfrm>
            <a:custGeom>
              <a:avLst/>
              <a:gdLst/>
              <a:ahLst/>
              <a:cxnLst/>
              <a:rect l="l" t="t" r="r" b="b"/>
              <a:pathLst>
                <a:path w="6420" h="1340" extrusionOk="0">
                  <a:moveTo>
                    <a:pt x="239" y="0"/>
                  </a:moveTo>
                  <a:cubicBezTo>
                    <a:pt x="106" y="504"/>
                    <a:pt x="27" y="955"/>
                    <a:pt x="0" y="1340"/>
                  </a:cubicBezTo>
                  <a:lnTo>
                    <a:pt x="6420" y="544"/>
                  </a:lnTo>
                  <a:lnTo>
                    <a:pt x="638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1843980" y="2172825"/>
              <a:ext cx="15212" cy="286027"/>
            </a:xfrm>
            <a:custGeom>
              <a:avLst/>
              <a:gdLst/>
              <a:ahLst/>
              <a:cxnLst/>
              <a:rect l="l" t="t" r="r" b="b"/>
              <a:pathLst>
                <a:path w="187" h="3516" fill="none" extrusionOk="0">
                  <a:moveTo>
                    <a:pt x="187" y="1"/>
                  </a:moveTo>
                  <a:lnTo>
                    <a:pt x="1" y="3516"/>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1850488" y="2182506"/>
              <a:ext cx="45393" cy="165222"/>
            </a:xfrm>
            <a:custGeom>
              <a:avLst/>
              <a:gdLst/>
              <a:ahLst/>
              <a:cxnLst/>
              <a:rect l="l" t="t" r="r" b="b"/>
              <a:pathLst>
                <a:path w="558" h="2031" fill="none" extrusionOk="0">
                  <a:moveTo>
                    <a:pt x="558" y="1"/>
                  </a:moveTo>
                  <a:lnTo>
                    <a:pt x="491" y="1301"/>
                  </a:lnTo>
                  <a:cubicBezTo>
                    <a:pt x="478" y="1526"/>
                    <a:pt x="372" y="1739"/>
                    <a:pt x="186" y="1884"/>
                  </a:cubicBezTo>
                  <a:lnTo>
                    <a:pt x="0" y="203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1742619" y="2380023"/>
              <a:ext cx="186698" cy="81"/>
            </a:xfrm>
            <a:custGeom>
              <a:avLst/>
              <a:gdLst/>
              <a:ahLst/>
              <a:cxnLst/>
              <a:rect l="l" t="t" r="r" b="b"/>
              <a:pathLst>
                <a:path w="2295" h="1" fill="none" extrusionOk="0">
                  <a:moveTo>
                    <a:pt x="2295" y="0"/>
                  </a:moveTo>
                  <a:lnTo>
                    <a:pt x="0"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1754415" y="2413458"/>
              <a:ext cx="192149" cy="23836"/>
            </a:xfrm>
            <a:custGeom>
              <a:avLst/>
              <a:gdLst/>
              <a:ahLst/>
              <a:cxnLst/>
              <a:rect l="l" t="t" r="r" b="b"/>
              <a:pathLst>
                <a:path w="2362" h="293" fill="none" extrusionOk="0">
                  <a:moveTo>
                    <a:pt x="1" y="292"/>
                  </a:moveTo>
                  <a:lnTo>
                    <a:pt x="2362"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2004808" y="1858815"/>
              <a:ext cx="708965" cy="369410"/>
            </a:xfrm>
            <a:custGeom>
              <a:avLst/>
              <a:gdLst/>
              <a:ahLst/>
              <a:cxnLst/>
              <a:rect l="l" t="t" r="r" b="b"/>
              <a:pathLst>
                <a:path w="8715" h="4541" extrusionOk="0">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2004808" y="1858815"/>
              <a:ext cx="218018" cy="118771"/>
            </a:xfrm>
            <a:custGeom>
              <a:avLst/>
              <a:gdLst/>
              <a:ahLst/>
              <a:cxnLst/>
              <a:rect l="l" t="t" r="r" b="b"/>
              <a:pathLst>
                <a:path w="2680" h="1460" extrusionOk="0">
                  <a:moveTo>
                    <a:pt x="0" y="1"/>
                  </a:moveTo>
                  <a:cubicBezTo>
                    <a:pt x="0" y="1"/>
                    <a:pt x="120" y="385"/>
                    <a:pt x="372" y="1460"/>
                  </a:cubicBezTo>
                  <a:lnTo>
                    <a:pt x="2680" y="425"/>
                  </a:lnTo>
                  <a:lnTo>
                    <a:pt x="2507"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1235407" y="1431566"/>
              <a:ext cx="989623" cy="758589"/>
            </a:xfrm>
            <a:custGeom>
              <a:avLst/>
              <a:gdLst/>
              <a:ahLst/>
              <a:cxnLst/>
              <a:rect l="l" t="t" r="r" b="b"/>
              <a:pathLst>
                <a:path w="12165" h="9325" extrusionOk="0">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1740423" y="1467116"/>
              <a:ext cx="63778" cy="69148"/>
            </a:xfrm>
            <a:custGeom>
              <a:avLst/>
              <a:gdLst/>
              <a:ahLst/>
              <a:cxnLst/>
              <a:rect l="l" t="t" r="r" b="b"/>
              <a:pathLst>
                <a:path w="784" h="850" fill="none" extrusionOk="0">
                  <a:moveTo>
                    <a:pt x="783" y="1"/>
                  </a:moveTo>
                  <a:lnTo>
                    <a:pt x="637" y="850"/>
                  </a:lnTo>
                  <a:lnTo>
                    <a:pt x="1" y="226"/>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1846177" y="1457435"/>
              <a:ext cx="65894" cy="125279"/>
            </a:xfrm>
            <a:custGeom>
              <a:avLst/>
              <a:gdLst/>
              <a:ahLst/>
              <a:cxnLst/>
              <a:rect l="l" t="t" r="r" b="b"/>
              <a:pathLst>
                <a:path w="810" h="1540" fill="none" extrusionOk="0">
                  <a:moveTo>
                    <a:pt x="810" y="0"/>
                  </a:moveTo>
                  <a:lnTo>
                    <a:pt x="0" y="1539"/>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1922808" y="1484443"/>
              <a:ext cx="81" cy="30262"/>
            </a:xfrm>
            <a:custGeom>
              <a:avLst/>
              <a:gdLst/>
              <a:ahLst/>
              <a:cxnLst/>
              <a:rect l="l" t="t" r="r" b="b"/>
              <a:pathLst>
                <a:path w="1" h="372" fill="none" extrusionOk="0">
                  <a:moveTo>
                    <a:pt x="0" y="0"/>
                  </a:moveTo>
                  <a:lnTo>
                    <a:pt x="0" y="37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1532169" y="1700915"/>
              <a:ext cx="115110" cy="489239"/>
            </a:xfrm>
            <a:custGeom>
              <a:avLst/>
              <a:gdLst/>
              <a:ahLst/>
              <a:cxnLst/>
              <a:rect l="l" t="t" r="r" b="b"/>
              <a:pathLst>
                <a:path w="1415" h="6014" extrusionOk="0">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1546161" y="1499493"/>
              <a:ext cx="119910" cy="182468"/>
            </a:xfrm>
            <a:custGeom>
              <a:avLst/>
              <a:gdLst/>
              <a:ahLst/>
              <a:cxnLst/>
              <a:rect l="l" t="t" r="r" b="b"/>
              <a:pathLst>
                <a:path w="1474" h="2243" fill="none" extrusionOk="0">
                  <a:moveTo>
                    <a:pt x="1" y="1"/>
                  </a:moveTo>
                  <a:cubicBezTo>
                    <a:pt x="876" y="54"/>
                    <a:pt x="1473" y="1367"/>
                    <a:pt x="1142" y="2242"/>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1235407" y="1832946"/>
              <a:ext cx="322715" cy="46451"/>
            </a:xfrm>
            <a:custGeom>
              <a:avLst/>
              <a:gdLst/>
              <a:ahLst/>
              <a:cxnLst/>
              <a:rect l="l" t="t" r="r" b="b"/>
              <a:pathLst>
                <a:path w="3967" h="571" extrusionOk="0">
                  <a:moveTo>
                    <a:pt x="306" y="0"/>
                  </a:moveTo>
                  <a:lnTo>
                    <a:pt x="1" y="571"/>
                  </a:lnTo>
                  <a:lnTo>
                    <a:pt x="3649" y="571"/>
                  </a:lnTo>
                  <a:lnTo>
                    <a:pt x="3967"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1846177" y="1590117"/>
              <a:ext cx="25951" cy="582791"/>
            </a:xfrm>
            <a:custGeom>
              <a:avLst/>
              <a:gdLst/>
              <a:ahLst/>
              <a:cxnLst/>
              <a:rect l="l" t="t" r="r" b="b"/>
              <a:pathLst>
                <a:path w="319" h="7164" fill="none" extrusionOk="0">
                  <a:moveTo>
                    <a:pt x="0" y="1"/>
                  </a:moveTo>
                  <a:lnTo>
                    <a:pt x="319" y="7164"/>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2023518" y="1690096"/>
              <a:ext cx="117307" cy="186047"/>
            </a:xfrm>
            <a:custGeom>
              <a:avLst/>
              <a:gdLst/>
              <a:ahLst/>
              <a:cxnLst/>
              <a:rect l="l" t="t" r="r" b="b"/>
              <a:pathLst>
                <a:path w="1442" h="2287" extrusionOk="0">
                  <a:moveTo>
                    <a:pt x="116" y="1"/>
                  </a:moveTo>
                  <a:cubicBezTo>
                    <a:pt x="58" y="1"/>
                    <a:pt x="1" y="46"/>
                    <a:pt x="9" y="112"/>
                  </a:cubicBezTo>
                  <a:lnTo>
                    <a:pt x="235" y="2287"/>
                  </a:lnTo>
                  <a:lnTo>
                    <a:pt x="1442" y="2287"/>
                  </a:lnTo>
                  <a:lnTo>
                    <a:pt x="208" y="59"/>
                  </a:lnTo>
                  <a:cubicBezTo>
                    <a:pt x="188" y="18"/>
                    <a:pt x="152" y="1"/>
                    <a:pt x="116"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2039300" y="1840511"/>
              <a:ext cx="185722" cy="35631"/>
            </a:xfrm>
            <a:custGeom>
              <a:avLst/>
              <a:gdLst/>
              <a:ahLst/>
              <a:cxnLst/>
              <a:rect l="l" t="t" r="r" b="b"/>
              <a:pathLst>
                <a:path w="2283" h="438" extrusionOk="0">
                  <a:moveTo>
                    <a:pt x="1" y="0"/>
                  </a:moveTo>
                  <a:lnTo>
                    <a:pt x="41" y="438"/>
                  </a:lnTo>
                  <a:lnTo>
                    <a:pt x="2282" y="438"/>
                  </a:lnTo>
                  <a:lnTo>
                    <a:pt x="2123"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1907677" y="1717510"/>
              <a:ext cx="97213" cy="15131"/>
            </a:xfrm>
            <a:custGeom>
              <a:avLst/>
              <a:gdLst/>
              <a:ahLst/>
              <a:cxnLst/>
              <a:rect l="l" t="t" r="r" b="b"/>
              <a:pathLst>
                <a:path w="1195" h="186" fill="none" extrusionOk="0">
                  <a:moveTo>
                    <a:pt x="0" y="0"/>
                  </a:moveTo>
                  <a:lnTo>
                    <a:pt x="1194" y="0"/>
                  </a:lnTo>
                  <a:lnTo>
                    <a:pt x="1194" y="186"/>
                  </a:lnTo>
                  <a:lnTo>
                    <a:pt x="0" y="186"/>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1802980" y="1681879"/>
              <a:ext cx="23836" cy="23836"/>
            </a:xfrm>
            <a:custGeom>
              <a:avLst/>
              <a:gdLst/>
              <a:ahLst/>
              <a:cxnLst/>
              <a:rect l="l" t="t" r="r" b="b"/>
              <a:pathLst>
                <a:path w="293" h="293" fill="none" extrusionOk="0">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1810546" y="1807077"/>
              <a:ext cx="23836" cy="23754"/>
            </a:xfrm>
            <a:custGeom>
              <a:avLst/>
              <a:gdLst/>
              <a:ahLst/>
              <a:cxnLst/>
              <a:rect l="l" t="t" r="r" b="b"/>
              <a:pathLst>
                <a:path w="293" h="292" fill="none" extrusionOk="0">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1817054" y="1932192"/>
              <a:ext cx="23836" cy="23836"/>
            </a:xfrm>
            <a:custGeom>
              <a:avLst/>
              <a:gdLst/>
              <a:ahLst/>
              <a:cxnLst/>
              <a:rect l="l" t="t" r="r" b="b"/>
              <a:pathLst>
                <a:path w="293" h="293" fill="none" extrusionOk="0">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1824619" y="2057390"/>
              <a:ext cx="23754" cy="23836"/>
            </a:xfrm>
            <a:custGeom>
              <a:avLst/>
              <a:gdLst/>
              <a:ahLst/>
              <a:cxnLst/>
              <a:rect l="l" t="t" r="r" b="b"/>
              <a:pathLst>
                <a:path w="292" h="293" fill="none" extrusionOk="0">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1148038" y="1879315"/>
              <a:ext cx="508275" cy="438151"/>
            </a:xfrm>
            <a:custGeom>
              <a:avLst/>
              <a:gdLst/>
              <a:ahLst/>
              <a:cxnLst/>
              <a:rect l="l" t="t" r="r" b="b"/>
              <a:pathLst>
                <a:path w="6248" h="5386" extrusionOk="0">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1372480" y="1977504"/>
              <a:ext cx="62640" cy="60524"/>
            </a:xfrm>
            <a:custGeom>
              <a:avLst/>
              <a:gdLst/>
              <a:ahLst/>
              <a:cxnLst/>
              <a:rect l="l" t="t" r="r" b="b"/>
              <a:pathLst>
                <a:path w="770" h="744" fill="none" extrusionOk="0">
                  <a:moveTo>
                    <a:pt x="770" y="744"/>
                  </a:moveTo>
                  <a:lnTo>
                    <a:pt x="0" y="1"/>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1211734" y="1879315"/>
              <a:ext cx="320519" cy="69473"/>
            </a:xfrm>
            <a:custGeom>
              <a:avLst/>
              <a:gdLst/>
              <a:ahLst/>
              <a:cxnLst/>
              <a:rect l="l" t="t" r="r" b="b"/>
              <a:pathLst>
                <a:path w="3940" h="854" extrusionOk="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572111" y="2190071"/>
              <a:ext cx="93959" cy="143583"/>
            </a:xfrm>
            <a:custGeom>
              <a:avLst/>
              <a:gdLst/>
              <a:ahLst/>
              <a:cxnLst/>
              <a:rect l="l" t="t" r="r" b="b"/>
              <a:pathLst>
                <a:path w="1155" h="1765" fill="none" extrusionOk="0">
                  <a:moveTo>
                    <a:pt x="1088" y="1"/>
                  </a:moveTo>
                  <a:cubicBezTo>
                    <a:pt x="1154" y="571"/>
                    <a:pt x="969" y="1354"/>
                    <a:pt x="0" y="1765"/>
                  </a:cubicBez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1629300" y="2941092"/>
              <a:ext cx="36770" cy="49705"/>
            </a:xfrm>
            <a:custGeom>
              <a:avLst/>
              <a:gdLst/>
              <a:ahLst/>
              <a:cxnLst/>
              <a:rect l="l" t="t" r="r" b="b"/>
              <a:pathLst>
                <a:path w="452" h="611" extrusionOk="0">
                  <a:moveTo>
                    <a:pt x="0" y="1"/>
                  </a:moveTo>
                  <a:lnTo>
                    <a:pt x="451" y="611"/>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1946480" y="2917338"/>
              <a:ext cx="72401" cy="38967"/>
            </a:xfrm>
            <a:custGeom>
              <a:avLst/>
              <a:gdLst/>
              <a:ahLst/>
              <a:cxnLst/>
              <a:rect l="l" t="t" r="r" b="b"/>
              <a:pathLst>
                <a:path w="890" h="479" extrusionOk="0">
                  <a:moveTo>
                    <a:pt x="1" y="1"/>
                  </a:moveTo>
                  <a:lnTo>
                    <a:pt x="890" y="478"/>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969177" y="3551866"/>
              <a:ext cx="183526" cy="31320"/>
            </a:xfrm>
            <a:custGeom>
              <a:avLst/>
              <a:gdLst/>
              <a:ahLst/>
              <a:cxnLst/>
              <a:rect l="l" t="t" r="r" b="b"/>
              <a:pathLst>
                <a:path w="2256" h="385" extrusionOk="0">
                  <a:moveTo>
                    <a:pt x="1" y="0"/>
                  </a:moveTo>
                  <a:lnTo>
                    <a:pt x="54" y="385"/>
                  </a:lnTo>
                  <a:lnTo>
                    <a:pt x="2255" y="385"/>
                  </a:lnTo>
                  <a:lnTo>
                    <a:pt x="222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319603" y="3418045"/>
              <a:ext cx="172706" cy="113402"/>
            </a:xfrm>
            <a:custGeom>
              <a:avLst/>
              <a:gdLst/>
              <a:ahLst/>
              <a:cxnLst/>
              <a:rect l="l" t="t" r="r" b="b"/>
              <a:pathLst>
                <a:path w="2123" h="1394" extrusionOk="0">
                  <a:moveTo>
                    <a:pt x="199" y="0"/>
                  </a:moveTo>
                  <a:lnTo>
                    <a:pt x="1" y="425"/>
                  </a:lnTo>
                  <a:lnTo>
                    <a:pt x="1897" y="1393"/>
                  </a:lnTo>
                  <a:lnTo>
                    <a:pt x="2123" y="995"/>
                  </a:lnTo>
                  <a:lnTo>
                    <a:pt x="19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1742619" y="1194838"/>
              <a:ext cx="231441" cy="127801"/>
            </a:xfrm>
            <a:custGeom>
              <a:avLst/>
              <a:gdLst/>
              <a:ahLst/>
              <a:cxnLst/>
              <a:rect l="l" t="t" r="r" b="b"/>
              <a:pathLst>
                <a:path w="2845" h="1571" extrusionOk="0">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1757669" y="1264311"/>
              <a:ext cx="171649" cy="312953"/>
            </a:xfrm>
            <a:custGeom>
              <a:avLst/>
              <a:gdLst/>
              <a:ahLst/>
              <a:cxnLst/>
              <a:rect l="l" t="t" r="r" b="b"/>
              <a:pathLst>
                <a:path w="2110" h="3847" extrusionOk="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795252" y="1382431"/>
              <a:ext cx="84441" cy="89078"/>
            </a:xfrm>
            <a:custGeom>
              <a:avLst/>
              <a:gdLst/>
              <a:ahLst/>
              <a:cxnLst/>
              <a:rect l="l" t="t" r="r" b="b"/>
              <a:pathLst>
                <a:path w="1038" h="1095" extrusionOk="0">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1770603" y="1307426"/>
              <a:ext cx="24974" cy="13016"/>
            </a:xfrm>
            <a:custGeom>
              <a:avLst/>
              <a:gdLst/>
              <a:ahLst/>
              <a:cxnLst/>
              <a:rect l="l" t="t" r="r" b="b"/>
              <a:pathLst>
                <a:path w="307" h="160" fill="none" extrusionOk="0">
                  <a:moveTo>
                    <a:pt x="1" y="160"/>
                  </a:moveTo>
                  <a:cubicBezTo>
                    <a:pt x="1" y="67"/>
                    <a:pt x="67" y="1"/>
                    <a:pt x="160" y="1"/>
                  </a:cubicBezTo>
                  <a:cubicBezTo>
                    <a:pt x="240" y="1"/>
                    <a:pt x="306" y="67"/>
                    <a:pt x="306" y="160"/>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582062" y="2169571"/>
              <a:ext cx="145779" cy="47590"/>
            </a:xfrm>
            <a:custGeom>
              <a:avLst/>
              <a:gdLst/>
              <a:ahLst/>
              <a:cxnLst/>
              <a:rect l="l" t="t" r="r" b="b"/>
              <a:pathLst>
                <a:path w="1792" h="585" extrusionOk="0">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6"/>
          <p:cNvSpPr txBox="1"/>
          <p:nvPr/>
        </p:nvSpPr>
        <p:spPr>
          <a:xfrm>
            <a:off x="2832381" y="3281331"/>
            <a:ext cx="3858900" cy="106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700" b="1" dirty="0" err="1">
                <a:solidFill>
                  <a:srgbClr val="595959"/>
                </a:solidFill>
                <a:latin typeface="Tahoma"/>
                <a:ea typeface="Tahoma"/>
                <a:cs typeface="Tahoma"/>
                <a:sym typeface="Tahoma"/>
              </a:rPr>
              <a:t>Ressources</a:t>
            </a:r>
            <a:endParaRPr sz="1300" i="1" dirty="0">
              <a:solidFill>
                <a:srgbClr val="595959"/>
              </a:solidFill>
              <a:latin typeface="Tahoma"/>
              <a:ea typeface="Tahoma"/>
              <a:cs typeface="Tahoma"/>
              <a:sym typeface="Tahoma"/>
            </a:endParaRPr>
          </a:p>
          <a:p>
            <a:pPr marL="457200" lvl="0" indent="-311150" algn="ctr" rtl="0">
              <a:lnSpc>
                <a:spcPct val="115000"/>
              </a:lnSpc>
              <a:spcBef>
                <a:spcPts val="1000"/>
              </a:spcBef>
              <a:spcAft>
                <a:spcPts val="0"/>
              </a:spcAft>
              <a:buClr>
                <a:srgbClr val="888888"/>
              </a:buClr>
              <a:buSzPts val="1300"/>
              <a:buFont typeface="Tahoma"/>
              <a:buChar char="➢"/>
            </a:pPr>
            <a:r>
              <a:rPr lang="en-US" sz="1300" b="1" i="1" u="sng" dirty="0">
                <a:solidFill>
                  <a:srgbClr val="888888"/>
                </a:solidFill>
                <a:latin typeface="Tahoma"/>
                <a:ea typeface="Tahoma"/>
                <a:cs typeface="Tahoma"/>
                <a:sym typeface="Tahoma"/>
                <a:hlinkClick r:id="rId4"/>
              </a:rPr>
              <a:t>See the full project</a:t>
            </a:r>
            <a:endParaRPr sz="1300" b="1" i="1" dirty="0">
              <a:solidFill>
                <a:srgbClr val="888888"/>
              </a:solidFill>
              <a:latin typeface="Tahoma"/>
              <a:ea typeface="Tahoma"/>
              <a:cs typeface="Tahoma"/>
              <a:sym typeface="Tahoma"/>
            </a:endParaRPr>
          </a:p>
        </p:txBody>
      </p:sp>
      <p:sp>
        <p:nvSpPr>
          <p:cNvPr id="226" name="Google Shape;226;p6"/>
          <p:cNvSpPr txBox="1"/>
          <p:nvPr/>
        </p:nvSpPr>
        <p:spPr>
          <a:xfrm>
            <a:off x="643800" y="387600"/>
            <a:ext cx="7704000" cy="135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5100" b="1">
                <a:solidFill>
                  <a:srgbClr val="1A9988"/>
                </a:solidFill>
                <a:latin typeface="Tahoma"/>
                <a:ea typeface="Tahoma"/>
                <a:cs typeface="Tahoma"/>
                <a:sym typeface="Tahoma"/>
              </a:rPr>
              <a:t>THANKS</a:t>
            </a:r>
            <a:endParaRPr sz="5100" b="1">
              <a:solidFill>
                <a:srgbClr val="1A9988"/>
              </a:solidFill>
              <a:latin typeface="Tahoma"/>
              <a:ea typeface="Tahoma"/>
              <a:cs typeface="Tahoma"/>
              <a:sym typeface="Tahoma"/>
            </a:endParaRPr>
          </a:p>
        </p:txBody>
      </p:sp>
      <p:grpSp>
        <p:nvGrpSpPr>
          <p:cNvPr id="227" name="Google Shape;227;p6"/>
          <p:cNvGrpSpPr/>
          <p:nvPr/>
        </p:nvGrpSpPr>
        <p:grpSpPr>
          <a:xfrm>
            <a:off x="6453190" y="993717"/>
            <a:ext cx="1724150" cy="3611400"/>
            <a:chOff x="6018434" y="846471"/>
            <a:chExt cx="1795054" cy="3758743"/>
          </a:xfrm>
        </p:grpSpPr>
        <p:sp>
          <p:nvSpPr>
            <p:cNvPr id="228" name="Google Shape;228;p6"/>
            <p:cNvSpPr/>
            <p:nvPr/>
          </p:nvSpPr>
          <p:spPr>
            <a:xfrm flipH="1">
              <a:off x="6472452" y="3250589"/>
              <a:ext cx="482346" cy="1354553"/>
            </a:xfrm>
            <a:custGeom>
              <a:avLst/>
              <a:gdLst/>
              <a:ahLst/>
              <a:cxnLst/>
              <a:rect l="l" t="t" r="r" b="b"/>
              <a:pathLst>
                <a:path w="6780" h="19040" extrusionOk="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flipH="1">
              <a:off x="7340604" y="2969719"/>
              <a:ext cx="472884" cy="1635495"/>
            </a:xfrm>
            <a:custGeom>
              <a:avLst/>
              <a:gdLst/>
              <a:ahLst/>
              <a:cxnLst/>
              <a:rect l="l" t="t" r="r" b="b"/>
              <a:pathLst>
                <a:path w="6647" h="22989" extrusionOk="0">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flipH="1">
              <a:off x="6472452" y="4392071"/>
              <a:ext cx="300790" cy="213072"/>
            </a:xfrm>
            <a:custGeom>
              <a:avLst/>
              <a:gdLst/>
              <a:ahLst/>
              <a:cxnLst/>
              <a:rect l="l" t="t" r="r" b="b"/>
              <a:pathLst>
                <a:path w="4228" h="2995" extrusionOk="0">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flipH="1">
              <a:off x="7557161" y="4319221"/>
              <a:ext cx="256326" cy="285993"/>
            </a:xfrm>
            <a:custGeom>
              <a:avLst/>
              <a:gdLst/>
              <a:ahLst/>
              <a:cxnLst/>
              <a:rect l="l" t="t" r="r" b="b"/>
              <a:pathLst>
                <a:path w="3603" h="4020" extrusionOk="0">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flipH="1">
              <a:off x="6716399" y="3250589"/>
              <a:ext cx="211934" cy="88003"/>
            </a:xfrm>
            <a:custGeom>
              <a:avLst/>
              <a:gdLst/>
              <a:ahLst/>
              <a:cxnLst/>
              <a:rect l="l" t="t" r="r" b="b"/>
              <a:pathLst>
                <a:path w="2979" h="1237" extrusionOk="0">
                  <a:moveTo>
                    <a:pt x="80" y="1"/>
                  </a:moveTo>
                  <a:cubicBezTo>
                    <a:pt x="80" y="1"/>
                    <a:pt x="14" y="466"/>
                    <a:pt x="1" y="1237"/>
                  </a:cubicBezTo>
                  <a:lnTo>
                    <a:pt x="2978" y="1037"/>
                  </a:lnTo>
                  <a:cubicBezTo>
                    <a:pt x="2912" y="386"/>
                    <a:pt x="2872" y="1"/>
                    <a:pt x="2872"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flipH="1">
              <a:off x="7340604" y="2969719"/>
              <a:ext cx="262018" cy="416184"/>
            </a:xfrm>
            <a:custGeom>
              <a:avLst/>
              <a:gdLst/>
              <a:ahLst/>
              <a:cxnLst/>
              <a:rect l="l" t="t" r="r" b="b"/>
              <a:pathLst>
                <a:path w="3683" h="5850" extrusionOk="0">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flipH="1">
              <a:off x="6707933" y="2114657"/>
              <a:ext cx="869148" cy="1156848"/>
            </a:xfrm>
            <a:custGeom>
              <a:avLst/>
              <a:gdLst/>
              <a:ahLst/>
              <a:cxnLst/>
              <a:rect l="l" t="t" r="r" b="b"/>
              <a:pathLst>
                <a:path w="12217" h="16261" extrusionOk="0">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flipH="1">
              <a:off x="6835563" y="2114657"/>
              <a:ext cx="676281" cy="338781"/>
            </a:xfrm>
            <a:custGeom>
              <a:avLst/>
              <a:gdLst/>
              <a:ahLst/>
              <a:cxnLst/>
              <a:rect l="l" t="t" r="r" b="b"/>
              <a:pathLst>
                <a:path w="9506" h="4762" extrusionOk="0">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flipH="1">
              <a:off x="6228575" y="1261303"/>
              <a:ext cx="189097" cy="255900"/>
            </a:xfrm>
            <a:custGeom>
              <a:avLst/>
              <a:gdLst/>
              <a:ahLst/>
              <a:cxnLst/>
              <a:rect l="l" t="t" r="r" b="b"/>
              <a:pathLst>
                <a:path w="2658" h="3597" extrusionOk="0">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flipH="1">
              <a:off x="6259665" y="1290187"/>
              <a:ext cx="28386" cy="75696"/>
            </a:xfrm>
            <a:custGeom>
              <a:avLst/>
              <a:gdLst/>
              <a:ahLst/>
              <a:cxnLst/>
              <a:rect l="l" t="t" r="r" b="b"/>
              <a:pathLst>
                <a:path w="399" h="1064" fill="none" extrusionOk="0">
                  <a:moveTo>
                    <a:pt x="399" y="0"/>
                  </a:moveTo>
                  <a:cubicBezTo>
                    <a:pt x="399" y="0"/>
                    <a:pt x="0" y="372"/>
                    <a:pt x="0" y="572"/>
                  </a:cubicBezTo>
                  <a:cubicBezTo>
                    <a:pt x="0" y="758"/>
                    <a:pt x="146" y="917"/>
                    <a:pt x="53" y="1064"/>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flipH="1">
              <a:off x="6294595" y="1261801"/>
              <a:ext cx="650740" cy="746356"/>
            </a:xfrm>
            <a:custGeom>
              <a:avLst/>
              <a:gdLst/>
              <a:ahLst/>
              <a:cxnLst/>
              <a:rect l="l" t="t" r="r" b="b"/>
              <a:pathLst>
                <a:path w="9147" h="10491" extrusionOk="0">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flipH="1">
              <a:off x="6649241" y="1699612"/>
              <a:ext cx="90849" cy="70075"/>
            </a:xfrm>
            <a:custGeom>
              <a:avLst/>
              <a:gdLst/>
              <a:ahLst/>
              <a:cxnLst/>
              <a:rect l="l" t="t" r="r" b="b"/>
              <a:pathLst>
                <a:path w="1277" h="985" fill="none" extrusionOk="0">
                  <a:moveTo>
                    <a:pt x="1276" y="1"/>
                  </a:moveTo>
                  <a:lnTo>
                    <a:pt x="0" y="985"/>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flipH="1">
              <a:off x="6702242" y="1261801"/>
              <a:ext cx="243094" cy="553275"/>
            </a:xfrm>
            <a:custGeom>
              <a:avLst/>
              <a:gdLst/>
              <a:ahLst/>
              <a:cxnLst/>
              <a:rect l="l" t="t" r="r" b="b"/>
              <a:pathLst>
                <a:path w="3417" h="7777" extrusionOk="0">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flipH="1">
              <a:off x="6936728" y="1259880"/>
              <a:ext cx="313169" cy="616663"/>
            </a:xfrm>
            <a:custGeom>
              <a:avLst/>
              <a:gdLst/>
              <a:ahLst/>
              <a:cxnLst/>
              <a:rect l="l" t="t" r="r" b="b"/>
              <a:pathLst>
                <a:path w="4402" h="8668" extrusionOk="0">
                  <a:moveTo>
                    <a:pt x="3657" y="1"/>
                  </a:moveTo>
                  <a:lnTo>
                    <a:pt x="1" y="187"/>
                  </a:lnTo>
                  <a:lnTo>
                    <a:pt x="1530" y="8668"/>
                  </a:lnTo>
                  <a:lnTo>
                    <a:pt x="4401" y="8375"/>
                  </a:lnTo>
                  <a:lnTo>
                    <a:pt x="3657" y="1"/>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flipH="1">
              <a:off x="6923495" y="846471"/>
              <a:ext cx="297020" cy="315161"/>
            </a:xfrm>
            <a:custGeom>
              <a:avLst/>
              <a:gdLst/>
              <a:ahLst/>
              <a:cxnLst/>
              <a:rect l="l" t="t" r="r" b="b"/>
              <a:pathLst>
                <a:path w="4175" h="4430" extrusionOk="0">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flipH="1">
              <a:off x="6974576" y="898618"/>
              <a:ext cx="275321" cy="488038"/>
            </a:xfrm>
            <a:custGeom>
              <a:avLst/>
              <a:gdLst/>
              <a:ahLst/>
              <a:cxnLst/>
              <a:rect l="l" t="t" r="r" b="b"/>
              <a:pathLst>
                <a:path w="3870" h="6860" extrusionOk="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flipH="1">
              <a:off x="7046501" y="1090632"/>
              <a:ext cx="71925" cy="65309"/>
            </a:xfrm>
            <a:custGeom>
              <a:avLst/>
              <a:gdLst/>
              <a:ahLst/>
              <a:cxnLst/>
              <a:rect l="l" t="t" r="r" b="b"/>
              <a:pathLst>
                <a:path w="1011" h="918" extrusionOk="0">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flipH="1">
              <a:off x="6822331" y="1210721"/>
              <a:ext cx="685743" cy="1056253"/>
            </a:xfrm>
            <a:custGeom>
              <a:avLst/>
              <a:gdLst/>
              <a:ahLst/>
              <a:cxnLst/>
              <a:rect l="l" t="t" r="r" b="b"/>
              <a:pathLst>
                <a:path w="9639" h="14847" extrusionOk="0">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flipH="1">
              <a:off x="6896105" y="1955938"/>
              <a:ext cx="135313" cy="145700"/>
            </a:xfrm>
            <a:custGeom>
              <a:avLst/>
              <a:gdLst/>
              <a:ahLst/>
              <a:cxnLst/>
              <a:rect l="l" t="t" r="r" b="b"/>
              <a:pathLst>
                <a:path w="1902" h="2048" extrusionOk="0">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flipH="1">
              <a:off x="6996345" y="1971092"/>
              <a:ext cx="97465" cy="90849"/>
            </a:xfrm>
            <a:custGeom>
              <a:avLst/>
              <a:gdLst/>
              <a:ahLst/>
              <a:cxnLst/>
              <a:rect l="l" t="t" r="r" b="b"/>
              <a:pathLst>
                <a:path w="1370" h="1277" fill="none" extrusionOk="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w="465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flipH="1">
              <a:off x="6018434" y="981670"/>
              <a:ext cx="313176" cy="373838"/>
            </a:xfrm>
            <a:custGeom>
              <a:avLst/>
              <a:gdLst/>
              <a:ahLst/>
              <a:cxnLst/>
              <a:rect l="l" t="t" r="r" b="b"/>
              <a:pathLst>
                <a:path w="2540" h="3032" fill="none" extrusionOk="0">
                  <a:moveTo>
                    <a:pt x="1" y="3031"/>
                  </a:moveTo>
                  <a:lnTo>
                    <a:pt x="2540" y="1"/>
                  </a:lnTo>
                </a:path>
              </a:pathLst>
            </a:custGeom>
            <a:noFill/>
            <a:ln w="9525" cap="flat" cmpd="sng">
              <a:solidFill>
                <a:srgbClr val="3D489C"/>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flipH="1">
              <a:off x="7042659" y="1502974"/>
              <a:ext cx="465414" cy="763999"/>
            </a:xfrm>
            <a:custGeom>
              <a:avLst/>
              <a:gdLst/>
              <a:ahLst/>
              <a:cxnLst/>
              <a:rect l="l" t="t" r="r" b="b"/>
              <a:pathLst>
                <a:path w="6542" h="10739" extrusionOk="0">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flipH="1">
              <a:off x="6920721" y="2155493"/>
              <a:ext cx="118239" cy="106927"/>
            </a:xfrm>
            <a:custGeom>
              <a:avLst/>
              <a:gdLst/>
              <a:ahLst/>
              <a:cxnLst/>
              <a:rect l="l" t="t" r="r" b="b"/>
              <a:pathLst>
                <a:path w="1662" h="1503" extrusionOk="0">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flipH="1">
              <a:off x="7040809" y="1987383"/>
              <a:ext cx="219475" cy="90636"/>
            </a:xfrm>
            <a:custGeom>
              <a:avLst/>
              <a:gdLst/>
              <a:ahLst/>
              <a:cxnLst/>
              <a:rect l="l" t="t" r="r" b="b"/>
              <a:pathLst>
                <a:path w="3085" h="1274" extrusionOk="0">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flipH="1">
              <a:off x="7044580" y="973247"/>
              <a:ext cx="14229" cy="21912"/>
            </a:xfrm>
            <a:custGeom>
              <a:avLst/>
              <a:gdLst/>
              <a:ahLst/>
              <a:cxnLst/>
              <a:rect l="l" t="t" r="r" b="b"/>
              <a:pathLst>
                <a:path w="200" h="308" extrusionOk="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flipH="1">
              <a:off x="7006732" y="967698"/>
              <a:ext cx="14300" cy="22766"/>
            </a:xfrm>
            <a:custGeom>
              <a:avLst/>
              <a:gdLst/>
              <a:ahLst/>
              <a:cxnLst/>
              <a:rect l="l" t="t" r="r" b="b"/>
              <a:pathLst>
                <a:path w="201" h="320" extrusionOk="0">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flipH="1">
              <a:off x="7042659" y="954465"/>
              <a:ext cx="28457" cy="9462"/>
            </a:xfrm>
            <a:custGeom>
              <a:avLst/>
              <a:gdLst/>
              <a:ahLst/>
              <a:cxnLst/>
              <a:rect l="l" t="t" r="r" b="b"/>
              <a:pathLst>
                <a:path w="400" h="133" fill="none" extrusionOk="0">
                  <a:moveTo>
                    <a:pt x="0" y="133"/>
                  </a:moveTo>
                  <a:cubicBezTo>
                    <a:pt x="0" y="133"/>
                    <a:pt x="133" y="0"/>
                    <a:pt x="399" y="13"/>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flipH="1">
              <a:off x="7006732" y="945928"/>
              <a:ext cx="19920" cy="5763"/>
            </a:xfrm>
            <a:custGeom>
              <a:avLst/>
              <a:gdLst/>
              <a:ahLst/>
              <a:cxnLst/>
              <a:rect l="l" t="t" r="r" b="b"/>
              <a:pathLst>
                <a:path w="280" h="81" fill="none" extrusionOk="0">
                  <a:moveTo>
                    <a:pt x="0" y="80"/>
                  </a:moveTo>
                  <a:cubicBezTo>
                    <a:pt x="0" y="80"/>
                    <a:pt x="107" y="0"/>
                    <a:pt x="279" y="67"/>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flipH="1">
              <a:off x="7012423" y="976164"/>
              <a:ext cx="17074" cy="38844"/>
            </a:xfrm>
            <a:custGeom>
              <a:avLst/>
              <a:gdLst/>
              <a:ahLst/>
              <a:cxnLst/>
              <a:rect l="l" t="t" r="r" b="b"/>
              <a:pathLst>
                <a:path w="240" h="546" fill="none" extrusionOk="0">
                  <a:moveTo>
                    <a:pt x="0" y="1"/>
                  </a:moveTo>
                  <a:lnTo>
                    <a:pt x="80" y="346"/>
                  </a:lnTo>
                  <a:cubicBezTo>
                    <a:pt x="80" y="346"/>
                    <a:pt x="240" y="346"/>
                    <a:pt x="240" y="426"/>
                  </a:cubicBezTo>
                  <a:cubicBezTo>
                    <a:pt x="240" y="493"/>
                    <a:pt x="107" y="546"/>
                    <a:pt x="107" y="546"/>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flipH="1">
              <a:off x="6999191" y="1032011"/>
              <a:ext cx="70075" cy="11383"/>
            </a:xfrm>
            <a:custGeom>
              <a:avLst/>
              <a:gdLst/>
              <a:ahLst/>
              <a:cxnLst/>
              <a:rect l="l" t="t" r="r" b="b"/>
              <a:pathLst>
                <a:path w="985" h="160" fill="none" extrusionOk="0">
                  <a:moveTo>
                    <a:pt x="985" y="0"/>
                  </a:moveTo>
                  <a:cubicBezTo>
                    <a:pt x="985" y="0"/>
                    <a:pt x="679" y="160"/>
                    <a:pt x="1" y="27"/>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flipH="1">
              <a:off x="7051196" y="847111"/>
              <a:ext cx="298941" cy="331809"/>
            </a:xfrm>
            <a:custGeom>
              <a:avLst/>
              <a:gdLst/>
              <a:ahLst/>
              <a:cxnLst/>
              <a:rect l="l" t="t" r="r" b="b"/>
              <a:pathLst>
                <a:path w="4202" h="4664" extrusionOk="0">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flipH="1">
              <a:off x="7031347" y="1212641"/>
              <a:ext cx="280017" cy="607201"/>
            </a:xfrm>
            <a:custGeom>
              <a:avLst/>
              <a:gdLst/>
              <a:ahLst/>
              <a:cxnLst/>
              <a:rect l="l" t="t" r="r" b="b"/>
              <a:pathLst>
                <a:path w="3936" h="8535" extrusionOk="0">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flipH="1">
              <a:off x="6905567" y="1210721"/>
              <a:ext cx="155162" cy="615738"/>
            </a:xfrm>
            <a:custGeom>
              <a:avLst/>
              <a:gdLst/>
              <a:ahLst/>
              <a:cxnLst/>
              <a:rect l="l" t="t" r="r" b="b"/>
              <a:pathLst>
                <a:path w="2181" h="8655" extrusionOk="0">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flipH="1">
              <a:off x="7176976" y="1314731"/>
              <a:ext cx="577108" cy="859330"/>
            </a:xfrm>
            <a:custGeom>
              <a:avLst/>
              <a:gdLst/>
              <a:ahLst/>
              <a:cxnLst/>
              <a:rect l="l" t="t" r="r" b="b"/>
              <a:pathLst>
                <a:path w="8112" h="12079" extrusionOk="0">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flipH="1">
              <a:off x="7442693" y="1940785"/>
              <a:ext cx="142925" cy="21841"/>
            </a:xfrm>
            <a:custGeom>
              <a:avLst/>
              <a:gdLst/>
              <a:ahLst/>
              <a:cxnLst/>
              <a:rect l="l" t="t" r="r" b="b"/>
              <a:pathLst>
                <a:path w="2009" h="307" fill="none" extrusionOk="0">
                  <a:moveTo>
                    <a:pt x="2008" y="306"/>
                  </a:moveTo>
                  <a:lnTo>
                    <a:pt x="1" y="1"/>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flipH="1">
              <a:off x="7473000" y="1917166"/>
              <a:ext cx="66234" cy="23690"/>
            </a:xfrm>
            <a:custGeom>
              <a:avLst/>
              <a:gdLst/>
              <a:ahLst/>
              <a:cxnLst/>
              <a:rect l="l" t="t" r="r" b="b"/>
              <a:pathLst>
                <a:path w="931" h="333" fill="none" extrusionOk="0">
                  <a:moveTo>
                    <a:pt x="0" y="0"/>
                  </a:moveTo>
                  <a:lnTo>
                    <a:pt x="931" y="333"/>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flipH="1">
              <a:off x="700580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flipH="1">
              <a:off x="698026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flipH="1">
              <a:off x="6953802"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flipH="1">
              <a:off x="692733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dd1c8d4f11_0_3"/>
          <p:cNvSpPr txBox="1">
            <a:spLocks noGrp="1"/>
          </p:cNvSpPr>
          <p:nvPr>
            <p:ph type="ctrTitle"/>
          </p:nvPr>
        </p:nvSpPr>
        <p:spPr>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Problem</a:t>
            </a:r>
            <a:endParaRPr/>
          </a:p>
        </p:txBody>
      </p:sp>
      <p:sp>
        <p:nvSpPr>
          <p:cNvPr id="6" name="Subtitle 5"/>
          <p:cNvSpPr>
            <a:spLocks noGrp="1"/>
          </p:cNvSpPr>
          <p:nvPr>
            <p:ph type="subTitle" idx="1"/>
          </p:nvPr>
        </p:nvSpPr>
        <p:spPr>
          <a:xfrm>
            <a:off x="546538" y="1156138"/>
            <a:ext cx="4593021" cy="3447098"/>
          </a:xfrm>
        </p:spPr>
        <p:txBody>
          <a:bodyPr/>
          <a:lstStyle/>
          <a:p>
            <a:r>
              <a:rPr lang="en-US" dirty="0"/>
              <a:t>This problem is important for the bank in the sense that it has negative repercussions on the </a:t>
            </a:r>
            <a:r>
              <a:rPr lang="en-US" dirty="0" err="1"/>
              <a:t>fiability</a:t>
            </a:r>
            <a:r>
              <a:rPr lang="en-US" dirty="0"/>
              <a:t> of the company because to reach its first objective which is to offer the best service that possible to its customers since one does not manage to protect them from the risks of the fraudulent transactions made by credit card, moreover, its reputation and its customers are threatened, because the media denounce the inaction of the bank </a:t>
            </a:r>
            <a:r>
              <a:rPr lang="en-US" dirty="0" err="1"/>
              <a:t>vis</a:t>
            </a:r>
            <a:r>
              <a:rPr lang="en-US" dirty="0"/>
              <a:t>-a-</a:t>
            </a:r>
            <a:r>
              <a:rPr lang="en-US" dirty="0" err="1"/>
              <a:t>vis</a:t>
            </a:r>
            <a:r>
              <a:rPr lang="en-US" dirty="0"/>
              <a:t> such a situation.</a:t>
            </a:r>
          </a:p>
          <a:p>
            <a:br>
              <a:rPr lang="en-US" dirty="0"/>
            </a:br>
            <a:endParaRPr lang="en-US" dirty="0"/>
          </a:p>
        </p:txBody>
      </p:sp>
      <p:pic>
        <p:nvPicPr>
          <p:cNvPr id="7" name="Picture 6" descr="credit-card-stolen-56a634f33df78cf7728bd612.jpg"/>
          <p:cNvPicPr>
            <a:picLocks noChangeAspect="1"/>
          </p:cNvPicPr>
          <p:nvPr/>
        </p:nvPicPr>
        <p:blipFill>
          <a:blip r:embed="rId3"/>
          <a:stretch>
            <a:fillRect/>
          </a:stretch>
        </p:blipFill>
        <p:spPr>
          <a:xfrm>
            <a:off x="5549462" y="0"/>
            <a:ext cx="3594537"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p:nvPr/>
        </p:nvSpPr>
        <p:spPr>
          <a:xfrm>
            <a:off x="821750" y="303367"/>
            <a:ext cx="2139950" cy="4216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600" b="1">
                <a:solidFill>
                  <a:srgbClr val="1A1A1A"/>
                </a:solidFill>
                <a:latin typeface="Trebuchet MS"/>
                <a:ea typeface="Trebuchet MS"/>
                <a:cs typeface="Trebuchet MS"/>
                <a:sym typeface="Trebuchet MS"/>
              </a:rPr>
              <a:t>Methodology</a:t>
            </a:r>
            <a:endParaRPr sz="2600">
              <a:latin typeface="Trebuchet MS"/>
              <a:ea typeface="Trebuchet MS"/>
              <a:cs typeface="Trebuchet MS"/>
              <a:sym typeface="Trebuchet MS"/>
            </a:endParaRPr>
          </a:p>
        </p:txBody>
      </p:sp>
      <p:sp>
        <p:nvSpPr>
          <p:cNvPr id="130" name="Google Shape;130;p3"/>
          <p:cNvSpPr txBox="1"/>
          <p:nvPr/>
        </p:nvSpPr>
        <p:spPr>
          <a:xfrm>
            <a:off x="802475" y="1177159"/>
            <a:ext cx="4713000" cy="4075475"/>
          </a:xfrm>
          <a:prstGeom prst="rect">
            <a:avLst/>
          </a:prstGeom>
          <a:noFill/>
          <a:ln>
            <a:noFill/>
          </a:ln>
        </p:spPr>
        <p:txBody>
          <a:bodyPr spcFirstLastPara="1" wrap="square" lIns="0" tIns="12700" rIns="0" bIns="0" anchor="t" anchorCtr="0">
            <a:spAutoFit/>
          </a:bodyPr>
          <a:lstStyle/>
          <a:p>
            <a:pPr marL="0" lvl="0" indent="0" algn="l" rtl="0">
              <a:lnSpc>
                <a:spcPct val="150000"/>
              </a:lnSpc>
              <a:spcBef>
                <a:spcPts val="0"/>
              </a:spcBef>
              <a:spcAft>
                <a:spcPts val="0"/>
              </a:spcAft>
              <a:buClr>
                <a:schemeClr val="dk1"/>
              </a:buClr>
              <a:buSzPts val="1100"/>
              <a:buFont typeface="Arial"/>
              <a:buNone/>
            </a:pPr>
            <a:endParaRPr sz="1600" dirty="0">
              <a:solidFill>
                <a:srgbClr val="595959"/>
              </a:solidFill>
              <a:latin typeface="Tahoma"/>
              <a:ea typeface="Tahoma"/>
              <a:cs typeface="Tahoma"/>
              <a:sym typeface="Tahoma"/>
            </a:endParaRP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The bank Dataset</a:t>
            </a:r>
          </a:p>
          <a:p>
            <a:pPr marL="457200" indent="-330200">
              <a:lnSpc>
                <a:spcPct val="150000"/>
              </a:lnSpc>
              <a:buClr>
                <a:srgbClr val="595959"/>
              </a:buClr>
              <a:buSzPts val="1600"/>
              <a:buFont typeface="Tahoma"/>
              <a:buChar char="❏"/>
            </a:pPr>
            <a:r>
              <a:rPr lang="en-US" sz="1600" dirty="0">
                <a:solidFill>
                  <a:srgbClr val="595959"/>
                </a:solidFill>
                <a:latin typeface="Tahoma"/>
                <a:ea typeface="Tahoma"/>
                <a:cs typeface="Tahoma"/>
                <a:sym typeface="Tahoma"/>
              </a:rPr>
              <a:t>Data processing using Python 3</a:t>
            </a:r>
          </a:p>
          <a:p>
            <a:pPr marL="127000">
              <a:lnSpc>
                <a:spcPct val="150000"/>
              </a:lnSpc>
              <a:buClr>
                <a:srgbClr val="595959"/>
              </a:buClr>
              <a:buSzPts val="1600"/>
            </a:pPr>
            <a:r>
              <a:rPr lang="en-US" sz="1600" dirty="0">
                <a:solidFill>
                  <a:srgbClr val="595959"/>
                </a:solidFill>
                <a:latin typeface="Tahoma"/>
                <a:ea typeface="Tahoma"/>
                <a:cs typeface="Tahoma"/>
                <a:sym typeface="Tahoma"/>
              </a:rPr>
              <a:t>    - Cleaning Data with pandas</a:t>
            </a:r>
          </a:p>
          <a:p>
            <a:pPr marL="127000">
              <a:lnSpc>
                <a:spcPct val="150000"/>
              </a:lnSpc>
              <a:buClr>
                <a:srgbClr val="595959"/>
              </a:buClr>
              <a:buSzPts val="1600"/>
            </a:pPr>
            <a:r>
              <a:rPr lang="en-US" sz="1600" dirty="0">
                <a:solidFill>
                  <a:srgbClr val="595959"/>
                </a:solidFill>
                <a:latin typeface="Tahoma"/>
                <a:ea typeface="Tahoma"/>
                <a:cs typeface="Tahoma"/>
                <a:sym typeface="Tahoma"/>
              </a:rPr>
              <a:t>    - Data transformation with Pandas/</a:t>
            </a:r>
            <a:r>
              <a:rPr lang="en-US" sz="1600" dirty="0" err="1">
                <a:solidFill>
                  <a:srgbClr val="595959"/>
                </a:solidFill>
                <a:latin typeface="Tahoma"/>
                <a:ea typeface="Tahoma"/>
                <a:cs typeface="Tahoma"/>
                <a:sym typeface="Tahoma"/>
              </a:rPr>
              <a:t>numpy</a:t>
            </a:r>
            <a:endParaRPr lang="en-US" sz="1600" dirty="0">
              <a:solidFill>
                <a:srgbClr val="595959"/>
              </a:solidFill>
              <a:latin typeface="Tahoma"/>
              <a:ea typeface="Tahoma"/>
              <a:cs typeface="Tahoma"/>
              <a:sym typeface="Tahoma"/>
            </a:endParaRPr>
          </a:p>
          <a:p>
            <a:pPr marL="127000">
              <a:lnSpc>
                <a:spcPct val="150000"/>
              </a:lnSpc>
              <a:buClr>
                <a:srgbClr val="595959"/>
              </a:buClr>
              <a:buSzPts val="1600"/>
            </a:pPr>
            <a:r>
              <a:rPr lang="en-US" sz="1600" dirty="0">
                <a:solidFill>
                  <a:srgbClr val="595959"/>
                </a:solidFill>
                <a:latin typeface="Tahoma"/>
                <a:ea typeface="Tahoma"/>
                <a:cs typeface="Tahoma"/>
                <a:sym typeface="Tahoma"/>
              </a:rPr>
              <a:t>     - Statistical Analysis with seaborn/matplotlib</a:t>
            </a: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Results (Summary Statistics)</a:t>
            </a: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Slideshow made by Microsoft </a:t>
            </a:r>
            <a:r>
              <a:rPr lang="en-US" sz="1600" dirty="0" err="1">
                <a:solidFill>
                  <a:srgbClr val="595959"/>
                </a:solidFill>
                <a:latin typeface="Tahoma"/>
                <a:ea typeface="Tahoma"/>
                <a:cs typeface="Tahoma"/>
                <a:sym typeface="Tahoma"/>
              </a:rPr>
              <a:t>powerpoint</a:t>
            </a:r>
            <a:endParaRPr lang="en-US" sz="1600" dirty="0">
              <a:solidFill>
                <a:srgbClr val="595959"/>
              </a:solidFill>
              <a:latin typeface="Tahoma"/>
              <a:ea typeface="Tahoma"/>
              <a:cs typeface="Tahoma"/>
              <a:sym typeface="Tahoma"/>
            </a:endParaRP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Two optimal solutions were found</a:t>
            </a:r>
          </a:p>
          <a:p>
            <a:pPr marL="127000" lvl="0" algn="l" rtl="0">
              <a:lnSpc>
                <a:spcPct val="150000"/>
              </a:lnSpc>
              <a:spcBef>
                <a:spcPts val="0"/>
              </a:spcBef>
              <a:spcAft>
                <a:spcPts val="0"/>
              </a:spcAft>
              <a:buClr>
                <a:srgbClr val="595959"/>
              </a:buClr>
              <a:buSzPts val="1600"/>
            </a:pPr>
            <a:r>
              <a:rPr lang="en-US" sz="1600" dirty="0">
                <a:solidFill>
                  <a:srgbClr val="595959"/>
                </a:solidFill>
                <a:latin typeface="Tahoma"/>
                <a:ea typeface="Tahoma"/>
                <a:cs typeface="Tahoma"/>
                <a:sym typeface="Tahoma"/>
              </a:rPr>
              <a:t>    </a:t>
            </a:r>
          </a:p>
          <a:p>
            <a:pPr marL="127000" lvl="0" algn="l" rtl="0">
              <a:lnSpc>
                <a:spcPct val="150000"/>
              </a:lnSpc>
              <a:spcBef>
                <a:spcPts val="0"/>
              </a:spcBef>
              <a:spcAft>
                <a:spcPts val="0"/>
              </a:spcAft>
              <a:buClr>
                <a:srgbClr val="595959"/>
              </a:buClr>
              <a:buSzPts val="1600"/>
            </a:pPr>
            <a:endParaRPr sz="1600" dirty="0">
              <a:solidFill>
                <a:srgbClr val="595959"/>
              </a:solidFill>
              <a:latin typeface="Tahoma"/>
              <a:ea typeface="Tahoma"/>
              <a:cs typeface="Tahoma"/>
              <a:sym typeface="Tahoma"/>
            </a:endParaRPr>
          </a:p>
        </p:txBody>
      </p:sp>
      <p:sp>
        <p:nvSpPr>
          <p:cNvPr id="132" name="Google Shape;132;p3"/>
          <p:cNvSpPr txBox="1"/>
          <p:nvPr/>
        </p:nvSpPr>
        <p:spPr>
          <a:xfrm>
            <a:off x="777700" y="1155475"/>
            <a:ext cx="4373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595959"/>
                </a:solidFill>
                <a:latin typeface="Tahoma"/>
                <a:ea typeface="Tahoma"/>
                <a:cs typeface="Tahoma"/>
                <a:sym typeface="Tahoma"/>
              </a:rPr>
              <a:t>To realized this project, we used:</a:t>
            </a:r>
            <a:endParaRPr sz="1600" b="1" dirty="0">
              <a:solidFill>
                <a:srgbClr val="595959"/>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1A2F-598E-4A08-B971-2F94FF34CBA8}"/>
              </a:ext>
            </a:extLst>
          </p:cNvPr>
          <p:cNvSpPr>
            <a:spLocks noGrp="1"/>
          </p:cNvSpPr>
          <p:nvPr>
            <p:ph type="title"/>
          </p:nvPr>
        </p:nvSpPr>
        <p:spPr>
          <a:xfrm>
            <a:off x="821750" y="303367"/>
            <a:ext cx="7500499" cy="400110"/>
          </a:xfrm>
        </p:spPr>
        <p:txBody>
          <a:bodyPr/>
          <a:lstStyle/>
          <a:p>
            <a:r>
              <a:rPr lang="fr-HT" dirty="0" err="1"/>
              <a:t>Let’s</a:t>
            </a:r>
            <a:r>
              <a:rPr lang="fr-HT" dirty="0"/>
              <a:t> </a:t>
            </a:r>
            <a:r>
              <a:rPr lang="fr-HT" dirty="0" err="1"/>
              <a:t>get</a:t>
            </a:r>
            <a:r>
              <a:rPr lang="fr-HT" dirty="0"/>
              <a:t> a look at the </a:t>
            </a:r>
            <a:r>
              <a:rPr lang="fr-HT" dirty="0" err="1"/>
              <a:t>dataset</a:t>
            </a:r>
            <a:r>
              <a:rPr lang="fr-HT" dirty="0"/>
              <a:t> </a:t>
            </a:r>
            <a:r>
              <a:rPr lang="fr-HT" dirty="0" err="1"/>
              <a:t>head</a:t>
            </a:r>
            <a:r>
              <a:rPr lang="fr-HT" dirty="0"/>
              <a:t>.</a:t>
            </a:r>
          </a:p>
        </p:txBody>
      </p:sp>
      <p:pic>
        <p:nvPicPr>
          <p:cNvPr id="5" name="Picture 4">
            <a:extLst>
              <a:ext uri="{FF2B5EF4-FFF2-40B4-BE49-F238E27FC236}">
                <a16:creationId xmlns:a16="http://schemas.microsoft.com/office/drawing/2014/main" id="{DB719AF6-35A8-4906-8610-2F596DF4A949}"/>
              </a:ext>
            </a:extLst>
          </p:cNvPr>
          <p:cNvPicPr>
            <a:picLocks noChangeAspect="1"/>
          </p:cNvPicPr>
          <p:nvPr/>
        </p:nvPicPr>
        <p:blipFill>
          <a:blip r:embed="rId2"/>
          <a:stretch>
            <a:fillRect/>
          </a:stretch>
        </p:blipFill>
        <p:spPr>
          <a:xfrm>
            <a:off x="494770" y="1253313"/>
            <a:ext cx="8564170" cy="2048161"/>
          </a:xfrm>
          <a:prstGeom prst="rect">
            <a:avLst/>
          </a:prstGeom>
        </p:spPr>
      </p:pic>
    </p:spTree>
    <p:extLst>
      <p:ext uri="{BB962C8B-B14F-4D97-AF65-F5344CB8AC3E}">
        <p14:creationId xmlns:p14="http://schemas.microsoft.com/office/powerpoint/2010/main" val="179439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1A2F-598E-4A08-B971-2F94FF34CBA8}"/>
              </a:ext>
            </a:extLst>
          </p:cNvPr>
          <p:cNvSpPr>
            <a:spLocks noGrp="1"/>
          </p:cNvSpPr>
          <p:nvPr>
            <p:ph type="title"/>
          </p:nvPr>
        </p:nvSpPr>
        <p:spPr>
          <a:xfrm>
            <a:off x="821750" y="303367"/>
            <a:ext cx="7500499" cy="400110"/>
          </a:xfrm>
        </p:spPr>
        <p:txBody>
          <a:bodyPr/>
          <a:lstStyle/>
          <a:p>
            <a:r>
              <a:rPr lang="fr-HT" dirty="0"/>
              <a:t>Informations about the </a:t>
            </a:r>
            <a:r>
              <a:rPr lang="fr-HT" dirty="0" err="1"/>
              <a:t>dataset</a:t>
            </a:r>
            <a:endParaRPr lang="fr-HT" dirty="0"/>
          </a:p>
        </p:txBody>
      </p:sp>
      <p:sp>
        <p:nvSpPr>
          <p:cNvPr id="7" name="Text Placeholder 6">
            <a:extLst>
              <a:ext uri="{FF2B5EF4-FFF2-40B4-BE49-F238E27FC236}">
                <a16:creationId xmlns:a16="http://schemas.microsoft.com/office/drawing/2014/main" id="{595424FC-207D-460C-9370-8755769B19B2}"/>
              </a:ext>
            </a:extLst>
          </p:cNvPr>
          <p:cNvSpPr>
            <a:spLocks noGrp="1"/>
          </p:cNvSpPr>
          <p:nvPr>
            <p:ph type="body" idx="2"/>
          </p:nvPr>
        </p:nvSpPr>
        <p:spPr>
          <a:xfrm>
            <a:off x="4709160" y="1499191"/>
            <a:ext cx="3977640" cy="2215991"/>
          </a:xfrm>
        </p:spPr>
        <p:txBody>
          <a:bodyPr/>
          <a:lstStyle/>
          <a:p>
            <a:r>
              <a:rPr lang="fr-HT" dirty="0"/>
              <a:t>In </a:t>
            </a:r>
            <a:r>
              <a:rPr lang="fr-HT" dirty="0" err="1"/>
              <a:t>this</a:t>
            </a:r>
            <a:r>
              <a:rPr lang="fr-HT" dirty="0"/>
              <a:t> </a:t>
            </a:r>
            <a:r>
              <a:rPr lang="fr-HT" dirty="0" err="1"/>
              <a:t>dataset</a:t>
            </a:r>
            <a:r>
              <a:rPr lang="fr-HT" dirty="0"/>
              <a:t>, </a:t>
            </a:r>
            <a:r>
              <a:rPr lang="fr-HT" dirty="0" err="1"/>
              <a:t>we</a:t>
            </a:r>
            <a:r>
              <a:rPr lang="fr-HT" dirty="0"/>
              <a:t> </a:t>
            </a:r>
            <a:r>
              <a:rPr lang="fr-HT" dirty="0" err="1"/>
              <a:t>will</a:t>
            </a:r>
            <a:r>
              <a:rPr lang="fr-HT" dirty="0"/>
              <a:t> have to </a:t>
            </a:r>
            <a:r>
              <a:rPr lang="fr-HT" dirty="0" err="1"/>
              <a:t>work</a:t>
            </a:r>
            <a:r>
              <a:rPr lang="fr-HT" dirty="0"/>
              <a:t> </a:t>
            </a:r>
            <a:r>
              <a:rPr lang="fr-HT" dirty="0" err="1"/>
              <a:t>with</a:t>
            </a:r>
            <a:r>
              <a:rPr lang="fr-HT" dirty="0"/>
              <a:t> 594643 observations of data, </a:t>
            </a:r>
            <a:r>
              <a:rPr lang="fr-HT" dirty="0" err="1"/>
              <a:t>mostly</a:t>
            </a:r>
            <a:r>
              <a:rPr lang="fr-HT" dirty="0"/>
              <a:t> informations about </a:t>
            </a:r>
            <a:r>
              <a:rPr lang="fr-HT" dirty="0" err="1"/>
              <a:t>our</a:t>
            </a:r>
            <a:r>
              <a:rPr lang="fr-HT" dirty="0"/>
              <a:t> </a:t>
            </a:r>
            <a:r>
              <a:rPr lang="fr-HT" dirty="0" err="1"/>
              <a:t>customers</a:t>
            </a:r>
            <a:r>
              <a:rPr lang="fr-HT" dirty="0"/>
              <a:t>  </a:t>
            </a:r>
            <a:r>
              <a:rPr lang="fr-HT" dirty="0" err="1"/>
              <a:t>including</a:t>
            </a:r>
            <a:r>
              <a:rPr lang="fr-HT" dirty="0"/>
              <a:t> </a:t>
            </a:r>
            <a:r>
              <a:rPr lang="fr-HT" dirty="0" err="1"/>
              <a:t>amount</a:t>
            </a:r>
            <a:r>
              <a:rPr lang="fr-HT" dirty="0"/>
              <a:t> </a:t>
            </a:r>
            <a:r>
              <a:rPr lang="fr-HT" dirty="0" err="1"/>
              <a:t>spent</a:t>
            </a:r>
            <a:r>
              <a:rPr lang="fr-HT" dirty="0"/>
              <a:t>, </a:t>
            </a:r>
            <a:r>
              <a:rPr lang="fr-HT" dirty="0" err="1"/>
              <a:t>category</a:t>
            </a:r>
            <a:r>
              <a:rPr lang="fr-HT" dirty="0"/>
              <a:t> of transactions, </a:t>
            </a:r>
            <a:r>
              <a:rPr lang="fr-HT" dirty="0" err="1"/>
              <a:t>age</a:t>
            </a:r>
            <a:r>
              <a:rPr lang="fr-HT" dirty="0"/>
              <a:t> group and </a:t>
            </a:r>
            <a:r>
              <a:rPr lang="fr-HT" dirty="0" err="1"/>
              <a:t>Fraud</a:t>
            </a:r>
            <a:r>
              <a:rPr lang="fr-HT" dirty="0"/>
              <a:t> or not </a:t>
            </a:r>
            <a:r>
              <a:rPr lang="fr-HT" dirty="0" err="1"/>
              <a:t>Fraud</a:t>
            </a:r>
            <a:r>
              <a:rPr lang="fr-HT" dirty="0"/>
              <a:t>.</a:t>
            </a:r>
          </a:p>
          <a:p>
            <a:r>
              <a:rPr lang="fr-HT" dirty="0"/>
              <a:t>The </a:t>
            </a:r>
            <a:r>
              <a:rPr lang="fr-HT" dirty="0" err="1"/>
              <a:t>customers</a:t>
            </a:r>
            <a:r>
              <a:rPr lang="fr-HT" dirty="0"/>
              <a:t> type </a:t>
            </a:r>
            <a:r>
              <a:rPr lang="fr-HT" dirty="0" err="1"/>
              <a:t>is</a:t>
            </a:r>
            <a:r>
              <a:rPr lang="fr-HT" dirty="0"/>
              <a:t> Entreprise and </a:t>
            </a:r>
            <a:r>
              <a:rPr lang="fr-HT" dirty="0" err="1"/>
              <a:t>particular</a:t>
            </a:r>
            <a:r>
              <a:rPr lang="fr-HT" dirty="0"/>
              <a:t>, </a:t>
            </a:r>
            <a:r>
              <a:rPr lang="fr-HT" dirty="0" err="1"/>
              <a:t>genders</a:t>
            </a:r>
            <a:r>
              <a:rPr lang="fr-HT" dirty="0"/>
              <a:t> are Male and </a:t>
            </a:r>
            <a:r>
              <a:rPr lang="fr-HT" dirty="0" err="1"/>
              <a:t>female</a:t>
            </a:r>
            <a:endParaRPr lang="fr-HT" dirty="0"/>
          </a:p>
        </p:txBody>
      </p:sp>
      <p:pic>
        <p:nvPicPr>
          <p:cNvPr id="4" name="Picture 3">
            <a:extLst>
              <a:ext uri="{FF2B5EF4-FFF2-40B4-BE49-F238E27FC236}">
                <a16:creationId xmlns:a16="http://schemas.microsoft.com/office/drawing/2014/main" id="{E69DCC0C-2E19-4164-9481-9AD380ECF028}"/>
              </a:ext>
            </a:extLst>
          </p:cNvPr>
          <p:cNvPicPr>
            <a:picLocks noChangeAspect="1"/>
          </p:cNvPicPr>
          <p:nvPr/>
        </p:nvPicPr>
        <p:blipFill>
          <a:blip r:embed="rId2"/>
          <a:stretch>
            <a:fillRect/>
          </a:stretch>
        </p:blipFill>
        <p:spPr>
          <a:xfrm>
            <a:off x="982520" y="1379963"/>
            <a:ext cx="3096057" cy="3000794"/>
          </a:xfrm>
          <a:prstGeom prst="rect">
            <a:avLst/>
          </a:prstGeom>
        </p:spPr>
      </p:pic>
    </p:spTree>
    <p:extLst>
      <p:ext uri="{BB962C8B-B14F-4D97-AF65-F5344CB8AC3E}">
        <p14:creationId xmlns:p14="http://schemas.microsoft.com/office/powerpoint/2010/main" val="258040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800219"/>
          </a:xfrm>
        </p:spPr>
        <p:txBody>
          <a:bodyPr/>
          <a:lstStyle/>
          <a:p>
            <a:r>
              <a:rPr lang="en-US" dirty="0"/>
              <a:t>Summary of the transactions</a:t>
            </a:r>
            <a:br>
              <a:rPr lang="en-US" dirty="0"/>
            </a:br>
            <a:endParaRPr lang="en-US" dirty="0"/>
          </a:p>
        </p:txBody>
      </p:sp>
      <p:sp>
        <p:nvSpPr>
          <p:cNvPr id="3" name="Text Placeholder 2"/>
          <p:cNvSpPr>
            <a:spLocks noGrp="1"/>
          </p:cNvSpPr>
          <p:nvPr>
            <p:ph type="body" idx="1"/>
          </p:nvPr>
        </p:nvSpPr>
        <p:spPr>
          <a:xfrm>
            <a:off x="4918841" y="1261241"/>
            <a:ext cx="3425528" cy="2708434"/>
          </a:xfrm>
        </p:spPr>
        <p:txBody>
          <a:bodyPr/>
          <a:lstStyle/>
          <a:p>
            <a:pPr algn="ctr"/>
            <a:r>
              <a:rPr lang="en-US" dirty="0"/>
              <a:t>This graph display the number of transactions that were fraud or not. </a:t>
            </a:r>
          </a:p>
          <a:p>
            <a:pPr algn="ctr"/>
            <a:endParaRPr lang="en-US" dirty="0"/>
          </a:p>
          <a:p>
            <a:pPr algn="ctr"/>
            <a:endParaRPr lang="en-US" dirty="0"/>
          </a:p>
          <a:p>
            <a:pPr algn="ctr"/>
            <a:r>
              <a:rPr lang="en-US" dirty="0"/>
              <a:t>There was about 7200 fraudulent transactions during the  past 6 months.</a:t>
            </a:r>
          </a:p>
          <a:p>
            <a:pPr algn="ctr"/>
            <a:endParaRPr lang="en-US" dirty="0"/>
          </a:p>
          <a:p>
            <a:pPr algn="ctr"/>
            <a:endParaRPr lang="en-US" dirty="0"/>
          </a:p>
          <a:p>
            <a:pPr algn="ctr"/>
            <a:r>
              <a:rPr lang="en-US" dirty="0"/>
              <a:t> 40 frauds transactions daily.</a:t>
            </a:r>
          </a:p>
        </p:txBody>
      </p:sp>
      <p:pic>
        <p:nvPicPr>
          <p:cNvPr id="4" name="Picture 3" descr="Fg 2.png"/>
          <p:cNvPicPr>
            <a:picLocks noChangeAspect="1"/>
          </p:cNvPicPr>
          <p:nvPr/>
        </p:nvPicPr>
        <p:blipFill>
          <a:blip r:embed="rId2"/>
          <a:stretch>
            <a:fillRect/>
          </a:stretch>
        </p:blipFill>
        <p:spPr>
          <a:xfrm>
            <a:off x="495136" y="945932"/>
            <a:ext cx="4202988" cy="37443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transactions</a:t>
            </a:r>
          </a:p>
        </p:txBody>
      </p:sp>
      <p:sp>
        <p:nvSpPr>
          <p:cNvPr id="3" name="Text Placeholder 2"/>
          <p:cNvSpPr>
            <a:spLocks noGrp="1"/>
          </p:cNvSpPr>
          <p:nvPr>
            <p:ph type="body" idx="1"/>
          </p:nvPr>
        </p:nvSpPr>
        <p:spPr>
          <a:xfrm>
            <a:off x="1239976" y="4241300"/>
            <a:ext cx="7304568" cy="738664"/>
          </a:xfrm>
        </p:spPr>
        <p:txBody>
          <a:bodyPr/>
          <a:lstStyle/>
          <a:p>
            <a:pPr algn="ctr"/>
            <a:r>
              <a:rPr lang="en-US" dirty="0"/>
              <a:t>84,94 % of the transactions made by the customers was in transportation category. Followed by food, but there was a huge gap between the transportation and the others category. </a:t>
            </a:r>
          </a:p>
        </p:txBody>
      </p:sp>
      <p:pic>
        <p:nvPicPr>
          <p:cNvPr id="8" name="Picture 7">
            <a:extLst>
              <a:ext uri="{FF2B5EF4-FFF2-40B4-BE49-F238E27FC236}">
                <a16:creationId xmlns:a16="http://schemas.microsoft.com/office/drawing/2014/main" id="{648669FB-3312-4D5F-81F5-C0CDA34430F2}"/>
              </a:ext>
            </a:extLst>
          </p:cNvPr>
          <p:cNvPicPr>
            <a:picLocks noChangeAspect="1"/>
          </p:cNvPicPr>
          <p:nvPr/>
        </p:nvPicPr>
        <p:blipFill>
          <a:blip r:embed="rId2"/>
          <a:stretch>
            <a:fillRect/>
          </a:stretch>
        </p:blipFill>
        <p:spPr>
          <a:xfrm>
            <a:off x="821750" y="738981"/>
            <a:ext cx="7304569" cy="3116907"/>
          </a:xfrm>
          <a:prstGeom prst="rect">
            <a:avLst/>
          </a:prstGeom>
        </p:spPr>
      </p:pic>
    </p:spTree>
    <p:extLst>
      <p:ext uri="{BB962C8B-B14F-4D97-AF65-F5344CB8AC3E}">
        <p14:creationId xmlns:p14="http://schemas.microsoft.com/office/powerpoint/2010/main" val="259576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transactions</a:t>
            </a:r>
          </a:p>
        </p:txBody>
      </p:sp>
      <p:sp>
        <p:nvSpPr>
          <p:cNvPr id="3" name="Text Placeholder 2"/>
          <p:cNvSpPr>
            <a:spLocks noGrp="1"/>
          </p:cNvSpPr>
          <p:nvPr>
            <p:ph type="body" idx="1"/>
          </p:nvPr>
        </p:nvSpPr>
        <p:spPr>
          <a:xfrm>
            <a:off x="5689407" y="1479209"/>
            <a:ext cx="2632842" cy="2462213"/>
          </a:xfrm>
        </p:spPr>
        <p:txBody>
          <a:bodyPr/>
          <a:lstStyle/>
          <a:p>
            <a:pPr algn="ctr"/>
            <a:r>
              <a:rPr lang="en-US" dirty="0"/>
              <a:t>The mean of the fraudulent transactions is near de 1,21%.</a:t>
            </a:r>
          </a:p>
          <a:p>
            <a:pPr algn="ctr"/>
            <a:r>
              <a:rPr lang="en-US" dirty="0"/>
              <a:t>The customers of the bank do not spent a lot of money, the mean of their transactions is 31.84 and 50% of the transactions didn’t exceed 26,61    </a:t>
            </a:r>
          </a:p>
        </p:txBody>
      </p:sp>
      <p:pic>
        <p:nvPicPr>
          <p:cNvPr id="7" name="Picture 6">
            <a:extLst>
              <a:ext uri="{FF2B5EF4-FFF2-40B4-BE49-F238E27FC236}">
                <a16:creationId xmlns:a16="http://schemas.microsoft.com/office/drawing/2014/main" id="{C3652297-6F34-4108-97B2-4D72D1F86154}"/>
              </a:ext>
            </a:extLst>
          </p:cNvPr>
          <p:cNvPicPr>
            <a:picLocks noChangeAspect="1"/>
          </p:cNvPicPr>
          <p:nvPr/>
        </p:nvPicPr>
        <p:blipFill>
          <a:blip r:embed="rId2"/>
          <a:stretch>
            <a:fillRect/>
          </a:stretch>
        </p:blipFill>
        <p:spPr>
          <a:xfrm>
            <a:off x="606320" y="944128"/>
            <a:ext cx="4124901" cy="2495898"/>
          </a:xfrm>
          <a:prstGeom prst="rect">
            <a:avLst/>
          </a:prstGeom>
        </p:spPr>
      </p:pic>
      <p:pic>
        <p:nvPicPr>
          <p:cNvPr id="10" name="Picture 9">
            <a:extLst>
              <a:ext uri="{FF2B5EF4-FFF2-40B4-BE49-F238E27FC236}">
                <a16:creationId xmlns:a16="http://schemas.microsoft.com/office/drawing/2014/main" id="{02EF26A1-1B16-478D-8C49-F56A47E6A9CD}"/>
              </a:ext>
            </a:extLst>
          </p:cNvPr>
          <p:cNvPicPr>
            <a:picLocks noChangeAspect="1"/>
          </p:cNvPicPr>
          <p:nvPr/>
        </p:nvPicPr>
        <p:blipFill>
          <a:blip r:embed="rId3"/>
          <a:stretch>
            <a:fillRect/>
          </a:stretch>
        </p:blipFill>
        <p:spPr>
          <a:xfrm>
            <a:off x="1900807" y="3440026"/>
            <a:ext cx="2181529" cy="1609950"/>
          </a:xfrm>
          <a:prstGeom prst="rect">
            <a:avLst/>
          </a:prstGeom>
        </p:spPr>
      </p:pic>
    </p:spTree>
    <p:extLst>
      <p:ext uri="{BB962C8B-B14F-4D97-AF65-F5344CB8AC3E}">
        <p14:creationId xmlns:p14="http://schemas.microsoft.com/office/powerpoint/2010/main" val="356605333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1044</TotalTime>
  <Words>1204</Words>
  <Application>Microsoft Office PowerPoint</Application>
  <PresentationFormat>On-screen Show (16:9)</PresentationFormat>
  <Paragraphs>125</Paragraphs>
  <Slides>22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Trebuchet MS</vt:lpstr>
      <vt:lpstr>Calibri</vt:lpstr>
      <vt:lpstr>Arial</vt:lpstr>
      <vt:lpstr>Tahoma</vt:lpstr>
      <vt:lpstr>Times New Roman</vt:lpstr>
      <vt:lpstr>Montserrat</vt:lpstr>
      <vt:lpstr>Office Theme</vt:lpstr>
      <vt:lpstr>PowerPoint Presentation</vt:lpstr>
      <vt:lpstr>Introduction</vt:lpstr>
      <vt:lpstr>Problem</vt:lpstr>
      <vt:lpstr>PowerPoint Presentation</vt:lpstr>
      <vt:lpstr>Let’s get a look at the dataset head.</vt:lpstr>
      <vt:lpstr>Informations about the dataset</vt:lpstr>
      <vt:lpstr>Summary of the transactions </vt:lpstr>
      <vt:lpstr>Summary of the transactions</vt:lpstr>
      <vt:lpstr>Summary of the transactions</vt:lpstr>
      <vt:lpstr>Summary of the fraudulent transactions</vt:lpstr>
      <vt:lpstr>Victims of fraudulent transactions by Age group</vt:lpstr>
      <vt:lpstr>Is there a Threshold for the transaction ?</vt:lpstr>
      <vt:lpstr>Daily trends of the transactions by Gender</vt:lpstr>
      <vt:lpstr>Gender with highest probability to be victim </vt:lpstr>
      <vt:lpstr>Category with the highest probability to be victim</vt:lpstr>
      <vt:lpstr>Discussion &amp; Proposal Solutions </vt:lpstr>
      <vt:lpstr>Discussion &amp; Proposal Solutions </vt:lpstr>
      <vt:lpstr>Discussion &amp; proposal solution</vt:lpstr>
      <vt:lpstr>PowerPoint Presentation</vt:lpstr>
      <vt:lpstr> 5 -What are your recommendations to the bank's management and describe how your solution will help regain trust from customers?</vt:lpstr>
      <vt:lpstr>References &amp; Appendices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Jean-Charles Lalanne</dc:creator>
  <cp:lastModifiedBy>Pierry Valcin</cp:lastModifiedBy>
  <cp:revision>104</cp:revision>
  <dcterms:created xsi:type="dcterms:W3CDTF">2021-05-25T12:22:41Z</dcterms:created>
  <dcterms:modified xsi:type="dcterms:W3CDTF">2021-07-02T16:48:03Z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