
<file path=[Content_Types].xml><?xml version="1.0" encoding="utf-8"?>
<Types xmlns="http://schemas.openxmlformats.org/package/2006/content-types">
  <Default ContentType="image/gif" Extension="gif"/>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tags+xml" PartName="/ppt/tags/tag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9144000" cy="5143500"/>
  <p:custDataLst>
    <p:tags r:id="rId32"/>
  </p:custData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2.xml><?xml version="1.0" encoding="utf-8"?>
<a:tblStyleLst xmlns:a="http://schemas.openxmlformats.org/drawingml/2006/main" xmlns:r="http://schemas.openxmlformats.org/officeDocument/2006/relationships" def="{90651C3A-4460-11DB-9652-00E08161165F}">
  <a:tblStyle styleId="{073A0DAA-6AF3-43AB-8588-CEC1D06C72B9}" styleName="Medium Style 2">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cmpd="sng" w="38100">
              <a:solidFill>
                <a:schemeClr val="lt1"/>
              </a:solidFill>
            </a:ln>
          </a:top>
        </a:tcBdr>
        <a:fill>
          <a:solidFill>
            <a:schemeClr val="dk1"/>
          </a:solidFill>
        </a:fill>
      </a:tcStyle>
    </a:lastRow>
    <a:firstRow>
      <a:tcTxStyle b="on">
        <a:fontRef idx="minor">
          <a:prstClr val="black"/>
        </a:fontRef>
        <a:schemeClr val="lt1"/>
      </a:tcTxStyle>
      <a:tcStyle>
        <a:tcBdr>
          <a:bottom>
            <a:ln cmpd="sng" w="38100">
              <a:solidFill>
                <a:schemeClr val="lt1"/>
              </a:solidFill>
            </a:ln>
          </a:bottom>
        </a:tcBdr>
        <a:fill>
          <a:solidFill>
            <a:schemeClr val="dk1"/>
          </a:solidFill>
        </a:fill>
      </a:tcStyle>
    </a:firstRow>
  </a:tblStyle>
</a:tblStyleLst>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tableStyles" Target="tableStyles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tags" Target="tags/tag2.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35843799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932299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80886873b_33_5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83883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80886873b_33_5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0425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d1c8d4f11_0_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dd1c8d4f11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216572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368359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385763"/>
            <a:ext cx="3429000" cy="1928812"/>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xmlns="" val="61485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385763"/>
            <a:ext cx="3429000" cy="1928812"/>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xmlns="" val="1218290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284ea0698_0_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284ea0698_0_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59986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16533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6">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600" b="1" i="0" u="none" strike="noStrike" cap="non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rgbClr val="595959"/>
                </a:solidFill>
                <a:latin typeface="Tahoma"/>
                <a:ea typeface="Tahoma"/>
                <a:cs typeface="Tahoma"/>
                <a:sym typeface="Tahom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blastchar/telco-customer-churn/data" TargetMode="External"/><Relationship Id="rId2" Type="http://schemas.openxmlformats.org/officeDocument/2006/relationships/hyperlink" Target="https://www.profitwell.com/customer-churn/analysis"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dataanalytics-q4a1096.slack.com/archives/C021PS8GCG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VIP509/Churn-Analysis-B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6" name="Shape 1036"/>
        <p:cNvGrpSpPr/>
        <p:nvPr/>
      </p:nvGrpSpPr>
      <p:grpSpPr>
        <a:xfrm>
          <a:off x="0" y="0"/>
          <a:ext cx="0" cy="0"/>
          <a:chOff x="0" y="0"/>
          <a:chExt cx="0" cy="0"/>
        </a:xfrm>
      </p:grpSpPr>
      <p:grpSp>
        <p:nvGrpSpPr>
          <p:cNvPr id="1037" name="Google Shape;1037;p1"/>
          <p:cNvGrpSpPr/>
          <p:nvPr/>
        </p:nvGrpSpPr>
        <p:grpSpPr>
          <a:xfrm>
            <a:off x="4997825" y="0"/>
            <a:ext cx="4146550" cy="5143500"/>
            <a:chOff x="4997825" y="0"/>
            <a:chExt cx="4146550" cy="5143500"/>
          </a:xfrm>
        </p:grpSpPr>
        <p:pic>
          <p:nvPicPr>
            <p:cNvPr id="1038" name="Google Shape;1038;p1"/>
            <p:cNvPicPr preferRelativeResize="0"/>
            <p:nvPr/>
          </p:nvPicPr>
          <p:blipFill rotWithShape="1">
            <a:blip r:embed="rId3">
              <a:alphaModFix/>
            </a:blip>
            <a:srcRect b="0" l="0" r="0" t="0"/>
            <a:stretch/>
          </p:blipFill>
          <p:spPr>
            <a:xfrm>
              <a:off x="5436674" y="2866624"/>
              <a:ext cx="3622495" cy="957179"/>
            </a:xfrm>
            <a:prstGeom prst="rect">
              <a:avLst/>
            </a:prstGeom>
            <a:noFill/>
            <a:ln>
              <a:noFill/>
            </a:ln>
          </p:spPr>
        </p:pic>
        <p:sp>
          <p:nvSpPr>
            <p:cNvPr id="1039" name="Google Shape;1039;p1"/>
            <p:cNvSpPr/>
            <p:nvPr/>
          </p:nvSpPr>
          <p:spPr>
            <a:xfrm>
              <a:off x="4997825" y="0"/>
              <a:ext cx="4146550" cy="5143500"/>
            </a:xfrm>
            <a:custGeom>
              <a:rect b="b" l="l" r="r" t="t"/>
              <a:pathLst>
                <a:path extrusionOk="0" h="5143500" w="4146550">
                  <a:moveTo>
                    <a:pt x="4146299" y="5143499"/>
                  </a:moveTo>
                  <a:lnTo>
                    <a:pt x="0" y="5143499"/>
                  </a:lnTo>
                  <a:lnTo>
                    <a:pt x="0" y="0"/>
                  </a:lnTo>
                  <a:lnTo>
                    <a:pt x="4146299" y="0"/>
                  </a:lnTo>
                  <a:lnTo>
                    <a:pt x="4146299" y="514349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0" name="Google Shape;1040;p1"/>
            <p:cNvSpPr/>
            <p:nvPr/>
          </p:nvSpPr>
          <p:spPr>
            <a:xfrm>
              <a:off x="4997825" y="0"/>
              <a:ext cx="4146550" cy="5143500"/>
            </a:xfrm>
            <a:custGeom>
              <a:rect b="b" l="l" r="r" t="t"/>
              <a:pathLst>
                <a:path extrusionOk="0" h="5143500" w="4146550">
                  <a:moveTo>
                    <a:pt x="0" y="0"/>
                  </a:moveTo>
                  <a:lnTo>
                    <a:pt x="4146299" y="0"/>
                  </a:lnTo>
                  <a:lnTo>
                    <a:pt x="41462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41" name="Google Shape;1041;p1"/>
            <p:cNvPicPr preferRelativeResize="0"/>
            <p:nvPr/>
          </p:nvPicPr>
          <p:blipFill rotWithShape="1">
            <a:blip r:embed="rId4">
              <a:alphaModFix/>
            </a:blip>
            <a:srcRect b="0" l="0" r="0" t="0"/>
            <a:stretch/>
          </p:blipFill>
          <p:spPr>
            <a:xfrm>
              <a:off x="5053338" y="1277741"/>
              <a:ext cx="4035271" cy="1866119"/>
            </a:xfrm>
            <a:prstGeom prst="rect">
              <a:avLst/>
            </a:prstGeom>
            <a:noFill/>
            <a:ln>
              <a:noFill/>
            </a:ln>
          </p:spPr>
        </p:pic>
      </p:grpSp>
      <p:sp>
        <p:nvSpPr>
          <p:cNvPr id="1042" name="Google Shape;1042;p1"/>
          <p:cNvSpPr txBox="1"/>
          <p:nvPr/>
        </p:nvSpPr>
        <p:spPr>
          <a:xfrm>
            <a:off x="802475" y="1377175"/>
            <a:ext cx="3680700" cy="1771800"/>
          </a:xfrm>
          <a:prstGeom prst="rect">
            <a:avLst/>
          </a:prstGeom>
          <a:noFill/>
          <a:ln>
            <a:noFill/>
          </a:ln>
        </p:spPr>
        <p:txBody>
          <a:bodyPr anchorCtr="0" anchor="t" bIns="0" lIns="0" spcFirstLastPara="1" rIns="0" wrap="square" tIns="8875">
            <a:spAutoFit/>
          </a:bodyPr>
          <a:lstStyle/>
          <a:p>
            <a:pPr indent="0" lvl="0" marL="12700" marR="5080" rtl="0" algn="l">
              <a:lnSpc>
                <a:spcPct val="100699"/>
              </a:lnSpc>
              <a:spcBef>
                <a:spcPts val="0"/>
              </a:spcBef>
              <a:spcAft>
                <a:spcPts val="0"/>
              </a:spcAft>
              <a:buClr>
                <a:srgbClr val="000000"/>
              </a:buClr>
              <a:buSzPts val="3800"/>
              <a:buFont typeface="Arial"/>
              <a:buNone/>
            </a:pPr>
            <a:r>
              <a:rPr b="1" i="0" lang="en-US" sz="3800" u="none" cap="none" strike="noStrike">
                <a:solidFill>
                  <a:schemeClr val="lt1"/>
                </a:solidFill>
                <a:latin typeface="Trebuchet MS"/>
                <a:ea typeface="Trebuchet MS"/>
                <a:cs typeface="Trebuchet MS"/>
                <a:sym typeface="Trebuchet MS"/>
              </a:rPr>
              <a:t>Boutique sales products Analysis</a:t>
            </a:r>
            <a:endParaRPr b="0" i="0" sz="3800" u="none" cap="none" strike="noStrike">
              <a:solidFill>
                <a:schemeClr val="lt1"/>
              </a:solidFill>
              <a:latin typeface="Trebuchet MS"/>
              <a:ea typeface="Trebuchet MS"/>
              <a:cs typeface="Trebuchet MS"/>
              <a:sym typeface="Trebuchet MS"/>
            </a:endParaRPr>
          </a:p>
        </p:txBody>
      </p:sp>
      <p:grpSp>
        <p:nvGrpSpPr>
          <p:cNvPr id="1043" name="Google Shape;1043;p1"/>
          <p:cNvGrpSpPr/>
          <p:nvPr/>
        </p:nvGrpSpPr>
        <p:grpSpPr>
          <a:xfrm>
            <a:off x="0" y="-126125"/>
            <a:ext cx="5017135" cy="5143500"/>
            <a:chOff x="1649" y="0"/>
            <a:chExt cx="5017135" cy="5143500"/>
          </a:xfrm>
        </p:grpSpPr>
        <p:sp>
          <p:nvSpPr>
            <p:cNvPr id="1044" name="Google Shape;1044;p1"/>
            <p:cNvSpPr/>
            <p:nvPr/>
          </p:nvSpPr>
          <p:spPr>
            <a:xfrm>
              <a:off x="1649" y="0"/>
              <a:ext cx="4996180" cy="5143500"/>
            </a:xfrm>
            <a:custGeom>
              <a:rect b="b" l="l" r="r" t="t"/>
              <a:pathLst>
                <a:path extrusionOk="0" h="5143500" w="4996180">
                  <a:moveTo>
                    <a:pt x="0" y="5143499"/>
                  </a:moveTo>
                  <a:lnTo>
                    <a:pt x="4996174" y="5143499"/>
                  </a:lnTo>
                  <a:lnTo>
                    <a:pt x="4996174" y="0"/>
                  </a:lnTo>
                  <a:lnTo>
                    <a:pt x="0" y="0"/>
                  </a:lnTo>
                  <a:lnTo>
                    <a:pt x="0" y="5143499"/>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5" name="Google Shape;1045;p1"/>
            <p:cNvSpPr/>
            <p:nvPr/>
          </p:nvSpPr>
          <p:spPr>
            <a:xfrm>
              <a:off x="1649" y="0"/>
              <a:ext cx="5017135" cy="5143500"/>
            </a:xfrm>
            <a:custGeom>
              <a:rect b="b" l="l" r="r" t="t"/>
              <a:pathLst>
                <a:path extrusionOk="0" h="5143500" w="5017135">
                  <a:moveTo>
                    <a:pt x="0" y="0"/>
                  </a:moveTo>
                  <a:lnTo>
                    <a:pt x="5016599" y="0"/>
                  </a:lnTo>
                  <a:lnTo>
                    <a:pt x="50165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46" name="Google Shape;1046;p1"/>
          <p:cNvSpPr txBox="1"/>
          <p:nvPr/>
        </p:nvSpPr>
        <p:spPr>
          <a:xfrm>
            <a:off x="632475" y="1218100"/>
            <a:ext cx="3214200" cy="164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US" sz="2400" u="none" cap="none" strike="noStrike">
                <a:solidFill>
                  <a:schemeClr val="lt1"/>
                </a:solidFill>
                <a:latin typeface="Montserrat"/>
                <a:ea typeface="Montserrat"/>
                <a:cs typeface="Montserrat"/>
                <a:sym typeface="Montserrat"/>
              </a:rPr>
              <a:t>Customer Churn Analysis</a:t>
            </a:r>
            <a:endParaRPr b="1" i="0" sz="2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24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2400">
                <a:solidFill>
                  <a:schemeClr val="lt1"/>
                </a:solidFill>
                <a:latin typeface="Montserrat"/>
                <a:ea typeface="Montserrat"/>
                <a:cs typeface="Montserrat"/>
                <a:sym typeface="Montserrat"/>
              </a:rPr>
              <a:t>GROUP 5</a:t>
            </a:r>
            <a:endParaRPr b="1" sz="2400">
              <a:solidFill>
                <a:schemeClr val="lt1"/>
              </a:solidFill>
              <a:latin typeface="Montserrat"/>
              <a:ea typeface="Montserrat"/>
              <a:cs typeface="Montserrat"/>
              <a:sym typeface="Montserrat"/>
            </a:endParaRPr>
          </a:p>
        </p:txBody>
      </p:sp>
      <p:sp>
        <p:nvSpPr>
          <p:cNvPr id="1047" name="Google Shape;1047;p1"/>
          <p:cNvSpPr txBox="1"/>
          <p:nvPr/>
        </p:nvSpPr>
        <p:spPr>
          <a:xfrm>
            <a:off x="308886" y="3925400"/>
            <a:ext cx="4263000" cy="14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44444"/>
                </a:solidFill>
                <a:latin typeface="Tahoma"/>
                <a:ea typeface="Tahoma"/>
                <a:cs typeface="Tahoma"/>
                <a:sym typeface="Tahoma"/>
              </a:rPr>
              <a:t>Prepared by: </a:t>
            </a:r>
            <a:r>
              <a:rPr b="0" i="0" lang="en-US" sz="1400" u="none" cap="none" strike="noStrike">
                <a:solidFill>
                  <a:schemeClr val="lt1"/>
                </a:solidFill>
                <a:latin typeface="Tahoma"/>
                <a:ea typeface="Tahoma"/>
                <a:cs typeface="Tahoma"/>
                <a:sym typeface="Tahoma"/>
              </a:rPr>
              <a:t>VERSAILLES Chrismond</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                   VALCIN Pierry</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                   THIMOTHÉE Djenina</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44444"/>
                </a:solidFill>
                <a:latin typeface="Tahoma"/>
                <a:ea typeface="Tahoma"/>
                <a:cs typeface="Tahoma"/>
                <a:sym typeface="Tahoma"/>
              </a:rPr>
              <a: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44444"/>
                </a:solidFill>
                <a:latin typeface="Tahoma"/>
                <a:ea typeface="Tahoma"/>
                <a:cs typeface="Tahoma"/>
                <a:sym typeface="Tahoma"/>
              </a:rPr>
              <a: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44444"/>
                </a:solidFill>
                <a:latin typeface="Tahoma"/>
                <a:ea typeface="Tahoma"/>
                <a:cs typeface="Tahoma"/>
                <a:sym typeface="Tahoma"/>
              </a:rPr>
              <a:t>                    </a:t>
            </a:r>
            <a:endParaRPr b="0" i="0" sz="1400" u="none" cap="none" strike="noStrike">
              <a:solidFill>
                <a:srgbClr val="444444"/>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fr-CA" dirty="0">
                <a:solidFill>
                  <a:srgbClr val="666666"/>
                </a:solidFill>
              </a:rPr>
              <a:t>Proportion of </a:t>
            </a:r>
            <a:r>
              <a:rPr lang="fr-CA" dirty="0" err="1">
                <a:solidFill>
                  <a:srgbClr val="666666"/>
                </a:solidFill>
              </a:rPr>
              <a:t>churned</a:t>
            </a:r>
            <a:r>
              <a:rPr lang="fr-CA" dirty="0">
                <a:solidFill>
                  <a:srgbClr val="666666"/>
                </a:solidFill>
              </a:rPr>
              <a:t> clients by GENDER</a:t>
            </a:r>
            <a:endParaRPr lang="en-US" dirty="0">
              <a:solidFill>
                <a:srgbClr val="666666"/>
              </a:solidFill>
            </a:endParaRPr>
          </a:p>
        </p:txBody>
      </p:sp>
      <p:sp>
        <p:nvSpPr>
          <p:cNvPr id="3" name="Text Placeholder 2"/>
          <p:cNvSpPr>
            <a:spLocks noGrp="1"/>
          </p:cNvSpPr>
          <p:nvPr>
            <p:ph type="body" idx="1"/>
          </p:nvPr>
        </p:nvSpPr>
        <p:spPr>
          <a:xfrm>
            <a:off x="4380615" y="1457237"/>
            <a:ext cx="4068236" cy="615553"/>
          </a:xfrm>
        </p:spPr>
        <p:txBody>
          <a:bodyPr/>
          <a:lstStyle/>
          <a:p>
            <a:pPr algn="ctr"/>
            <a:r>
              <a:rPr lang="en-US" sz="1200" dirty="0">
                <a:sym typeface="Lato"/>
              </a:rPr>
              <a:t>There is no big difference in the distribution of churn by gender. Both genders churn at the same Rate.</a:t>
            </a:r>
          </a:p>
          <a:p>
            <a:pPr algn="ctr"/>
            <a:endParaRPr lang="en-US" dirty="0"/>
          </a:p>
        </p:txBody>
      </p:sp>
      <p:sp>
        <p:nvSpPr>
          <p:cNvPr id="5" name="AutoShape 2" descr="data:image/png;base64,iVBORw0KGgoAAAANSUhEUgAAAZYAAAD4CAYAAADPccAIAAAAOXRFWHRTb2Z0d2FyZQBNYXRwbG90bGliIHZlcnNpb24zLjMuNCwgaHR0cHM6Ly9tYXRwbG90bGliLm9yZy8QVMy6AAAACXBIWXMAAAsTAAALEwEAmpwYAAAXuUlEQVR4nO3de3TV5Z3v8fcDhIRbMNyDAgEU0YgVoagII1ZHrdSq1ba22rFVVy/SwznjtF22dk6vY5nx2FpbVx1abfXUUds5LXZVW1tBSkVFEBCKyh3Lrcg1gRBCAs/5I5s0YIJbeXZ2Et6vtbKyf9f9/eZH/Pj8nl+SEGNEkqRUOuS7AElS+2KwSJKSMlgkSUkZLJKkpAwWSVJSnfJdQL716dMnlpWV5bsMSWpTXn755W0xxr5NbTvug6WsrIwFCxbkuwxJalNCCG80t81bYZKkpAwWSVJSBoskKSmDRZKUlMEiSUrKYJEkJWWwSJKSMlgkSUkZLJKkpAwWSVJSBoskKSmDRZKUlMEiSUrKYJEkJWWwSJKSMlgkSUkZLJKkpAwWSVJSBoskKSmDRZKUlMEiSUrKYJEkJWWwSJKSMlgkSUkZLJKkpAwWSVJSnfJdQL4t3VhB2e1P5rsMSUpm3bTJeX1/RyySpKQMFklSUgaLJCkpg0WSlJTBIklKymCRJCVlsEiSkjJYJElJGSySpKQMFklSUgaLJCkpg0WSlJTBIklKymCRJCVlsEiSkjJYJElJGSySpKSO+78gKbWkWyYO5X0j+zGsT3dKuhWwo2o/C9/Yxb0zV7J8y+6G/Ub0787Ui07h3GG9KS4qYNfe/byyoYKpjy6iuvZAk+fu1rkjt10ygveW9eLEE7rQrbATf6vYx8zXt3Dfs6vZUbUfgLLeXfn2VaM4a/AJVFTX8tDz65g+Z03DeS4fNYB7rxvNlffNZdmmytx+QdQuOWKRWtAnx5cxfngf9u6vY8POakp7dmHymaX86tbxnFTSBYCzB5cwY8r5fODMgXTt3JHVW/ewe18dk07tS1FB89+yJd06c/OEYZw6oAdv7q6hsrqWsj7duHnCMB655RxCqN/vrg+/h/KBxVx092yeWLSRr1x+Guef3BuA4qJOfP2Kch54bq2honfNEYvUgh6bv54ZizayYWc1ADdPGMq/fuB0uhV24tLyATzw3FqmXTOKrp078eeVW7n15wvZXVMHQFFBB2rqDjZ77prag9z51Gs8Ou+v7K6po2OHwH0fP5vLzhjAaaXFnF5azLJNlZQPLOa1zbvZUlnDi2u2c+uFJ3N6aU/mrtrO7e8/jX21B/neMyta5Ouh9slgkVrQD2etOmz5uZXbGl7X1B3ktNIejOjfA4Dd++r47dQJ9O5eyPK/7eaup1/nxTU7mj331j01h93SOnAw8sKa7Vx2xoCG8wMs21TJyX2707+4kHOH1Y9UXt1cwbihvbjuvYO48acvsa+2+QCT3o63wqQ8umXiUAB2VO3nqaWbGdane8O2y0eVAlBbd5AxQ0p4+KZzKB9YnPW5u3XuyMfGDQJg3prtrHpzDwBf/OUrvLq5kln/MomrRp/InU+9xvy1O7nz6lHMWLyRgzHy1NQJLPnaJTx80zgG9eqSql0dJwwWKQ8KOgbu/sh7+PDYQVTuq+XTDy9gR9V+OnYIDfvMWbGVC+6azUXf/RNVNXV07tSBj48bnNX5+xcX8vhnzmPkgGJWbNnN5/9rUcO2ddv3cv1P5lH+tacZP20W0+esYcqFwynpWsB9z67m/hvGsL/uIJ975GXOGnQC93x0dPL+1b61qmAJIcQQws8bLXcKIWwNIfz2bY6b9Hb7SK1FSdcCHrnlXK45+yS2VO7jY9NfZMEbOwHYUrmvYb+lGyuA+tHM+p17ARom+I+mfGAxT0yZwBkn9mT+uh185D9fYOuemmb3P7lfdz47aTjffvI1yvp0pUdRATMWb2Luqu08v3o7Y4aU0K1zx2NpWceZVhUsQBVwRgjh0HfPPwIb81iPlNTwvt2ZMeV8xg3txbJNFVz5w8Mf6V28fheV1bUADbe9TuhawEklXQFYs60KqB+RzLztAmbedgGXlvdvOP7S8v788rPnMaBnEb9etJHrfzyPXXtrj1rTdz40inlrdvDrRX//Vqs9UD/HUnfAuRa9c61x8v4pYDLw38DHgEeBiQAhhHHA94EioBr4VIxxeeODQwjdgB8AZwAFwNdjjE+0WPXSUUz/xBiG9O4GQMcOgR/dcHbDtsfmr+fx+eu5+48r+MYHy5l0aj9mf2ESxV0K6F7YicrqWh6cuxaAgo4dGN6vfj6mR1EBAP16FPKj68fQoUOg7sBBynp35fHPnNtw/q/O+MtbHiG+4ZzBlA8s5pLvzQFg0V93saem/tHmPyzbwtiyXix8YydV+5v+2RmpKa0xWB4D/nfm1taZwINkggV4HZgYY6wLIVwM3Alcc8TxdwCzYow3hRBOAF4KITwTY6w6tEMI4dPApwE6FvfNaTNSY4WNfg5l5IDDJ+L/tGIrAA89v47d+2q5ZcJQhvftzo69+/ntkk38++9fZ/2O6mbP3blTBzpk5mg6dezA6MElh23vUXT4t3u/HoV86bKR3PPMyobHn3dU7WfKIwu5Y/JpzP7iJJZsqOD2Xy159w3ruBRijPmuoUEIYU+MsXsIYQFwH3AK8AfgCzHGD4QQBgH3ZtZHoCDGODKEMKnRPguoH9HUZU7bC7g0xvhaU+9ZWHpKLL3xnly2JUktat20yTl/jxDCyzHGsU1ta40jFoDfAP8HmAT0brT+W8CzMcarQwhlwOwmjg3ANUfeIpMktYzWNnl/yIPAN2KMS49Y35O/T+Z/spljnwb+Rwj1v8AihOCzkpLUglplsMQYN8QY721i038A3wkhLKL50da3qJ+0XxJCWJZZliS1kFZ1KyzG2L2JdbPJ3PKKMb4AjGi0+atN7FMNfCanhUqSmtUqRyySpLbLYJEkJWWwSJKSMlgkSUkZLJKkpAwWSVJSBoskKSmDRZKUlMEiSUrKYJEkJWWwSJKSMlgkSUkZLJKkpAwWSVJSBoskKSmDRZKUlMEiSUrKYJEkJWWwSJKSMlgkSUkZLJKkpDrlu4B8G3ViTxZMm5zvMiSp3XDEIklKymCRJCVlsEiSkjJYJElJGSySpKQMFklSUgaLJCkpg0WSlJTBIklKymCRJCVlsEiSknrbYAkhdAwh/HNLFCNJavveNlhijAeAj7VALZKkdiDb3248N4TwQ+BxoOrQyhjjwpxUJUlqs7INlrMyn7/ZaF0E3pe0GklSm5dVsMQYL8x1IZKk9iGrp8JCCP1DCA+EEH6XWT49hHBzbkuTJLVF2T5u/DPgaWBgZnkF8L9yUI8kqY3LNlj6xBh/ARwEiDHWAQdyVpUkqc3KNliqQgi9qZ+wJ4RwLlCRs6okSW1Wtk+F3Qb8BhgeQpgL9AWuzVlVkqQ2K9unwhaGEC4ATgUCsDzGWJvTyiRJbdJRgyWE8KFmNo0IIRBj/FUOapIktWFvN2K5IvO5HzAemJVZvhB4HjBYJEmHOWqwxBg/BRBC+ANweoxxc2a5lPpHkCVJOky2T4UNOhQqGVuAwTmoR5LUxmX7VNjMEMLTwKOZ5Y8Cz+SmJElSW5btU2Gfz0zkT8ysmh5j/HXuypIktVXZjlgOPQHmZL0k6aiy/SWUHwohrAwhVIQQKkMIu0MIlbkuTpLU9mQ7YvkP4IoY42u5LEaS1PZl+1TYFkNFkpSNbEcsC0IIjwMzgJpDK/3Je0nSkbINlmJgL3BJo3URJ/MlSUfI9nHjT+W6EElS+5DtU2EjQggzQwh/ySyfGUL4am5LkyS1RdlO3v8Y+DJQCxBjXAJcl6uiJEltV7bB0jXG+NIR6+pSFyNJavuyDZZtIYTh/P1PE18LbD76IZKk41G2T4VNAaYDI0MIG4G1wPU5q0qS1GZlGyxXAU8Bz1I/yqkCLg4hvBxjXJyb0iRJbVG2t8LGAp8FSoATgM8AlwE/DiF8KTelSZLaomxHLCcBZ8cY9wCEEL4GPAn8A/Ay9b9LTJKkrEcs/Wj0q1yof+y4f4yx+oj1kqTjXLYjlkeAeSGEJzLLVwD/FULoBryak8okSW1Str/S5VshhN8B52dWfTbGuCDz2qfDJEkN3slfkFwALHjbHSVJx7Vs51gkScqKwSJJSspgkSQlZbBIkpIyWCRJSRkskqSksn7cuL1aurGCstufzHcZktSi1k2bnLNzO2KRJCVlsEiSkjJYJElJGSySpKQMFklSUgaLJCkpg0WSlJTBIklKymCRJCVlsEiSkjJYJElJGSySpKQMFklSUgaLJCkpg0WSlJTBIklKymCRJCV13P8FSSnfbpk4lPeN7MewPt0p6VbAjqr9LHxjF/fOXMnyLbsb9hvRvztTLzqFc4f1priogF179/PKhgqmPrqI6toDzZ5/YM8i/ufFIzj/5N707VHIlooaZizeyA9mraT2QASgrHdXvn3VKM4afAIV1bU89Pw6ps9Z03COy0cN4N7rRnPlfXNZtqkyd18MtQuOWKQ8++T4MsYP78Pe/XVs2FlNac8uTD6zlF/dOp6TSroAcPbgEmZMOZ8PnDmQrp07snrrHnbvq2PSqX0pKmj+27hXt8488fnz+eh7B9GrW2dWv7mH/sWFTL3oFL5/3eiG/e768HsoH1jMRXfP5olFG/nK5adx/sm9ASgu6sTXryjngefWGirKiiMWKc8em7+eGYs2smFnNQA3TxjKv37gdLoVduLS8gE88Nxapl0ziq6dO/HnlVu59ecL2V1TB0BRQQdq6g42e+7LR5XSt0cRAB++/wWWbapk4il9+L83n8Plo0oZPegEFq3fRfnAYl7bvJstlTW8uGY7t154MqeX9mTuqu3c/v7T2Fd7kO89syL3Xwy1CwaLlGc/nLXqsOXnVm5reF1Td5DTSnswon8PAHbvq+O3UyfQu3shy/+2m7uefp0X1+xo9twdwlvXxfj31xNH9GHR+l0s21TJyX2707+4kHOH1Y9UXt1cwbihvbjuvYO48acvsa+2+QCTGvNWmNTK3DJxKAA7qvbz1NLNDOvTvWHb5aNKAaitO8iYISU8fNM5lA8sbvZcs15/k937agH4xWfO48mpE/jJjWMbtg8orh/NfPGXr/Dq5kpm/cskrhp9Inc+9Rrz1+7kzqtHMWPxRg7GyFNTJ7Dka5fw8E3jGNSrS/K+1X4YLFIrUdAxcPdH3sOHxw6icl8tn354ATuq9tOx0bBjzoqtXHDXbC767p+oqqmjc6cOfHzc4GbPuWFnNdf/ZB5zVmyl9sBBBvbswu/+8jcqquvD5tDk/brte7n+J/Mo/9rTjJ82i+lz1jDlwuGUdC3gvmdXc/8NY9hfd5DPPfIyZw06gXs+OrrZ95RydisshHAAWNpo1VUxxnU5eq91wNgY47a321dqjUq6FvCfnxjLuKG92FK5j5t+Nr9honxL5b6G/ZZurADqRzPrd+5l5IDihgn+5izZUME/PfhSw3L/4kKuHn0iAKu37mnymJP7deezk4Zz+/9bSlmfrvQoKmDG4k3MXbWd51dv57IzBtCtc0eq9jf/NJqOX7kcsVTHGM9q9LEuh+8ltVnD+3ZnxpTzGTe0F8s2VXDlDw9/pHfx+l1UZkYYh257ndC1gJNKugKwZlsVUB8YM2+7gJm3XcCl5f0bjh87pKRh1FNU0IFvXXkGADV1B/j9X/7WZE3f+dAo5q3Zwa8XbWxYV3ugfo6l7oBzLTq6Fp28DyGMAb4LdAe2AZ+MMW4OIcwGFgETgW7APwFfBkYBj8cYv5o5fgYwCCgCvh9jnN7Ee9wATAU6A/OAW2OM/m+VWq3pnxjDkN7dAOjYIfCjG85u2PbY/PU8Pn89d/9xBd/4YDmTTu3H7C9MorhLAd0LO1FZXcuDc9cCUNCxA8P71c/H9CgqaDjHN68s56SSrmzcVc1JJV0atv3bk6/x5u6at9RzwzmDKR9YzCXfmwPAor/uYk9N/aPNf1i2hbFlvVj4xk5HK2pWLkcsXUIIizMfvw4hFAA/AK6NMY4BHgT+rdH++2OMY4H7gSeAKcAZwCdDCL0z+9yUOXYsMLXRegBCCKcBHwXOjzGeBRwArj+ysBDCp0MIC0IICw7srUjZs/SOFTb6OZSRA4oZPbik4aO0Z/3k+kPPr+O2Xyzm1U0VlPYsoqbuAL9dsonJP/gz63dUH/X8c1Zuo6K6lmF96sPrhdXb+dRP5/PwC2+8Zd9+PQr50mUjueeZlQ2PP++o2s+URxYypHc3Zn9xEmu3VfHPv1icqHu1RyE2fvYw5YlD2BNj7N5o+QzgeeDQj/N2BDbHGC/JjFjuiDHODSG8D/hyjPEfM8fNAabGGBeHEL4OXJ05vgy4NMb44qE5FuA64CvAm5l9ugCPxhi/3lydhaWnxNIb7zn2hiWpDVk3bfIxHR9CeDkzGHiLlrwVFoBlMcbzmtl+aEx+sNHrQ8udQgiTgIuB82KMezNhVNTEezwUY/xyqqIlSe9MSz5uvBzoG0I4DyCEUBBCKH8Hx/cEdmZCZSRwbhP7zASuDSH0y7xHrxDCkGMtXJKUvRYLlhjjfuBa4N9DCK8Ai4Hx7+AUv6d+5PIaMA14sYn3eBX4KvCHEMIS4I9A6TGWLkl6B3I2x9JWOMci6XiUyzkWf/JekpSUwSJJSspgkSQlZbBIkpIyWCRJSRkskqSkDBZJUlIGiyQpKYNFkpSUwSJJSspgkSQlZbBIkpIyWCRJSRkskqSkDBZJUlIGiyQpKYNFkpSUwSJJSspgkSQlZbBIkpIyWCRJSRkskqSkOuW7gHwbdWJPFkybnO8yJKndcMQiSUrKYJEkJWWwSJKSMlgkSUkZLJKkpAwWSVJSBoskKSmDRZKUlMEiSUrKYJEkJWWwSJKSMlgkSUkZLJKkpAwWSVJSBoskKSmDRZKUlMEiSUrKYJEkJWWwSJKSMlgkSUkZLJKkpAwWSVJSBoskKSmDRZKUlMEiSUrKYJEkJRVijPmuIa9CCLuB5fmuowX1Abblu4gWYq/tk722DkNijH2b2tCppStphZbHGMfmu4iWEkJYcLz0a6/tk722ft4KkyQlZbBIkpIyWGB6vgtoYcdTv/baPtlrK3fcT95LktJyxCJJSspgkSQl1a6DJYRwWQhheQhhVQjh9ia2F4YQHs9snxdCKGu07cuZ9ctDCJe2aOHvwrvtNYRQFkKoDiEsznzc3+LFv0NZ9PoPIYSFIYS6EMK1R2y7MYSwMvNxY8tV/e4cY68HGl3X37Rc1e9eFv3eFkJ4NYSwJIQwM4QwpNG29nZtj9Zr6762McZ2+QF0BFYDw4DOwCvA6Ufscytwf+b1dcDjmdenZ/YvBIZmztMx3z3lqNcy4C/57iFxr2XAmcDDwLWN1vcC1mQ+l2Rel+S7p1z0mtm2J9895KDfC4Gumdefa/TvuD1e2yZ7bQvXtj2PWMYBq2KMa2KM+4HHgCuP2OdK4KHM6/8GLgohhMz6x2KMNTHGtcCqzPlaq2Ppta15215jjOtijEuAg0cceynwxxjjjhjjTuCPwGUtUfS7dCy9tkXZ9PtsjHFvZvFF4KTM6/Z4bZvrtdVrz8FyIrC+0fKGzLom94kx1gEVQO8sj21NjqVXgKEhhEUhhD+FECbmuthjdCzXpj1e16MpCiEsCCG8GEK4KmllufFO+70Z+N27PDbfjqVXaOXX1l/pos3A4Bjj9hDCGGBGCKE8xliZ78J0zIbEGDeGEIYBs0IIS2OMq/NdVAohhBuAscAF+a4l15rptVVf2/Y8YtkIDGq0fFJmXZP7hBA6AT2B7Vke25q8614zt/u2A8QYX6b+vu+InFf87h3LtWmP17VZMcaNmc9rgNnA6JTF5UBW/YYQLgbuAD4YY6x5J8e2IsfSa+u/tvme5MnVB/WjsTXUT74fmhwrP2KfKRw+of2LzOtyDp+8X0Prnrw/ll77HuqN+onEjUCvfPd0LL022vdnvHXyfi31k7slmdfttdcSoDDzug+wkiMmh1vbR5b/jkdT/z8/pxyxvt1d26P02uqvbd4LyPHFuxxYkbk4d2TWfZP69AcoAn5J/eT8S8CwRsfekTluOfD+fPeSq16Ba4BlwGJgIXBFvntJ0Ot7qb9nXUX9CHRZo2NvynwNVgGfyncvueoVGA8szfwHaylwc757SdTvM8CWzL/XxcBv2vG1bbLXtnBt/ZUukqSk2vMciyQpDwwWSVJSBoskKSmDRZKUlMEiSUrKYJEkJWWwSJKS+v8mYII4YJqoK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9" name="Picture 8">
            <a:extLst>
              <a:ext uri="{FF2B5EF4-FFF2-40B4-BE49-F238E27FC236}">
                <a16:creationId xmlns:a16="http://schemas.microsoft.com/office/drawing/2014/main" xmlns="" id="{A984AE86-76E3-4A34-A2ED-AFAB1A0EBAC9}"/>
              </a:ext>
            </a:extLst>
          </p:cNvPr>
          <p:cNvPicPr>
            <a:picLocks noChangeAspect="1"/>
          </p:cNvPicPr>
          <p:nvPr/>
        </p:nvPicPr>
        <p:blipFill>
          <a:blip r:embed="rId2"/>
          <a:stretch>
            <a:fillRect/>
          </a:stretch>
        </p:blipFill>
        <p:spPr>
          <a:xfrm>
            <a:off x="821750" y="1465687"/>
            <a:ext cx="3387753" cy="3374446"/>
          </a:xfrm>
          <a:prstGeom prst="rect">
            <a:avLst/>
          </a:prstGeom>
        </p:spPr>
      </p:pic>
      <p:pic>
        <p:nvPicPr>
          <p:cNvPr id="11" name="Picture 10">
            <a:extLst>
              <a:ext uri="{FF2B5EF4-FFF2-40B4-BE49-F238E27FC236}">
                <a16:creationId xmlns:a16="http://schemas.microsoft.com/office/drawing/2014/main" xmlns="" id="{86F4BCB6-3417-4025-B710-739AC81C4A7B}"/>
              </a:ext>
            </a:extLst>
          </p:cNvPr>
          <p:cNvPicPr>
            <a:picLocks noChangeAspect="1"/>
          </p:cNvPicPr>
          <p:nvPr/>
        </p:nvPicPr>
        <p:blipFill>
          <a:blip r:embed="rId3"/>
          <a:stretch>
            <a:fillRect/>
          </a:stretch>
        </p:blipFill>
        <p:spPr>
          <a:xfrm>
            <a:off x="4380615" y="2350234"/>
            <a:ext cx="5135526" cy="476316"/>
          </a:xfrm>
          <a:prstGeom prst="rect">
            <a:avLst/>
          </a:prstGeom>
        </p:spPr>
      </p:pic>
      <p:sp>
        <p:nvSpPr>
          <p:cNvPr id="12" name="TextBox 11">
            <a:extLst>
              <a:ext uri="{FF2B5EF4-FFF2-40B4-BE49-F238E27FC236}">
                <a16:creationId xmlns:a16="http://schemas.microsoft.com/office/drawing/2014/main" xmlns="" id="{14761373-CE5A-4D1B-857C-45F3DE62432A}"/>
              </a:ext>
            </a:extLst>
          </p:cNvPr>
          <p:cNvSpPr txBox="1"/>
          <p:nvPr/>
        </p:nvSpPr>
        <p:spPr>
          <a:xfrm>
            <a:off x="913409" y="1047420"/>
            <a:ext cx="3544894" cy="307777"/>
          </a:xfrm>
          <a:prstGeom prst="rect">
            <a:avLst/>
          </a:prstGeom>
          <a:noFill/>
        </p:spPr>
        <p:txBody>
          <a:bodyPr wrap="square" rtlCol="0">
            <a:spAutoFit/>
          </a:bodyPr>
          <a:lstStyle/>
          <a:p>
            <a:pPr marL="285750" indent="-285750">
              <a:buFont typeface="Arial" panose="020B0604020202020204" pitchFamily="34" charset="0"/>
              <a:buChar char="•"/>
            </a:pPr>
            <a:r>
              <a:rPr lang="fr-HT" dirty="0"/>
              <a:t> </a:t>
            </a:r>
            <a:r>
              <a:rPr lang="fr-HT" dirty="0" err="1"/>
              <a:t>Gender</a:t>
            </a:r>
            <a:endParaRPr lang="fr-HT" dirty="0"/>
          </a:p>
        </p:txBody>
      </p:sp>
    </p:spTree>
    <p:extLst>
      <p:ext uri="{BB962C8B-B14F-4D97-AF65-F5344CB8AC3E}">
        <p14:creationId xmlns:p14="http://schemas.microsoft.com/office/powerpoint/2010/main" xmlns="" val="259576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69332"/>
          </a:xfrm>
        </p:spPr>
        <p:txBody>
          <a:bodyPr/>
          <a:lstStyle/>
          <a:p>
            <a:pPr lvl="0"/>
            <a:r>
              <a:rPr lang="en-US" sz="2400" dirty="0">
                <a:solidFill>
                  <a:srgbClr val="666666"/>
                </a:solidFill>
              </a:rPr>
              <a:t>Proportion of churned clients by Age Group.</a:t>
            </a:r>
            <a:endParaRPr lang="fr-FR" sz="2400" dirty="0">
              <a:solidFill>
                <a:srgbClr val="666666"/>
              </a:solidFill>
            </a:endParaRPr>
          </a:p>
        </p:txBody>
      </p:sp>
      <p:sp>
        <p:nvSpPr>
          <p:cNvPr id="3" name="Text Placeholder 2"/>
          <p:cNvSpPr>
            <a:spLocks noGrp="1"/>
          </p:cNvSpPr>
          <p:nvPr>
            <p:ph type="body" idx="1"/>
          </p:nvPr>
        </p:nvSpPr>
        <p:spPr>
          <a:xfrm>
            <a:off x="5605669" y="1275037"/>
            <a:ext cx="2738699" cy="984885"/>
          </a:xfrm>
        </p:spPr>
        <p:txBody>
          <a:bodyPr/>
          <a:lstStyle/>
          <a:p>
            <a:r>
              <a:rPr lang="en-US" dirty="0"/>
              <a:t>Senior citizen is binary and really significant 41,7% of  the senior citizens have churn.</a:t>
            </a:r>
            <a:endParaRPr lang="fr-FR" dirty="0"/>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2777" y="1610715"/>
            <a:ext cx="4774603" cy="2501427"/>
          </a:xfrm>
          <a:prstGeom prst="rect">
            <a:avLst/>
          </a:prstGeom>
        </p:spPr>
      </p:pic>
      <p:sp>
        <p:nvSpPr>
          <p:cNvPr id="5" name="TextBox 4">
            <a:extLst>
              <a:ext uri="{FF2B5EF4-FFF2-40B4-BE49-F238E27FC236}">
                <a16:creationId xmlns:a16="http://schemas.microsoft.com/office/drawing/2014/main" xmlns="" id="{52851178-2EC5-476B-9A82-3EDAE82E6F94}"/>
              </a:ext>
            </a:extLst>
          </p:cNvPr>
          <p:cNvSpPr txBox="1"/>
          <p:nvPr/>
        </p:nvSpPr>
        <p:spPr>
          <a:xfrm>
            <a:off x="1148316" y="1031358"/>
            <a:ext cx="3544894" cy="307777"/>
          </a:xfrm>
          <a:prstGeom prst="rect">
            <a:avLst/>
          </a:prstGeom>
          <a:noFill/>
        </p:spPr>
        <p:txBody>
          <a:bodyPr wrap="square" rtlCol="0">
            <a:spAutoFit/>
          </a:bodyPr>
          <a:lstStyle/>
          <a:p>
            <a:pPr marL="285750" indent="-285750">
              <a:buFont typeface="Arial" panose="020B0604020202020204" pitchFamily="34" charset="0"/>
              <a:buChar char="•"/>
            </a:pPr>
            <a:r>
              <a:rPr lang="fr-HT" dirty="0"/>
              <a:t>Age Group</a:t>
            </a:r>
          </a:p>
        </p:txBody>
      </p:sp>
    </p:spTree>
    <p:extLst>
      <p:ext uri="{BB962C8B-B14F-4D97-AF65-F5344CB8AC3E}">
        <p14:creationId xmlns:p14="http://schemas.microsoft.com/office/powerpoint/2010/main" xmlns="" val="36324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731" y="345897"/>
            <a:ext cx="7500499" cy="400110"/>
          </a:xfrm>
        </p:spPr>
        <p:txBody>
          <a:bodyPr/>
          <a:lstStyle/>
          <a:p>
            <a:pPr lvl="0"/>
            <a:r>
              <a:rPr lang="en-US" dirty="0">
                <a:solidFill>
                  <a:srgbClr val="666666"/>
                </a:solidFill>
              </a:rPr>
              <a:t>Proportion of churned clients BY SERVICES USED </a:t>
            </a:r>
            <a:endParaRPr lang="fr-FR" dirty="0">
              <a:solidFill>
                <a:srgbClr val="666666"/>
              </a:solidFill>
            </a:endParaRPr>
          </a:p>
        </p:txBody>
      </p:sp>
      <p:sp>
        <p:nvSpPr>
          <p:cNvPr id="3" name="Text Placeholder 2"/>
          <p:cNvSpPr>
            <a:spLocks noGrp="1"/>
          </p:cNvSpPr>
          <p:nvPr>
            <p:ph type="body" idx="1"/>
          </p:nvPr>
        </p:nvSpPr>
        <p:spPr>
          <a:xfrm>
            <a:off x="5255811" y="1275037"/>
            <a:ext cx="3088557" cy="2954655"/>
          </a:xfrm>
        </p:spPr>
        <p:txBody>
          <a:bodyPr/>
          <a:lstStyle/>
          <a:p>
            <a:r>
              <a:rPr lang="en-US" dirty="0"/>
              <a:t>28.6% of the people that had multiple lines have churned  and for those who do not have telephone service or otherwise do not use the multiple lines represent about 24,9%.</a:t>
            </a:r>
          </a:p>
          <a:p>
            <a:endParaRPr lang="en-US" dirty="0"/>
          </a:p>
          <a:p>
            <a:r>
              <a:rPr lang="en-US" dirty="0"/>
              <a:t>We can affirm that a client having multiple phoneline or no phone service at all churn at the same rate.</a:t>
            </a:r>
            <a:endParaRPr lang="fr-FR"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46298" y="1423983"/>
            <a:ext cx="3991555" cy="3149206"/>
          </a:xfrm>
          <a:prstGeom prst="rect">
            <a:avLst/>
          </a:prstGeom>
        </p:spPr>
      </p:pic>
      <p:sp>
        <p:nvSpPr>
          <p:cNvPr id="5" name="TextBox 4">
            <a:extLst>
              <a:ext uri="{FF2B5EF4-FFF2-40B4-BE49-F238E27FC236}">
                <a16:creationId xmlns:a16="http://schemas.microsoft.com/office/drawing/2014/main" xmlns="" id="{97CF76C4-CDD8-4130-9E1A-0B62E783EE0A}"/>
              </a:ext>
            </a:extLst>
          </p:cNvPr>
          <p:cNvSpPr txBox="1"/>
          <p:nvPr/>
        </p:nvSpPr>
        <p:spPr>
          <a:xfrm>
            <a:off x="1148316" y="1031358"/>
            <a:ext cx="3544894" cy="307777"/>
          </a:xfrm>
          <a:prstGeom prst="rect">
            <a:avLst/>
          </a:prstGeom>
          <a:noFill/>
        </p:spPr>
        <p:txBody>
          <a:bodyPr wrap="square" rtlCol="0">
            <a:spAutoFit/>
          </a:bodyPr>
          <a:lstStyle/>
          <a:p>
            <a:pPr marL="285750" indent="-285750">
              <a:buFont typeface="Arial" panose="020B0604020202020204" pitchFamily="34" charset="0"/>
              <a:buChar char="•"/>
            </a:pPr>
            <a:r>
              <a:rPr lang="fr-HT" dirty="0" err="1"/>
              <a:t>MultipleLines</a:t>
            </a:r>
            <a:r>
              <a:rPr lang="fr-HT" dirty="0"/>
              <a:t> Service</a:t>
            </a:r>
          </a:p>
        </p:txBody>
      </p:sp>
    </p:spTree>
    <p:extLst>
      <p:ext uri="{BB962C8B-B14F-4D97-AF65-F5344CB8AC3E}">
        <p14:creationId xmlns:p14="http://schemas.microsoft.com/office/powerpoint/2010/main" xmlns="" val="37399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69332"/>
          </a:xfrm>
        </p:spPr>
        <p:txBody>
          <a:bodyPr/>
          <a:lstStyle/>
          <a:p>
            <a:r>
              <a:rPr lang="en-US" sz="2400" dirty="0">
                <a:solidFill>
                  <a:srgbClr val="595959"/>
                </a:solidFill>
                <a:latin typeface="Trebuchet MS" panose="020B0603020202020204" pitchFamily="34" charset="0"/>
                <a:ea typeface="Tahoma"/>
                <a:cs typeface="Tahoma"/>
                <a:sym typeface="Tahoma"/>
              </a:rPr>
              <a:t>DISTRIBUTION OF CHURN BY SERVICES USED </a:t>
            </a:r>
            <a:endParaRPr lang="fr-FR" sz="2400" dirty="0">
              <a:solidFill>
                <a:srgbClr val="595959"/>
              </a:solidFill>
              <a:latin typeface="Trebuchet MS" panose="020B0603020202020204" pitchFamily="34" charset="0"/>
              <a:ea typeface="Tahoma"/>
              <a:cs typeface="Tahoma"/>
              <a:sym typeface="Tahoma"/>
            </a:endParaRPr>
          </a:p>
        </p:txBody>
      </p:sp>
      <p:sp>
        <p:nvSpPr>
          <p:cNvPr id="3" name="Text Placeholder 2"/>
          <p:cNvSpPr>
            <a:spLocks noGrp="1"/>
          </p:cNvSpPr>
          <p:nvPr>
            <p:ph type="body" idx="1"/>
          </p:nvPr>
        </p:nvSpPr>
        <p:spPr>
          <a:xfrm>
            <a:off x="4915641" y="1382304"/>
            <a:ext cx="3406608" cy="2954655"/>
          </a:xfrm>
        </p:spPr>
        <p:txBody>
          <a:bodyPr/>
          <a:lstStyle/>
          <a:p>
            <a:pPr algn="ctr"/>
            <a:r>
              <a:rPr lang="en-US" dirty="0"/>
              <a:t>41. 9% of the client that used fiber optic churned which is significant compared to other internet services. </a:t>
            </a:r>
          </a:p>
          <a:p>
            <a:pPr algn="ctr"/>
            <a:endParaRPr lang="en-US" dirty="0"/>
          </a:p>
          <a:p>
            <a:pPr algn="ctr"/>
            <a:endParaRPr lang="en-US" dirty="0"/>
          </a:p>
          <a:p>
            <a:pPr algn="ctr"/>
            <a:r>
              <a:rPr lang="en-US" dirty="0"/>
              <a:t>A customer having access to that services is likely to churn. The company must focus on this services. </a:t>
            </a:r>
          </a:p>
          <a:p>
            <a:pPr algn="ctr"/>
            <a:endParaRPr lang="en-US" dirty="0"/>
          </a:p>
          <a:p>
            <a:pPr algn="ctr"/>
            <a:endParaRPr lang="fr-FR"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9507" y="1382304"/>
            <a:ext cx="4293703" cy="3149206"/>
          </a:xfrm>
          <a:prstGeom prst="rect">
            <a:avLst/>
          </a:prstGeom>
        </p:spPr>
      </p:pic>
      <p:sp>
        <p:nvSpPr>
          <p:cNvPr id="5" name="TextBox 4">
            <a:extLst>
              <a:ext uri="{FF2B5EF4-FFF2-40B4-BE49-F238E27FC236}">
                <a16:creationId xmlns:a16="http://schemas.microsoft.com/office/drawing/2014/main" xmlns="" id="{62CB1935-DE38-4CD9-B662-F8A423E63ED7}"/>
              </a:ext>
            </a:extLst>
          </p:cNvPr>
          <p:cNvSpPr txBox="1"/>
          <p:nvPr/>
        </p:nvSpPr>
        <p:spPr>
          <a:xfrm>
            <a:off x="1148316" y="1031358"/>
            <a:ext cx="3544894" cy="307777"/>
          </a:xfrm>
          <a:prstGeom prst="rect">
            <a:avLst/>
          </a:prstGeom>
          <a:noFill/>
        </p:spPr>
        <p:txBody>
          <a:bodyPr wrap="square" rtlCol="0">
            <a:spAutoFit/>
          </a:bodyPr>
          <a:lstStyle/>
          <a:p>
            <a:pPr marL="285750" indent="-285750">
              <a:buFont typeface="Arial" panose="020B0604020202020204" pitchFamily="34" charset="0"/>
              <a:buChar char="•"/>
            </a:pPr>
            <a:r>
              <a:rPr lang="fr-HT" dirty="0"/>
              <a:t>Internet Service</a:t>
            </a:r>
          </a:p>
        </p:txBody>
      </p:sp>
    </p:spTree>
    <p:extLst>
      <p:ext uri="{BB962C8B-B14F-4D97-AF65-F5344CB8AC3E}">
        <p14:creationId xmlns:p14="http://schemas.microsoft.com/office/powerpoint/2010/main" xmlns="" val="2970436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DISTRIBUTION OF CHURN BY SERVICES USED </a:t>
            </a:r>
            <a:endParaRPr lang="fr-FR" dirty="0"/>
          </a:p>
        </p:txBody>
      </p:sp>
      <p:sp>
        <p:nvSpPr>
          <p:cNvPr id="3" name="Text Placeholder 2"/>
          <p:cNvSpPr>
            <a:spLocks noGrp="1"/>
          </p:cNvSpPr>
          <p:nvPr>
            <p:ph type="body" idx="1"/>
          </p:nvPr>
        </p:nvSpPr>
        <p:spPr>
          <a:xfrm>
            <a:off x="5621571" y="1275037"/>
            <a:ext cx="2722797" cy="1723549"/>
          </a:xfrm>
        </p:spPr>
        <p:txBody>
          <a:bodyPr/>
          <a:lstStyle/>
          <a:p>
            <a:r>
              <a:rPr lang="en-US" dirty="0"/>
              <a:t>The phone service is very used but among those who have churned there is not a significant difference if they had access to this service or not.</a:t>
            </a:r>
            <a:endParaRPr lang="fr-FR"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97237" y="1462576"/>
            <a:ext cx="4901587" cy="3149206"/>
          </a:xfrm>
          <a:prstGeom prst="rect">
            <a:avLst/>
          </a:prstGeom>
        </p:spPr>
      </p:pic>
      <p:sp>
        <p:nvSpPr>
          <p:cNvPr id="5" name="TextBox 4">
            <a:extLst>
              <a:ext uri="{FF2B5EF4-FFF2-40B4-BE49-F238E27FC236}">
                <a16:creationId xmlns:a16="http://schemas.microsoft.com/office/drawing/2014/main" xmlns="" id="{6FD177A1-870E-433F-A2EE-ADC712F5335C}"/>
              </a:ext>
            </a:extLst>
          </p:cNvPr>
          <p:cNvSpPr txBox="1"/>
          <p:nvPr/>
        </p:nvSpPr>
        <p:spPr>
          <a:xfrm>
            <a:off x="1148316" y="1031358"/>
            <a:ext cx="3544894" cy="307777"/>
          </a:xfrm>
          <a:prstGeom prst="rect">
            <a:avLst/>
          </a:prstGeom>
          <a:noFill/>
        </p:spPr>
        <p:txBody>
          <a:bodyPr wrap="square" rtlCol="0">
            <a:spAutoFit/>
          </a:bodyPr>
          <a:lstStyle/>
          <a:p>
            <a:pPr marL="285750" indent="-285750">
              <a:buFont typeface="Arial" panose="020B0604020202020204" pitchFamily="34" charset="0"/>
              <a:buChar char="•"/>
            </a:pPr>
            <a:r>
              <a:rPr lang="fr-HT" dirty="0"/>
              <a:t>Phone Service</a:t>
            </a:r>
          </a:p>
        </p:txBody>
      </p:sp>
    </p:spTree>
    <p:extLst>
      <p:ext uri="{BB962C8B-B14F-4D97-AF65-F5344CB8AC3E}">
        <p14:creationId xmlns:p14="http://schemas.microsoft.com/office/powerpoint/2010/main" xmlns="" val="194915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69332"/>
          </a:xfrm>
        </p:spPr>
        <p:txBody>
          <a:bodyPr/>
          <a:lstStyle/>
          <a:p>
            <a:r>
              <a:rPr lang="en-US" sz="2400" dirty="0"/>
              <a:t>DISTRIBUTION OF CHURN BY SERVICES USED </a:t>
            </a:r>
            <a:endParaRPr lang="fr-FR" sz="2400" dirty="0"/>
          </a:p>
        </p:txBody>
      </p:sp>
      <p:sp>
        <p:nvSpPr>
          <p:cNvPr id="3" name="Text Placeholder 2"/>
          <p:cNvSpPr>
            <a:spLocks noGrp="1"/>
          </p:cNvSpPr>
          <p:nvPr>
            <p:ph type="body" idx="1"/>
          </p:nvPr>
        </p:nvSpPr>
        <p:spPr>
          <a:xfrm>
            <a:off x="5375081" y="1275037"/>
            <a:ext cx="2969287" cy="2462213"/>
          </a:xfrm>
        </p:spPr>
        <p:txBody>
          <a:bodyPr/>
          <a:lstStyle/>
          <a:p>
            <a:r>
              <a:rPr lang="en-US" dirty="0"/>
              <a:t>It is pretty obvious that people who didn’t have access to Technical Support churned more often.</a:t>
            </a:r>
          </a:p>
          <a:p>
            <a:endParaRPr lang="en-US" dirty="0"/>
          </a:p>
          <a:p>
            <a:endParaRPr lang="en-US" dirty="0"/>
          </a:p>
          <a:p>
            <a:r>
              <a:rPr lang="en-US" dirty="0"/>
              <a:t> But still 15,2% of the client that chooses tech support churned.</a:t>
            </a:r>
          </a:p>
          <a:p>
            <a:endParaRPr lang="fr-FR"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2003" y="1504642"/>
            <a:ext cx="4320006" cy="3149206"/>
          </a:xfrm>
          <a:prstGeom prst="rect">
            <a:avLst/>
          </a:prstGeom>
        </p:spPr>
      </p:pic>
      <p:sp>
        <p:nvSpPr>
          <p:cNvPr id="5" name="TextBox 4">
            <a:extLst>
              <a:ext uri="{FF2B5EF4-FFF2-40B4-BE49-F238E27FC236}">
                <a16:creationId xmlns:a16="http://schemas.microsoft.com/office/drawing/2014/main" xmlns="" id="{98251FA6-C6D4-4EC5-BF4B-D7CD9C1C08FF}"/>
              </a:ext>
            </a:extLst>
          </p:cNvPr>
          <p:cNvSpPr txBox="1"/>
          <p:nvPr/>
        </p:nvSpPr>
        <p:spPr>
          <a:xfrm>
            <a:off x="1148316" y="1031358"/>
            <a:ext cx="3544894" cy="307777"/>
          </a:xfrm>
          <a:prstGeom prst="rect">
            <a:avLst/>
          </a:prstGeom>
          <a:noFill/>
        </p:spPr>
        <p:txBody>
          <a:bodyPr wrap="square" rtlCol="0">
            <a:spAutoFit/>
          </a:bodyPr>
          <a:lstStyle/>
          <a:p>
            <a:pPr marL="285750" indent="-285750">
              <a:buFont typeface="Arial" panose="020B0604020202020204" pitchFamily="34" charset="0"/>
              <a:buChar char="•"/>
            </a:pPr>
            <a:r>
              <a:rPr lang="fr-HT" dirty="0"/>
              <a:t>Tech Support</a:t>
            </a:r>
          </a:p>
        </p:txBody>
      </p:sp>
    </p:spTree>
    <p:extLst>
      <p:ext uri="{BB962C8B-B14F-4D97-AF65-F5344CB8AC3E}">
        <p14:creationId xmlns:p14="http://schemas.microsoft.com/office/powerpoint/2010/main" xmlns="" val="873252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DISTRIBUTION OF CHURN BY SERVICES USED </a:t>
            </a:r>
            <a:endParaRPr lang="fr-FR" dirty="0"/>
          </a:p>
        </p:txBody>
      </p:sp>
      <p:sp>
        <p:nvSpPr>
          <p:cNvPr id="3" name="Text Placeholder 2"/>
          <p:cNvSpPr>
            <a:spLocks noGrp="1"/>
          </p:cNvSpPr>
          <p:nvPr>
            <p:ph type="body" idx="1"/>
          </p:nvPr>
        </p:nvSpPr>
        <p:spPr>
          <a:xfrm>
            <a:off x="5573863" y="1275037"/>
            <a:ext cx="2770505" cy="1969770"/>
          </a:xfrm>
        </p:spPr>
        <p:txBody>
          <a:bodyPr/>
          <a:lstStyle/>
          <a:p>
            <a:r>
              <a:rPr lang="fr-FR" dirty="0"/>
              <a:t>41,8% of people </a:t>
            </a:r>
            <a:r>
              <a:rPr lang="fr-FR" dirty="0" err="1"/>
              <a:t>who</a:t>
            </a:r>
            <a:r>
              <a:rPr lang="fr-FR" dirty="0"/>
              <a:t> </a:t>
            </a:r>
            <a:r>
              <a:rPr lang="fr-FR" dirty="0" err="1"/>
              <a:t>had</a:t>
            </a:r>
            <a:r>
              <a:rPr lang="fr-FR" dirty="0"/>
              <a:t> no </a:t>
            </a:r>
            <a:r>
              <a:rPr lang="fr-FR" dirty="0" err="1"/>
              <a:t>access</a:t>
            </a:r>
            <a:r>
              <a:rPr lang="fr-FR" dirty="0"/>
              <a:t> to online </a:t>
            </a:r>
            <a:r>
              <a:rPr lang="fr-FR" dirty="0" err="1"/>
              <a:t>security</a:t>
            </a:r>
            <a:r>
              <a:rPr lang="fr-FR" dirty="0"/>
              <a:t> </a:t>
            </a:r>
            <a:r>
              <a:rPr lang="fr-FR" dirty="0" err="1"/>
              <a:t>churned</a:t>
            </a:r>
            <a:r>
              <a:rPr lang="fr-FR" dirty="0"/>
              <a:t> the </a:t>
            </a:r>
            <a:r>
              <a:rPr lang="fr-FR" dirty="0" err="1"/>
              <a:t>past</a:t>
            </a:r>
            <a:r>
              <a:rPr lang="fr-FR" dirty="0"/>
              <a:t> </a:t>
            </a:r>
            <a:r>
              <a:rPr lang="fr-FR" dirty="0" err="1"/>
              <a:t>month</a:t>
            </a:r>
            <a:r>
              <a:rPr lang="fr-FR" dirty="0"/>
              <a:t>.</a:t>
            </a:r>
          </a:p>
          <a:p>
            <a:endParaRPr lang="fr-FR" dirty="0"/>
          </a:p>
          <a:p>
            <a:r>
              <a:rPr lang="fr-FR" dirty="0"/>
              <a:t>And </a:t>
            </a:r>
            <a:r>
              <a:rPr lang="fr-FR" dirty="0" err="1"/>
              <a:t>still</a:t>
            </a:r>
            <a:r>
              <a:rPr lang="fr-FR" dirty="0"/>
              <a:t> 14,6% of the people </a:t>
            </a:r>
            <a:r>
              <a:rPr lang="fr-FR" dirty="0" err="1"/>
              <a:t>that</a:t>
            </a:r>
            <a:r>
              <a:rPr lang="fr-FR" dirty="0"/>
              <a:t> </a:t>
            </a:r>
            <a:r>
              <a:rPr lang="fr-FR" dirty="0" err="1"/>
              <a:t>had</a:t>
            </a:r>
            <a:r>
              <a:rPr lang="fr-FR" dirty="0"/>
              <a:t> </a:t>
            </a:r>
            <a:r>
              <a:rPr lang="fr-FR" dirty="0" err="1"/>
              <a:t>access</a:t>
            </a:r>
            <a:r>
              <a:rPr lang="fr-FR" dirty="0"/>
              <a:t> to online Security </a:t>
            </a:r>
            <a:r>
              <a:rPr lang="fr-FR" dirty="0" err="1"/>
              <a:t>Churned</a:t>
            </a:r>
            <a:endParaRPr lang="fr-FR" dirty="0"/>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4255" y="1480420"/>
            <a:ext cx="4439275" cy="3149206"/>
          </a:xfrm>
          <a:prstGeom prst="rect">
            <a:avLst/>
          </a:prstGeom>
        </p:spPr>
      </p:pic>
      <p:sp>
        <p:nvSpPr>
          <p:cNvPr id="5" name="TextBox 4">
            <a:extLst>
              <a:ext uri="{FF2B5EF4-FFF2-40B4-BE49-F238E27FC236}">
                <a16:creationId xmlns:a16="http://schemas.microsoft.com/office/drawing/2014/main" xmlns="" id="{56DD1237-FD0E-4782-8239-F9F625976855}"/>
              </a:ext>
            </a:extLst>
          </p:cNvPr>
          <p:cNvSpPr txBox="1"/>
          <p:nvPr/>
        </p:nvSpPr>
        <p:spPr>
          <a:xfrm>
            <a:off x="1148316" y="1031358"/>
            <a:ext cx="3544894" cy="307777"/>
          </a:xfrm>
          <a:prstGeom prst="rect">
            <a:avLst/>
          </a:prstGeom>
          <a:noFill/>
        </p:spPr>
        <p:txBody>
          <a:bodyPr wrap="square" rtlCol="0">
            <a:spAutoFit/>
          </a:bodyPr>
          <a:lstStyle/>
          <a:p>
            <a:pPr marL="285750" indent="-285750">
              <a:buFont typeface="Arial" panose="020B0604020202020204" pitchFamily="34" charset="0"/>
              <a:buChar char="•"/>
            </a:pPr>
            <a:r>
              <a:rPr lang="fr-HT" dirty="0"/>
              <a:t>Online Security</a:t>
            </a:r>
          </a:p>
        </p:txBody>
      </p:sp>
    </p:spTree>
    <p:extLst>
      <p:ext uri="{BB962C8B-B14F-4D97-AF65-F5344CB8AC3E}">
        <p14:creationId xmlns:p14="http://schemas.microsoft.com/office/powerpoint/2010/main" xmlns="" val="379181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69332"/>
          </a:xfrm>
        </p:spPr>
        <p:txBody>
          <a:bodyPr/>
          <a:lstStyle/>
          <a:p>
            <a:r>
              <a:rPr lang="en-US" sz="2400" dirty="0"/>
              <a:t>DISTRIBUTION OF CHURN BY TYPE OF CONTRACT </a:t>
            </a:r>
            <a:endParaRPr lang="fr-FR" sz="2400" dirty="0"/>
          </a:p>
        </p:txBody>
      </p:sp>
      <p:sp>
        <p:nvSpPr>
          <p:cNvPr id="3" name="Text Placeholder 2"/>
          <p:cNvSpPr>
            <a:spLocks noGrp="1"/>
          </p:cNvSpPr>
          <p:nvPr>
            <p:ph type="body" idx="1"/>
          </p:nvPr>
        </p:nvSpPr>
        <p:spPr>
          <a:xfrm>
            <a:off x="5446643" y="1275037"/>
            <a:ext cx="2897726" cy="1231106"/>
          </a:xfrm>
        </p:spPr>
        <p:txBody>
          <a:bodyPr/>
          <a:lstStyle/>
          <a:p>
            <a:r>
              <a:rPr lang="fr-FR" dirty="0" err="1"/>
              <a:t>Here</a:t>
            </a:r>
            <a:r>
              <a:rPr lang="fr-FR" dirty="0"/>
              <a:t> , This graph </a:t>
            </a:r>
            <a:r>
              <a:rPr lang="fr-FR" dirty="0" err="1"/>
              <a:t>is</a:t>
            </a:r>
            <a:r>
              <a:rPr lang="fr-FR" dirty="0"/>
              <a:t> </a:t>
            </a:r>
            <a:r>
              <a:rPr lang="fr-FR" dirty="0" err="1"/>
              <a:t>showing</a:t>
            </a:r>
            <a:r>
              <a:rPr lang="fr-FR" dirty="0"/>
              <a:t> us </a:t>
            </a:r>
            <a:r>
              <a:rPr lang="fr-FR" dirty="0" err="1"/>
              <a:t>that</a:t>
            </a:r>
            <a:r>
              <a:rPr lang="fr-FR" dirty="0"/>
              <a:t> 42,7% of the people </a:t>
            </a:r>
            <a:r>
              <a:rPr lang="fr-FR" dirty="0" err="1"/>
              <a:t>that</a:t>
            </a:r>
            <a:r>
              <a:rPr lang="fr-FR" dirty="0"/>
              <a:t> </a:t>
            </a:r>
            <a:r>
              <a:rPr lang="fr-FR" dirty="0" err="1"/>
              <a:t>had</a:t>
            </a:r>
            <a:r>
              <a:rPr lang="fr-FR" dirty="0"/>
              <a:t> a </a:t>
            </a:r>
            <a:r>
              <a:rPr lang="fr-FR" dirty="0" err="1"/>
              <a:t>month</a:t>
            </a:r>
            <a:r>
              <a:rPr lang="fr-FR" dirty="0"/>
              <a:t> to </a:t>
            </a:r>
            <a:r>
              <a:rPr lang="fr-FR" dirty="0" err="1"/>
              <a:t>month</a:t>
            </a:r>
            <a:r>
              <a:rPr lang="fr-FR" dirty="0"/>
              <a:t> </a:t>
            </a:r>
            <a:r>
              <a:rPr lang="fr-FR" dirty="0" err="1"/>
              <a:t>contract</a:t>
            </a:r>
            <a:r>
              <a:rPr lang="fr-FR" dirty="0"/>
              <a:t> cancel </a:t>
            </a:r>
            <a:r>
              <a:rPr lang="fr-FR" dirty="0" err="1"/>
              <a:t>their</a:t>
            </a:r>
            <a:r>
              <a:rPr lang="fr-FR" dirty="0"/>
              <a:t> </a:t>
            </a:r>
            <a:r>
              <a:rPr lang="fr-FR" dirty="0" err="1"/>
              <a:t>subscriptions</a:t>
            </a:r>
            <a:r>
              <a:rPr lang="fr-FR" dirty="0"/>
              <a:t>. </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8271" y="1690927"/>
            <a:ext cx="4556097" cy="3149206"/>
          </a:xfrm>
          <a:prstGeom prst="rect">
            <a:avLst/>
          </a:prstGeom>
        </p:spPr>
      </p:pic>
      <p:sp>
        <p:nvSpPr>
          <p:cNvPr id="6" name="TextBox 5">
            <a:extLst>
              <a:ext uri="{FF2B5EF4-FFF2-40B4-BE49-F238E27FC236}">
                <a16:creationId xmlns:a16="http://schemas.microsoft.com/office/drawing/2014/main" xmlns="" id="{4319CF80-7BCA-4B16-A3AF-6B40456E6A4D}"/>
              </a:ext>
            </a:extLst>
          </p:cNvPr>
          <p:cNvSpPr txBox="1"/>
          <p:nvPr/>
        </p:nvSpPr>
        <p:spPr>
          <a:xfrm>
            <a:off x="1148316" y="1031358"/>
            <a:ext cx="3544894" cy="307777"/>
          </a:xfrm>
          <a:prstGeom prst="rect">
            <a:avLst/>
          </a:prstGeom>
          <a:noFill/>
        </p:spPr>
        <p:txBody>
          <a:bodyPr wrap="square" rtlCol="0">
            <a:spAutoFit/>
          </a:bodyPr>
          <a:lstStyle/>
          <a:p>
            <a:pPr marL="285750" indent="-285750">
              <a:buFont typeface="Arial" panose="020B0604020202020204" pitchFamily="34" charset="0"/>
              <a:buChar char="•"/>
            </a:pPr>
            <a:r>
              <a:rPr lang="fr-HT" dirty="0" err="1"/>
              <a:t>Contract</a:t>
            </a:r>
            <a:endParaRPr lang="fr-HT" dirty="0"/>
          </a:p>
        </p:txBody>
      </p:sp>
    </p:spTree>
    <p:extLst>
      <p:ext uri="{BB962C8B-B14F-4D97-AF65-F5344CB8AC3E}">
        <p14:creationId xmlns:p14="http://schemas.microsoft.com/office/powerpoint/2010/main" xmlns="" val="1437307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fr-FR" dirty="0"/>
              <a:t>-Evolution of the charges </a:t>
            </a:r>
          </a:p>
        </p:txBody>
      </p:sp>
      <p:sp>
        <p:nvSpPr>
          <p:cNvPr id="3" name="Text Placeholder 2"/>
          <p:cNvSpPr>
            <a:spLocks noGrp="1"/>
          </p:cNvSpPr>
          <p:nvPr>
            <p:ph type="body" idx="1"/>
          </p:nvPr>
        </p:nvSpPr>
        <p:spPr>
          <a:xfrm>
            <a:off x="4826441" y="1275037"/>
            <a:ext cx="3517927" cy="1723549"/>
          </a:xfrm>
        </p:spPr>
        <p:txBody>
          <a:bodyPr/>
          <a:lstStyle/>
          <a:p>
            <a:r>
              <a:rPr lang="fr-FR" dirty="0" err="1"/>
              <a:t>Looking</a:t>
            </a:r>
            <a:r>
              <a:rPr lang="fr-FR" dirty="0"/>
              <a:t> at </a:t>
            </a:r>
            <a:r>
              <a:rPr lang="fr-FR" dirty="0" err="1"/>
              <a:t>this</a:t>
            </a:r>
            <a:r>
              <a:rPr lang="fr-FR" dirty="0"/>
              <a:t> line Graph, </a:t>
            </a:r>
            <a:r>
              <a:rPr lang="fr-FR" dirty="0" err="1"/>
              <a:t>We</a:t>
            </a:r>
            <a:r>
              <a:rPr lang="fr-FR" dirty="0"/>
              <a:t> can </a:t>
            </a:r>
            <a:r>
              <a:rPr lang="fr-FR" dirty="0" err="1"/>
              <a:t>affirm</a:t>
            </a:r>
            <a:r>
              <a:rPr lang="fr-FR" dirty="0"/>
              <a:t> </a:t>
            </a:r>
            <a:r>
              <a:rPr lang="fr-FR" dirty="0" err="1"/>
              <a:t>that</a:t>
            </a:r>
            <a:r>
              <a:rPr lang="fr-FR" dirty="0"/>
              <a:t> Non-</a:t>
            </a:r>
            <a:r>
              <a:rPr lang="fr-FR" dirty="0" err="1"/>
              <a:t>churners</a:t>
            </a:r>
            <a:r>
              <a:rPr lang="fr-FR" dirty="0"/>
              <a:t> tends to </a:t>
            </a:r>
            <a:r>
              <a:rPr lang="fr-FR" dirty="0" err="1"/>
              <a:t>pay</a:t>
            </a:r>
            <a:r>
              <a:rPr lang="fr-FR" dirty="0"/>
              <a:t> </a:t>
            </a:r>
            <a:r>
              <a:rPr lang="fr-FR" dirty="0" err="1"/>
              <a:t>higher</a:t>
            </a:r>
            <a:r>
              <a:rPr lang="fr-FR" dirty="0"/>
              <a:t> </a:t>
            </a:r>
            <a:r>
              <a:rPr lang="fr-FR" dirty="0" err="1"/>
              <a:t>fee</a:t>
            </a:r>
            <a:r>
              <a:rPr lang="fr-FR" dirty="0"/>
              <a:t> for </a:t>
            </a:r>
            <a:r>
              <a:rPr lang="fr-FR" dirty="0" err="1"/>
              <a:t>their</a:t>
            </a:r>
            <a:r>
              <a:rPr lang="fr-FR" dirty="0"/>
              <a:t> </a:t>
            </a:r>
            <a:r>
              <a:rPr lang="fr-FR" dirty="0" err="1"/>
              <a:t>subcription</a:t>
            </a:r>
            <a:r>
              <a:rPr lang="fr-FR" dirty="0"/>
              <a:t> at the </a:t>
            </a:r>
            <a:r>
              <a:rPr lang="fr-FR" dirty="0" err="1"/>
              <a:t>company</a:t>
            </a:r>
            <a:r>
              <a:rPr lang="fr-FR" dirty="0"/>
              <a:t>.</a:t>
            </a:r>
          </a:p>
          <a:p>
            <a:endParaRPr lang="fr-FR" dirty="0"/>
          </a:p>
          <a:p>
            <a:r>
              <a:rPr lang="fr-FR" dirty="0"/>
              <a:t>This </a:t>
            </a:r>
            <a:r>
              <a:rPr lang="fr-FR" dirty="0" err="1"/>
              <a:t>could</a:t>
            </a:r>
            <a:r>
              <a:rPr lang="fr-FR" dirty="0"/>
              <a:t> </a:t>
            </a:r>
            <a:r>
              <a:rPr lang="fr-FR" dirty="0" err="1"/>
              <a:t>be</a:t>
            </a:r>
            <a:r>
              <a:rPr lang="fr-FR" dirty="0"/>
              <a:t> a </a:t>
            </a:r>
            <a:r>
              <a:rPr lang="fr-FR" dirty="0" err="1"/>
              <a:t>reason</a:t>
            </a:r>
            <a:r>
              <a:rPr lang="fr-FR" dirty="0"/>
              <a:t> </a:t>
            </a:r>
            <a:r>
              <a:rPr lang="fr-FR" dirty="0" err="1"/>
              <a:t>why</a:t>
            </a:r>
            <a:r>
              <a:rPr lang="fr-FR" dirty="0"/>
              <a:t> </a:t>
            </a:r>
            <a:r>
              <a:rPr lang="fr-FR" dirty="0" err="1"/>
              <a:t>they</a:t>
            </a:r>
            <a:r>
              <a:rPr lang="fr-FR" dirty="0"/>
              <a:t> are churning.</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7078" y="1005452"/>
            <a:ext cx="4166483" cy="3530159"/>
          </a:xfrm>
          <a:prstGeom prst="rect">
            <a:avLst/>
          </a:prstGeom>
        </p:spPr>
      </p:pic>
    </p:spTree>
    <p:extLst>
      <p:ext uri="{BB962C8B-B14F-4D97-AF65-F5344CB8AC3E}">
        <p14:creationId xmlns:p14="http://schemas.microsoft.com/office/powerpoint/2010/main" xmlns="" val="889782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b="1" dirty="0">
                <a:solidFill>
                  <a:srgbClr val="1A1A1A"/>
                </a:solidFill>
              </a:rPr>
              <a:t>Discussion &amp; Proposal Solutions </a:t>
            </a:r>
            <a:endParaRPr lang="en-US" dirty="0"/>
          </a:p>
        </p:txBody>
      </p:sp>
      <p:sp>
        <p:nvSpPr>
          <p:cNvPr id="3" name="Subtitle 2"/>
          <p:cNvSpPr>
            <a:spLocks noGrp="1"/>
          </p:cNvSpPr>
          <p:nvPr>
            <p:ph type="subTitle" idx="1"/>
          </p:nvPr>
        </p:nvSpPr>
        <p:spPr>
          <a:xfrm>
            <a:off x="977461" y="1135118"/>
            <a:ext cx="7231117" cy="346841"/>
          </a:xfrm>
        </p:spPr>
        <p:txBody>
          <a:bodyPr/>
          <a:lstStyle/>
          <a:p>
            <a:pPr lvl="0"/>
            <a:r>
              <a:rPr lang="en-US" dirty="0">
                <a:solidFill>
                  <a:srgbClr val="666666"/>
                </a:solidFill>
              </a:rPr>
              <a:t>Solution 1</a:t>
            </a:r>
            <a:r>
              <a:rPr lang="en-US" dirty="0" smtClean="0">
                <a:solidFill>
                  <a:srgbClr val="666666"/>
                </a:solidFill>
              </a:rPr>
              <a:t>: </a:t>
            </a:r>
            <a:r>
              <a:rPr lang="en-US" dirty="0" smtClean="0"/>
              <a:t> </a:t>
            </a:r>
            <a:r>
              <a:rPr lang="en-US" sz="1400" b="1" dirty="0" smtClean="0"/>
              <a:t>Building Churners profiles using Machine Learning Algorithms</a:t>
            </a:r>
            <a:r>
              <a:rPr lang="en-US" sz="1400" dirty="0" smtClean="0">
                <a:solidFill>
                  <a:srgbClr val="666666"/>
                </a:solidFill>
              </a:rPr>
              <a:t> </a:t>
            </a:r>
            <a:endParaRPr lang="en-US" dirty="0">
              <a:solidFill>
                <a:srgbClr val="666666"/>
              </a:solidFill>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470264227"/>
              </p:ext>
            </p:extLst>
          </p:nvPr>
        </p:nvGraphicFramePr>
        <p:xfrm>
          <a:off x="756743" y="1492468"/>
          <a:ext cx="7662041" cy="3451597"/>
        </p:xfrm>
        <a:graphic>
          <a:graphicData uri="http://schemas.openxmlformats.org/drawingml/2006/table">
            <a:tbl>
              <a:tblPr firstRow="1" bandRow="1">
                <a:tableStyleId>{073A0DAA-6AF3-43AB-8588-CEC1D06C72B9}</a:tableStyleId>
              </a:tblPr>
              <a:tblGrid>
                <a:gridCol w="3506358">
                  <a:extLst>
                    <a:ext uri="{9D8B030D-6E8A-4147-A177-3AD203B41FA5}">
                      <a16:colId xmlns:a16="http://schemas.microsoft.com/office/drawing/2014/main" xmlns="" val="20000"/>
                    </a:ext>
                  </a:extLst>
                </a:gridCol>
                <a:gridCol w="4155683">
                  <a:extLst>
                    <a:ext uri="{9D8B030D-6E8A-4147-A177-3AD203B41FA5}">
                      <a16:colId xmlns:a16="http://schemas.microsoft.com/office/drawing/2014/main" xmlns="" val="20001"/>
                    </a:ext>
                  </a:extLst>
                </a:gridCol>
              </a:tblGrid>
              <a:tr h="367862">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xmlns="" val="10000"/>
                  </a:ext>
                </a:extLst>
              </a:tr>
              <a:tr h="767255">
                <a:tc>
                  <a:txBody>
                    <a:bodyPr/>
                    <a:lstStyle/>
                    <a:p>
                      <a:pPr>
                        <a:buFontTx/>
                        <a:buChar char="-"/>
                      </a:pPr>
                      <a:r>
                        <a:rPr lang="en-US" sz="1400" b="0" i="1" u="none" strike="noStrike" cap="none" dirty="0" smtClean="0">
                          <a:solidFill>
                            <a:schemeClr val="dk1"/>
                          </a:solidFill>
                          <a:latin typeface="+mn-lt"/>
                          <a:ea typeface="+mn-ea"/>
                          <a:cs typeface="+mn-cs"/>
                          <a:sym typeface="Arial"/>
                        </a:rPr>
                        <a:t>Speed</a:t>
                      </a:r>
                    </a:p>
                    <a:p>
                      <a:pPr>
                        <a:buFontTx/>
                        <a:buChar char="-"/>
                      </a:pPr>
                      <a:r>
                        <a:rPr lang="en-US" sz="1400" b="0" i="1" u="none" strike="noStrike" cap="none" dirty="0" smtClean="0">
                          <a:solidFill>
                            <a:schemeClr val="dk1"/>
                          </a:solidFill>
                          <a:latin typeface="+mn-lt"/>
                          <a:ea typeface="+mn-ea"/>
                          <a:cs typeface="+mn-cs"/>
                          <a:sym typeface="Arial"/>
                        </a:rPr>
                        <a:t> </a:t>
                      </a:r>
                      <a:r>
                        <a:rPr lang="en-US" sz="1400" b="0" i="0" u="none" strike="noStrike" cap="none" dirty="0" smtClean="0">
                          <a:solidFill>
                            <a:schemeClr val="dk1"/>
                          </a:solidFill>
                          <a:latin typeface="+mn-lt"/>
                          <a:ea typeface="+mn-ea"/>
                          <a:cs typeface="+mn-cs"/>
                          <a:sym typeface="Arial"/>
                        </a:rPr>
                        <a:t>Scale</a:t>
                      </a:r>
                    </a:p>
                    <a:p>
                      <a:pPr>
                        <a:buFontTx/>
                        <a:buChar char="-"/>
                      </a:pPr>
                      <a:r>
                        <a:rPr lang="en-US" sz="1400" b="0" i="0" u="none" strike="noStrike" cap="none" dirty="0" smtClean="0">
                          <a:solidFill>
                            <a:schemeClr val="dk1"/>
                          </a:solidFill>
                          <a:latin typeface="+mn-lt"/>
                          <a:ea typeface="+mn-ea"/>
                          <a:cs typeface="+mn-cs"/>
                          <a:sym typeface="Arial"/>
                        </a:rPr>
                        <a:t> </a:t>
                      </a:r>
                      <a:r>
                        <a:rPr lang="en-US" sz="1400" b="0" i="1" u="none" strike="noStrike" cap="none" dirty="0" smtClean="0">
                          <a:solidFill>
                            <a:schemeClr val="dk1"/>
                          </a:solidFill>
                          <a:latin typeface="+mn-lt"/>
                          <a:ea typeface="+mn-ea"/>
                          <a:cs typeface="+mn-cs"/>
                          <a:sym typeface="Arial"/>
                        </a:rPr>
                        <a:t>Efficiency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sz="1400" b="0" i="1" u="none" strike="noStrike" cap="none" dirty="0" smtClean="0">
                          <a:solidFill>
                            <a:schemeClr val="dk1"/>
                          </a:solidFill>
                          <a:latin typeface="+mn-lt"/>
                          <a:ea typeface="+mn-ea"/>
                          <a:cs typeface="+mn-cs"/>
                          <a:sym typeface="Arial"/>
                        </a:rPr>
                        <a:t>Lack of </a:t>
                      </a:r>
                      <a:r>
                        <a:rPr lang="en-US" sz="1400" b="0" i="1" u="none" strike="noStrike" cap="none" dirty="0" err="1" smtClean="0">
                          <a:solidFill>
                            <a:schemeClr val="dk1"/>
                          </a:solidFill>
                          <a:latin typeface="+mn-lt"/>
                          <a:ea typeface="+mn-ea"/>
                          <a:cs typeface="+mn-cs"/>
                          <a:sym typeface="Arial"/>
                        </a:rPr>
                        <a:t>inspectability</a:t>
                      </a:r>
                      <a:r>
                        <a:rPr lang="en-US" sz="1400" b="0" i="1" u="none" strike="noStrike" cap="none" dirty="0" smtClean="0">
                          <a:solidFill>
                            <a:schemeClr val="dk1"/>
                          </a:solidFill>
                          <a:latin typeface="+mn-lt"/>
                          <a:ea typeface="+mn-ea"/>
                          <a:cs typeface="+mn-cs"/>
                          <a:sym typeface="Arial"/>
                        </a:rPr>
                        <a:t> </a:t>
                      </a: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sz="1400" b="0" i="1" u="none" strike="noStrike" cap="none" dirty="0" smtClean="0">
                          <a:solidFill>
                            <a:schemeClr val="dk1"/>
                          </a:solidFill>
                          <a:latin typeface="+mn-lt"/>
                          <a:ea typeface="+mn-ea"/>
                          <a:cs typeface="+mn-cs"/>
                          <a:sym typeface="Arial"/>
                        </a:rPr>
                        <a:t> Cold start</a:t>
                      </a: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sz="1400" b="0" i="1" u="none" strike="noStrike" cap="none" dirty="0" smtClean="0">
                          <a:solidFill>
                            <a:schemeClr val="dk1"/>
                          </a:solidFill>
                          <a:latin typeface="+mn-lt"/>
                          <a:ea typeface="+mn-ea"/>
                          <a:cs typeface="+mn-cs"/>
                          <a:sym typeface="Arial"/>
                        </a:rPr>
                        <a:t>Blind to connections in data</a:t>
                      </a:r>
                      <a:endParaRPr lang="en-US" sz="1400" b="0" i="0" u="none" strike="noStrike" cap="none" dirty="0">
                        <a:solidFill>
                          <a:schemeClr val="dk1"/>
                        </a:solidFill>
                        <a:latin typeface="+mn-lt"/>
                        <a:ea typeface="+mn-ea"/>
                        <a:cs typeface="+mn-cs"/>
                        <a:sym typeface="Arial"/>
                      </a:endParaRPr>
                    </a:p>
                  </a:txBody>
                  <a:tcPr/>
                </a:tc>
                <a:extLst>
                  <a:ext uri="{0D108BD9-81ED-4DB2-BD59-A6C34878D82A}">
                    <a16:rowId xmlns:a16="http://schemas.microsoft.com/office/drawing/2014/main" xmlns="" val="10001"/>
                  </a:ext>
                </a:extLst>
              </a:tr>
              <a:tr h="362607">
                <a:tc>
                  <a:txBody>
                    <a:bodyPr/>
                    <a:lstStyle/>
                    <a:p>
                      <a:r>
                        <a:rPr lang="en-US" b="1" dirty="0">
                          <a:solidFill>
                            <a:schemeClr val="bg1"/>
                          </a:solidFill>
                        </a:rPr>
                        <a:t>Opportunities</a:t>
                      </a:r>
                    </a:p>
                    <a:p>
                      <a:endParaRPr lang="en-US" b="1" dirty="0"/>
                    </a:p>
                  </a:txBody>
                  <a:tcPr>
                    <a:solidFill>
                      <a:schemeClr val="tx1"/>
                    </a:solidFill>
                  </a:tcPr>
                </a:tc>
                <a:tc>
                  <a:txBody>
                    <a:bodyPr/>
                    <a:lstStyle/>
                    <a:p>
                      <a:r>
                        <a:rPr lang="en-US" b="1" dirty="0">
                          <a:solidFill>
                            <a:schemeClr val="bg1"/>
                          </a:solidFill>
                        </a:rPr>
                        <a:t>Threats</a:t>
                      </a:r>
                      <a:r>
                        <a:rPr lang="en-US" b="1" baseline="0" dirty="0">
                          <a:solidFill>
                            <a:schemeClr val="bg1"/>
                          </a:solidFill>
                        </a:rPr>
                        <a:t> </a:t>
                      </a:r>
                    </a:p>
                  </a:txBody>
                  <a:tcPr>
                    <a:solidFill>
                      <a:schemeClr val="tx1"/>
                    </a:solidFill>
                  </a:tcPr>
                </a:tc>
                <a:extLst>
                  <a:ext uri="{0D108BD9-81ED-4DB2-BD59-A6C34878D82A}">
                    <a16:rowId xmlns:a16="http://schemas.microsoft.com/office/drawing/2014/main" xmlns="" val="10002"/>
                  </a:ext>
                </a:extLst>
              </a:tr>
              <a:tr h="640310">
                <a:tc>
                  <a:txBody>
                    <a:bodyPr/>
                    <a:lstStyle/>
                    <a:p>
                      <a:pPr rtl="0" fontAlgn="base"/>
                      <a:r>
                        <a:rPr lang="en-US" sz="1400" b="0" i="0" u="none" strike="noStrike" cap="none" dirty="0" smtClean="0">
                          <a:solidFill>
                            <a:schemeClr val="dk1"/>
                          </a:solidFill>
                          <a:latin typeface="+mn-lt"/>
                          <a:ea typeface="+mn-ea"/>
                          <a:cs typeface="+mn-cs"/>
                          <a:sym typeface="Arial"/>
                        </a:rPr>
                        <a:t>Opportunity for the telecommunication company to be one step ahead and be probable to churn.</a:t>
                      </a:r>
                    </a:p>
                    <a:p>
                      <a:pPr rtl="0" fontAlgn="base"/>
                      <a:r>
                        <a:rPr lang="en-US" sz="1400" b="0" i="0" u="none" strike="noStrike" cap="none" dirty="0" smtClean="0">
                          <a:solidFill>
                            <a:schemeClr val="dk1"/>
                          </a:solidFill>
                          <a:latin typeface="+mn-lt"/>
                          <a:ea typeface="+mn-ea"/>
                          <a:cs typeface="+mn-cs"/>
                          <a:sym typeface="Arial"/>
                        </a:rPr>
                        <a:t> Opportunity for the telecommunication company to have a defense system that evolves and adapts . It will help prevent churn.</a:t>
                      </a:r>
                    </a:p>
                    <a:p>
                      <a:pPr>
                        <a:buFontTx/>
                        <a:buNone/>
                      </a:pPr>
                      <a:endParaRPr lang="en-US" dirty="0"/>
                    </a:p>
                  </a:txBody>
                  <a:tcPr/>
                </a:tc>
                <a:tc>
                  <a:txBody>
                    <a:bodyPr/>
                    <a:lstStyle/>
                    <a:p>
                      <a:r>
                        <a:rPr lang="en-US" sz="1400" b="0" i="0" u="none" strike="noStrike" cap="none" dirty="0" smtClean="0">
                          <a:solidFill>
                            <a:schemeClr val="dk1"/>
                          </a:solidFill>
                          <a:latin typeface="+mn-lt"/>
                          <a:ea typeface="+mn-ea"/>
                          <a:cs typeface="+mn-cs"/>
                          <a:sym typeface="Arial"/>
                        </a:rPr>
                        <a:t>- There is always a risk due to bias, the time it takes to adapt our program and the lack of human expertise.</a:t>
                      </a:r>
                      <a:endParaRPr lang="en-US" dirty="0"/>
                    </a:p>
                  </a:txBody>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63" name="Google Shape;63;gd80886873b_33_59"/>
          <p:cNvSpPr txBox="1"/>
          <p:nvPr/>
        </p:nvSpPr>
        <p:spPr>
          <a:xfrm>
            <a:off x="3463950" y="2172725"/>
            <a:ext cx="5389500" cy="401377"/>
          </a:xfrm>
          <a:prstGeom prst="rect">
            <a:avLst/>
          </a:prstGeom>
          <a:noFill/>
          <a:ln>
            <a:noFill/>
          </a:ln>
        </p:spPr>
        <p:txBody>
          <a:bodyPr spcFirstLastPara="1" wrap="square" lIns="0" tIns="8875" rIns="0" bIns="0" anchor="t" anchorCtr="0">
            <a:spAutoFit/>
          </a:bodyPr>
          <a:lstStyle/>
          <a:p>
            <a:pPr marL="0" marR="5080" lvl="0" indent="0" algn="l" rtl="0">
              <a:lnSpc>
                <a:spcPct val="150000"/>
              </a:lnSpc>
              <a:spcBef>
                <a:spcPts val="0"/>
              </a:spcBef>
              <a:spcAft>
                <a:spcPts val="0"/>
              </a:spcAft>
              <a:buClr>
                <a:srgbClr val="000000"/>
              </a:buClr>
              <a:buFont typeface="Arial"/>
              <a:buNone/>
            </a:pPr>
            <a:endParaRPr sz="1700">
              <a:solidFill>
                <a:srgbClr val="595959"/>
              </a:solidFill>
              <a:latin typeface="Tahoma"/>
              <a:ea typeface="Tahoma"/>
              <a:cs typeface="Tahoma"/>
              <a:sym typeface="Tahoma"/>
            </a:endParaRPr>
          </a:p>
        </p:txBody>
      </p:sp>
      <p:sp>
        <p:nvSpPr>
          <p:cNvPr id="64" name="Google Shape;64;gd80886873b_33_59"/>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Rectangle 57"/>
          <p:cNvSpPr/>
          <p:nvPr/>
        </p:nvSpPr>
        <p:spPr>
          <a:xfrm>
            <a:off x="821749" y="1232922"/>
            <a:ext cx="7843785" cy="2893100"/>
          </a:xfrm>
          <a:prstGeom prst="rect">
            <a:avLst/>
          </a:prstGeom>
        </p:spPr>
        <p:txBody>
          <a:bodyPr wrap="square">
            <a:spAutoFit/>
          </a:bodyPr>
          <a:lstStyle/>
          <a:p>
            <a:r>
              <a:rPr lang="en-US" dirty="0"/>
              <a:t>  </a:t>
            </a:r>
          </a:p>
          <a:p>
            <a:pPr marL="457200" indent="-228600">
              <a:buSzPts val="1400"/>
            </a:pPr>
            <a:r>
              <a:rPr lang="en-US" dirty="0">
                <a:solidFill>
                  <a:srgbClr val="595959"/>
                </a:solidFill>
                <a:latin typeface="+mj-lt"/>
                <a:ea typeface="Tahoma"/>
                <a:cs typeface="Tahoma"/>
                <a:sym typeface="Tahoma"/>
              </a:rPr>
              <a:t>The leading telecom company has a massive market share but one big problem: several rivals that are constantly trying to steal customers.  </a:t>
            </a:r>
          </a:p>
          <a:p>
            <a:pPr marL="457200" indent="-228600">
              <a:buSzPts val="1400"/>
            </a:pPr>
            <a:endParaRPr lang="en-US" dirty="0">
              <a:solidFill>
                <a:srgbClr val="595959"/>
              </a:solidFill>
              <a:latin typeface="+mj-lt"/>
              <a:ea typeface="Tahoma"/>
              <a:cs typeface="Tahoma"/>
              <a:sym typeface="Tahoma"/>
            </a:endParaRPr>
          </a:p>
          <a:p>
            <a:pPr marL="457200" indent="-228600">
              <a:buSzPts val="1400"/>
            </a:pPr>
            <a:r>
              <a:rPr lang="en-US" dirty="0">
                <a:solidFill>
                  <a:srgbClr val="595959"/>
                </a:solidFill>
                <a:latin typeface="+mj-lt"/>
                <a:ea typeface="Tahoma"/>
                <a:cs typeface="Tahoma"/>
                <a:sym typeface="Tahoma"/>
              </a:rPr>
              <a:t>Because this company has been the market leader for so many years, there are not significant opportunities to grow with new customers.</a:t>
            </a:r>
          </a:p>
          <a:p>
            <a:pPr marL="457200" indent="-228600">
              <a:buSzPts val="1400"/>
            </a:pPr>
            <a:endParaRPr lang="en-US" dirty="0">
              <a:solidFill>
                <a:srgbClr val="595959"/>
              </a:solidFill>
              <a:latin typeface="+mj-lt"/>
              <a:ea typeface="Tahoma"/>
              <a:cs typeface="Tahoma"/>
              <a:sym typeface="Tahoma"/>
            </a:endParaRPr>
          </a:p>
          <a:p>
            <a:pPr marL="457200" indent="-228600">
              <a:buSzPts val="1400"/>
            </a:pPr>
            <a:r>
              <a:rPr lang="en-US" dirty="0">
                <a:solidFill>
                  <a:srgbClr val="595959"/>
                </a:solidFill>
                <a:latin typeface="+mj-lt"/>
                <a:ea typeface="Tahoma"/>
                <a:cs typeface="Tahoma"/>
                <a:sym typeface="Tahoma"/>
              </a:rPr>
              <a:t>Instead, Company executives have decided to focus on their churn: The rate at which they lose customers. </a:t>
            </a:r>
          </a:p>
          <a:p>
            <a:pPr marL="457200" indent="-228600">
              <a:buSzPts val="1400"/>
            </a:pPr>
            <a:endParaRPr lang="en-US" dirty="0">
              <a:solidFill>
                <a:srgbClr val="595959"/>
              </a:solidFill>
              <a:latin typeface="+mj-lt"/>
              <a:ea typeface="Tahoma"/>
              <a:cs typeface="Tahoma"/>
              <a:sym typeface="Tahoma"/>
            </a:endParaRPr>
          </a:p>
          <a:p>
            <a:pPr marL="457200" indent="-228600">
              <a:buSzPts val="1400"/>
            </a:pPr>
            <a:r>
              <a:rPr lang="en-US" dirty="0">
                <a:solidFill>
                  <a:srgbClr val="595959"/>
                </a:solidFill>
                <a:latin typeface="+mj-lt"/>
                <a:ea typeface="Tahoma"/>
                <a:cs typeface="Tahoma"/>
                <a:sym typeface="Tahoma"/>
              </a:rPr>
              <a:t>They contacted us to solve this problem and help the marketing team and the customer service team develop new strategies to retain customers.</a:t>
            </a:r>
            <a:r>
              <a:rPr lang="en-US" dirty="0"/>
              <a:t/>
            </a:r>
            <a:br>
              <a:rPr lang="en-US" dirty="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2000"/>
                                        <p:tgtEl>
                                          <p:spTgt spid="5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xEl>
                                              <p:pRg st="1" end="1"/>
                                            </p:txEl>
                                          </p:spTgt>
                                        </p:tgtEl>
                                        <p:attrNameLst>
                                          <p:attrName>style.visibility</p:attrName>
                                        </p:attrNameLst>
                                      </p:cBhvr>
                                      <p:to>
                                        <p:strVal val="visible"/>
                                      </p:to>
                                    </p:set>
                                    <p:animEffect transition="in" filter="fade">
                                      <p:cBhvr>
                                        <p:cTn id="10" dur="2000"/>
                                        <p:tgtEl>
                                          <p:spTgt spid="5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xEl>
                                              <p:pRg st="3" end="3"/>
                                            </p:txEl>
                                          </p:spTgt>
                                        </p:tgtEl>
                                        <p:attrNameLst>
                                          <p:attrName>style.visibility</p:attrName>
                                        </p:attrNameLst>
                                      </p:cBhvr>
                                      <p:to>
                                        <p:strVal val="visible"/>
                                      </p:to>
                                    </p:set>
                                    <p:animEffect transition="in" filter="fade">
                                      <p:cBhvr>
                                        <p:cTn id="13" dur="2000"/>
                                        <p:tgtEl>
                                          <p:spTgt spid="58">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
                                            <p:txEl>
                                              <p:pRg st="5" end="5"/>
                                            </p:txEl>
                                          </p:spTgt>
                                        </p:tgtEl>
                                        <p:attrNameLst>
                                          <p:attrName>style.visibility</p:attrName>
                                        </p:attrNameLst>
                                      </p:cBhvr>
                                      <p:to>
                                        <p:strVal val="visible"/>
                                      </p:to>
                                    </p:set>
                                    <p:animEffect transition="in" filter="fade">
                                      <p:cBhvr>
                                        <p:cTn id="16" dur="2000"/>
                                        <p:tgtEl>
                                          <p:spTgt spid="58">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xEl>
                                              <p:pRg st="7" end="7"/>
                                            </p:txEl>
                                          </p:spTgt>
                                        </p:tgtEl>
                                        <p:attrNameLst>
                                          <p:attrName>style.visibility</p:attrName>
                                        </p:attrNameLst>
                                      </p:cBhvr>
                                      <p:to>
                                        <p:strVal val="visible"/>
                                      </p:to>
                                    </p:set>
                                    <p:animEffect transition="in" filter="fade">
                                      <p:cBhvr>
                                        <p:cTn id="19" dur="2000"/>
                                        <p:tgtEl>
                                          <p:spTgt spid="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b="1" dirty="0">
                <a:solidFill>
                  <a:srgbClr val="1A1A1A"/>
                </a:solidFill>
              </a:rPr>
              <a:t>Discussion &amp; Proposal Solutions </a:t>
            </a:r>
            <a:endParaRPr lang="en-US" dirty="0"/>
          </a:p>
        </p:txBody>
      </p:sp>
      <p:sp>
        <p:nvSpPr>
          <p:cNvPr id="3" name="Subtitle 2"/>
          <p:cNvSpPr>
            <a:spLocks noGrp="1"/>
          </p:cNvSpPr>
          <p:nvPr>
            <p:ph type="subTitle" idx="1"/>
          </p:nvPr>
        </p:nvSpPr>
        <p:spPr>
          <a:xfrm>
            <a:off x="977462" y="1135118"/>
            <a:ext cx="6742386" cy="492443"/>
          </a:xfrm>
        </p:spPr>
        <p:txBody>
          <a:bodyPr/>
          <a:lstStyle/>
          <a:p>
            <a:pPr lvl="0"/>
            <a:r>
              <a:rPr lang="en-US" dirty="0">
                <a:solidFill>
                  <a:srgbClr val="666666"/>
                </a:solidFill>
              </a:rPr>
              <a:t>Solution  2</a:t>
            </a:r>
            <a:r>
              <a:rPr lang="en-US" dirty="0" smtClean="0">
                <a:solidFill>
                  <a:srgbClr val="666666"/>
                </a:solidFill>
              </a:rPr>
              <a:t>:  </a:t>
            </a:r>
            <a:r>
              <a:rPr lang="en-US" b="1" dirty="0" smtClean="0"/>
              <a:t>Reduce </a:t>
            </a:r>
            <a:r>
              <a:rPr lang="en-US" b="1" dirty="0" smtClean="0"/>
              <a:t>the price of support </a:t>
            </a:r>
            <a:r>
              <a:rPr lang="en-US" b="1" dirty="0" smtClean="0"/>
              <a:t>services </a:t>
            </a:r>
            <a:r>
              <a:rPr lang="en-US" dirty="0" smtClean="0">
                <a:solidFill>
                  <a:srgbClr val="666666"/>
                </a:solidFill>
              </a:rPr>
              <a:t> </a:t>
            </a:r>
            <a:endParaRPr lang="en-US" dirty="0">
              <a:solidFill>
                <a:srgbClr val="666666"/>
              </a:solidFill>
            </a:endParaRPr>
          </a:p>
          <a:p>
            <a:endParaRPr lang="en-US" dirty="0"/>
          </a:p>
        </p:txBody>
      </p:sp>
      <p:graphicFrame>
        <p:nvGraphicFramePr>
          <p:cNvPr id="4" name="Table 3"/>
          <p:cNvGraphicFramePr>
            <a:graphicFrameLocks noGrp="1"/>
          </p:cNvGraphicFramePr>
          <p:nvPr/>
        </p:nvGraphicFramePr>
        <p:xfrm>
          <a:off x="767254" y="1502979"/>
          <a:ext cx="7662041" cy="3629222"/>
        </p:xfrm>
        <a:graphic>
          <a:graphicData uri="http://schemas.openxmlformats.org/drawingml/2006/table">
            <a:tbl>
              <a:tblPr firstRow="1" bandRow="1">
                <a:tableStyleId>{073A0DAA-6AF3-43AB-8588-CEC1D06C72B9}</a:tableStyleId>
              </a:tblPr>
              <a:tblGrid>
                <a:gridCol w="3506358">
                  <a:extLst>
                    <a:ext uri="{9D8B030D-6E8A-4147-A177-3AD203B41FA5}">
                      <a16:colId xmlns:a16="http://schemas.microsoft.com/office/drawing/2014/main" xmlns="" val="20000"/>
                    </a:ext>
                  </a:extLst>
                </a:gridCol>
                <a:gridCol w="4155683">
                  <a:extLst>
                    <a:ext uri="{9D8B030D-6E8A-4147-A177-3AD203B41FA5}">
                      <a16:colId xmlns:a16="http://schemas.microsoft.com/office/drawing/2014/main" xmlns="" val="20001"/>
                    </a:ext>
                  </a:extLst>
                </a:gridCol>
              </a:tblGrid>
              <a:tr h="367862">
                <a:tc>
                  <a:txBody>
                    <a:bodyPr/>
                    <a:lstStyle/>
                    <a:p>
                      <a:r>
                        <a:rPr lang="en-US" dirty="0" smtClean="0"/>
                        <a:t>Strengths</a:t>
                      </a:r>
                      <a:endParaRPr lang="en-US" dirty="0"/>
                    </a:p>
                  </a:txBody>
                  <a:tcPr/>
                </a:tc>
                <a:tc>
                  <a:txBody>
                    <a:bodyPr/>
                    <a:lstStyle/>
                    <a:p>
                      <a:r>
                        <a:rPr lang="en-US" dirty="0" smtClean="0"/>
                        <a:t>Weaknesses</a:t>
                      </a:r>
                      <a:endParaRPr lang="en-US" dirty="0"/>
                    </a:p>
                  </a:txBody>
                  <a:tcPr/>
                </a:tc>
                <a:extLst>
                  <a:ext uri="{0D108BD9-81ED-4DB2-BD59-A6C34878D82A}">
                    <a16:rowId xmlns:a16="http://schemas.microsoft.com/office/drawing/2014/main" xmlns="" val="10000"/>
                  </a:ext>
                </a:extLst>
              </a:tr>
              <a:tr h="767255">
                <a:tc>
                  <a:txBody>
                    <a:bodyPr/>
                    <a:lstStyle/>
                    <a:p>
                      <a:pPr>
                        <a:buFontTx/>
                        <a:buChar char="-"/>
                      </a:pPr>
                      <a:r>
                        <a:rPr lang="en-US" sz="1400" b="0" i="0" u="none" strike="noStrike" cap="none" dirty="0" smtClean="0">
                          <a:solidFill>
                            <a:schemeClr val="dk1"/>
                          </a:solidFill>
                          <a:latin typeface="+mn-lt"/>
                          <a:ea typeface="+mn-ea"/>
                          <a:cs typeface="+mn-cs"/>
                          <a:sym typeface="Arial"/>
                        </a:rPr>
                        <a:t>Its implementation time </a:t>
                      </a:r>
                    </a:p>
                    <a:p>
                      <a:pPr>
                        <a:buFontTx/>
                        <a:buChar char="-"/>
                      </a:pPr>
                      <a:r>
                        <a:rPr lang="en-US" sz="1400" b="0" i="0" u="none" strike="noStrike" cap="none" dirty="0" smtClean="0">
                          <a:solidFill>
                            <a:schemeClr val="dk1"/>
                          </a:solidFill>
                          <a:latin typeface="+mn-lt"/>
                          <a:ea typeface="+mn-ea"/>
                          <a:cs typeface="+mn-cs"/>
                          <a:sym typeface="Arial"/>
                        </a:rPr>
                        <a:t>It will be easier to monitor and address recurring problems.</a:t>
                      </a:r>
                      <a:endParaRPr lang="en-US" dirty="0"/>
                    </a:p>
                  </a:txBody>
                  <a:tcPr/>
                </a:tc>
                <a:tc>
                  <a:txBody>
                    <a:bodyPr/>
                    <a:lstStyle/>
                    <a:p>
                      <a:pPr rtl="0" fontAlgn="base"/>
                      <a:r>
                        <a:rPr lang="en-US" sz="1400" b="0" i="0" u="none" strike="noStrike" cap="none" dirty="0" smtClean="0">
                          <a:solidFill>
                            <a:schemeClr val="dk1"/>
                          </a:solidFill>
                          <a:latin typeface="+mn-lt"/>
                          <a:ea typeface="+mn-ea"/>
                          <a:cs typeface="+mn-cs"/>
                          <a:sym typeface="Arial"/>
                        </a:rPr>
                        <a:t>- Reduces the profit margin on these services.</a:t>
                      </a:r>
                    </a:p>
                    <a:p>
                      <a:pPr rtl="0" fontAlgn="base"/>
                      <a:r>
                        <a:rPr lang="en-US" sz="1400" b="0" i="0" u="none" strike="noStrike" cap="none" dirty="0" smtClean="0">
                          <a:solidFill>
                            <a:schemeClr val="dk1"/>
                          </a:solidFill>
                          <a:latin typeface="+mn-lt"/>
                          <a:ea typeface="+mn-ea"/>
                          <a:cs typeface="+mn-cs"/>
                          <a:sym typeface="Arial"/>
                        </a:rPr>
                        <a:t>- Support services are not the priority services for customers.</a:t>
                      </a:r>
                    </a:p>
                    <a:p>
                      <a:pPr marL="0" marR="0" indent="0" algn="l" defTabSz="914400" rtl="0" eaLnBrk="1" fontAlgn="auto" latinLnBrk="0" hangingPunct="1">
                        <a:lnSpc>
                          <a:spcPct val="100000"/>
                        </a:lnSpc>
                        <a:spcBef>
                          <a:spcPts val="0"/>
                        </a:spcBef>
                        <a:spcAft>
                          <a:spcPts val="0"/>
                        </a:spcAft>
                        <a:buClr>
                          <a:srgbClr val="000000"/>
                        </a:buClr>
                        <a:buSzTx/>
                        <a:buFontTx/>
                        <a:buNone/>
                        <a:tabLst/>
                        <a:defRPr/>
                      </a:pPr>
                      <a:endParaRPr lang="en-US" sz="1400" b="0" i="0" u="none" strike="noStrike" cap="none" dirty="0">
                        <a:solidFill>
                          <a:schemeClr val="dk1"/>
                        </a:solidFill>
                        <a:latin typeface="+mn-lt"/>
                        <a:ea typeface="+mn-ea"/>
                        <a:cs typeface="+mn-cs"/>
                        <a:sym typeface="Arial"/>
                      </a:endParaRPr>
                    </a:p>
                  </a:txBody>
                  <a:tcPr/>
                </a:tc>
                <a:extLst>
                  <a:ext uri="{0D108BD9-81ED-4DB2-BD59-A6C34878D82A}">
                    <a16:rowId xmlns:a16="http://schemas.microsoft.com/office/drawing/2014/main" xmlns="" val="10001"/>
                  </a:ext>
                </a:extLst>
              </a:tr>
              <a:tr h="362607">
                <a:tc>
                  <a:txBody>
                    <a:bodyPr/>
                    <a:lstStyle/>
                    <a:p>
                      <a:r>
                        <a:rPr lang="en-US" b="1" dirty="0">
                          <a:solidFill>
                            <a:schemeClr val="bg1"/>
                          </a:solidFill>
                        </a:rPr>
                        <a:t>Opportunities</a:t>
                      </a:r>
                    </a:p>
                    <a:p>
                      <a:endParaRPr lang="en-US" b="1" dirty="0"/>
                    </a:p>
                  </a:txBody>
                  <a:tcPr>
                    <a:solidFill>
                      <a:schemeClr val="tx1"/>
                    </a:solidFill>
                  </a:tcPr>
                </a:tc>
                <a:tc>
                  <a:txBody>
                    <a:bodyPr/>
                    <a:lstStyle/>
                    <a:p>
                      <a:r>
                        <a:rPr lang="en-US" b="1" dirty="0">
                          <a:solidFill>
                            <a:schemeClr val="bg1"/>
                          </a:solidFill>
                        </a:rPr>
                        <a:t>Threats</a:t>
                      </a:r>
                      <a:r>
                        <a:rPr lang="en-US" b="1" baseline="0" dirty="0">
                          <a:solidFill>
                            <a:schemeClr val="bg1"/>
                          </a:solidFill>
                        </a:rPr>
                        <a:t> </a:t>
                      </a:r>
                    </a:p>
                  </a:txBody>
                  <a:tcPr>
                    <a:solidFill>
                      <a:schemeClr val="tx1"/>
                    </a:solidFill>
                  </a:tcPr>
                </a:tc>
                <a:extLst>
                  <a:ext uri="{0D108BD9-81ED-4DB2-BD59-A6C34878D82A}">
                    <a16:rowId xmlns:a16="http://schemas.microsoft.com/office/drawing/2014/main" xmlns="" val="10002"/>
                  </a:ext>
                </a:extLst>
              </a:tr>
              <a:tr h="640310">
                <a:tc>
                  <a:txBody>
                    <a:bodyPr/>
                    <a:lstStyle/>
                    <a:p>
                      <a:pPr rtl="0" fontAlgn="base"/>
                      <a:r>
                        <a:rPr lang="en-US" sz="1400" b="0" i="0" u="none" strike="noStrike" cap="none" dirty="0" smtClean="0">
                          <a:solidFill>
                            <a:schemeClr val="dk1"/>
                          </a:solidFill>
                          <a:latin typeface="+mn-lt"/>
                          <a:ea typeface="+mn-ea"/>
                          <a:cs typeface="+mn-cs"/>
                          <a:sym typeface="Arial"/>
                        </a:rPr>
                        <a:t>-  The company can not only keep its customers but also attract new ones.  </a:t>
                      </a:r>
                    </a:p>
                    <a:p>
                      <a:pPr rtl="0" fontAlgn="base"/>
                      <a:r>
                        <a:rPr lang="en-US" sz="1400" b="0" i="0" u="none" strike="noStrike" cap="none" dirty="0" smtClean="0">
                          <a:solidFill>
                            <a:schemeClr val="dk1"/>
                          </a:solidFill>
                          <a:latin typeface="+mn-lt"/>
                          <a:ea typeface="+mn-ea"/>
                          <a:cs typeface="+mn-cs"/>
                          <a:sym typeface="Arial"/>
                        </a:rPr>
                        <a:t>- Develop a new advertising campaign about adapting its services to all budgets. </a:t>
                      </a:r>
                    </a:p>
                    <a:p>
                      <a:pPr>
                        <a:buFontTx/>
                        <a:buNone/>
                      </a:pPr>
                      <a:endParaRPr lang="en-US" dirty="0"/>
                    </a:p>
                  </a:txBody>
                  <a:tcPr/>
                </a:tc>
                <a:tc>
                  <a:txBody>
                    <a:bodyPr/>
                    <a:lstStyle/>
                    <a:p>
                      <a:pPr rtl="0" fontAlgn="base"/>
                      <a:r>
                        <a:rPr lang="en-US" sz="1400" b="0" i="0" u="none" strike="noStrike" cap="none" dirty="0" smtClean="0">
                          <a:solidFill>
                            <a:schemeClr val="dk1"/>
                          </a:solidFill>
                          <a:latin typeface="+mn-lt"/>
                          <a:ea typeface="+mn-ea"/>
                          <a:cs typeface="+mn-cs"/>
                          <a:sym typeface="Arial"/>
                        </a:rPr>
                        <a:t>- These services may not be profitable for the company as the risk of loss on these services increases with the reduced price.</a:t>
                      </a:r>
                    </a:p>
                    <a:p>
                      <a:pPr rtl="0" fontAlgn="base"/>
                      <a:r>
                        <a:rPr lang="en-US" sz="1400" b="0" i="0" u="none" strike="noStrike" cap="none" dirty="0" smtClean="0">
                          <a:solidFill>
                            <a:schemeClr val="dk1"/>
                          </a:solidFill>
                          <a:latin typeface="+mn-lt"/>
                          <a:ea typeface="+mn-ea"/>
                          <a:cs typeface="+mn-cs"/>
                          <a:sym typeface="Arial"/>
                        </a:rPr>
                        <a:t>-  If the support services are not up to scratch, due to the fact that they are not a priority, the customers can always abandon the company despite the price reduction.</a:t>
                      </a:r>
                    </a:p>
                    <a:p>
                      <a:endParaRPr lang="en-US"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36141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e284ea0698_0_16"/>
          <p:cNvSpPr txBox="1"/>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sz="2600" b="1" dirty="0">
                <a:solidFill>
                  <a:srgbClr val="1A1A1A"/>
                </a:solidFill>
                <a:latin typeface="Trebuchet MS"/>
                <a:ea typeface="Trebuchet MS"/>
                <a:cs typeface="Trebuchet MS"/>
                <a:sym typeface="Trebuchet MS"/>
              </a:rPr>
              <a:t>Discussion &amp; Proposed Solution</a:t>
            </a:r>
            <a:endParaRPr sz="2600" b="1">
              <a:solidFill>
                <a:srgbClr val="1A1A1A"/>
              </a:solidFill>
              <a:latin typeface="Trebuchet MS"/>
              <a:ea typeface="Trebuchet MS"/>
              <a:cs typeface="Trebuchet MS"/>
              <a:sym typeface="Trebuchet MS"/>
            </a:endParaRPr>
          </a:p>
        </p:txBody>
      </p:sp>
      <p:pic>
        <p:nvPicPr>
          <p:cNvPr id="166" name="Google Shape;166;ge284ea0698_0_16"/>
          <p:cNvPicPr preferRelativeResize="0"/>
          <p:nvPr/>
        </p:nvPicPr>
        <p:blipFill rotWithShape="1">
          <a:blip r:embed="rId3">
            <a:alphaModFix/>
          </a:blip>
          <a:srcRect l="15700" t="13386" r="15707" b="13386"/>
          <a:stretch/>
        </p:blipFill>
        <p:spPr>
          <a:xfrm>
            <a:off x="1168925" y="1309575"/>
            <a:ext cx="3066050" cy="3273276"/>
          </a:xfrm>
          <a:prstGeom prst="rect">
            <a:avLst/>
          </a:prstGeom>
          <a:noFill/>
          <a:ln>
            <a:noFill/>
          </a:ln>
        </p:spPr>
      </p:pic>
      <p:sp>
        <p:nvSpPr>
          <p:cNvPr id="167" name="Google Shape;167;ge284ea0698_0_16"/>
          <p:cNvSpPr txBox="1"/>
          <p:nvPr/>
        </p:nvSpPr>
        <p:spPr>
          <a:xfrm>
            <a:off x="4414345" y="1138875"/>
            <a:ext cx="4172555" cy="3090590"/>
          </a:xfrm>
          <a:prstGeom prst="rect">
            <a:avLst/>
          </a:prstGeom>
          <a:noFill/>
          <a:ln>
            <a:noFill/>
          </a:ln>
        </p:spPr>
        <p:txBody>
          <a:bodyPr spcFirstLastPara="1" wrap="square" lIns="0" tIns="12700" rIns="0" bIns="0" anchor="t" anchorCtr="0">
            <a:spAutoFit/>
          </a:bodyPr>
          <a:lstStyle/>
          <a:p>
            <a:pPr marL="43815" lvl="0"/>
            <a:r>
              <a:rPr lang="en-US" sz="1600" dirty="0">
                <a:solidFill>
                  <a:srgbClr val="595959"/>
                </a:solidFill>
                <a:latin typeface="Tahoma"/>
                <a:ea typeface="Tahoma"/>
                <a:cs typeface="Tahoma"/>
                <a:sym typeface="Tahoma"/>
              </a:rPr>
              <a:t>Alternative solutions</a:t>
            </a:r>
            <a:r>
              <a:rPr lang="en-US" sz="1600" dirty="0" smtClean="0">
                <a:solidFill>
                  <a:srgbClr val="595959"/>
                </a:solidFill>
                <a:latin typeface="Tahoma"/>
                <a:ea typeface="Tahoma"/>
                <a:cs typeface="Tahoma"/>
                <a:sym typeface="Tahoma"/>
              </a:rPr>
              <a:t>: </a:t>
            </a:r>
            <a:r>
              <a:rPr lang="en-US" sz="1600" dirty="0" smtClean="0">
                <a:solidFill>
                  <a:schemeClr val="accent5"/>
                </a:solidFill>
                <a:latin typeface="Tahoma" pitchFamily="34" charset="0"/>
                <a:ea typeface="Tahoma" pitchFamily="34" charset="0"/>
                <a:cs typeface="Tahoma" pitchFamily="34" charset="0"/>
              </a:rPr>
              <a:t>Improve The Internet Connectivity</a:t>
            </a:r>
            <a:endParaRPr lang="en-US" sz="1600" dirty="0">
              <a:solidFill>
                <a:schemeClr val="accent5"/>
              </a:solidFill>
              <a:latin typeface="Tahoma" pitchFamily="34" charset="0"/>
              <a:ea typeface="Tahoma" pitchFamily="34" charset="0"/>
              <a:cs typeface="Tahoma" pitchFamily="34" charset="0"/>
              <a:sym typeface="Tahoma"/>
            </a:endParaRPr>
          </a:p>
          <a:p>
            <a:pPr marL="43815" lvl="0" indent="0" algn="l" rtl="0">
              <a:spcBef>
                <a:spcPts val="0"/>
              </a:spcBef>
              <a:spcAft>
                <a:spcPts val="0"/>
              </a:spcAft>
              <a:buNone/>
            </a:pPr>
            <a:endParaRPr lang="en-US" sz="1600" dirty="0" smtClean="0">
              <a:solidFill>
                <a:srgbClr val="595959"/>
              </a:solidFill>
              <a:latin typeface="Tahoma"/>
              <a:ea typeface="Tahoma"/>
              <a:cs typeface="Tahoma"/>
              <a:sym typeface="Tahoma"/>
            </a:endParaRPr>
          </a:p>
          <a:p>
            <a:pPr marL="43815" lvl="0"/>
            <a:r>
              <a:rPr lang="en-US" sz="1600" dirty="0" smtClean="0"/>
              <a:t>Many of the customers who churned had internet service, which is why we should increase the quality of internet services, especially fiber optics.</a:t>
            </a:r>
            <a:endParaRPr lang="en-US" sz="1600" dirty="0">
              <a:solidFill>
                <a:srgbClr val="595959"/>
              </a:solidFill>
              <a:latin typeface="Tahoma"/>
              <a:ea typeface="Tahoma"/>
              <a:cs typeface="Tahoma"/>
              <a:sym typeface="Tahoma"/>
            </a:endParaRPr>
          </a:p>
          <a:p>
            <a:pPr marL="43815"/>
            <a:r>
              <a:rPr lang="en-US" sz="1200" dirty="0"/>
              <a:t>        </a:t>
            </a:r>
          </a:p>
          <a:p>
            <a:pPr>
              <a:buFont typeface="Arial" pitchFamily="34" charset="0"/>
              <a:buChar char="•"/>
            </a:pPr>
            <a:endParaRPr lang="en-US" sz="1200" dirty="0"/>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sz="1600" dirty="0">
              <a:solidFill>
                <a:srgbClr val="888888"/>
              </a:solidFill>
              <a:latin typeface="Tahoma"/>
              <a:ea typeface="Tahoma"/>
              <a:cs typeface="Tahoma"/>
              <a:sym typeface="Tahoma"/>
            </a:endParaRPr>
          </a:p>
          <a:p>
            <a:pPr marL="457200" lvl="0" indent="0" algn="l" rtl="0">
              <a:spcBef>
                <a:spcPts val="0"/>
              </a:spcBef>
              <a:spcAft>
                <a:spcPts val="0"/>
              </a:spcAft>
              <a:buNone/>
            </a:pPr>
            <a:endParaRPr sz="1600" dirty="0">
              <a:solidFill>
                <a:srgbClr val="888888"/>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58785"/>
          </a:xfrm>
        </p:spPr>
        <p:txBody>
          <a:bodyPr/>
          <a:lstStyle/>
          <a:p>
            <a:pPr lvl="0"/>
            <a:r>
              <a:rPr lang="en-US" dirty="0" smtClean="0"/>
              <a:t>Discussion &amp; Proposed Solution</a:t>
            </a:r>
            <a:br>
              <a:rPr lang="en-US" dirty="0" smtClean="0"/>
            </a:br>
            <a:endParaRPr lang="en-US" dirty="0"/>
          </a:p>
        </p:txBody>
      </p:sp>
      <p:sp>
        <p:nvSpPr>
          <p:cNvPr id="3" name="Text Placeholder 2"/>
          <p:cNvSpPr>
            <a:spLocks noGrp="1"/>
          </p:cNvSpPr>
          <p:nvPr>
            <p:ph type="body" idx="1"/>
          </p:nvPr>
        </p:nvSpPr>
        <p:spPr>
          <a:xfrm>
            <a:off x="4782207" y="872359"/>
            <a:ext cx="3562162" cy="3447098"/>
          </a:xfrm>
        </p:spPr>
        <p:txBody>
          <a:bodyPr/>
          <a:lstStyle/>
          <a:p>
            <a:pPr lvl="0"/>
            <a:r>
              <a:rPr lang="en-US" dirty="0" smtClean="0"/>
              <a:t>Alternative solutions: </a:t>
            </a:r>
            <a:r>
              <a:rPr lang="en-US" dirty="0" err="1" smtClean="0"/>
              <a:t>Favour</a:t>
            </a:r>
            <a:r>
              <a:rPr lang="en-US" dirty="0" smtClean="0"/>
              <a:t> relatively long </a:t>
            </a:r>
            <a:r>
              <a:rPr lang="en-US" dirty="0" smtClean="0"/>
              <a:t>contracts</a:t>
            </a:r>
          </a:p>
          <a:p>
            <a:pPr lvl="0"/>
            <a:endParaRPr lang="en-US" dirty="0" smtClean="0"/>
          </a:p>
          <a:p>
            <a:pPr lvl="0"/>
            <a:r>
              <a:rPr lang="en-US" dirty="0" smtClean="0"/>
              <a:t>The </a:t>
            </a:r>
            <a:r>
              <a:rPr lang="en-US" dirty="0" smtClean="0"/>
              <a:t>customers with short contracts churned the most. By favoring long contracts ,we will have more time to anticipate the departure of the customer on the one hand and on the other hand the customer will have time to familiarize and appreciate as it should,  the services that are offered. </a:t>
            </a:r>
            <a:endParaRPr lang="en-US" dirty="0" smtClean="0">
              <a:solidFill>
                <a:schemeClr val="accent5"/>
              </a:solidFill>
              <a:latin typeface="Tahoma" pitchFamily="34" charset="0"/>
              <a:ea typeface="Tahoma" pitchFamily="34" charset="0"/>
              <a:cs typeface="Tahoma" pitchFamily="34" charset="0"/>
            </a:endParaRPr>
          </a:p>
          <a:p>
            <a:endParaRPr lang="en-US" dirty="0"/>
          </a:p>
        </p:txBody>
      </p:sp>
      <p:pic>
        <p:nvPicPr>
          <p:cNvPr id="4" name="Google Shape;166;ge284ea0698_0_16"/>
          <p:cNvPicPr preferRelativeResize="0"/>
          <p:nvPr/>
        </p:nvPicPr>
        <p:blipFill rotWithShape="1">
          <a:blip r:embed="rId2">
            <a:alphaModFix/>
          </a:blip>
          <a:srcRect l="15700" t="13386" r="15707" b="13386"/>
          <a:stretch/>
        </p:blipFill>
        <p:spPr>
          <a:xfrm>
            <a:off x="885146" y="1267534"/>
            <a:ext cx="3066050" cy="32732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3"/>
          <p:cNvSpPr txBox="1"/>
          <p:nvPr>
            <p:ph type="title"/>
          </p:nvPr>
        </p:nvSpPr>
        <p:spPr>
          <a:xfrm>
            <a:off x="821750" y="303367"/>
            <a:ext cx="75006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How long will it take for the company to lose all its customers? Which demographics will they lose first?</a:t>
            </a:r>
            <a:endParaRPr sz="2000"/>
          </a:p>
        </p:txBody>
      </p:sp>
      <p:sp>
        <p:nvSpPr>
          <p:cNvPr id="1054" name="Google Shape;1054;p3"/>
          <p:cNvSpPr txBox="1"/>
          <p:nvPr>
            <p:ph idx="1" type="body"/>
          </p:nvPr>
        </p:nvSpPr>
        <p:spPr>
          <a:xfrm>
            <a:off x="799629" y="1019503"/>
            <a:ext cx="7544700" cy="1500900"/>
          </a:xfrm>
          <a:prstGeom prst="rect">
            <a:avLst/>
          </a:prstGeom>
          <a:noFill/>
          <a:ln>
            <a:noFill/>
          </a:ln>
        </p:spPr>
        <p:txBody>
          <a:bodyPr anchorCtr="0" anchor="t" bIns="0" lIns="0" spcFirstLastPara="1" rIns="0" wrap="square" tIns="0">
            <a:spAutoFit/>
          </a:bodyPr>
          <a:lstStyle/>
          <a:p>
            <a:pPr indent="-228600" lvl="0" marL="457200" rtl="0" algn="l">
              <a:lnSpc>
                <a:spcPct val="100000"/>
              </a:lnSpc>
              <a:spcBef>
                <a:spcPts val="0"/>
              </a:spcBef>
              <a:spcAft>
                <a:spcPts val="0"/>
              </a:spcAft>
              <a:buSzPts val="1400"/>
              <a:buNone/>
            </a:pPr>
            <a:r>
              <a:rPr lang="en-US"/>
              <a:t>Telco had a base of 7043 customers of which 26.5% have churned and if the company does nothing and the customers continue to churn at the same rate the company will lose all its customers within 29 months.</a:t>
            </a:r>
            <a:endParaRPr/>
          </a:p>
          <a:p>
            <a:pPr indent="-228600" lvl="0" marL="457200" rtl="0" algn="l">
              <a:lnSpc>
                <a:spcPct val="100000"/>
              </a:lnSpc>
              <a:spcBef>
                <a:spcPts val="0"/>
              </a:spcBef>
              <a:spcAft>
                <a:spcPts val="0"/>
              </a:spcAft>
              <a:buSzPts val="1400"/>
              <a:buNone/>
            </a:pPr>
            <a:r>
              <a:t/>
            </a:r>
            <a:endParaRPr>
              <a:latin typeface="Tahoma"/>
              <a:ea typeface="Tahoma"/>
              <a:cs typeface="Tahoma"/>
              <a:sym typeface="Tahoma"/>
            </a:endParaRPr>
          </a:p>
          <a:p>
            <a:pPr indent="0" lvl="0" marL="0" rtl="0" algn="l">
              <a:lnSpc>
                <a:spcPct val="100000"/>
              </a:lnSpc>
              <a:spcBef>
                <a:spcPts val="0"/>
              </a:spcBef>
              <a:spcAft>
                <a:spcPts val="0"/>
              </a:spcAft>
              <a:buSzPts val="1400"/>
              <a:buNone/>
            </a:pPr>
            <a:r>
              <a:t/>
            </a:r>
            <a:endParaRPr/>
          </a:p>
          <a:p>
            <a:pPr indent="-228600" lvl="0" marL="457200" rtl="0" algn="l">
              <a:lnSpc>
                <a:spcPct val="100000"/>
              </a:lnSpc>
              <a:spcBef>
                <a:spcPts val="0"/>
              </a:spcBef>
              <a:spcAft>
                <a:spcPts val="0"/>
              </a:spcAft>
              <a:buSzPts val="1400"/>
              <a:buNone/>
            </a:pPr>
            <a:r>
              <a:rPr lang="en-US"/>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 &amp; Appendices </a:t>
            </a:r>
          </a:p>
        </p:txBody>
      </p:sp>
      <p:sp>
        <p:nvSpPr>
          <p:cNvPr id="3" name="Subtitle 2">
            <a:extLst>
              <a:ext uri="{FF2B5EF4-FFF2-40B4-BE49-F238E27FC236}">
                <a16:creationId xmlns:a16="http://schemas.microsoft.com/office/drawing/2014/main" xmlns="" id="{E7390608-0B85-407C-A220-FE43985AD5EA}"/>
              </a:ext>
            </a:extLst>
          </p:cNvPr>
          <p:cNvSpPr>
            <a:spLocks noGrp="1"/>
          </p:cNvSpPr>
          <p:nvPr>
            <p:ph type="subTitle" idx="1"/>
          </p:nvPr>
        </p:nvSpPr>
        <p:spPr>
          <a:xfrm>
            <a:off x="1137684" y="1391803"/>
            <a:ext cx="6400800" cy="2462213"/>
          </a:xfrm>
        </p:spPr>
        <p:txBody>
          <a:bodyPr/>
          <a:lstStyle/>
          <a:p>
            <a:pPr marL="514350" indent="-285750">
              <a:buFont typeface="Arial" panose="020B0604020202020204" pitchFamily="34" charset="0"/>
              <a:buChar char="•"/>
            </a:pPr>
            <a:r>
              <a:rPr lang="fr-HT" b="1" u="sng" dirty="0">
                <a:hlinkClick r:id="rId2"/>
              </a:rPr>
              <a:t>Customer </a:t>
            </a:r>
            <a:r>
              <a:rPr lang="fr-HT" b="1" u="sng" dirty="0" err="1">
                <a:hlinkClick r:id="rId2"/>
              </a:rPr>
              <a:t>Churn</a:t>
            </a:r>
            <a:r>
              <a:rPr lang="fr-HT" b="1" u="sng" dirty="0">
                <a:hlinkClick r:id="rId2"/>
              </a:rPr>
              <a:t> </a:t>
            </a:r>
            <a:r>
              <a:rPr lang="fr-HT" b="1" u="sng" dirty="0" err="1">
                <a:hlinkClick r:id="rId2"/>
              </a:rPr>
              <a:t>Analysis</a:t>
            </a:r>
            <a:endParaRPr lang="fr-HT" b="1" u="sng" dirty="0"/>
          </a:p>
          <a:p>
            <a:pPr marL="514350" indent="-285750">
              <a:buFont typeface="Arial" panose="020B0604020202020204" pitchFamily="34" charset="0"/>
              <a:buChar char="•"/>
            </a:pPr>
            <a:endParaRPr lang="fr-HT" dirty="0"/>
          </a:p>
          <a:p>
            <a:pPr marL="228600" lvl="0" indent="0"/>
            <a:r>
              <a:rPr lang="en-US" dirty="0" smtClean="0">
                <a:solidFill>
                  <a:srgbClr val="000000"/>
                </a:solidFill>
              </a:rPr>
              <a:t>- Data</a:t>
            </a:r>
            <a:r>
              <a:rPr lang="en-US" dirty="0" smtClean="0">
                <a:solidFill>
                  <a:srgbClr val="000000"/>
                </a:solidFill>
              </a:rPr>
              <a:t>: </a:t>
            </a:r>
            <a:r>
              <a:rPr lang="en-US" u="sng" dirty="0" smtClean="0">
                <a:solidFill>
                  <a:schemeClr val="hlink"/>
                </a:solidFill>
                <a:hlinkClick r:id="rId3"/>
              </a:rPr>
              <a:t>https://www.kaggle.com/blastchar/telco-customer-churn/data#</a:t>
            </a:r>
            <a:endParaRPr lang="en-US" dirty="0" smtClean="0">
              <a:solidFill>
                <a:srgbClr val="000000"/>
              </a:solidFill>
            </a:endParaRPr>
          </a:p>
          <a:p>
            <a:pPr marL="228600" indent="0"/>
            <a:endParaRPr lang="fr-HT" dirty="0" smtClean="0"/>
          </a:p>
          <a:p>
            <a:pPr marL="228600" indent="0"/>
            <a:r>
              <a:rPr lang="en-US" dirty="0" smtClean="0"/>
              <a:t>- The </a:t>
            </a:r>
            <a:r>
              <a:rPr lang="en-US" dirty="0" err="1" smtClean="0"/>
              <a:t>jupyter</a:t>
            </a:r>
            <a:r>
              <a:rPr lang="en-US" dirty="0" smtClean="0"/>
              <a:t> notebook is attached along with this </a:t>
            </a:r>
            <a:r>
              <a:rPr lang="en-US" dirty="0" err="1" smtClean="0"/>
              <a:t>powerpoint</a:t>
            </a:r>
            <a:r>
              <a:rPr lang="en-US" dirty="0" smtClean="0"/>
              <a:t> presentation.</a:t>
            </a:r>
            <a:endParaRPr lang="fr-HT" dirty="0" smtClean="0"/>
          </a:p>
          <a:p>
            <a:pPr marL="228600" indent="0"/>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fr-HT"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p:nvPr/>
        </p:nvSpPr>
        <p:spPr>
          <a:xfrm>
            <a:off x="821750" y="303367"/>
            <a:ext cx="40869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2600">
              <a:latin typeface="Trebuchet MS"/>
              <a:ea typeface="Trebuchet MS"/>
              <a:cs typeface="Trebuchet MS"/>
              <a:sym typeface="Trebuchet MS"/>
            </a:endParaRPr>
          </a:p>
        </p:txBody>
      </p:sp>
      <p:sp>
        <p:nvSpPr>
          <p:cNvPr id="182" name="Google Shape;182;p6"/>
          <p:cNvSpPr txBox="1"/>
          <p:nvPr/>
        </p:nvSpPr>
        <p:spPr>
          <a:xfrm>
            <a:off x="2566350" y="1898483"/>
            <a:ext cx="3858900" cy="689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a:solidFill>
                <a:srgbClr val="444444"/>
              </a:solidFill>
              <a:latin typeface="Tahoma"/>
              <a:ea typeface="Tahoma"/>
              <a:cs typeface="Tahoma"/>
              <a:sym typeface="Tahoma"/>
            </a:endParaRPr>
          </a:p>
          <a:p>
            <a:pPr marL="0" lvl="0" indent="0" algn="ctr" rtl="0">
              <a:lnSpc>
                <a:spcPct val="115000"/>
              </a:lnSpc>
              <a:spcBef>
                <a:spcPts val="0"/>
              </a:spcBef>
              <a:spcAft>
                <a:spcPts val="0"/>
              </a:spcAft>
              <a:buNone/>
            </a:pPr>
            <a:r>
              <a:rPr lang="en-US" sz="1700" b="1">
                <a:solidFill>
                  <a:srgbClr val="595959"/>
                </a:solidFill>
                <a:latin typeface="Tahoma"/>
                <a:ea typeface="Tahoma"/>
                <a:cs typeface="Tahoma"/>
                <a:sym typeface="Tahoma"/>
              </a:rPr>
              <a:t>Contact Me</a:t>
            </a:r>
            <a:endParaRPr sz="1700">
              <a:solidFill>
                <a:srgbClr val="595959"/>
              </a:solidFill>
              <a:latin typeface="Tahoma"/>
              <a:ea typeface="Tahoma"/>
              <a:cs typeface="Tahoma"/>
              <a:sym typeface="Tahoma"/>
            </a:endParaRPr>
          </a:p>
          <a:p>
            <a:pPr marL="0" lvl="0" indent="0" algn="ctr" rtl="0">
              <a:lnSpc>
                <a:spcPct val="115000"/>
              </a:lnSpc>
              <a:spcBef>
                <a:spcPts val="0"/>
              </a:spcBef>
              <a:spcAft>
                <a:spcPts val="0"/>
              </a:spcAft>
              <a:buNone/>
            </a:pPr>
            <a:r>
              <a:rPr lang="en-US">
                <a:solidFill>
                  <a:srgbClr val="595959"/>
                </a:solidFill>
                <a:latin typeface="Tahoma"/>
                <a:ea typeface="Tahoma"/>
                <a:cs typeface="Tahoma"/>
                <a:sym typeface="Tahoma"/>
              </a:rPr>
              <a:t>I you have any question about this presentation, Feel free to send us a message in the </a:t>
            </a:r>
            <a:r>
              <a:rPr lang="en-US" u="sng">
                <a:solidFill>
                  <a:schemeClr val="accent5"/>
                </a:solidFill>
                <a:latin typeface="Tahoma"/>
                <a:ea typeface="Tahoma"/>
                <a:cs typeface="Tahoma"/>
                <a:sym typeface="Tahoma"/>
                <a:hlinkClick r:id="rId3">
                  <a:extLst>
                    <a:ext uri="{A12FA001-AC4F-418D-AE19-62706E023703}">
                      <ahyp:hlinkClr xmlns:ahyp="http://schemas.microsoft.com/office/drawing/2018/hyperlinkcolor" xmlns="" val="tx"/>
                    </a:ext>
                  </a:extLst>
                </a:hlinkClick>
              </a:rPr>
              <a:t>#business-analysis</a:t>
            </a:r>
            <a:r>
              <a:rPr lang="en-US">
                <a:solidFill>
                  <a:srgbClr val="595959"/>
                </a:solidFill>
                <a:latin typeface="Tahoma"/>
                <a:ea typeface="Tahoma"/>
                <a:cs typeface="Tahoma"/>
                <a:sym typeface="Tahoma"/>
              </a:rPr>
              <a:t> channel on slack.</a:t>
            </a:r>
            <a:endParaRPr>
              <a:solidFill>
                <a:srgbClr val="595959"/>
              </a:solidFill>
              <a:latin typeface="Tahoma"/>
              <a:ea typeface="Tahoma"/>
              <a:cs typeface="Tahoma"/>
              <a:sym typeface="Tahoma"/>
            </a:endParaRPr>
          </a:p>
        </p:txBody>
      </p:sp>
      <p:grpSp>
        <p:nvGrpSpPr>
          <p:cNvPr id="183" name="Google Shape;183;p6"/>
          <p:cNvGrpSpPr/>
          <p:nvPr/>
        </p:nvGrpSpPr>
        <p:grpSpPr>
          <a:xfrm>
            <a:off x="713191" y="1146161"/>
            <a:ext cx="1974755" cy="3306194"/>
            <a:chOff x="1148038" y="1194838"/>
            <a:chExt cx="1579804" cy="2598800"/>
          </a:xfrm>
        </p:grpSpPr>
        <p:sp>
          <p:nvSpPr>
            <p:cNvPr id="184" name="Google Shape;184;p6"/>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rgbClr val="DEA2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1629300" y="2941092"/>
              <a:ext cx="36770" cy="49705"/>
            </a:xfrm>
            <a:custGeom>
              <a:avLst/>
              <a:gdLst/>
              <a:ahLst/>
              <a:cxnLst/>
              <a:rect l="l" t="t" r="r" b="b"/>
              <a:pathLst>
                <a:path w="452" h="611" extrusionOk="0">
                  <a:moveTo>
                    <a:pt x="0" y="1"/>
                  </a:moveTo>
                  <a:lnTo>
                    <a:pt x="451" y="611"/>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1946480" y="2917338"/>
              <a:ext cx="72401" cy="38967"/>
            </a:xfrm>
            <a:custGeom>
              <a:avLst/>
              <a:gdLst/>
              <a:ahLst/>
              <a:cxnLst/>
              <a:rect l="l" t="t" r="r" b="b"/>
              <a:pathLst>
                <a:path w="890" h="479" extrusionOk="0">
                  <a:moveTo>
                    <a:pt x="1" y="1"/>
                  </a:moveTo>
                  <a:lnTo>
                    <a:pt x="890" y="478"/>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6"/>
          <p:cNvSpPr txBox="1"/>
          <p:nvPr/>
        </p:nvSpPr>
        <p:spPr>
          <a:xfrm>
            <a:off x="2832381" y="3281331"/>
            <a:ext cx="3858900" cy="106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700" b="1" dirty="0" err="1">
                <a:solidFill>
                  <a:srgbClr val="595959"/>
                </a:solidFill>
                <a:latin typeface="Tahoma"/>
                <a:ea typeface="Tahoma"/>
                <a:cs typeface="Tahoma"/>
                <a:sym typeface="Tahoma"/>
              </a:rPr>
              <a:t>Ressources</a:t>
            </a:r>
            <a:endParaRPr sz="1300" i="1" dirty="0">
              <a:solidFill>
                <a:srgbClr val="595959"/>
              </a:solidFill>
              <a:latin typeface="Tahoma"/>
              <a:ea typeface="Tahoma"/>
              <a:cs typeface="Tahoma"/>
              <a:sym typeface="Tahoma"/>
            </a:endParaRPr>
          </a:p>
          <a:p>
            <a:pPr marL="457200" lvl="0" indent="-311150" algn="ctr" rtl="0">
              <a:lnSpc>
                <a:spcPct val="115000"/>
              </a:lnSpc>
              <a:spcBef>
                <a:spcPts val="1000"/>
              </a:spcBef>
              <a:spcAft>
                <a:spcPts val="0"/>
              </a:spcAft>
              <a:buClr>
                <a:srgbClr val="888888"/>
              </a:buClr>
              <a:buSzPts val="1300"/>
              <a:buFont typeface="Tahoma"/>
              <a:buChar char="➢"/>
            </a:pPr>
            <a:r>
              <a:rPr lang="en-US" sz="1300" b="1" i="1" u="sng" dirty="0">
                <a:solidFill>
                  <a:srgbClr val="888888"/>
                </a:solidFill>
                <a:latin typeface="Tahoma"/>
                <a:ea typeface="Tahoma"/>
                <a:cs typeface="Tahoma"/>
                <a:sym typeface="Tahoma"/>
                <a:hlinkClick r:id="rId4"/>
              </a:rPr>
              <a:t>See the full project</a:t>
            </a:r>
            <a:endParaRPr sz="1300" b="1" i="1" dirty="0">
              <a:solidFill>
                <a:srgbClr val="888888"/>
              </a:solidFill>
              <a:latin typeface="Tahoma"/>
              <a:ea typeface="Tahoma"/>
              <a:cs typeface="Tahoma"/>
              <a:sym typeface="Tahoma"/>
            </a:endParaRPr>
          </a:p>
        </p:txBody>
      </p:sp>
      <p:sp>
        <p:nvSpPr>
          <p:cNvPr id="226" name="Google Shape;226;p6"/>
          <p:cNvSpPr txBox="1"/>
          <p:nvPr/>
        </p:nvSpPr>
        <p:spPr>
          <a:xfrm>
            <a:off x="643800" y="387600"/>
            <a:ext cx="7704000" cy="13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5100" b="1">
                <a:solidFill>
                  <a:srgbClr val="1A9988"/>
                </a:solidFill>
                <a:latin typeface="Tahoma"/>
                <a:ea typeface="Tahoma"/>
                <a:cs typeface="Tahoma"/>
                <a:sym typeface="Tahoma"/>
              </a:rPr>
              <a:t>THANKS</a:t>
            </a:r>
            <a:endParaRPr sz="5100" b="1">
              <a:solidFill>
                <a:srgbClr val="1A9988"/>
              </a:solidFill>
              <a:latin typeface="Tahoma"/>
              <a:ea typeface="Tahoma"/>
              <a:cs typeface="Tahoma"/>
              <a:sym typeface="Tahoma"/>
            </a:endParaRPr>
          </a:p>
        </p:txBody>
      </p:sp>
      <p:grpSp>
        <p:nvGrpSpPr>
          <p:cNvPr id="227" name="Google Shape;227;p6"/>
          <p:cNvGrpSpPr/>
          <p:nvPr/>
        </p:nvGrpSpPr>
        <p:grpSpPr>
          <a:xfrm>
            <a:off x="6453190" y="993717"/>
            <a:ext cx="1724150" cy="3611400"/>
            <a:chOff x="6018434" y="846471"/>
            <a:chExt cx="1795054" cy="3758743"/>
          </a:xfrm>
        </p:grpSpPr>
        <p:sp>
          <p:nvSpPr>
            <p:cNvPr id="228" name="Google Shape;228;p6"/>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rgbClr val="3D489C"/>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Churn Analysis</a:t>
            </a:r>
            <a:endParaRPr dirty="0"/>
          </a:p>
        </p:txBody>
      </p:sp>
      <p:sp>
        <p:nvSpPr>
          <p:cNvPr id="58" name="Rectangle 57"/>
          <p:cNvSpPr/>
          <p:nvPr/>
        </p:nvSpPr>
        <p:spPr>
          <a:xfrm>
            <a:off x="795472" y="2189852"/>
            <a:ext cx="7843785" cy="1169551"/>
          </a:xfrm>
          <a:prstGeom prst="rect">
            <a:avLst/>
          </a:prstGeom>
        </p:spPr>
        <p:txBody>
          <a:bodyPr wrap="square">
            <a:spAutoFit/>
          </a:bodyPr>
          <a:lstStyle/>
          <a:p>
            <a:r>
              <a:rPr lang="en-US" dirty="0"/>
              <a:t>  </a:t>
            </a:r>
          </a:p>
          <a:p>
            <a:pPr marL="457200" indent="-228600">
              <a:buSzPts val="1400"/>
            </a:pPr>
            <a:r>
              <a:rPr lang="en-US" dirty="0">
                <a:solidFill>
                  <a:srgbClr val="595959"/>
                </a:solidFill>
                <a:latin typeface="+mj-lt"/>
                <a:ea typeface="Tahoma"/>
                <a:cs typeface="Tahoma"/>
              </a:rPr>
              <a:t>Churn analysis is the evaluation of a company’s customer loss rate in order to reduce it. Also referred to as customer attrition rate, churn can be minimized by assessing your product and how people use it.</a:t>
            </a:r>
            <a:r>
              <a:rPr lang="en-US" dirty="0"/>
              <a:t/>
            </a:r>
            <a:br>
              <a:rPr lang="en-US" dirty="0"/>
            </a:br>
            <a:endParaRPr lang="en-US" dirty="0"/>
          </a:p>
        </p:txBody>
      </p:sp>
    </p:spTree>
    <p:extLst>
      <p:ext uri="{BB962C8B-B14F-4D97-AF65-F5344CB8AC3E}">
        <p14:creationId xmlns:p14="http://schemas.microsoft.com/office/powerpoint/2010/main" xmlns="" val="177511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2000"/>
                                        <p:tgtEl>
                                          <p:spTgt spid="5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xEl>
                                              <p:pRg st="1" end="1"/>
                                            </p:txEl>
                                          </p:spTgt>
                                        </p:tgtEl>
                                        <p:attrNameLst>
                                          <p:attrName>style.visibility</p:attrName>
                                        </p:attrNameLst>
                                      </p:cBhvr>
                                      <p:to>
                                        <p:strVal val="visible"/>
                                      </p:to>
                                    </p:set>
                                    <p:animEffect transition="in" filter="fade">
                                      <p:cBhvr>
                                        <p:cTn id="10" dur="2000"/>
                                        <p:tgtEl>
                                          <p:spTgt spid="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dd1c8d4f11_0_3"/>
          <p:cNvSpPr txBox="1">
            <a:spLocks noGrp="1"/>
          </p:cNvSpPr>
          <p:nvPr>
            <p:ph type="ctrTitle"/>
          </p:nvPr>
        </p:nvSpPr>
        <p:spPr>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Problem</a:t>
            </a:r>
            <a:endParaRPr dirty="0"/>
          </a:p>
        </p:txBody>
      </p:sp>
      <p:sp>
        <p:nvSpPr>
          <p:cNvPr id="6" name="Subtitle 5"/>
          <p:cNvSpPr>
            <a:spLocks noGrp="1"/>
          </p:cNvSpPr>
          <p:nvPr>
            <p:ph type="subTitle" idx="1"/>
          </p:nvPr>
        </p:nvSpPr>
        <p:spPr>
          <a:xfrm>
            <a:off x="675564" y="890008"/>
            <a:ext cx="4450347" cy="1880512"/>
          </a:xfrm>
        </p:spPr>
        <p:txBody>
          <a:bodyPr/>
          <a:lstStyle/>
          <a:p>
            <a:endParaRPr lang="en-US" sz="1400" dirty="0">
              <a:latin typeface="+mj-lt"/>
            </a:endParaRPr>
          </a:p>
          <a:p>
            <a:endParaRPr lang="en-US" sz="1400" dirty="0">
              <a:latin typeface="+mj-lt"/>
            </a:endParaRPr>
          </a:p>
          <a:p>
            <a:r>
              <a:rPr lang="en-US" sz="1400" dirty="0">
                <a:latin typeface="+mj-lt"/>
              </a:rPr>
              <a:t>The problem our client is facing is that they are experiencing high customer churn and there are no significant opportunities for growth with new customers.</a:t>
            </a:r>
          </a:p>
          <a:p>
            <a:endParaRPr lang="en-US" sz="1400" dirty="0">
              <a:latin typeface="+mj-lt"/>
            </a:endParaRPr>
          </a:p>
          <a:p>
            <a:r>
              <a:rPr lang="en-US" sz="1400" dirty="0">
                <a:latin typeface="+mj-lt"/>
              </a:rPr>
              <a:t>The stakeholders impacted are:</a:t>
            </a:r>
          </a:p>
          <a:p>
            <a:r>
              <a:rPr lang="en-US" dirty="0"/>
              <a:t/>
            </a:r>
            <a:br>
              <a:rPr lang="en-US" dirty="0"/>
            </a:b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281684" y="792525"/>
            <a:ext cx="3684895" cy="3674273"/>
          </a:xfrm>
          <a:prstGeom prst="rect">
            <a:avLst/>
          </a:prstGeom>
        </p:spPr>
      </p:pic>
      <p:pic>
        <p:nvPicPr>
          <p:cNvPr id="1034" name="Picture 10" descr="https://lh3.googleusercontent.com/hokYd11tGKMeWUDQiv0fuWkKtYMWEUJOU3AdgA1doNtVDi4I8wYXYHUv71XbXQ3LlSkfxtXOVypedewcdcH-iibr47PIr2rV10rY9VeQLK9yIy1PSOxJ8c_bja_0VVz6UGb6XejE=s0"/>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68634" y="2770519"/>
            <a:ext cx="3591270" cy="209490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20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20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2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00" b="1">
                <a:solidFill>
                  <a:srgbClr val="1A1A1A"/>
                </a:solidFill>
                <a:latin typeface="Trebuchet MS"/>
                <a:ea typeface="Trebuchet MS"/>
                <a:cs typeface="Trebuchet MS"/>
                <a:sym typeface="Trebuchet MS"/>
              </a:rPr>
              <a:t>Methodology</a:t>
            </a:r>
            <a:endParaRPr sz="2600">
              <a:latin typeface="Trebuchet MS"/>
              <a:ea typeface="Trebuchet MS"/>
              <a:cs typeface="Trebuchet MS"/>
              <a:sym typeface="Trebuchet MS"/>
            </a:endParaRPr>
          </a:p>
        </p:txBody>
      </p:sp>
      <p:sp>
        <p:nvSpPr>
          <p:cNvPr id="130" name="Google Shape;130;p3"/>
          <p:cNvSpPr txBox="1"/>
          <p:nvPr/>
        </p:nvSpPr>
        <p:spPr>
          <a:xfrm>
            <a:off x="802475" y="1177159"/>
            <a:ext cx="4713000" cy="3706143"/>
          </a:xfrm>
          <a:prstGeom prst="rect">
            <a:avLst/>
          </a:prstGeom>
          <a:noFill/>
          <a:ln>
            <a:noFill/>
          </a:ln>
        </p:spPr>
        <p:txBody>
          <a:bodyPr spcFirstLastPara="1" wrap="square" lIns="0" tIns="12700" rIns="0" bIns="0" anchor="t" anchorCtr="0">
            <a:spAutoFit/>
          </a:bodyPr>
          <a:lstStyle/>
          <a:p>
            <a:pPr marL="0" lvl="0" indent="0" algn="l" rtl="0">
              <a:lnSpc>
                <a:spcPct val="150000"/>
              </a:lnSpc>
              <a:spcBef>
                <a:spcPts val="0"/>
              </a:spcBef>
              <a:spcAft>
                <a:spcPts val="0"/>
              </a:spcAft>
              <a:buClr>
                <a:schemeClr val="dk1"/>
              </a:buClr>
              <a:buSzPts val="1100"/>
              <a:buFont typeface="Arial"/>
              <a:buNone/>
            </a:pPr>
            <a:endParaRPr sz="1600" dirty="0">
              <a:solidFill>
                <a:srgbClr val="595959"/>
              </a:solidFill>
              <a:latin typeface="Tahoma"/>
              <a:ea typeface="Tahoma"/>
              <a:cs typeface="Tahoma"/>
              <a:sym typeface="Tahoma"/>
            </a:endParaRPr>
          </a:p>
          <a:p>
            <a:pPr marL="457200" lvl="0" indent="-330200">
              <a:lnSpc>
                <a:spcPct val="150000"/>
              </a:lnSpc>
              <a:buClr>
                <a:srgbClr val="595959"/>
              </a:buClr>
              <a:buSzPts val="1600"/>
              <a:buFont typeface="Tahoma"/>
              <a:buChar char="❏"/>
            </a:pPr>
            <a:r>
              <a:rPr lang="fr-FR" dirty="0">
                <a:solidFill>
                  <a:schemeClr val="accent1">
                    <a:lumMod val="50000"/>
                  </a:schemeClr>
                </a:solidFill>
                <a:latin typeface="+mj-lt"/>
              </a:rPr>
              <a:t>The Telecom </a:t>
            </a:r>
            <a:r>
              <a:rPr lang="fr-FR" dirty="0" err="1">
                <a:solidFill>
                  <a:schemeClr val="accent1">
                    <a:lumMod val="50000"/>
                  </a:schemeClr>
                </a:solidFill>
                <a:latin typeface="+mj-lt"/>
              </a:rPr>
              <a:t>Company</a:t>
            </a:r>
            <a:r>
              <a:rPr lang="en-US" dirty="0">
                <a:solidFill>
                  <a:schemeClr val="accent1">
                    <a:lumMod val="50000"/>
                  </a:schemeClr>
                </a:solidFill>
                <a:latin typeface="+mj-lt"/>
                <a:ea typeface="Tahoma"/>
                <a:cs typeface="Tahoma"/>
                <a:sym typeface="Tahoma"/>
              </a:rPr>
              <a:t> Dataset</a:t>
            </a:r>
          </a:p>
          <a:p>
            <a:pPr marL="457200" indent="-330200">
              <a:lnSpc>
                <a:spcPct val="150000"/>
              </a:lnSpc>
              <a:buClr>
                <a:srgbClr val="595959"/>
              </a:buClr>
              <a:buSzPts val="1600"/>
              <a:buFont typeface="Tahoma"/>
              <a:buChar char="❏"/>
            </a:pPr>
            <a:r>
              <a:rPr lang="en-US" dirty="0">
                <a:solidFill>
                  <a:schemeClr val="accent1">
                    <a:lumMod val="50000"/>
                  </a:schemeClr>
                </a:solidFill>
                <a:latin typeface="+mj-lt"/>
                <a:ea typeface="Tahoma"/>
                <a:cs typeface="Tahoma"/>
                <a:sym typeface="Tahoma"/>
              </a:rPr>
              <a:t>Data processing using Python</a:t>
            </a:r>
          </a:p>
          <a:p>
            <a:pPr marL="127000">
              <a:lnSpc>
                <a:spcPct val="150000"/>
              </a:lnSpc>
              <a:buClr>
                <a:srgbClr val="595959"/>
              </a:buClr>
              <a:buSzPts val="1600"/>
            </a:pPr>
            <a:r>
              <a:rPr lang="en-US" dirty="0">
                <a:solidFill>
                  <a:schemeClr val="accent1">
                    <a:lumMod val="50000"/>
                  </a:schemeClr>
                </a:solidFill>
                <a:latin typeface="+mj-lt"/>
                <a:ea typeface="Tahoma"/>
                <a:cs typeface="Tahoma"/>
                <a:sym typeface="Tahoma"/>
              </a:rPr>
              <a:t>    - Cleaning Data</a:t>
            </a:r>
          </a:p>
          <a:p>
            <a:pPr marL="127000">
              <a:lnSpc>
                <a:spcPct val="150000"/>
              </a:lnSpc>
              <a:buClr>
                <a:srgbClr val="595959"/>
              </a:buClr>
              <a:buSzPts val="1600"/>
            </a:pPr>
            <a:r>
              <a:rPr lang="en-US" dirty="0">
                <a:solidFill>
                  <a:schemeClr val="accent1">
                    <a:lumMod val="50000"/>
                  </a:schemeClr>
                </a:solidFill>
                <a:latin typeface="+mj-lt"/>
                <a:ea typeface="Tahoma"/>
                <a:cs typeface="Tahoma"/>
                <a:sym typeface="Tahoma"/>
              </a:rPr>
              <a:t>    - Data transformation</a:t>
            </a:r>
          </a:p>
          <a:p>
            <a:pPr marL="127000">
              <a:lnSpc>
                <a:spcPct val="150000"/>
              </a:lnSpc>
              <a:buClr>
                <a:srgbClr val="595959"/>
              </a:buClr>
              <a:buSzPts val="1600"/>
            </a:pPr>
            <a:r>
              <a:rPr lang="en-US" dirty="0">
                <a:solidFill>
                  <a:schemeClr val="accent1">
                    <a:lumMod val="50000"/>
                  </a:schemeClr>
                </a:solidFill>
                <a:latin typeface="+mj-lt"/>
                <a:ea typeface="Tahoma"/>
                <a:cs typeface="Tahoma"/>
                <a:sym typeface="Tahoma"/>
              </a:rPr>
              <a:t>     - Statistical Analysis</a:t>
            </a:r>
          </a:p>
          <a:p>
            <a:pPr marL="457200" lvl="0" indent="-330200" algn="l" rtl="0">
              <a:lnSpc>
                <a:spcPct val="150000"/>
              </a:lnSpc>
              <a:spcBef>
                <a:spcPts val="0"/>
              </a:spcBef>
              <a:spcAft>
                <a:spcPts val="0"/>
              </a:spcAft>
              <a:buClr>
                <a:srgbClr val="595959"/>
              </a:buClr>
              <a:buSzPts val="1600"/>
              <a:buFont typeface="Tahoma"/>
              <a:buChar char="❏"/>
            </a:pPr>
            <a:r>
              <a:rPr lang="en-US" dirty="0">
                <a:solidFill>
                  <a:schemeClr val="accent1">
                    <a:lumMod val="50000"/>
                  </a:schemeClr>
                </a:solidFill>
                <a:latin typeface="+mj-lt"/>
                <a:ea typeface="Tahoma"/>
                <a:cs typeface="Tahoma"/>
                <a:sym typeface="Tahoma"/>
              </a:rPr>
              <a:t>Results (Summary Statistics)</a:t>
            </a:r>
          </a:p>
          <a:p>
            <a:pPr marL="457200" lvl="0" indent="-330200" algn="l" rtl="0">
              <a:lnSpc>
                <a:spcPct val="150000"/>
              </a:lnSpc>
              <a:spcBef>
                <a:spcPts val="0"/>
              </a:spcBef>
              <a:spcAft>
                <a:spcPts val="0"/>
              </a:spcAft>
              <a:buClr>
                <a:srgbClr val="595959"/>
              </a:buClr>
              <a:buSzPts val="1600"/>
              <a:buFont typeface="Tahoma"/>
              <a:buChar char="❏"/>
            </a:pPr>
            <a:r>
              <a:rPr lang="en-US" dirty="0">
                <a:solidFill>
                  <a:schemeClr val="accent1">
                    <a:lumMod val="50000"/>
                  </a:schemeClr>
                </a:solidFill>
                <a:latin typeface="+mj-lt"/>
                <a:ea typeface="Tahoma"/>
                <a:cs typeface="Tahoma"/>
                <a:sym typeface="Tahoma"/>
              </a:rPr>
              <a:t>Slideshow made by </a:t>
            </a:r>
            <a:r>
              <a:rPr lang="en-US" dirty="0" err="1">
                <a:solidFill>
                  <a:schemeClr val="accent1">
                    <a:lumMod val="50000"/>
                  </a:schemeClr>
                </a:solidFill>
                <a:latin typeface="+mj-lt"/>
                <a:ea typeface="Tahoma"/>
                <a:cs typeface="Tahoma"/>
                <a:sym typeface="Tahoma"/>
              </a:rPr>
              <a:t>Powerpoint</a:t>
            </a:r>
            <a:endParaRPr lang="en-US" dirty="0">
              <a:solidFill>
                <a:schemeClr val="accent1">
                  <a:lumMod val="50000"/>
                </a:schemeClr>
              </a:solidFill>
              <a:latin typeface="+mj-lt"/>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dirty="0" smtClean="0">
                <a:solidFill>
                  <a:schemeClr val="accent1">
                    <a:lumMod val="50000"/>
                  </a:schemeClr>
                </a:solidFill>
                <a:latin typeface="+mj-lt"/>
                <a:ea typeface="Tahoma"/>
                <a:cs typeface="Tahoma"/>
                <a:sym typeface="Tahoma"/>
              </a:rPr>
              <a:t>Four optimal </a:t>
            </a:r>
            <a:r>
              <a:rPr lang="en-US" dirty="0">
                <a:solidFill>
                  <a:schemeClr val="accent1">
                    <a:lumMod val="50000"/>
                  </a:schemeClr>
                </a:solidFill>
                <a:latin typeface="+mj-lt"/>
                <a:ea typeface="Tahoma"/>
                <a:cs typeface="Tahoma"/>
                <a:sym typeface="Tahoma"/>
              </a:rPr>
              <a:t>solutions were found</a:t>
            </a:r>
          </a:p>
          <a:p>
            <a:pPr marL="127000" lvl="0" algn="l" rtl="0">
              <a:lnSpc>
                <a:spcPct val="150000"/>
              </a:lnSpc>
              <a:spcBef>
                <a:spcPts val="0"/>
              </a:spcBef>
              <a:spcAft>
                <a:spcPts val="0"/>
              </a:spcAft>
              <a:buClr>
                <a:srgbClr val="595959"/>
              </a:buClr>
              <a:buSzPts val="1600"/>
            </a:pPr>
            <a:r>
              <a:rPr lang="en-US" sz="1600" dirty="0">
                <a:solidFill>
                  <a:srgbClr val="595959"/>
                </a:solidFill>
                <a:latin typeface="Tahoma"/>
                <a:ea typeface="Tahoma"/>
                <a:cs typeface="Tahoma"/>
                <a:sym typeface="Tahoma"/>
              </a:rPr>
              <a:t>    </a:t>
            </a:r>
          </a:p>
          <a:p>
            <a:pPr marL="127000" lvl="0" algn="l" rtl="0">
              <a:lnSpc>
                <a:spcPct val="150000"/>
              </a:lnSpc>
              <a:spcBef>
                <a:spcPts val="0"/>
              </a:spcBef>
              <a:spcAft>
                <a:spcPts val="0"/>
              </a:spcAft>
              <a:buClr>
                <a:srgbClr val="595959"/>
              </a:buClr>
              <a:buSzPts val="1600"/>
            </a:pPr>
            <a:endParaRPr sz="1600" dirty="0">
              <a:solidFill>
                <a:srgbClr val="595959"/>
              </a:solidFill>
              <a:latin typeface="Tahoma"/>
              <a:ea typeface="Tahoma"/>
              <a:cs typeface="Tahoma"/>
              <a:sym typeface="Tahoma"/>
            </a:endParaRPr>
          </a:p>
        </p:txBody>
      </p:sp>
      <p:sp>
        <p:nvSpPr>
          <p:cNvPr id="132" name="Google Shape;132;p3"/>
          <p:cNvSpPr txBox="1"/>
          <p:nvPr/>
        </p:nvSpPr>
        <p:spPr>
          <a:xfrm>
            <a:off x="777700" y="1155475"/>
            <a:ext cx="437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595959"/>
                </a:solidFill>
                <a:latin typeface="Tahoma"/>
                <a:ea typeface="Tahoma"/>
                <a:cs typeface="Tahoma"/>
                <a:sym typeface="Tahoma"/>
              </a:rPr>
              <a:t>To realized this project, we used:</a:t>
            </a:r>
            <a:endParaRPr sz="1600" b="1">
              <a:solidFill>
                <a:srgbClr val="595959"/>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353F893-D92A-4C9D-B2AD-519EAFE33702}"/>
              </a:ext>
            </a:extLst>
          </p:cNvPr>
          <p:cNvSpPr>
            <a:spLocks noGrp="1"/>
          </p:cNvSpPr>
          <p:nvPr>
            <p:ph type="body" idx="1"/>
          </p:nvPr>
        </p:nvSpPr>
        <p:spPr>
          <a:xfrm>
            <a:off x="682671" y="2571750"/>
            <a:ext cx="7544740" cy="499730"/>
          </a:xfrm>
        </p:spPr>
        <p:txBody>
          <a:bodyPr/>
          <a:lstStyle/>
          <a:p>
            <a:pPr algn="ctr"/>
            <a:r>
              <a:rPr lang="fr-HT" b="1" dirty="0"/>
              <a:t>1 . - </a:t>
            </a:r>
            <a:r>
              <a:rPr lang="fr-HT" b="1" dirty="0" err="1"/>
              <a:t>Churn</a:t>
            </a:r>
            <a:endParaRPr lang="fr-HT" b="1" dirty="0"/>
          </a:p>
          <a:p>
            <a:pPr algn="ctr"/>
            <a:endParaRPr lang="fr-HT" dirty="0"/>
          </a:p>
        </p:txBody>
      </p:sp>
      <p:sp>
        <p:nvSpPr>
          <p:cNvPr id="4" name="TextBox 3">
            <a:extLst>
              <a:ext uri="{FF2B5EF4-FFF2-40B4-BE49-F238E27FC236}">
                <a16:creationId xmlns:a16="http://schemas.microsoft.com/office/drawing/2014/main" xmlns="" id="{38D126FD-1A8B-4F3D-AA67-2B9B8B458FCC}"/>
              </a:ext>
            </a:extLst>
          </p:cNvPr>
          <p:cNvSpPr txBox="1"/>
          <p:nvPr/>
        </p:nvSpPr>
        <p:spPr>
          <a:xfrm>
            <a:off x="2307267" y="355079"/>
            <a:ext cx="4688958" cy="615553"/>
          </a:xfrm>
          <a:prstGeom prst="rect">
            <a:avLst/>
          </a:prstGeom>
          <a:noFill/>
        </p:spPr>
        <p:txBody>
          <a:bodyPr wrap="square" rtlCol="0">
            <a:spAutoFit/>
          </a:bodyPr>
          <a:lstStyle/>
          <a:p>
            <a:pPr algn="ctr"/>
            <a:r>
              <a:rPr lang="fr-HT" sz="2000" b="1" dirty="0" err="1"/>
              <a:t>Result</a:t>
            </a:r>
            <a:endParaRPr lang="fr-HT" sz="2000" b="1" dirty="0"/>
          </a:p>
          <a:p>
            <a:pPr algn="ctr"/>
            <a:endParaRPr lang="fr-HT" dirty="0"/>
          </a:p>
        </p:txBody>
      </p:sp>
    </p:spTree>
    <p:extLst>
      <p:ext uri="{BB962C8B-B14F-4D97-AF65-F5344CB8AC3E}">
        <p14:creationId xmlns:p14="http://schemas.microsoft.com/office/powerpoint/2010/main" xmlns="" val="3634147290"/>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2"/>
          <p:cNvSpPr txBox="1"/>
          <p:nvPr>
            <p:ph type="title"/>
          </p:nvPr>
        </p:nvSpPr>
        <p:spPr>
          <a:xfrm>
            <a:off x="598466" y="303367"/>
            <a:ext cx="7500600" cy="400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solidFill>
                  <a:srgbClr val="666666"/>
                </a:solidFill>
              </a:rPr>
              <a:t>The impact of</a:t>
            </a:r>
            <a:r>
              <a:rPr lang="en-US"/>
              <a:t> </a:t>
            </a:r>
            <a:r>
              <a:rPr lang="en-US">
                <a:solidFill>
                  <a:srgbClr val="666666"/>
                </a:solidFill>
              </a:rPr>
              <a:t>Churn</a:t>
            </a:r>
            <a:endParaRPr>
              <a:solidFill>
                <a:srgbClr val="666666"/>
              </a:solidFill>
            </a:endParaRPr>
          </a:p>
        </p:txBody>
      </p:sp>
      <p:sp>
        <p:nvSpPr>
          <p:cNvPr id="1050" name="Google Shape;1050;p2"/>
          <p:cNvSpPr txBox="1"/>
          <p:nvPr>
            <p:ph idx="2" type="body"/>
          </p:nvPr>
        </p:nvSpPr>
        <p:spPr>
          <a:xfrm>
            <a:off x="4709160" y="1550504"/>
            <a:ext cx="3977700" cy="1500900"/>
          </a:xfrm>
          <a:prstGeom prst="rect">
            <a:avLst/>
          </a:prstGeom>
          <a:noFill/>
          <a:ln>
            <a:noFill/>
          </a:ln>
        </p:spPr>
        <p:txBody>
          <a:bodyPr anchorCtr="0" anchor="t" bIns="0" lIns="0" spcFirstLastPara="1" rIns="0" wrap="square" tIns="0">
            <a:spAutoFit/>
          </a:bodyPr>
          <a:lstStyle/>
          <a:p>
            <a:pPr indent="-228600" lvl="0" marL="457200" rtl="0" algn="l">
              <a:lnSpc>
                <a:spcPct val="100000"/>
              </a:lnSpc>
              <a:spcBef>
                <a:spcPts val="0"/>
              </a:spcBef>
              <a:spcAft>
                <a:spcPts val="0"/>
              </a:spcAft>
              <a:buSzPts val="1400"/>
              <a:buNone/>
            </a:pPr>
            <a:r>
              <a:rPr lang="en-US"/>
              <a:t>Compared to the existing base customer, Churners represent about 26.5%.</a:t>
            </a:r>
            <a:endParaRPr/>
          </a:p>
          <a:p>
            <a:pPr indent="-228600" lvl="0" marL="457200" rtl="0" algn="l">
              <a:lnSpc>
                <a:spcPct val="100000"/>
              </a:lnSpc>
              <a:spcBef>
                <a:spcPts val="0"/>
              </a:spcBef>
              <a:spcAft>
                <a:spcPts val="0"/>
              </a:spcAft>
              <a:buSzPts val="1400"/>
              <a:buNone/>
            </a:pPr>
            <a:r>
              <a:t/>
            </a:r>
            <a:endParaRPr/>
          </a:p>
          <a:p>
            <a:pPr indent="-228600" lvl="0" marL="457200" rtl="0" algn="l">
              <a:lnSpc>
                <a:spcPct val="100000"/>
              </a:lnSpc>
              <a:spcBef>
                <a:spcPts val="0"/>
              </a:spcBef>
              <a:spcAft>
                <a:spcPts val="0"/>
              </a:spcAft>
              <a:buSzPts val="1400"/>
              <a:buNone/>
            </a:pPr>
            <a:r>
              <a:t/>
            </a:r>
            <a:endParaRPr/>
          </a:p>
          <a:p>
            <a:pPr indent="-228600" lvl="0" marL="457200" rtl="0" algn="l">
              <a:lnSpc>
                <a:spcPct val="100000"/>
              </a:lnSpc>
              <a:spcBef>
                <a:spcPts val="0"/>
              </a:spcBef>
              <a:spcAft>
                <a:spcPts val="0"/>
              </a:spcAft>
              <a:buSzPts val="1400"/>
              <a:buNone/>
            </a:pPr>
            <a:r>
              <a:rPr lang="en-US"/>
              <a:t>That's 1,869 customers who changed their minds in the last month.</a:t>
            </a:r>
            <a:endParaRPr/>
          </a:p>
        </p:txBody>
      </p:sp>
      <p:pic>
        <p:nvPicPr>
          <p:cNvPr id="1051" name="Google Shape;1051;p2"/>
          <p:cNvPicPr preferRelativeResize="0"/>
          <p:nvPr/>
        </p:nvPicPr>
        <p:blipFill rotWithShape="1">
          <a:blip r:embed="rId2">
            <a:alphaModFix/>
          </a:blip>
          <a:srcRect b="0" l="0" r="0" t="0"/>
          <a:stretch/>
        </p:blipFill>
        <p:spPr>
          <a:xfrm>
            <a:off x="723014" y="1254774"/>
            <a:ext cx="3848984" cy="28174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951A2F-598E-4A08-B971-2F94FF34CBA8}"/>
              </a:ext>
            </a:extLst>
          </p:cNvPr>
          <p:cNvSpPr>
            <a:spLocks noGrp="1"/>
          </p:cNvSpPr>
          <p:nvPr>
            <p:ph type="title"/>
          </p:nvPr>
        </p:nvSpPr>
        <p:spPr>
          <a:xfrm>
            <a:off x="821750" y="303367"/>
            <a:ext cx="7500499" cy="307777"/>
          </a:xfrm>
        </p:spPr>
        <p:txBody>
          <a:bodyPr/>
          <a:lstStyle/>
          <a:p>
            <a:r>
              <a:rPr lang="fr-HT" sz="2000" dirty="0"/>
              <a:t>Informations about the </a:t>
            </a:r>
            <a:r>
              <a:rPr lang="fr-HT" sz="2000" dirty="0" err="1"/>
              <a:t>customers</a:t>
            </a:r>
            <a:r>
              <a:rPr lang="fr-HT" sz="2000" dirty="0"/>
              <a:t> </a:t>
            </a:r>
            <a:r>
              <a:rPr lang="fr-HT" sz="2000" dirty="0" err="1"/>
              <a:t>who</a:t>
            </a:r>
            <a:r>
              <a:rPr lang="fr-HT" sz="2000" dirty="0"/>
              <a:t> have </a:t>
            </a:r>
            <a:r>
              <a:rPr lang="fr-HT" sz="2000" dirty="0" err="1"/>
              <a:t>churned</a:t>
            </a:r>
            <a:r>
              <a:rPr lang="fr-HT" sz="2000" dirty="0"/>
              <a:t>.</a:t>
            </a:r>
          </a:p>
        </p:txBody>
      </p:sp>
      <p:sp>
        <p:nvSpPr>
          <p:cNvPr id="7" name="Text Placeholder 6">
            <a:extLst>
              <a:ext uri="{FF2B5EF4-FFF2-40B4-BE49-F238E27FC236}">
                <a16:creationId xmlns:a16="http://schemas.microsoft.com/office/drawing/2014/main" xmlns="" id="{595424FC-207D-460C-9370-8755769B19B2}"/>
              </a:ext>
            </a:extLst>
          </p:cNvPr>
          <p:cNvSpPr>
            <a:spLocks noGrp="1"/>
          </p:cNvSpPr>
          <p:nvPr>
            <p:ph type="body" idx="2"/>
          </p:nvPr>
        </p:nvSpPr>
        <p:spPr>
          <a:xfrm>
            <a:off x="4977517" y="1499191"/>
            <a:ext cx="3709283" cy="2646878"/>
          </a:xfrm>
        </p:spPr>
        <p:txBody>
          <a:bodyPr/>
          <a:lstStyle/>
          <a:p>
            <a:r>
              <a:rPr lang="en-US" dirty="0"/>
              <a:t> </a:t>
            </a:r>
            <a:r>
              <a:rPr lang="en-US" sz="1200" dirty="0"/>
              <a:t>The mean of subscription month of a client who has churn is about 18 months and 50 percent of these clients has been around for less than 10 months</a:t>
            </a:r>
          </a:p>
          <a:p>
            <a:endParaRPr lang="en-US" sz="1200" dirty="0"/>
          </a:p>
          <a:p>
            <a:r>
              <a:rPr lang="en-US" sz="1200" dirty="0"/>
              <a:t> On average , a client pays 74.44 dollars /month for a subscription . The minimum monthly charges is 18.85 dollars and 50 percent of the client pays more than 79.65 dollars</a:t>
            </a:r>
          </a:p>
          <a:p>
            <a:endParaRPr lang="en-US" sz="1200" dirty="0"/>
          </a:p>
          <a:p>
            <a:r>
              <a:rPr lang="en-US" sz="1200" dirty="0"/>
              <a:t> One of the clients that have churned paid 8684.8 dollars in total charges  and 25 percent of the clients pays more than 2331.3 dollars in charges </a:t>
            </a:r>
            <a:endParaRPr lang="fr-HT" sz="1200" dirty="0"/>
          </a:p>
        </p:txBody>
      </p:sp>
      <p:pic>
        <p:nvPicPr>
          <p:cNvPr id="8" name="Picture 7">
            <a:extLst>
              <a:ext uri="{FF2B5EF4-FFF2-40B4-BE49-F238E27FC236}">
                <a16:creationId xmlns:a16="http://schemas.microsoft.com/office/drawing/2014/main" xmlns="" id="{7838B37D-ED54-4D50-908D-72A751F544D6}"/>
              </a:ext>
            </a:extLst>
          </p:cNvPr>
          <p:cNvPicPr>
            <a:picLocks noChangeAspect="1"/>
          </p:cNvPicPr>
          <p:nvPr/>
        </p:nvPicPr>
        <p:blipFill>
          <a:blip r:embed="rId2"/>
          <a:stretch>
            <a:fillRect/>
          </a:stretch>
        </p:blipFill>
        <p:spPr>
          <a:xfrm>
            <a:off x="685604" y="1499191"/>
            <a:ext cx="4391638" cy="2505425"/>
          </a:xfrm>
          <a:prstGeom prst="rect">
            <a:avLst/>
          </a:prstGeom>
        </p:spPr>
      </p:pic>
    </p:spTree>
    <p:extLst>
      <p:ext uri="{BB962C8B-B14F-4D97-AF65-F5344CB8AC3E}">
        <p14:creationId xmlns:p14="http://schemas.microsoft.com/office/powerpoint/2010/main" xmlns="" val="258040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8"/>
            <a:ext cx="7500499" cy="800219"/>
          </a:xfrm>
        </p:spPr>
        <p:txBody>
          <a:bodyPr/>
          <a:lstStyle/>
          <a:p>
            <a:r>
              <a:rPr lang="fr-CA" dirty="0">
                <a:solidFill>
                  <a:srgbClr val="666666"/>
                </a:solidFill>
              </a:rPr>
              <a:t>How </a:t>
            </a:r>
            <a:r>
              <a:rPr lang="fr-CA" dirty="0" err="1">
                <a:solidFill>
                  <a:srgbClr val="666666"/>
                </a:solidFill>
              </a:rPr>
              <a:t>much</a:t>
            </a:r>
            <a:r>
              <a:rPr lang="fr-CA" dirty="0">
                <a:solidFill>
                  <a:srgbClr val="666666"/>
                </a:solidFill>
              </a:rPr>
              <a:t> </a:t>
            </a:r>
            <a:r>
              <a:rPr lang="fr-CA" dirty="0" err="1">
                <a:solidFill>
                  <a:srgbClr val="666666"/>
                </a:solidFill>
              </a:rPr>
              <a:t>is</a:t>
            </a:r>
            <a:r>
              <a:rPr lang="fr-CA" dirty="0">
                <a:solidFill>
                  <a:srgbClr val="666666"/>
                </a:solidFill>
              </a:rPr>
              <a:t> </a:t>
            </a:r>
            <a:r>
              <a:rPr lang="fr-CA" dirty="0" err="1">
                <a:solidFill>
                  <a:srgbClr val="666666"/>
                </a:solidFill>
              </a:rPr>
              <a:t>churn</a:t>
            </a:r>
            <a:r>
              <a:rPr lang="fr-CA" dirty="0">
                <a:solidFill>
                  <a:srgbClr val="666666"/>
                </a:solidFill>
              </a:rPr>
              <a:t> </a:t>
            </a:r>
            <a:r>
              <a:rPr lang="fr-CA" dirty="0" err="1">
                <a:solidFill>
                  <a:srgbClr val="666666"/>
                </a:solidFill>
              </a:rPr>
              <a:t>affecting</a:t>
            </a:r>
            <a:r>
              <a:rPr lang="fr-CA" dirty="0">
                <a:solidFill>
                  <a:srgbClr val="666666"/>
                </a:solidFill>
              </a:rPr>
              <a:t> the business?</a:t>
            </a:r>
            <a:r>
              <a:rPr lang="en-US" dirty="0">
                <a:solidFill>
                  <a:srgbClr val="666666"/>
                </a:solidFill>
              </a:rPr>
              <a:t/>
            </a:r>
            <a:br>
              <a:rPr lang="en-US" dirty="0">
                <a:solidFill>
                  <a:srgbClr val="666666"/>
                </a:solidFill>
              </a:rPr>
            </a:br>
            <a:endParaRPr lang="en-US" dirty="0">
              <a:solidFill>
                <a:srgbClr val="666666"/>
              </a:solidFill>
            </a:endParaRPr>
          </a:p>
        </p:txBody>
      </p:sp>
      <p:sp>
        <p:nvSpPr>
          <p:cNvPr id="7" name="Rectangle 1"/>
          <p:cNvSpPr>
            <a:spLocks noGrp="1" noChangeArrowheads="1"/>
          </p:cNvSpPr>
          <p:nvPr>
            <p:ph type="body" idx="1"/>
          </p:nvPr>
        </p:nvSpPr>
        <p:spPr bwMode="auto">
          <a:xfrm>
            <a:off x="5263764" y="1543070"/>
            <a:ext cx="3625794" cy="55399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spcBef>
                <a:spcPct val="0"/>
              </a:spcBef>
              <a:spcAft>
                <a:spcPct val="0"/>
              </a:spcAft>
              <a:buClrTx/>
              <a:buSzTx/>
            </a:pPr>
            <a:r>
              <a:rPr lang="en-US" altLang="fr-FR" sz="1200" dirty="0"/>
              <a:t>Based on all customer data, customers who have unsubscribed account for approximately $139130.85 (30.5%) of the company's total revenue.</a:t>
            </a:r>
            <a:endParaRPr lang="fr-FR" altLang="fr-FR" sz="1200" dirty="0"/>
          </a:p>
        </p:txBody>
      </p:sp>
      <p:pic>
        <p:nvPicPr>
          <p:cNvPr id="4" name="Picture 3">
            <a:extLst>
              <a:ext uri="{FF2B5EF4-FFF2-40B4-BE49-F238E27FC236}">
                <a16:creationId xmlns:a16="http://schemas.microsoft.com/office/drawing/2014/main" xmlns="" id="{434760A9-0148-4FAC-B8F3-A7C6D17B1B12}"/>
              </a:ext>
            </a:extLst>
          </p:cNvPr>
          <p:cNvPicPr>
            <a:picLocks noChangeAspect="1"/>
          </p:cNvPicPr>
          <p:nvPr/>
        </p:nvPicPr>
        <p:blipFill>
          <a:blip r:embed="rId2"/>
          <a:stretch>
            <a:fillRect/>
          </a:stretch>
        </p:blipFill>
        <p:spPr>
          <a:xfrm>
            <a:off x="1206845" y="1527061"/>
            <a:ext cx="3141872" cy="2523943"/>
          </a:xfrm>
          <a:prstGeom prst="rect">
            <a:avLst/>
          </a:prstGeom>
        </p:spPr>
      </p:pic>
    </p:spTree>
  </p:cSld>
  <p:clrMapOvr>
    <a:masterClrMapping/>
  </p:clrMapOvr>
</p:sld>
</file>

<file path=ppt/tags/tag2.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1369016037"/>
  <p:tag name="ppt/slides/slide7.xml" val="354008344"/>
  <p:tag name="ppt/slides/slide23.xml" val="4112767711"/>
  <p:tag name="ppt/slides/slide22.xml" val="285670908"/>
  <p:tag name="ppt/slides/slide16.xml" val="3058390184"/>
  <p:tag name="ppt/slides/slide15.xml" val="4020483257"/>
  <p:tag name="ppt/slides/slide13.xml" val="1972280810"/>
  <p:tag name="ppt/slides/slide12.xml" val="3679505307"/>
  <p:tag name="ppt/slides/slide17.xml" val="3517807689"/>
  <p:tag name="ppt/slides/slide18.xml" val="3022919409"/>
  <p:tag name="ppt/slides/slide19.xml" val="2353123824"/>
  <p:tag name="ppt/slides/slide24.xml" val="1955989738"/>
  <p:tag name="ppt/slides/slide21.xml" val="2349159190"/>
  <p:tag name="ppt/slides/slide25.xml" val="1104393679"/>
  <p:tag name="ppt/slides/slide20.xml" val="3089412815"/>
  <p:tag name="ppt/slides/slide11.xml" val="3170076048"/>
  <p:tag name="ppt/slides/slide14.xml" val="2909193211"/>
  <p:tag name="ppt/slides/slide9.xml" val="2858971354"/>
  <p:tag name="ppt/slides/slide4.xml" val="1363594247"/>
  <p:tag name="ppt/slides/slide3.xml" val="403750026"/>
  <p:tag name="ppt/slides/slide2.xml" val="2935064282"/>
  <p:tag name="ppt/slides/slide5.xml" val="3333069087"/>
  <p:tag name="ppt/slides/slide10.xml" val="3977215711"/>
  <p:tag name="ppt/slides/slide6.xml" val="200748968"/>
  <p:tag name="ppt/slides/slide8.xml" val="136828325"/>
  <p:tag name="ppt/notesSlides/notesSlide6.xml" val="29147719"/>
  <p:tag name="ppt/notesSlides/notesSlide8.xml" val="4287168674"/>
  <p:tag name="ppt/notesSlides/notesSlide5.xml" val="2595704410"/>
  <p:tag name="ppt/notesSlides/notesSlide7.xml" val="1352986519"/>
  <p:tag name="ppt/slideMasters/slideMaster1.xml" val="3652137931"/>
  <p:tag name="ppt/slideLayouts/slideLayout4.xml" val="37538517"/>
  <p:tag name="ppt/notesSlides/notesSlide4.xml" val="1485810623"/>
  <p:tag name="ppt/slideLayouts/slideLayout1.xml" val="3092458249"/>
  <p:tag name="ppt/slideLayouts/slideLayout3.xml" val="3753193926"/>
  <p:tag name="ppt/slideLayouts/slideLayout2.xml" val="1661575664"/>
  <p:tag name="ppt/notesSlides/notesSlide9.xml" val="2464834000"/>
  <p:tag name="ppt/notesSlides/notesSlide2.xml" val="1114163213"/>
  <p:tag name="ppt/notesSlides/notesSlide3.xml" val="1670105098"/>
  <p:tag name="ppt/notesSlides/notesSlide1.xml" val="4000004368"/>
  <p:tag name="ppt/notesMasters/notesMaster1.xml" val="1100297234"/>
  <p:tag name="ppt/media/image18.png" val="793803519"/>
  <p:tag name="ppt/media/image19.gif" val="2501994333"/>
  <p:tag name="ppt/theme/theme1.xml" val="1214355140"/>
  <p:tag name="ppt/media/image17.png" val="3802005978"/>
  <p:tag name="ppt/media/image9.png" val="3411614937"/>
  <p:tag name="ppt/media/image1.jpeg" val="8844297"/>
  <p:tag name="ppt/media/image11.png" val="3103296213"/>
  <p:tag name="ppt/media/image12.png" val="1650850437"/>
  <p:tag name="ppt/media/image13.png" val="1783451691"/>
  <p:tag name="ppt/media/image14.png" val="90285596"/>
  <p:tag name="ppt/media/image15.png" val="2340091622"/>
  <p:tag name="ppt/media/image16.png" val="33298770"/>
  <p:tag name="ppt/media/image8.png" val="2976744788"/>
  <p:tag name="ppt/media/image10.png" val="3669035490"/>
  <p:tag name="ppt/media/image6.png" val="204248081"/>
  <p:tag name="ppt/theme/theme2.xml" val="2569946419"/>
  <p:tag name="ppt/media/image2.jpeg" val="375330265"/>
  <p:tag name="ppt/media/image7.png" val="3699037720"/>
  <p:tag name="ppt/media/image4.jpeg" val="2599331360"/>
  <p:tag name="ppt/media/image5.png" val="1471870742"/>
  <p:tag name="ppt/media/image3.jpeg" val="216607328"/>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