
<file path=[Content_Types].xml><?xml version="1.0" encoding="utf-8"?>
<Types xmlns="http://schemas.openxmlformats.org/package/2006/content-types">
  <Default Extension="fntdata" ContentType="application/x-fontdata"/>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73" r:id="rId10"/>
    <p:sldId id="278" r:id="rId11"/>
    <p:sldId id="279" r:id="rId12"/>
    <p:sldId id="280" r:id="rId13"/>
    <p:sldId id="281" r:id="rId14"/>
    <p:sldId id="277" r:id="rId15"/>
  </p:sldIdLst>
  <p:sldSz cx="9144000" cy="5143500" type="screen16x9"/>
  <p:notesSz cx="9144000" cy="5143500"/>
  <p:embeddedFontLst>
    <p:embeddedFont>
      <p:font typeface="Calibri" panose="020F0502020204030204" pitchFamily="34" charset="0"/>
      <p:regular r:id="rId17"/>
      <p:bold r:id="rId18"/>
      <p:italic r:id="rId19"/>
      <p:boldItalic r:id="rId20"/>
    </p:embeddedFont>
    <p:embeddedFont>
      <p:font typeface="Montserrat" panose="020B0604020202020204" charset="0"/>
      <p:regular r:id="rId21"/>
      <p:bold r:id="rId22"/>
      <p:italic r:id="rId23"/>
      <p:boldItalic r:id="rId24"/>
    </p:embeddedFont>
    <p:embeddedFont>
      <p:font typeface="Montserrat ExtraBold" panose="020B0604020202020204" charset="0"/>
      <p:bold r:id="rId25"/>
      <p:boldItalic r:id="rId26"/>
    </p:embeddedFont>
    <p:embeddedFont>
      <p:font typeface="Tahoma" panose="020B0604030504040204" pitchFamily="34" charset="0"/>
      <p:regular r:id="rId27"/>
      <p:bold r:id="rId28"/>
    </p:embeddedFont>
    <p:embeddedFont>
      <p:font typeface="Trebuchet MS" panose="020B0603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gG5lVEwLRsHiUt8cL2wIbDKfar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 name="Google Shape;45;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6: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3" name="Google Shape;303;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24c2a4305_1_73: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24c2a4305_1_7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d24ee2225_2_704: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dd24ee2225_2_704: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80886873b_33_59: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gd80886873b_33_59: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d1c8d4f11_0_3: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gdd1c8d4f11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24c2a4305_1_36: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e24c2a4305_1_3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24c2a4305_1_42: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ge24c2a4305_1_4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5: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9"/>
        <p:cNvGrpSpPr/>
        <p:nvPr/>
      </p:nvGrpSpPr>
      <p:grpSpPr>
        <a:xfrm>
          <a:off x="0" y="0"/>
          <a:ext cx="0" cy="0"/>
          <a:chOff x="0" y="0"/>
          <a:chExt cx="0" cy="0"/>
        </a:xfrm>
      </p:grpSpPr>
      <p:sp>
        <p:nvSpPr>
          <p:cNvPr id="40" name="Google Shape;40;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7">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2600" b="1" i="0" u="none" strike="noStrike" cap="none">
                <a:solidFill>
                  <a:srgbClr val="1A1A1A"/>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rgbClr val="595959"/>
                </a:solidFill>
                <a:latin typeface="Tahoma"/>
                <a:ea typeface="Tahoma"/>
                <a:cs typeface="Tahoma"/>
                <a:sym typeface="Tahoma"/>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ataanalytics-q4a1096.slack.com/archives/C01V68QJXL2"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www.google.com/amp/s/hackr.io/blog/what-is-data-analysis-methods-techniques-tools/amp" TargetMode="External"/><Relationship Id="rId4" Type="http://schemas.openxmlformats.org/officeDocument/2006/relationships/hyperlink" Target="https://github.com/VIP509/Data-Processing-Part-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grpSp>
        <p:nvGrpSpPr>
          <p:cNvPr id="47" name="Google Shape;47;p1"/>
          <p:cNvGrpSpPr/>
          <p:nvPr/>
        </p:nvGrpSpPr>
        <p:grpSpPr>
          <a:xfrm>
            <a:off x="4997825" y="0"/>
            <a:ext cx="4146550" cy="5143500"/>
            <a:chOff x="4997825" y="0"/>
            <a:chExt cx="4146550" cy="5143500"/>
          </a:xfrm>
        </p:grpSpPr>
        <p:pic>
          <p:nvPicPr>
            <p:cNvPr id="48" name="Google Shape;48;p1"/>
            <p:cNvPicPr preferRelativeResize="0"/>
            <p:nvPr/>
          </p:nvPicPr>
          <p:blipFill rotWithShape="1">
            <a:blip r:embed="rId3">
              <a:alphaModFix/>
            </a:blip>
            <a:srcRect/>
            <a:stretch/>
          </p:blipFill>
          <p:spPr>
            <a:xfrm>
              <a:off x="5436674" y="2866624"/>
              <a:ext cx="3622496" cy="957179"/>
            </a:xfrm>
            <a:prstGeom prst="rect">
              <a:avLst/>
            </a:prstGeom>
            <a:noFill/>
            <a:ln>
              <a:noFill/>
            </a:ln>
          </p:spPr>
        </p:pic>
        <p:sp>
          <p:nvSpPr>
            <p:cNvPr id="49" name="Google Shape;49;p1"/>
            <p:cNvSpPr/>
            <p:nvPr/>
          </p:nvSpPr>
          <p:spPr>
            <a:xfrm>
              <a:off x="4997825" y="0"/>
              <a:ext cx="4146550" cy="5143500"/>
            </a:xfrm>
            <a:custGeom>
              <a:avLst/>
              <a:gdLst/>
              <a:ahLst/>
              <a:cxnLst/>
              <a:rect l="l" t="t" r="r" b="b"/>
              <a:pathLst>
                <a:path w="4146550" h="5143500" extrusionOk="0">
                  <a:moveTo>
                    <a:pt x="4146299" y="5143499"/>
                  </a:moveTo>
                  <a:lnTo>
                    <a:pt x="0" y="5143499"/>
                  </a:lnTo>
                  <a:lnTo>
                    <a:pt x="0" y="0"/>
                  </a:lnTo>
                  <a:lnTo>
                    <a:pt x="4146299" y="0"/>
                  </a:lnTo>
                  <a:lnTo>
                    <a:pt x="4146299" y="514349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 name="Google Shape;50;p1"/>
            <p:cNvSpPr/>
            <p:nvPr/>
          </p:nvSpPr>
          <p:spPr>
            <a:xfrm>
              <a:off x="4997825" y="0"/>
              <a:ext cx="4146550" cy="5143500"/>
            </a:xfrm>
            <a:custGeom>
              <a:avLst/>
              <a:gdLst/>
              <a:ahLst/>
              <a:cxnLst/>
              <a:rect l="l" t="t" r="r" b="b"/>
              <a:pathLst>
                <a:path w="4146550" h="5143500" extrusionOk="0">
                  <a:moveTo>
                    <a:pt x="0" y="0"/>
                  </a:moveTo>
                  <a:lnTo>
                    <a:pt x="4146299" y="0"/>
                  </a:lnTo>
                  <a:lnTo>
                    <a:pt x="41462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1" name="Google Shape;51;p1"/>
            <p:cNvPicPr preferRelativeResize="0"/>
            <p:nvPr/>
          </p:nvPicPr>
          <p:blipFill rotWithShape="1">
            <a:blip r:embed="rId4">
              <a:alphaModFix/>
            </a:blip>
            <a:srcRect/>
            <a:stretch/>
          </p:blipFill>
          <p:spPr>
            <a:xfrm>
              <a:off x="5053338" y="1277741"/>
              <a:ext cx="4035272" cy="1866119"/>
            </a:xfrm>
            <a:prstGeom prst="rect">
              <a:avLst/>
            </a:prstGeom>
            <a:noFill/>
            <a:ln>
              <a:noFill/>
            </a:ln>
          </p:spPr>
        </p:pic>
      </p:grpSp>
      <p:sp>
        <p:nvSpPr>
          <p:cNvPr id="52" name="Google Shape;52;p1"/>
          <p:cNvSpPr txBox="1"/>
          <p:nvPr/>
        </p:nvSpPr>
        <p:spPr>
          <a:xfrm>
            <a:off x="802475" y="1377175"/>
            <a:ext cx="3680700" cy="17718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Clr>
                <a:srgbClr val="000000"/>
              </a:buClr>
              <a:buSzPts val="3800"/>
              <a:buFont typeface="Arial"/>
              <a:buNone/>
            </a:pPr>
            <a:r>
              <a:rPr lang="en-US" sz="3800" b="1" i="0" u="none" strike="noStrike" cap="none">
                <a:solidFill>
                  <a:schemeClr val="lt1"/>
                </a:solidFill>
                <a:latin typeface="Trebuchet MS"/>
                <a:ea typeface="Trebuchet MS"/>
                <a:cs typeface="Trebuchet MS"/>
                <a:sym typeface="Trebuchet MS"/>
              </a:rPr>
              <a:t>Boutique sales products Analysis</a:t>
            </a:r>
            <a:endParaRPr sz="3800" b="0" i="0" u="none" strike="noStrike" cap="none">
              <a:solidFill>
                <a:schemeClr val="lt1"/>
              </a:solidFill>
              <a:latin typeface="Trebuchet MS"/>
              <a:ea typeface="Trebuchet MS"/>
              <a:cs typeface="Trebuchet MS"/>
              <a:sym typeface="Trebuchet MS"/>
            </a:endParaRPr>
          </a:p>
        </p:txBody>
      </p:sp>
      <p:grpSp>
        <p:nvGrpSpPr>
          <p:cNvPr id="53" name="Google Shape;53;p1"/>
          <p:cNvGrpSpPr/>
          <p:nvPr/>
        </p:nvGrpSpPr>
        <p:grpSpPr>
          <a:xfrm>
            <a:off x="1649" y="0"/>
            <a:ext cx="5017135" cy="5143500"/>
            <a:chOff x="1649" y="0"/>
            <a:chExt cx="5017135" cy="5143500"/>
          </a:xfrm>
        </p:grpSpPr>
        <p:sp>
          <p:nvSpPr>
            <p:cNvPr id="54" name="Google Shape;54;p1"/>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5" name="Google Shape;55;p1"/>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56" name="Google Shape;56;p1"/>
          <p:cNvSpPr txBox="1"/>
          <p:nvPr/>
        </p:nvSpPr>
        <p:spPr>
          <a:xfrm>
            <a:off x="632475" y="1218100"/>
            <a:ext cx="3348300" cy="3157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US" sz="4300" b="1" dirty="0">
                <a:solidFill>
                  <a:schemeClr val="lt1"/>
                </a:solidFill>
                <a:latin typeface="Montserrat"/>
                <a:ea typeface="Montserrat"/>
                <a:cs typeface="Montserrat"/>
                <a:sym typeface="Montserrat"/>
              </a:rPr>
              <a:t>Data Processing Project</a:t>
            </a:r>
            <a:endParaRPr sz="4300" b="1"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4500"/>
              <a:buFont typeface="Arial"/>
              <a:buNone/>
            </a:pPr>
            <a:endParaRPr sz="4500" b="1"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4500"/>
              <a:buFont typeface="Arial"/>
              <a:buNone/>
            </a:pPr>
            <a:r>
              <a:rPr lang="en-US" sz="1900" b="1" dirty="0">
                <a:solidFill>
                  <a:schemeClr val="dk1"/>
                </a:solidFill>
                <a:latin typeface="Montserrat"/>
                <a:ea typeface="Montserrat"/>
                <a:cs typeface="Montserrat"/>
                <a:sym typeface="Montserrat"/>
              </a:rPr>
              <a:t>Due 23/07/2021</a:t>
            </a:r>
            <a:endParaRPr sz="1900" b="1" dirty="0">
              <a:solidFill>
                <a:schemeClr val="dk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FADF-1562-4EEF-9BE2-0FCA3D521062}"/>
              </a:ext>
            </a:extLst>
          </p:cNvPr>
          <p:cNvSpPr>
            <a:spLocks noGrp="1"/>
          </p:cNvSpPr>
          <p:nvPr>
            <p:ph type="title"/>
          </p:nvPr>
        </p:nvSpPr>
        <p:spPr>
          <a:xfrm>
            <a:off x="821750" y="303367"/>
            <a:ext cx="7500499" cy="646331"/>
          </a:xfrm>
        </p:spPr>
        <p:txBody>
          <a:bodyPr/>
          <a:lstStyle/>
          <a:p>
            <a:r>
              <a:rPr lang="en-US" sz="1600" dirty="0"/>
              <a:t>Plan a BA strategy for each communication channel regarding the age group</a:t>
            </a:r>
            <a:br>
              <a:rPr lang="en-US" dirty="0"/>
            </a:br>
            <a:endParaRPr lang="fr-HT" dirty="0"/>
          </a:p>
        </p:txBody>
      </p:sp>
      <p:sp>
        <p:nvSpPr>
          <p:cNvPr id="3" name="Text Placeholder 2">
            <a:extLst>
              <a:ext uri="{FF2B5EF4-FFF2-40B4-BE49-F238E27FC236}">
                <a16:creationId xmlns:a16="http://schemas.microsoft.com/office/drawing/2014/main" id="{D86FA72C-8DD5-40A6-A4DF-88DD18B6C01B}"/>
              </a:ext>
            </a:extLst>
          </p:cNvPr>
          <p:cNvSpPr>
            <a:spLocks noGrp="1"/>
          </p:cNvSpPr>
          <p:nvPr>
            <p:ph type="body" idx="1"/>
          </p:nvPr>
        </p:nvSpPr>
        <p:spPr>
          <a:xfrm>
            <a:off x="799629" y="949698"/>
            <a:ext cx="7544740" cy="3939540"/>
          </a:xfrm>
        </p:spPr>
        <p:txBody>
          <a:bodyPr/>
          <a:lstStyle/>
          <a:p>
            <a:pPr algn="ctr"/>
            <a:r>
              <a:rPr lang="en-US" dirty="0"/>
              <a:t>Do content marketing</a:t>
            </a:r>
          </a:p>
          <a:p>
            <a:endParaRPr lang="en-US" dirty="0"/>
          </a:p>
          <a:p>
            <a:r>
              <a:rPr lang="en-US" dirty="0"/>
              <a:t> Content marketing is a marketing program that centers on creating, publishing, and distributing content for your target audience -- usually online -- the goal of which is to attract new customers.</a:t>
            </a:r>
          </a:p>
          <a:p>
            <a:endParaRPr lang="en-US" dirty="0"/>
          </a:p>
          <a:p>
            <a:r>
              <a:rPr lang="en-US" dirty="0"/>
              <a:t>The application process for the bootcamp is 100% online. </a:t>
            </a:r>
          </a:p>
          <a:p>
            <a:endParaRPr lang="en-US" dirty="0"/>
          </a:p>
          <a:p>
            <a:r>
              <a:rPr lang="en-US" dirty="0"/>
              <a:t>The announcements were made on the social networks of Ayiti Analytics. 56.4% of the applicants say they heard about AA via social networks and 26.8% of the applicants hear about AA from their friends who might also have heard about it on social media, but we don't have enough data to confirm this. </a:t>
            </a:r>
          </a:p>
          <a:p>
            <a:endParaRPr lang="en-US" dirty="0"/>
          </a:p>
          <a:p>
            <a:r>
              <a:rPr lang="en-US" dirty="0"/>
              <a:t>AA has the team and the technology, the next step is to create more content that can attract applicants like a blog post, videos, </a:t>
            </a:r>
            <a:r>
              <a:rPr lang="en-US" dirty="0" err="1"/>
              <a:t>infographics,newsletters</a:t>
            </a:r>
            <a:r>
              <a:rPr lang="en-US" dirty="0"/>
              <a:t>. And also use email marketing to remain in touch with subscribers </a:t>
            </a:r>
            <a:endParaRPr lang="fr-HT" dirty="0"/>
          </a:p>
        </p:txBody>
      </p:sp>
    </p:spTree>
    <p:extLst>
      <p:ext uri="{BB962C8B-B14F-4D97-AF65-F5344CB8AC3E}">
        <p14:creationId xmlns:p14="http://schemas.microsoft.com/office/powerpoint/2010/main" val="202686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E3F7-E303-44A2-A295-BA1BB084D4FB}"/>
              </a:ext>
            </a:extLst>
          </p:cNvPr>
          <p:cNvSpPr>
            <a:spLocks noGrp="1"/>
          </p:cNvSpPr>
          <p:nvPr>
            <p:ph type="title"/>
          </p:nvPr>
        </p:nvSpPr>
        <p:spPr>
          <a:xfrm>
            <a:off x="821750" y="303367"/>
            <a:ext cx="7500499" cy="492443"/>
          </a:xfrm>
        </p:spPr>
        <p:txBody>
          <a:bodyPr/>
          <a:lstStyle/>
          <a:p>
            <a:r>
              <a:rPr lang="en-US" sz="1600" dirty="0"/>
              <a:t>Plan a BA  strategy for each communication channel, Bootcamp </a:t>
            </a:r>
            <a:r>
              <a:rPr lang="en-US" sz="1600" dirty="0" err="1"/>
              <a:t>Insterest</a:t>
            </a:r>
            <a:r>
              <a:rPr lang="en-US" sz="1600" dirty="0"/>
              <a:t> regarding the gender </a:t>
            </a:r>
            <a:endParaRPr lang="fr-HT" sz="1600" dirty="0"/>
          </a:p>
        </p:txBody>
      </p:sp>
      <p:sp>
        <p:nvSpPr>
          <p:cNvPr id="3" name="Text Placeholder 2">
            <a:extLst>
              <a:ext uri="{FF2B5EF4-FFF2-40B4-BE49-F238E27FC236}">
                <a16:creationId xmlns:a16="http://schemas.microsoft.com/office/drawing/2014/main" id="{D3D9E197-54CF-4959-A09B-6E5AFD964F77}"/>
              </a:ext>
            </a:extLst>
          </p:cNvPr>
          <p:cNvSpPr>
            <a:spLocks noGrp="1"/>
          </p:cNvSpPr>
          <p:nvPr>
            <p:ph type="body" idx="1"/>
          </p:nvPr>
        </p:nvSpPr>
        <p:spPr>
          <a:xfrm>
            <a:off x="799629" y="1275037"/>
            <a:ext cx="7544740" cy="3908762"/>
          </a:xfrm>
        </p:spPr>
        <p:txBody>
          <a:bodyPr/>
          <a:lstStyle/>
          <a:p>
            <a:r>
              <a:rPr lang="en-US" sz="1400" dirty="0"/>
              <a:t>Find the right approach for each gender :</a:t>
            </a:r>
          </a:p>
          <a:p>
            <a:endParaRPr lang="en-US" sz="1400" dirty="0"/>
          </a:p>
          <a:p>
            <a:r>
              <a:rPr lang="en-US" sz="1400" dirty="0"/>
              <a:t> In order to determine the ideal target group, the interest of the target should be taken into account with the insight provided by the </a:t>
            </a:r>
            <a:r>
              <a:rPr lang="en-US" sz="1400" dirty="0" err="1"/>
              <a:t>dataset,we</a:t>
            </a:r>
            <a:r>
              <a:rPr lang="en-US" sz="1400" dirty="0"/>
              <a:t> can assert that there is dependency between the two variables of Bootcamp interest and communication channels .But it is also important to include other factors for a successful campaign. In the case of gender-specific advertising messages, it is important to avoid clichés. </a:t>
            </a:r>
          </a:p>
          <a:p>
            <a:endParaRPr lang="en-US" sz="1400" dirty="0"/>
          </a:p>
          <a:p>
            <a:r>
              <a:rPr lang="en-US" sz="1400" dirty="0"/>
              <a:t>  </a:t>
            </a:r>
          </a:p>
          <a:p>
            <a:r>
              <a:rPr lang="en-US" sz="1400" dirty="0"/>
              <a:t>  This is especially advisable for gender-related campaigns, such as Women’s Day. Women are particularly well-received if the content is conveyed by emotions, people or family. We can assert it with friends and bootcamp alumni being the top communication channels by the women  In contrast, male users prefer campaigns with action and competitive situations. The campaign content should also be transferred to the visual level: clear, bright newsletters with an emotional design are appealing to female customers, while men find a rational approach with technical details and comparisons </a:t>
            </a:r>
            <a:r>
              <a:rPr lang="en-US" sz="1400" dirty="0" err="1"/>
              <a:t>appealing.Whatsapp</a:t>
            </a:r>
            <a:r>
              <a:rPr lang="en-US" sz="1400" dirty="0"/>
              <a:t> and friend are the top </a:t>
            </a:r>
            <a:r>
              <a:rPr lang="en-US" sz="1400" dirty="0" err="1"/>
              <a:t>communicationg</a:t>
            </a:r>
            <a:r>
              <a:rPr lang="en-US" sz="1400" dirty="0"/>
              <a:t> channels for men</a:t>
            </a:r>
          </a:p>
          <a:p>
            <a:endParaRPr lang="fr-HT" dirty="0"/>
          </a:p>
        </p:txBody>
      </p:sp>
    </p:spTree>
    <p:extLst>
      <p:ext uri="{BB962C8B-B14F-4D97-AF65-F5344CB8AC3E}">
        <p14:creationId xmlns:p14="http://schemas.microsoft.com/office/powerpoint/2010/main" val="2402635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6D8A-000B-4AA3-A656-AADD00AD726A}"/>
              </a:ext>
            </a:extLst>
          </p:cNvPr>
          <p:cNvSpPr>
            <a:spLocks noGrp="1"/>
          </p:cNvSpPr>
          <p:nvPr>
            <p:ph type="title"/>
          </p:nvPr>
        </p:nvSpPr>
        <p:spPr>
          <a:xfrm>
            <a:off x="821750" y="303368"/>
            <a:ext cx="7500499" cy="334586"/>
          </a:xfrm>
        </p:spPr>
        <p:txBody>
          <a:bodyPr/>
          <a:lstStyle/>
          <a:p>
            <a:r>
              <a:rPr lang="en-US" sz="1600" dirty="0"/>
              <a:t>Plan a BA strategy to increase our sales</a:t>
            </a:r>
            <a:br>
              <a:rPr lang="en-US" dirty="0"/>
            </a:br>
            <a:endParaRPr lang="fr-HT" dirty="0"/>
          </a:p>
        </p:txBody>
      </p:sp>
      <p:sp>
        <p:nvSpPr>
          <p:cNvPr id="3" name="Text Placeholder 2">
            <a:extLst>
              <a:ext uri="{FF2B5EF4-FFF2-40B4-BE49-F238E27FC236}">
                <a16:creationId xmlns:a16="http://schemas.microsoft.com/office/drawing/2014/main" id="{B65F9ABE-359E-462E-B765-4CFA97066BBD}"/>
              </a:ext>
            </a:extLst>
          </p:cNvPr>
          <p:cNvSpPr>
            <a:spLocks noGrp="1"/>
          </p:cNvSpPr>
          <p:nvPr>
            <p:ph type="body" idx="1"/>
          </p:nvPr>
        </p:nvSpPr>
        <p:spPr>
          <a:xfrm>
            <a:off x="799629" y="1275037"/>
            <a:ext cx="7544740" cy="3785652"/>
          </a:xfrm>
        </p:spPr>
        <p:txBody>
          <a:bodyPr/>
          <a:lstStyle/>
          <a:p>
            <a:r>
              <a:rPr lang="en-US" sz="1400" dirty="0"/>
              <a:t>1 - Recognize the customer's problems or needs </a:t>
            </a:r>
          </a:p>
          <a:p>
            <a:r>
              <a:rPr lang="en-US" sz="1400" dirty="0"/>
              <a:t>  It all starts with understanding your </a:t>
            </a:r>
            <a:r>
              <a:rPr lang="en-US" sz="1400" dirty="0" err="1"/>
              <a:t>customers.With</a:t>
            </a:r>
            <a:r>
              <a:rPr lang="en-US" sz="1400" dirty="0"/>
              <a:t> the insights </a:t>
            </a:r>
            <a:r>
              <a:rPr lang="en-US" sz="1400" dirty="0" err="1"/>
              <a:t>obtained,we</a:t>
            </a:r>
            <a:r>
              <a:rPr lang="en-US" sz="1400" dirty="0"/>
              <a:t> can see where the bootcamp interest can play a big part with attracting customers. Knowing that the bootcamp could upscale their skills or open doors on the professional world.</a:t>
            </a:r>
          </a:p>
          <a:p>
            <a:r>
              <a:rPr lang="en-US" sz="1400" dirty="0"/>
              <a:t>  </a:t>
            </a:r>
          </a:p>
          <a:p>
            <a:endParaRPr lang="en-US" sz="1400" dirty="0"/>
          </a:p>
          <a:p>
            <a:r>
              <a:rPr lang="en-US" sz="1400" dirty="0"/>
              <a:t>2- People Buy Benefits </a:t>
            </a:r>
          </a:p>
          <a:p>
            <a:endParaRPr lang="en-US" sz="1400" dirty="0"/>
          </a:p>
          <a:p>
            <a:r>
              <a:rPr lang="en-US" sz="1400" dirty="0"/>
              <a:t>  People don’t buy products, they buy the results that product will give. AA have to start the process of identifying their ideal customer by making a list of all of the benefits that their customers will enjoy by using their products or </a:t>
            </a:r>
            <a:r>
              <a:rPr lang="en-US" sz="1400" dirty="0" err="1"/>
              <a:t>services.After</a:t>
            </a:r>
            <a:r>
              <a:rPr lang="en-US" sz="1400" dirty="0"/>
              <a:t> participating in the bootcamp, the applicants want to Improving their data skills , Finding an internship or start their own company after learning all the job-ready skills </a:t>
            </a:r>
          </a:p>
          <a:p>
            <a:endParaRPr lang="en-US" dirty="0"/>
          </a:p>
          <a:p>
            <a:endParaRPr lang="en-US" dirty="0"/>
          </a:p>
          <a:p>
            <a:endParaRPr lang="en-US" dirty="0"/>
          </a:p>
          <a:p>
            <a:endParaRPr lang="fr-HT" dirty="0"/>
          </a:p>
        </p:txBody>
      </p:sp>
    </p:spTree>
    <p:extLst>
      <p:ext uri="{BB962C8B-B14F-4D97-AF65-F5344CB8AC3E}">
        <p14:creationId xmlns:p14="http://schemas.microsoft.com/office/powerpoint/2010/main" val="294339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D712-BB24-478B-BCBD-4ACDD5914885}"/>
              </a:ext>
            </a:extLst>
          </p:cNvPr>
          <p:cNvSpPr>
            <a:spLocks noGrp="1"/>
          </p:cNvSpPr>
          <p:nvPr>
            <p:ph type="title"/>
          </p:nvPr>
        </p:nvSpPr>
        <p:spPr>
          <a:xfrm>
            <a:off x="821750" y="303368"/>
            <a:ext cx="7500499" cy="646331"/>
          </a:xfrm>
        </p:spPr>
        <p:txBody>
          <a:bodyPr/>
          <a:lstStyle/>
          <a:p>
            <a:r>
              <a:rPr lang="en-US" sz="1600" dirty="0"/>
              <a:t>Plan a BA strategy to increase our sales (Part 2)</a:t>
            </a:r>
            <a:br>
              <a:rPr lang="en-US" dirty="0"/>
            </a:br>
            <a:endParaRPr lang="fr-HT" dirty="0"/>
          </a:p>
        </p:txBody>
      </p:sp>
      <p:sp>
        <p:nvSpPr>
          <p:cNvPr id="3" name="Text Placeholder 2">
            <a:extLst>
              <a:ext uri="{FF2B5EF4-FFF2-40B4-BE49-F238E27FC236}">
                <a16:creationId xmlns:a16="http://schemas.microsoft.com/office/drawing/2014/main" id="{9A8872DE-5590-4F92-91B7-0266E92E6D6A}"/>
              </a:ext>
            </a:extLst>
          </p:cNvPr>
          <p:cNvSpPr>
            <a:spLocks noGrp="1"/>
          </p:cNvSpPr>
          <p:nvPr>
            <p:ph type="body" idx="1"/>
          </p:nvPr>
        </p:nvSpPr>
        <p:spPr>
          <a:xfrm>
            <a:off x="799629" y="1275037"/>
            <a:ext cx="7544740" cy="2462213"/>
          </a:xfrm>
        </p:spPr>
        <p:txBody>
          <a:bodyPr/>
          <a:lstStyle/>
          <a:p>
            <a:r>
              <a:rPr lang="en-US" dirty="0"/>
              <a:t>3- Develop Your Competitive Advantage</a:t>
            </a:r>
          </a:p>
          <a:p>
            <a:endParaRPr lang="en-US" dirty="0"/>
          </a:p>
          <a:p>
            <a:r>
              <a:rPr lang="en-US" dirty="0"/>
              <a:t>  You define your competitive advantage, the reason for buying your products or services, in terms of the benefits, results or outcomes that your customer will enjoy from purchasing your product or service that they would not fully enjoy from purchasing the product or service of your competitor. AA is for now the only company providing this services in Haiti, Extending their market should be the next move for them to be able to reach out more young people that loves tech in </a:t>
            </a:r>
            <a:r>
              <a:rPr lang="en-US" dirty="0" err="1"/>
              <a:t>haiti</a:t>
            </a:r>
            <a:r>
              <a:rPr lang="en-US" dirty="0"/>
              <a:t>.(refers to first Python Project)</a:t>
            </a:r>
          </a:p>
          <a:p>
            <a:endParaRPr lang="fr-HT" dirty="0"/>
          </a:p>
        </p:txBody>
      </p:sp>
    </p:spTree>
    <p:extLst>
      <p:ext uri="{BB962C8B-B14F-4D97-AF65-F5344CB8AC3E}">
        <p14:creationId xmlns:p14="http://schemas.microsoft.com/office/powerpoint/2010/main" val="113874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
          <p:cNvSpPr txBox="1"/>
          <p:nvPr/>
        </p:nvSpPr>
        <p:spPr>
          <a:xfrm>
            <a:off x="821750" y="303367"/>
            <a:ext cx="40869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600"/>
              <a:buFont typeface="Arial"/>
              <a:buNone/>
            </a:pPr>
            <a:endParaRPr sz="2600" b="0" i="0" u="none" strike="noStrike" cap="none">
              <a:solidFill>
                <a:srgbClr val="000000"/>
              </a:solidFill>
              <a:latin typeface="Trebuchet MS"/>
              <a:ea typeface="Trebuchet MS"/>
              <a:cs typeface="Trebuchet MS"/>
              <a:sym typeface="Trebuchet MS"/>
            </a:endParaRPr>
          </a:p>
        </p:txBody>
      </p:sp>
      <p:sp>
        <p:nvSpPr>
          <p:cNvPr id="306" name="Google Shape;306;p6"/>
          <p:cNvSpPr txBox="1"/>
          <p:nvPr/>
        </p:nvSpPr>
        <p:spPr>
          <a:xfrm>
            <a:off x="2566350" y="1898483"/>
            <a:ext cx="3858900" cy="6894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endParaRPr sz="1400" b="0" i="0" u="none" strike="noStrike" cap="none">
              <a:solidFill>
                <a:srgbClr val="444444"/>
              </a:solidFill>
              <a:latin typeface="Tahoma"/>
              <a:ea typeface="Tahoma"/>
              <a:cs typeface="Tahoma"/>
              <a:sym typeface="Tahoma"/>
            </a:endParaRPr>
          </a:p>
          <a:p>
            <a:pPr marL="0" marR="0" lvl="0" indent="0" algn="ctr" rtl="0">
              <a:lnSpc>
                <a:spcPct val="115000"/>
              </a:lnSpc>
              <a:spcBef>
                <a:spcPts val="0"/>
              </a:spcBef>
              <a:spcAft>
                <a:spcPts val="0"/>
              </a:spcAft>
              <a:buClr>
                <a:srgbClr val="000000"/>
              </a:buClr>
              <a:buSzPts val="1700"/>
              <a:buFont typeface="Arial"/>
              <a:buNone/>
            </a:pPr>
            <a:r>
              <a:rPr lang="en-US" sz="1700" b="1" i="0" u="none" strike="noStrike" cap="none">
                <a:solidFill>
                  <a:srgbClr val="595959"/>
                </a:solidFill>
                <a:latin typeface="Tahoma"/>
                <a:ea typeface="Tahoma"/>
                <a:cs typeface="Tahoma"/>
                <a:sym typeface="Tahoma"/>
              </a:rPr>
              <a:t>Contact Us</a:t>
            </a:r>
            <a:endParaRPr sz="1700" b="0" i="0" u="none" strike="noStrike" cap="none">
              <a:solidFill>
                <a:srgbClr val="595959"/>
              </a:solidFill>
              <a:latin typeface="Tahoma"/>
              <a:ea typeface="Tahoma"/>
              <a:cs typeface="Tahoma"/>
              <a:sym typeface="Tahoma"/>
            </a:endParaRPr>
          </a:p>
          <a:p>
            <a:pPr marL="0" marR="0" lvl="0" indent="0" algn="ctr" rtl="0">
              <a:lnSpc>
                <a:spcPct val="115000"/>
              </a:lnSpc>
              <a:spcBef>
                <a:spcPts val="0"/>
              </a:spcBef>
              <a:spcAft>
                <a:spcPts val="0"/>
              </a:spcAft>
              <a:buClr>
                <a:srgbClr val="000000"/>
              </a:buClr>
              <a:buSzPts val="1400"/>
              <a:buFont typeface="Arial"/>
              <a:buNone/>
            </a:pPr>
            <a:r>
              <a:rPr lang="en-US" sz="1400" b="0" i="0" u="none" strike="noStrike" cap="none">
                <a:solidFill>
                  <a:srgbClr val="595959"/>
                </a:solidFill>
                <a:latin typeface="Tahoma"/>
                <a:ea typeface="Tahoma"/>
                <a:cs typeface="Tahoma"/>
                <a:sym typeface="Tahoma"/>
              </a:rPr>
              <a:t>I you have any question about this presentation, Feel free to send us a message in the </a:t>
            </a:r>
            <a:r>
              <a:rPr lang="en-US" u="none">
                <a:solidFill>
                  <a:srgbClr val="595959"/>
                </a:solidFill>
                <a:latin typeface="Tahoma"/>
                <a:ea typeface="Tahoma"/>
                <a:cs typeface="Tahoma"/>
                <a:sym typeface="Tahoma"/>
              </a:rPr>
              <a:t> </a:t>
            </a:r>
            <a:r>
              <a:rPr lang="en-US" u="sng">
                <a:solidFill>
                  <a:schemeClr val="hlink"/>
                </a:solidFill>
                <a:latin typeface="Tahoma"/>
                <a:ea typeface="Tahoma"/>
                <a:cs typeface="Tahoma"/>
                <a:sym typeface="Tahoma"/>
                <a:hlinkClick r:id="rId3"/>
              </a:rPr>
              <a:t>#help-python</a:t>
            </a:r>
            <a:r>
              <a:rPr lang="en-US">
                <a:solidFill>
                  <a:srgbClr val="595959"/>
                </a:solidFill>
                <a:latin typeface="Tahoma"/>
                <a:ea typeface="Tahoma"/>
                <a:cs typeface="Tahoma"/>
                <a:sym typeface="Tahoma"/>
              </a:rPr>
              <a:t> </a:t>
            </a:r>
            <a:r>
              <a:rPr lang="en-US" sz="1400" b="0" i="0" u="none" strike="noStrike" cap="none">
                <a:solidFill>
                  <a:srgbClr val="595959"/>
                </a:solidFill>
                <a:latin typeface="Tahoma"/>
                <a:ea typeface="Tahoma"/>
                <a:cs typeface="Tahoma"/>
                <a:sym typeface="Tahoma"/>
              </a:rPr>
              <a:t>channel on slack.</a:t>
            </a:r>
            <a:endParaRPr sz="1400" b="0" i="0" u="none" strike="noStrike" cap="none">
              <a:solidFill>
                <a:srgbClr val="595959"/>
              </a:solidFill>
              <a:latin typeface="Tahoma"/>
              <a:ea typeface="Tahoma"/>
              <a:cs typeface="Tahoma"/>
              <a:sym typeface="Tahoma"/>
            </a:endParaRPr>
          </a:p>
        </p:txBody>
      </p:sp>
      <p:grpSp>
        <p:nvGrpSpPr>
          <p:cNvPr id="307" name="Google Shape;307;p6"/>
          <p:cNvGrpSpPr/>
          <p:nvPr/>
        </p:nvGrpSpPr>
        <p:grpSpPr>
          <a:xfrm>
            <a:off x="713191" y="1146161"/>
            <a:ext cx="1974754" cy="3306195"/>
            <a:chOff x="1148038" y="1194838"/>
            <a:chExt cx="1579803" cy="2598801"/>
          </a:xfrm>
        </p:grpSpPr>
        <p:sp>
          <p:nvSpPr>
            <p:cNvPr id="308" name="Google Shape;308;p6"/>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rgbClr val="DEA23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6"/>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6"/>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6"/>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6"/>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6"/>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rgbClr val="536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6"/>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6"/>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6"/>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6"/>
            <p:cNvSpPr/>
            <p:nvPr/>
          </p:nvSpPr>
          <p:spPr>
            <a:xfrm>
              <a:off x="1742619" y="2380023"/>
              <a:ext cx="186698" cy="81"/>
            </a:xfrm>
            <a:custGeom>
              <a:avLst/>
              <a:gdLst/>
              <a:ahLst/>
              <a:cxnLst/>
              <a:rect l="l" t="t" r="r" b="b"/>
              <a:pathLst>
                <a:path w="2295" h="1" fill="none" extrusionOk="0">
                  <a:moveTo>
                    <a:pt x="2295" y="0"/>
                  </a:moveTo>
                  <a:lnTo>
                    <a:pt x="0" y="0"/>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6"/>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6"/>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6"/>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rgbClr val="DB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6"/>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rgbClr val="3D48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6"/>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6"/>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6"/>
            <p:cNvSpPr/>
            <p:nvPr/>
          </p:nvSpPr>
          <p:spPr>
            <a:xfrm>
              <a:off x="1922808" y="1484443"/>
              <a:ext cx="81" cy="30262"/>
            </a:xfrm>
            <a:custGeom>
              <a:avLst/>
              <a:gdLst/>
              <a:ahLst/>
              <a:cxnLst/>
              <a:rect l="l" t="t" r="r" b="b"/>
              <a:pathLst>
                <a:path w="1" h="372" fill="none" extrusionOk="0">
                  <a:moveTo>
                    <a:pt x="0" y="0"/>
                  </a:moveTo>
                  <a:lnTo>
                    <a:pt x="0" y="371"/>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6"/>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6"/>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6"/>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rgbClr val="FFF0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6"/>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6"/>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6"/>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rgbClr val="FFF0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6"/>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6"/>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6"/>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6"/>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6"/>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6"/>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6"/>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6"/>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rgbClr val="DB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6"/>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6"/>
            <p:cNvSpPr/>
            <p:nvPr/>
          </p:nvSpPr>
          <p:spPr>
            <a:xfrm>
              <a:off x="1629300" y="2941092"/>
              <a:ext cx="36770" cy="49705"/>
            </a:xfrm>
            <a:custGeom>
              <a:avLst/>
              <a:gdLst/>
              <a:ahLst/>
              <a:cxnLst/>
              <a:rect l="l" t="t" r="r" b="b"/>
              <a:pathLst>
                <a:path w="452" h="611" extrusionOk="0">
                  <a:moveTo>
                    <a:pt x="0" y="1"/>
                  </a:moveTo>
                  <a:lnTo>
                    <a:pt x="451" y="611"/>
                  </a:lnTo>
                </a:path>
              </a:pathLst>
            </a:custGeom>
            <a:solidFill>
              <a:srgbClr val="536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6"/>
            <p:cNvSpPr/>
            <p:nvPr/>
          </p:nvSpPr>
          <p:spPr>
            <a:xfrm>
              <a:off x="1946480" y="2917338"/>
              <a:ext cx="72401" cy="38967"/>
            </a:xfrm>
            <a:custGeom>
              <a:avLst/>
              <a:gdLst/>
              <a:ahLst/>
              <a:cxnLst/>
              <a:rect l="l" t="t" r="r" b="b"/>
              <a:pathLst>
                <a:path w="890" h="479" extrusionOk="0">
                  <a:moveTo>
                    <a:pt x="1" y="1"/>
                  </a:moveTo>
                  <a:lnTo>
                    <a:pt x="890" y="478"/>
                  </a:lnTo>
                </a:path>
              </a:pathLst>
            </a:custGeom>
            <a:solidFill>
              <a:srgbClr val="536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6"/>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6"/>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6"/>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6"/>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6"/>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rgbClr val="DB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6"/>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6"/>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rgbClr val="DB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9" name="Google Shape;349;p6"/>
          <p:cNvSpPr txBox="1"/>
          <p:nvPr/>
        </p:nvSpPr>
        <p:spPr>
          <a:xfrm>
            <a:off x="2566350" y="3270071"/>
            <a:ext cx="3858900" cy="106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b="1" i="0" u="none" strike="noStrike" cap="none" dirty="0" err="1">
                <a:solidFill>
                  <a:srgbClr val="595959"/>
                </a:solidFill>
                <a:latin typeface="Tahoma"/>
                <a:ea typeface="Tahoma"/>
                <a:cs typeface="Tahoma"/>
                <a:sym typeface="Tahoma"/>
              </a:rPr>
              <a:t>Ressources</a:t>
            </a:r>
            <a:endParaRPr sz="1300" b="0" i="1" u="none" strike="noStrike" cap="none" dirty="0">
              <a:solidFill>
                <a:srgbClr val="595959"/>
              </a:solidFill>
              <a:latin typeface="Tahoma"/>
              <a:ea typeface="Tahoma"/>
              <a:cs typeface="Tahoma"/>
              <a:sym typeface="Tahoma"/>
            </a:endParaRPr>
          </a:p>
          <a:p>
            <a:pPr marL="457200" marR="0" lvl="0" indent="-311150" algn="ctr" rtl="0">
              <a:lnSpc>
                <a:spcPct val="115000"/>
              </a:lnSpc>
              <a:spcBef>
                <a:spcPts val="0"/>
              </a:spcBef>
              <a:spcAft>
                <a:spcPts val="0"/>
              </a:spcAft>
              <a:buClr>
                <a:srgbClr val="595959"/>
              </a:buClr>
              <a:buSzPts val="1300"/>
              <a:buFont typeface="Tahoma"/>
              <a:buChar char="➢"/>
            </a:pPr>
            <a:r>
              <a:rPr lang="en-US" sz="1300" b="0" i="1" u="sng" strike="noStrike" cap="none" dirty="0">
                <a:solidFill>
                  <a:schemeClr val="hlink"/>
                </a:solidFill>
                <a:latin typeface="Tahoma"/>
                <a:ea typeface="Tahoma"/>
                <a:cs typeface="Tahoma"/>
                <a:sym typeface="Tahoma"/>
                <a:hlinkClick r:id="rId4"/>
              </a:rPr>
              <a:t>See the full project</a:t>
            </a:r>
            <a:endParaRPr sz="1300" i="1" dirty="0">
              <a:solidFill>
                <a:srgbClr val="595959"/>
              </a:solidFill>
              <a:latin typeface="Tahoma"/>
              <a:ea typeface="Tahoma"/>
              <a:cs typeface="Tahoma"/>
              <a:sym typeface="Tahoma"/>
            </a:endParaRPr>
          </a:p>
          <a:p>
            <a:pPr marL="457200" marR="0" lvl="0" indent="-311150" algn="ctr" rtl="0">
              <a:lnSpc>
                <a:spcPct val="115000"/>
              </a:lnSpc>
              <a:spcBef>
                <a:spcPts val="0"/>
              </a:spcBef>
              <a:spcAft>
                <a:spcPts val="0"/>
              </a:spcAft>
              <a:buClr>
                <a:srgbClr val="595959"/>
              </a:buClr>
              <a:buSzPts val="1300"/>
              <a:buFont typeface="Tahoma"/>
              <a:buChar char="➢"/>
            </a:pPr>
            <a:r>
              <a:rPr lang="en-US" sz="1300" i="1" u="sng" dirty="0">
                <a:solidFill>
                  <a:schemeClr val="hlink"/>
                </a:solidFill>
                <a:latin typeface="Tahoma"/>
                <a:ea typeface="Tahoma"/>
                <a:cs typeface="Tahoma"/>
                <a:sym typeface="Tahoma"/>
                <a:hlinkClick r:id="rId5"/>
              </a:rPr>
              <a:t>Data Analysis Method</a:t>
            </a:r>
            <a:endParaRPr sz="1300" i="1" dirty="0">
              <a:solidFill>
                <a:srgbClr val="595959"/>
              </a:solidFill>
              <a:latin typeface="Tahoma"/>
              <a:ea typeface="Tahoma"/>
              <a:cs typeface="Tahoma"/>
              <a:sym typeface="Tahoma"/>
            </a:endParaRPr>
          </a:p>
        </p:txBody>
      </p:sp>
      <p:sp>
        <p:nvSpPr>
          <p:cNvPr id="350" name="Google Shape;350;p6"/>
          <p:cNvSpPr txBox="1"/>
          <p:nvPr/>
        </p:nvSpPr>
        <p:spPr>
          <a:xfrm>
            <a:off x="643800" y="387600"/>
            <a:ext cx="7704000" cy="1350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5100"/>
              <a:buFont typeface="Arial"/>
              <a:buNone/>
            </a:pPr>
            <a:r>
              <a:rPr lang="en-US" sz="5100" b="1" i="0" u="none" strike="noStrike" cap="none">
                <a:solidFill>
                  <a:srgbClr val="1A9988"/>
                </a:solidFill>
                <a:latin typeface="Tahoma"/>
                <a:ea typeface="Tahoma"/>
                <a:cs typeface="Tahoma"/>
                <a:sym typeface="Tahoma"/>
              </a:rPr>
              <a:t>THANKS</a:t>
            </a:r>
            <a:endParaRPr sz="5100" b="1" i="0" u="none" strike="noStrike" cap="none">
              <a:solidFill>
                <a:srgbClr val="1A9988"/>
              </a:solidFill>
              <a:latin typeface="Tahoma"/>
              <a:ea typeface="Tahoma"/>
              <a:cs typeface="Tahoma"/>
              <a:sym typeface="Tahoma"/>
            </a:endParaRPr>
          </a:p>
        </p:txBody>
      </p:sp>
      <p:grpSp>
        <p:nvGrpSpPr>
          <p:cNvPr id="351" name="Google Shape;351;p6"/>
          <p:cNvGrpSpPr/>
          <p:nvPr/>
        </p:nvGrpSpPr>
        <p:grpSpPr>
          <a:xfrm>
            <a:off x="6453190" y="993717"/>
            <a:ext cx="1724150" cy="3611400"/>
            <a:chOff x="6018434" y="846471"/>
            <a:chExt cx="1795054" cy="3758743"/>
          </a:xfrm>
        </p:grpSpPr>
        <p:sp>
          <p:nvSpPr>
            <p:cNvPr id="352" name="Google Shape;352;p6"/>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6"/>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6"/>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6"/>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6"/>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rgbClr val="DB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6"/>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rgbClr val="DB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6"/>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rgbClr val="DEA2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6"/>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6"/>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6"/>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9525"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6"/>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rgbClr val="536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6"/>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9525"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6"/>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6"/>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rgbClr val="FFF0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6"/>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6"/>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6"/>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rgbClr val="DB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6"/>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rgbClr val="536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6"/>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rgbClr val="FFF0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6"/>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9525"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6"/>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rgbClr val="3D489C"/>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6"/>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6"/>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6"/>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6"/>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6"/>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6"/>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9525"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6"/>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9525"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6"/>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9525"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6"/>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9525"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6"/>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6"/>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6"/>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6"/>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rgbClr val="536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6"/>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9525"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6"/>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9525"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6"/>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9525"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6"/>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9525"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6"/>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9525"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6"/>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9525"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e24c2a4305_1_73"/>
          <p:cNvSpPr txBox="1">
            <a:spLocks noGrp="1"/>
          </p:cNvSpPr>
          <p:nvPr>
            <p:ph type="ctrTitle"/>
          </p:nvPr>
        </p:nvSpPr>
        <p:spPr>
          <a:xfrm>
            <a:off x="821750" y="1781650"/>
            <a:ext cx="6400800" cy="24243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This project is presented by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2" name="Google Shape;62;ge24c2a4305_1_73"/>
          <p:cNvSpPr txBox="1">
            <a:spLocks noGrp="1"/>
          </p:cNvSpPr>
          <p:nvPr>
            <p:ph type="subTitle" idx="1"/>
          </p:nvPr>
        </p:nvSpPr>
        <p:spPr>
          <a:xfrm>
            <a:off x="1371600" y="2880360"/>
            <a:ext cx="6400800" cy="500400"/>
          </a:xfrm>
          <a:prstGeom prst="rect">
            <a:avLst/>
          </a:prstGeom>
        </p:spPr>
        <p:txBody>
          <a:bodyPr spcFirstLastPara="1" wrap="square" lIns="0" tIns="0" rIns="0" bIns="0" anchor="t" anchorCtr="0">
            <a:spAutoFit/>
          </a:bodyPr>
          <a:lstStyle/>
          <a:p>
            <a:pPr marL="0" lvl="0" indent="0" algn="r" rtl="0">
              <a:spcBef>
                <a:spcPts val="0"/>
              </a:spcBef>
              <a:spcAft>
                <a:spcPts val="0"/>
              </a:spcAft>
              <a:buNone/>
            </a:pPr>
            <a:r>
              <a:rPr lang="en-US"/>
              <a:t>VALCIN Pierry </a:t>
            </a:r>
            <a:endParaRPr/>
          </a:p>
          <a:p>
            <a:pPr marL="0" lvl="0" indent="0" algn="r" rtl="0">
              <a:spcBef>
                <a:spcPts val="0"/>
              </a:spcBef>
              <a:spcAft>
                <a:spcPts val="0"/>
              </a:spcAft>
              <a:buNone/>
            </a:pPr>
            <a:r>
              <a:rPr lang="en-US"/>
              <a:t>Finance| Data Analyst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dd24ee2225_2_704"/>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b="1">
                <a:solidFill>
                  <a:srgbClr val="1A1A1A"/>
                </a:solidFill>
              </a:rPr>
              <a:t>Table of content</a:t>
            </a:r>
            <a:endParaRPr/>
          </a:p>
        </p:txBody>
      </p:sp>
      <p:sp>
        <p:nvSpPr>
          <p:cNvPr id="68" name="Google Shape;68;gdd24ee2225_2_704"/>
          <p:cNvSpPr/>
          <p:nvPr/>
        </p:nvSpPr>
        <p:spPr>
          <a:xfrm>
            <a:off x="5776900" y="1496950"/>
            <a:ext cx="2373900" cy="431400"/>
          </a:xfrm>
          <a:prstGeom prst="roundRect">
            <a:avLst>
              <a:gd name="adj" fmla="val 5742"/>
            </a:avLst>
          </a:prstGeom>
          <a:solidFill>
            <a:srgbClr val="1A9988"/>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ahoma"/>
              <a:ea typeface="Tahoma"/>
              <a:cs typeface="Tahoma"/>
              <a:sym typeface="Tahoma"/>
            </a:endParaRPr>
          </a:p>
        </p:txBody>
      </p:sp>
      <p:sp>
        <p:nvSpPr>
          <p:cNvPr id="69" name="Google Shape;69;gdd24ee2225_2_704"/>
          <p:cNvSpPr/>
          <p:nvPr/>
        </p:nvSpPr>
        <p:spPr>
          <a:xfrm>
            <a:off x="1481800" y="2456450"/>
            <a:ext cx="2373900" cy="431400"/>
          </a:xfrm>
          <a:prstGeom prst="roundRect">
            <a:avLst>
              <a:gd name="adj" fmla="val 5742"/>
            </a:avLst>
          </a:prstGeom>
          <a:solidFill>
            <a:srgbClr val="1A9988"/>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ahoma"/>
              <a:ea typeface="Tahoma"/>
              <a:cs typeface="Tahoma"/>
              <a:sym typeface="Tahoma"/>
            </a:endParaRPr>
          </a:p>
        </p:txBody>
      </p:sp>
      <p:sp>
        <p:nvSpPr>
          <p:cNvPr id="70" name="Google Shape;70;gdd24ee2225_2_704"/>
          <p:cNvSpPr/>
          <p:nvPr/>
        </p:nvSpPr>
        <p:spPr>
          <a:xfrm>
            <a:off x="1481800" y="1496950"/>
            <a:ext cx="2373900" cy="431400"/>
          </a:xfrm>
          <a:prstGeom prst="roundRect">
            <a:avLst>
              <a:gd name="adj" fmla="val 5742"/>
            </a:avLst>
          </a:prstGeom>
          <a:solidFill>
            <a:srgbClr val="1A9988"/>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ahoma"/>
              <a:ea typeface="Tahoma"/>
              <a:cs typeface="Tahoma"/>
              <a:sym typeface="Tahoma"/>
            </a:endParaRPr>
          </a:p>
        </p:txBody>
      </p:sp>
      <p:sp>
        <p:nvSpPr>
          <p:cNvPr id="71" name="Google Shape;71;gdd24ee2225_2_704"/>
          <p:cNvSpPr txBox="1"/>
          <p:nvPr/>
        </p:nvSpPr>
        <p:spPr>
          <a:xfrm>
            <a:off x="356500" y="1404225"/>
            <a:ext cx="13539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595959"/>
                </a:solidFill>
                <a:latin typeface="Montserrat ExtraBold"/>
                <a:ea typeface="Montserrat ExtraBold"/>
                <a:cs typeface="Montserrat ExtraBold"/>
                <a:sym typeface="Montserrat ExtraBold"/>
              </a:rPr>
              <a:t>01</a:t>
            </a:r>
            <a:endParaRPr sz="2600" b="0" i="0" u="none" strike="noStrike" cap="none">
              <a:solidFill>
                <a:srgbClr val="595959"/>
              </a:solidFill>
              <a:latin typeface="Montserrat ExtraBold"/>
              <a:ea typeface="Montserrat ExtraBold"/>
              <a:cs typeface="Montserrat ExtraBold"/>
              <a:sym typeface="Montserrat ExtraBold"/>
            </a:endParaRPr>
          </a:p>
        </p:txBody>
      </p:sp>
      <p:sp>
        <p:nvSpPr>
          <p:cNvPr id="72" name="Google Shape;72;gdd24ee2225_2_704"/>
          <p:cNvSpPr txBox="1"/>
          <p:nvPr/>
        </p:nvSpPr>
        <p:spPr>
          <a:xfrm>
            <a:off x="1499600" y="1496950"/>
            <a:ext cx="2280000" cy="43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lt1"/>
                </a:solidFill>
                <a:latin typeface="Tahoma"/>
                <a:ea typeface="Tahoma"/>
                <a:cs typeface="Tahoma"/>
                <a:sym typeface="Tahoma"/>
              </a:rPr>
              <a:t>Introduction</a:t>
            </a:r>
            <a:endParaRPr sz="1900" b="1" i="0" u="none" strike="noStrike" cap="none">
              <a:solidFill>
                <a:schemeClr val="lt1"/>
              </a:solidFill>
              <a:latin typeface="Tahoma"/>
              <a:ea typeface="Tahoma"/>
              <a:cs typeface="Tahoma"/>
              <a:sym typeface="Tahoma"/>
            </a:endParaRPr>
          </a:p>
        </p:txBody>
      </p:sp>
      <p:sp>
        <p:nvSpPr>
          <p:cNvPr id="73" name="Google Shape;73;gdd24ee2225_2_704"/>
          <p:cNvSpPr txBox="1"/>
          <p:nvPr/>
        </p:nvSpPr>
        <p:spPr>
          <a:xfrm>
            <a:off x="4727800" y="1404225"/>
            <a:ext cx="13539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595959"/>
                </a:solidFill>
                <a:latin typeface="Montserrat ExtraBold"/>
                <a:ea typeface="Montserrat ExtraBold"/>
                <a:cs typeface="Montserrat ExtraBold"/>
                <a:sym typeface="Montserrat ExtraBold"/>
              </a:rPr>
              <a:t>02</a:t>
            </a:r>
            <a:endParaRPr sz="2600" b="0" i="0" u="none" strike="noStrike" cap="none">
              <a:solidFill>
                <a:srgbClr val="595959"/>
              </a:solidFill>
              <a:latin typeface="Montserrat ExtraBold"/>
              <a:ea typeface="Montserrat ExtraBold"/>
              <a:cs typeface="Montserrat ExtraBold"/>
              <a:sym typeface="Montserrat ExtraBold"/>
            </a:endParaRPr>
          </a:p>
        </p:txBody>
      </p:sp>
      <p:sp>
        <p:nvSpPr>
          <p:cNvPr id="74" name="Google Shape;74;gdd24ee2225_2_704"/>
          <p:cNvSpPr txBox="1"/>
          <p:nvPr/>
        </p:nvSpPr>
        <p:spPr>
          <a:xfrm>
            <a:off x="5776900" y="1496950"/>
            <a:ext cx="2049300" cy="43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lt1"/>
                </a:solidFill>
                <a:latin typeface="Tahoma"/>
                <a:ea typeface="Tahoma"/>
                <a:cs typeface="Tahoma"/>
                <a:sym typeface="Tahoma"/>
              </a:rPr>
              <a:t>Problem</a:t>
            </a:r>
            <a:endParaRPr sz="1900" b="1" i="0" u="none" strike="noStrike" cap="none">
              <a:solidFill>
                <a:schemeClr val="lt1"/>
              </a:solidFill>
              <a:latin typeface="Tahoma"/>
              <a:ea typeface="Tahoma"/>
              <a:cs typeface="Tahoma"/>
              <a:sym typeface="Tahoma"/>
            </a:endParaRPr>
          </a:p>
        </p:txBody>
      </p:sp>
      <p:sp>
        <p:nvSpPr>
          <p:cNvPr id="75" name="Google Shape;75;gdd24ee2225_2_704"/>
          <p:cNvSpPr txBox="1"/>
          <p:nvPr/>
        </p:nvSpPr>
        <p:spPr>
          <a:xfrm>
            <a:off x="356500" y="2361175"/>
            <a:ext cx="13539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595959"/>
                </a:solidFill>
                <a:latin typeface="Montserrat ExtraBold"/>
                <a:ea typeface="Montserrat ExtraBold"/>
                <a:cs typeface="Montserrat ExtraBold"/>
                <a:sym typeface="Montserrat ExtraBold"/>
              </a:rPr>
              <a:t>03</a:t>
            </a:r>
            <a:endParaRPr sz="2600" b="0" i="0" u="none" strike="noStrike" cap="none">
              <a:solidFill>
                <a:srgbClr val="595959"/>
              </a:solidFill>
              <a:latin typeface="Montserrat ExtraBold"/>
              <a:ea typeface="Montserrat ExtraBold"/>
              <a:cs typeface="Montserrat ExtraBold"/>
              <a:sym typeface="Montserrat ExtraBold"/>
            </a:endParaRPr>
          </a:p>
        </p:txBody>
      </p:sp>
      <p:sp>
        <p:nvSpPr>
          <p:cNvPr id="76" name="Google Shape;76;gdd24ee2225_2_704"/>
          <p:cNvSpPr txBox="1"/>
          <p:nvPr/>
        </p:nvSpPr>
        <p:spPr>
          <a:xfrm>
            <a:off x="1481800" y="2456450"/>
            <a:ext cx="2049300" cy="43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lt1"/>
                </a:solidFill>
                <a:latin typeface="Tahoma"/>
                <a:ea typeface="Tahoma"/>
                <a:cs typeface="Tahoma"/>
                <a:sym typeface="Tahoma"/>
              </a:rPr>
              <a:t>Methodology</a:t>
            </a:r>
            <a:endParaRPr sz="1900" b="1" i="0" u="none" strike="noStrike" cap="none">
              <a:solidFill>
                <a:schemeClr val="lt1"/>
              </a:solidFill>
              <a:latin typeface="Tahoma"/>
              <a:ea typeface="Tahoma"/>
              <a:cs typeface="Tahoma"/>
              <a:sym typeface="Tahoma"/>
            </a:endParaRPr>
          </a:p>
        </p:txBody>
      </p:sp>
      <p:sp>
        <p:nvSpPr>
          <p:cNvPr id="77" name="Google Shape;77;gdd24ee2225_2_704"/>
          <p:cNvSpPr/>
          <p:nvPr/>
        </p:nvSpPr>
        <p:spPr>
          <a:xfrm>
            <a:off x="1481800" y="3370850"/>
            <a:ext cx="2424900" cy="1084500"/>
          </a:xfrm>
          <a:prstGeom prst="roundRect">
            <a:avLst>
              <a:gd name="adj" fmla="val 5742"/>
            </a:avLst>
          </a:prstGeom>
          <a:solidFill>
            <a:srgbClr val="1A9988"/>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ahoma"/>
              <a:ea typeface="Tahoma"/>
              <a:cs typeface="Tahoma"/>
              <a:sym typeface="Tahoma"/>
            </a:endParaRPr>
          </a:p>
        </p:txBody>
      </p:sp>
      <p:sp>
        <p:nvSpPr>
          <p:cNvPr id="78" name="Google Shape;78;gdd24ee2225_2_704"/>
          <p:cNvSpPr txBox="1"/>
          <p:nvPr/>
        </p:nvSpPr>
        <p:spPr>
          <a:xfrm>
            <a:off x="356500" y="3275575"/>
            <a:ext cx="13539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595959"/>
                </a:solidFill>
                <a:latin typeface="Montserrat ExtraBold"/>
                <a:ea typeface="Montserrat ExtraBold"/>
                <a:cs typeface="Montserrat ExtraBold"/>
                <a:sym typeface="Montserrat ExtraBold"/>
              </a:rPr>
              <a:t>05</a:t>
            </a:r>
            <a:endParaRPr sz="2600" b="0" i="0" u="none" strike="noStrike" cap="none">
              <a:solidFill>
                <a:srgbClr val="595959"/>
              </a:solidFill>
              <a:latin typeface="Montserrat ExtraBold"/>
              <a:ea typeface="Montserrat ExtraBold"/>
              <a:cs typeface="Montserrat ExtraBold"/>
              <a:sym typeface="Montserrat ExtraBold"/>
            </a:endParaRPr>
          </a:p>
        </p:txBody>
      </p:sp>
      <p:sp>
        <p:nvSpPr>
          <p:cNvPr id="79" name="Google Shape;79;gdd24ee2225_2_704"/>
          <p:cNvSpPr txBox="1"/>
          <p:nvPr/>
        </p:nvSpPr>
        <p:spPr>
          <a:xfrm>
            <a:off x="1463900" y="4079500"/>
            <a:ext cx="2503800" cy="57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2D2E27"/>
              </a:solidFill>
              <a:latin typeface="Tahoma"/>
              <a:ea typeface="Tahoma"/>
              <a:cs typeface="Tahoma"/>
              <a:sym typeface="Tahoma"/>
            </a:endParaRPr>
          </a:p>
        </p:txBody>
      </p:sp>
      <p:sp>
        <p:nvSpPr>
          <p:cNvPr id="80" name="Google Shape;80;gdd24ee2225_2_704"/>
          <p:cNvSpPr txBox="1"/>
          <p:nvPr/>
        </p:nvSpPr>
        <p:spPr>
          <a:xfrm>
            <a:off x="1481800" y="3370850"/>
            <a:ext cx="2694600" cy="1084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lt1"/>
                </a:solidFill>
                <a:latin typeface="Tahoma"/>
                <a:ea typeface="Tahoma"/>
                <a:cs typeface="Tahoma"/>
                <a:sym typeface="Tahoma"/>
              </a:rPr>
              <a:t>Discussions &amp; Proposed solutions</a:t>
            </a:r>
            <a:endParaRPr sz="1900" b="1" i="0" u="none" strike="noStrike" cap="none">
              <a:solidFill>
                <a:schemeClr val="lt1"/>
              </a:solidFill>
              <a:latin typeface="Tahoma"/>
              <a:ea typeface="Tahoma"/>
              <a:cs typeface="Tahoma"/>
              <a:sym typeface="Tahoma"/>
            </a:endParaRPr>
          </a:p>
        </p:txBody>
      </p:sp>
      <p:sp>
        <p:nvSpPr>
          <p:cNvPr id="81" name="Google Shape;81;gdd24ee2225_2_704"/>
          <p:cNvSpPr/>
          <p:nvPr/>
        </p:nvSpPr>
        <p:spPr>
          <a:xfrm>
            <a:off x="5776900" y="2454325"/>
            <a:ext cx="2373900" cy="431400"/>
          </a:xfrm>
          <a:prstGeom prst="roundRect">
            <a:avLst>
              <a:gd name="adj" fmla="val 5742"/>
            </a:avLst>
          </a:prstGeom>
          <a:solidFill>
            <a:srgbClr val="1A9988"/>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ahoma"/>
              <a:ea typeface="Tahoma"/>
              <a:cs typeface="Tahoma"/>
              <a:sym typeface="Tahoma"/>
            </a:endParaRPr>
          </a:p>
        </p:txBody>
      </p:sp>
      <p:sp>
        <p:nvSpPr>
          <p:cNvPr id="82" name="Google Shape;82;gdd24ee2225_2_704"/>
          <p:cNvSpPr txBox="1"/>
          <p:nvPr/>
        </p:nvSpPr>
        <p:spPr>
          <a:xfrm>
            <a:off x="4727800" y="2361600"/>
            <a:ext cx="13539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595959"/>
                </a:solidFill>
                <a:latin typeface="Montserrat ExtraBold"/>
                <a:ea typeface="Montserrat ExtraBold"/>
                <a:cs typeface="Montserrat ExtraBold"/>
                <a:sym typeface="Montserrat ExtraBold"/>
              </a:rPr>
              <a:t>04</a:t>
            </a:r>
            <a:endParaRPr sz="2600" b="0" i="0" u="none" strike="noStrike" cap="none">
              <a:solidFill>
                <a:srgbClr val="595959"/>
              </a:solidFill>
              <a:latin typeface="Montserrat ExtraBold"/>
              <a:ea typeface="Montserrat ExtraBold"/>
              <a:cs typeface="Montserrat ExtraBold"/>
              <a:sym typeface="Montserrat ExtraBold"/>
            </a:endParaRPr>
          </a:p>
        </p:txBody>
      </p:sp>
      <p:sp>
        <p:nvSpPr>
          <p:cNvPr id="83" name="Google Shape;83;gdd24ee2225_2_704"/>
          <p:cNvSpPr txBox="1"/>
          <p:nvPr/>
        </p:nvSpPr>
        <p:spPr>
          <a:xfrm>
            <a:off x="5776900" y="2454325"/>
            <a:ext cx="2049300" cy="43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lt1"/>
                </a:solidFill>
                <a:latin typeface="Tahoma"/>
                <a:ea typeface="Tahoma"/>
                <a:cs typeface="Tahoma"/>
                <a:sym typeface="Tahoma"/>
              </a:rPr>
              <a:t>Results</a:t>
            </a:r>
            <a:endParaRPr sz="1900" b="1" i="0" u="none" strike="noStrike" cap="none">
              <a:solidFill>
                <a:schemeClr val="lt1"/>
              </a:solidFill>
              <a:latin typeface="Tahoma"/>
              <a:ea typeface="Tahoma"/>
              <a:cs typeface="Tahoma"/>
              <a:sym typeface="Tahoma"/>
            </a:endParaRPr>
          </a:p>
        </p:txBody>
      </p:sp>
      <p:sp>
        <p:nvSpPr>
          <p:cNvPr id="84" name="Google Shape;84;gdd24ee2225_2_704"/>
          <p:cNvSpPr txBox="1"/>
          <p:nvPr/>
        </p:nvSpPr>
        <p:spPr>
          <a:xfrm>
            <a:off x="5749000" y="3016300"/>
            <a:ext cx="2503800" cy="57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2D2E27"/>
              </a:solidFill>
              <a:latin typeface="Tahoma"/>
              <a:ea typeface="Tahoma"/>
              <a:cs typeface="Tahoma"/>
              <a:sym typeface="Tahoma"/>
            </a:endParaRPr>
          </a:p>
        </p:txBody>
      </p:sp>
      <p:sp>
        <p:nvSpPr>
          <p:cNvPr id="85" name="Google Shape;85;gdd24ee2225_2_704"/>
          <p:cNvSpPr/>
          <p:nvPr/>
        </p:nvSpPr>
        <p:spPr>
          <a:xfrm>
            <a:off x="5749000" y="3370850"/>
            <a:ext cx="2424900" cy="833100"/>
          </a:xfrm>
          <a:prstGeom prst="roundRect">
            <a:avLst>
              <a:gd name="adj" fmla="val 5742"/>
            </a:avLst>
          </a:prstGeom>
          <a:solidFill>
            <a:srgbClr val="1A9988"/>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ahoma"/>
              <a:ea typeface="Tahoma"/>
              <a:cs typeface="Tahoma"/>
              <a:sym typeface="Tahoma"/>
            </a:endParaRPr>
          </a:p>
        </p:txBody>
      </p:sp>
      <p:sp>
        <p:nvSpPr>
          <p:cNvPr id="86" name="Google Shape;86;gdd24ee2225_2_704"/>
          <p:cNvSpPr txBox="1"/>
          <p:nvPr/>
        </p:nvSpPr>
        <p:spPr>
          <a:xfrm>
            <a:off x="4699900" y="3275575"/>
            <a:ext cx="13539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595959"/>
                </a:solidFill>
                <a:latin typeface="Montserrat ExtraBold"/>
                <a:ea typeface="Montserrat ExtraBold"/>
                <a:cs typeface="Montserrat ExtraBold"/>
                <a:sym typeface="Montserrat ExtraBold"/>
              </a:rPr>
              <a:t>06</a:t>
            </a:r>
            <a:endParaRPr sz="2600" b="0" i="0" u="none" strike="noStrike" cap="none">
              <a:solidFill>
                <a:srgbClr val="595959"/>
              </a:solidFill>
              <a:latin typeface="Montserrat ExtraBold"/>
              <a:ea typeface="Montserrat ExtraBold"/>
              <a:cs typeface="Montserrat ExtraBold"/>
              <a:sym typeface="Montserrat ExtraBold"/>
            </a:endParaRPr>
          </a:p>
        </p:txBody>
      </p:sp>
      <p:sp>
        <p:nvSpPr>
          <p:cNvPr id="87" name="Google Shape;87;gdd24ee2225_2_704"/>
          <p:cNvSpPr txBox="1"/>
          <p:nvPr/>
        </p:nvSpPr>
        <p:spPr>
          <a:xfrm>
            <a:off x="5749000" y="3370850"/>
            <a:ext cx="2373900" cy="833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lt1"/>
                </a:solidFill>
                <a:latin typeface="Tahoma"/>
                <a:ea typeface="Tahoma"/>
                <a:cs typeface="Tahoma"/>
                <a:sym typeface="Tahoma"/>
              </a:rPr>
              <a:t>References &amp; Appendices</a:t>
            </a:r>
            <a:endParaRPr sz="1900" b="1" i="0" u="none" strike="noStrike" cap="none">
              <a:solidFill>
                <a:schemeClr val="lt1"/>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Introduction</a:t>
            </a:r>
            <a:endParaRPr/>
          </a:p>
        </p:txBody>
      </p:sp>
      <p:sp>
        <p:nvSpPr>
          <p:cNvPr id="93" name="Google Shape;93;gd80886873b_33_59"/>
          <p:cNvSpPr txBox="1"/>
          <p:nvPr/>
        </p:nvSpPr>
        <p:spPr>
          <a:xfrm>
            <a:off x="3463950" y="2172725"/>
            <a:ext cx="5389500" cy="1840800"/>
          </a:xfrm>
          <a:prstGeom prst="rect">
            <a:avLst/>
          </a:prstGeom>
          <a:noFill/>
          <a:ln>
            <a:noFill/>
          </a:ln>
        </p:spPr>
        <p:txBody>
          <a:bodyPr spcFirstLastPara="1" wrap="square" lIns="0" tIns="8875" rIns="0" bIns="0" anchor="t" anchorCtr="0">
            <a:spAutoFit/>
          </a:bodyPr>
          <a:lstStyle/>
          <a:p>
            <a:pPr marL="12700" marR="5080" lvl="0" indent="0" algn="l" rtl="0">
              <a:lnSpc>
                <a:spcPct val="150000"/>
              </a:lnSpc>
              <a:spcBef>
                <a:spcPts val="0"/>
              </a:spcBef>
              <a:spcAft>
                <a:spcPts val="0"/>
              </a:spcAft>
              <a:buClr>
                <a:srgbClr val="000000"/>
              </a:buClr>
              <a:buSzPts val="1700"/>
              <a:buFont typeface="Arial"/>
              <a:buNone/>
            </a:pPr>
            <a:r>
              <a:rPr lang="en-US" sz="1700" b="0" i="0" u="none" strike="noStrike" cap="none">
                <a:solidFill>
                  <a:srgbClr val="595959"/>
                </a:solidFill>
                <a:latin typeface="Tahoma"/>
                <a:ea typeface="Tahoma"/>
                <a:cs typeface="Tahoma"/>
                <a:sym typeface="Tahoma"/>
              </a:rPr>
              <a:t>This project is written as part of a </a:t>
            </a:r>
            <a:r>
              <a:rPr lang="en-US" sz="1700">
                <a:solidFill>
                  <a:srgbClr val="595959"/>
                </a:solidFill>
                <a:latin typeface="Tahoma"/>
                <a:ea typeface="Tahoma"/>
                <a:cs typeface="Tahoma"/>
                <a:sym typeface="Tahoma"/>
              </a:rPr>
              <a:t>python data processing</a:t>
            </a:r>
            <a:r>
              <a:rPr lang="en-US" sz="1700" b="0" i="0" u="none" strike="noStrike" cap="none">
                <a:solidFill>
                  <a:srgbClr val="595959"/>
                </a:solidFill>
                <a:latin typeface="Tahoma"/>
                <a:ea typeface="Tahoma"/>
                <a:cs typeface="Tahoma"/>
                <a:sym typeface="Tahoma"/>
              </a:rPr>
              <a:t> assignment, in which</a:t>
            </a:r>
            <a:r>
              <a:rPr lang="en-US" sz="1700">
                <a:solidFill>
                  <a:srgbClr val="595959"/>
                </a:solidFill>
                <a:latin typeface="Tahoma"/>
                <a:ea typeface="Tahoma"/>
                <a:cs typeface="Tahoma"/>
                <a:sym typeface="Tahoma"/>
              </a:rPr>
              <a:t> we </a:t>
            </a:r>
            <a:r>
              <a:rPr lang="en-US" sz="1700" b="0" i="0" u="none" strike="noStrike" cap="none">
                <a:solidFill>
                  <a:srgbClr val="595959"/>
                </a:solidFill>
                <a:latin typeface="Tahoma"/>
                <a:ea typeface="Tahoma"/>
                <a:cs typeface="Tahoma"/>
                <a:sym typeface="Tahoma"/>
              </a:rPr>
              <a:t>was asked to draw out insights </a:t>
            </a:r>
            <a:r>
              <a:rPr lang="en-US" sz="1700">
                <a:solidFill>
                  <a:srgbClr val="595959"/>
                </a:solidFill>
                <a:latin typeface="Tahoma"/>
                <a:ea typeface="Tahoma"/>
                <a:cs typeface="Tahoma"/>
                <a:sym typeface="Tahoma"/>
              </a:rPr>
              <a:t>as a Data Analyst for Ayiti Analytics </a:t>
            </a:r>
            <a:r>
              <a:rPr lang="en-US" sz="1700" b="0" i="0" u="none" strike="noStrike" cap="none">
                <a:solidFill>
                  <a:srgbClr val="595959"/>
                </a:solidFill>
                <a:latin typeface="Tahoma"/>
                <a:ea typeface="Tahoma"/>
                <a:cs typeface="Tahoma"/>
                <a:sym typeface="Tahoma"/>
              </a:rPr>
              <a:t>from the data </a:t>
            </a:r>
            <a:r>
              <a:rPr lang="en-US" sz="1700">
                <a:solidFill>
                  <a:srgbClr val="595959"/>
                </a:solidFill>
                <a:latin typeface="Tahoma"/>
                <a:ea typeface="Tahoma"/>
                <a:cs typeface="Tahoma"/>
                <a:sym typeface="Tahoma"/>
              </a:rPr>
              <a:t>they collected on the applicants for their bootcamp.</a:t>
            </a:r>
            <a:endParaRPr sz="1700" b="0" i="0" u="none" strike="noStrike" cap="none">
              <a:solidFill>
                <a:srgbClr val="000000"/>
              </a:solidFill>
              <a:latin typeface="Tahoma"/>
              <a:ea typeface="Tahoma"/>
              <a:cs typeface="Tahoma"/>
              <a:sym typeface="Tahoma"/>
            </a:endParaRPr>
          </a:p>
        </p:txBody>
      </p:sp>
      <p:sp>
        <p:nvSpPr>
          <p:cNvPr id="94" name="Google Shape;94;gd80886873b_33_59"/>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 name="Google Shape;95;gd80886873b_33_59"/>
          <p:cNvGrpSpPr/>
          <p:nvPr/>
        </p:nvGrpSpPr>
        <p:grpSpPr>
          <a:xfrm flipH="1">
            <a:off x="855722" y="1303991"/>
            <a:ext cx="1998207" cy="3123028"/>
            <a:chOff x="2653224" y="645065"/>
            <a:chExt cx="1759915" cy="2706263"/>
          </a:xfrm>
        </p:grpSpPr>
        <p:sp>
          <p:nvSpPr>
            <p:cNvPr id="96" name="Google Shape;96;gd80886873b_33_59"/>
            <p:cNvSpPr/>
            <p:nvPr/>
          </p:nvSpPr>
          <p:spPr>
            <a:xfrm>
              <a:off x="2879782" y="647181"/>
              <a:ext cx="1299241" cy="1299241"/>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rgbClr val="EBCAB3"/>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gd80886873b_33_59"/>
            <p:cNvSpPr/>
            <p:nvPr/>
          </p:nvSpPr>
          <p:spPr>
            <a:xfrm>
              <a:off x="3871429" y="645065"/>
              <a:ext cx="541710" cy="700342"/>
            </a:xfrm>
            <a:custGeom>
              <a:avLst/>
              <a:gdLst/>
              <a:ahLst/>
              <a:cxnLst/>
              <a:rect l="l" t="t" r="r" b="b"/>
              <a:pathLst>
                <a:path w="6659" h="8609" extrusionOk="0">
                  <a:moveTo>
                    <a:pt x="0" y="0"/>
                  </a:moveTo>
                  <a:lnTo>
                    <a:pt x="0" y="8609"/>
                  </a:lnTo>
                  <a:lnTo>
                    <a:pt x="6659" y="8609"/>
                  </a:lnTo>
                  <a:lnTo>
                    <a:pt x="6659" y="0"/>
                  </a:lnTo>
                  <a:close/>
                </a:path>
              </a:pathLst>
            </a:custGeom>
            <a:solidFill>
              <a:srgbClr val="DEA2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d80886873b_33_59"/>
            <p:cNvSpPr/>
            <p:nvPr/>
          </p:nvSpPr>
          <p:spPr>
            <a:xfrm>
              <a:off x="3925364" y="708681"/>
              <a:ext cx="252592" cy="51901"/>
            </a:xfrm>
            <a:custGeom>
              <a:avLst/>
              <a:gdLst/>
              <a:ahLst/>
              <a:cxnLst/>
              <a:rect l="l" t="t" r="r" b="b"/>
              <a:pathLst>
                <a:path w="3105" h="638" fill="none" extrusionOk="0">
                  <a:moveTo>
                    <a:pt x="2786" y="638"/>
                  </a:moveTo>
                  <a:lnTo>
                    <a:pt x="319" y="638"/>
                  </a:lnTo>
                  <a:cubicBezTo>
                    <a:pt x="146" y="638"/>
                    <a:pt x="0" y="505"/>
                    <a:pt x="0" y="319"/>
                  </a:cubicBezTo>
                  <a:lnTo>
                    <a:pt x="0" y="319"/>
                  </a:lnTo>
                  <a:cubicBezTo>
                    <a:pt x="0" y="147"/>
                    <a:pt x="146" y="1"/>
                    <a:pt x="319" y="1"/>
                  </a:cubicBezTo>
                  <a:lnTo>
                    <a:pt x="2786" y="1"/>
                  </a:lnTo>
                  <a:cubicBezTo>
                    <a:pt x="2972" y="1"/>
                    <a:pt x="3104" y="147"/>
                    <a:pt x="3104" y="319"/>
                  </a:cubicBezTo>
                  <a:lnTo>
                    <a:pt x="3104" y="319"/>
                  </a:lnTo>
                  <a:cubicBezTo>
                    <a:pt x="3104" y="505"/>
                    <a:pt x="2972" y="638"/>
                    <a:pt x="2786" y="63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d80886873b_33_59"/>
            <p:cNvSpPr/>
            <p:nvPr/>
          </p:nvSpPr>
          <p:spPr>
            <a:xfrm>
              <a:off x="3925364" y="826313"/>
              <a:ext cx="433840" cy="31401"/>
            </a:xfrm>
            <a:custGeom>
              <a:avLst/>
              <a:gdLst/>
              <a:ahLst/>
              <a:cxnLst/>
              <a:rect l="l" t="t" r="r" b="b"/>
              <a:pathLst>
                <a:path w="5333" h="386" fill="none" extrusionOk="0">
                  <a:moveTo>
                    <a:pt x="5147" y="385"/>
                  </a:moveTo>
                  <a:lnTo>
                    <a:pt x="186" y="385"/>
                  </a:lnTo>
                  <a:cubicBezTo>
                    <a:pt x="80" y="385"/>
                    <a:pt x="0" y="293"/>
                    <a:pt x="0" y="186"/>
                  </a:cubicBezTo>
                  <a:lnTo>
                    <a:pt x="0" y="186"/>
                  </a:lnTo>
                  <a:cubicBezTo>
                    <a:pt x="0" y="80"/>
                    <a:pt x="80" y="1"/>
                    <a:pt x="186" y="1"/>
                  </a:cubicBezTo>
                  <a:lnTo>
                    <a:pt x="5147" y="1"/>
                  </a:lnTo>
                  <a:cubicBezTo>
                    <a:pt x="5253" y="1"/>
                    <a:pt x="5333" y="80"/>
                    <a:pt x="5333" y="186"/>
                  </a:cubicBezTo>
                  <a:lnTo>
                    <a:pt x="5333" y="186"/>
                  </a:lnTo>
                  <a:cubicBezTo>
                    <a:pt x="5333" y="293"/>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d80886873b_33_59"/>
            <p:cNvSpPr/>
            <p:nvPr/>
          </p:nvSpPr>
          <p:spPr>
            <a:xfrm>
              <a:off x="3925364" y="910510"/>
              <a:ext cx="433840" cy="31401"/>
            </a:xfrm>
            <a:custGeom>
              <a:avLst/>
              <a:gdLst/>
              <a:ahLst/>
              <a:cxnLst/>
              <a:rect l="l" t="t" r="r" b="b"/>
              <a:pathLst>
                <a:path w="5333" h="386" fill="none" extrusionOk="0">
                  <a:moveTo>
                    <a:pt x="5147" y="385"/>
                  </a:moveTo>
                  <a:lnTo>
                    <a:pt x="186" y="385"/>
                  </a:lnTo>
                  <a:cubicBezTo>
                    <a:pt x="80" y="385"/>
                    <a:pt x="0" y="305"/>
                    <a:pt x="0" y="199"/>
                  </a:cubicBezTo>
                  <a:lnTo>
                    <a:pt x="0" y="199"/>
                  </a:lnTo>
                  <a:cubicBezTo>
                    <a:pt x="0" y="93"/>
                    <a:pt x="80" y="0"/>
                    <a:pt x="186" y="0"/>
                  </a:cubicBezTo>
                  <a:lnTo>
                    <a:pt x="5147" y="0"/>
                  </a:lnTo>
                  <a:cubicBezTo>
                    <a:pt x="5253" y="0"/>
                    <a:pt x="5333" y="93"/>
                    <a:pt x="5333" y="199"/>
                  </a:cubicBezTo>
                  <a:lnTo>
                    <a:pt x="5333" y="199"/>
                  </a:lnTo>
                  <a:cubicBezTo>
                    <a:pt x="5333" y="305"/>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d80886873b_33_59"/>
            <p:cNvSpPr/>
            <p:nvPr/>
          </p:nvSpPr>
          <p:spPr>
            <a:xfrm>
              <a:off x="3925364" y="995764"/>
              <a:ext cx="433840" cy="31320"/>
            </a:xfrm>
            <a:custGeom>
              <a:avLst/>
              <a:gdLst/>
              <a:ahLst/>
              <a:cxnLst/>
              <a:rect l="l" t="t" r="r" b="b"/>
              <a:pathLst>
                <a:path w="5333" h="385" fill="none" extrusionOk="0">
                  <a:moveTo>
                    <a:pt x="5147" y="385"/>
                  </a:moveTo>
                  <a:lnTo>
                    <a:pt x="186" y="385"/>
                  </a:lnTo>
                  <a:cubicBezTo>
                    <a:pt x="80" y="385"/>
                    <a:pt x="0" y="292"/>
                    <a:pt x="0" y="186"/>
                  </a:cubicBezTo>
                  <a:lnTo>
                    <a:pt x="0" y="186"/>
                  </a:lnTo>
                  <a:cubicBezTo>
                    <a:pt x="0" y="80"/>
                    <a:pt x="80" y="0"/>
                    <a:pt x="186" y="0"/>
                  </a:cubicBezTo>
                  <a:lnTo>
                    <a:pt x="5147" y="0"/>
                  </a:lnTo>
                  <a:cubicBezTo>
                    <a:pt x="5253" y="0"/>
                    <a:pt x="5333" y="80"/>
                    <a:pt x="5333" y="186"/>
                  </a:cubicBezTo>
                  <a:lnTo>
                    <a:pt x="5333" y="186"/>
                  </a:lnTo>
                  <a:cubicBezTo>
                    <a:pt x="5333" y="292"/>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d80886873b_33_59"/>
            <p:cNvSpPr/>
            <p:nvPr/>
          </p:nvSpPr>
          <p:spPr>
            <a:xfrm>
              <a:off x="3925364" y="1079880"/>
              <a:ext cx="433840" cy="31401"/>
            </a:xfrm>
            <a:custGeom>
              <a:avLst/>
              <a:gdLst/>
              <a:ahLst/>
              <a:cxnLst/>
              <a:rect l="l" t="t" r="r" b="b"/>
              <a:pathLst>
                <a:path w="5333" h="386" fill="none" extrusionOk="0">
                  <a:moveTo>
                    <a:pt x="5147" y="385"/>
                  </a:moveTo>
                  <a:lnTo>
                    <a:pt x="186" y="385"/>
                  </a:lnTo>
                  <a:cubicBezTo>
                    <a:pt x="80" y="385"/>
                    <a:pt x="0" y="306"/>
                    <a:pt x="0" y="200"/>
                  </a:cubicBezTo>
                  <a:lnTo>
                    <a:pt x="0" y="200"/>
                  </a:lnTo>
                  <a:cubicBezTo>
                    <a:pt x="0" y="94"/>
                    <a:pt x="80" y="1"/>
                    <a:pt x="186" y="1"/>
                  </a:cubicBezTo>
                  <a:lnTo>
                    <a:pt x="5147" y="1"/>
                  </a:lnTo>
                  <a:cubicBezTo>
                    <a:pt x="5253" y="1"/>
                    <a:pt x="5333" y="94"/>
                    <a:pt x="5333" y="200"/>
                  </a:cubicBezTo>
                  <a:lnTo>
                    <a:pt x="5333" y="200"/>
                  </a:lnTo>
                  <a:cubicBezTo>
                    <a:pt x="5333" y="306"/>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gd80886873b_33_59"/>
            <p:cNvSpPr/>
            <p:nvPr/>
          </p:nvSpPr>
          <p:spPr>
            <a:xfrm>
              <a:off x="4222126" y="1229889"/>
              <a:ext cx="119829" cy="229895"/>
            </a:xfrm>
            <a:custGeom>
              <a:avLst/>
              <a:gdLst/>
              <a:ahLst/>
              <a:cxnLst/>
              <a:rect l="l" t="t" r="r" b="b"/>
              <a:pathLst>
                <a:path w="1473" h="2826" extrusionOk="0">
                  <a:moveTo>
                    <a:pt x="0" y="1"/>
                  </a:moveTo>
                  <a:lnTo>
                    <a:pt x="0" y="2826"/>
                  </a:lnTo>
                  <a:lnTo>
                    <a:pt x="730" y="2255"/>
                  </a:lnTo>
                  <a:lnTo>
                    <a:pt x="1472" y="2826"/>
                  </a:lnTo>
                  <a:lnTo>
                    <a:pt x="1472" y="1"/>
                  </a:lnTo>
                  <a:close/>
                </a:path>
              </a:pathLst>
            </a:custGeom>
            <a:solidFill>
              <a:srgbClr val="9455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d80886873b_33_59"/>
            <p:cNvSpPr/>
            <p:nvPr/>
          </p:nvSpPr>
          <p:spPr>
            <a:xfrm>
              <a:off x="4220987" y="1229889"/>
              <a:ext cx="120967" cy="104779"/>
            </a:xfrm>
            <a:custGeom>
              <a:avLst/>
              <a:gdLst/>
              <a:ahLst/>
              <a:cxnLst/>
              <a:rect l="l" t="t" r="r" b="b"/>
              <a:pathLst>
                <a:path w="1487" h="1288" extrusionOk="0">
                  <a:moveTo>
                    <a:pt x="1" y="1"/>
                  </a:moveTo>
                  <a:lnTo>
                    <a:pt x="1" y="1048"/>
                  </a:lnTo>
                  <a:lnTo>
                    <a:pt x="14" y="1048"/>
                  </a:lnTo>
                  <a:cubicBezTo>
                    <a:pt x="213" y="1194"/>
                    <a:pt x="478" y="1287"/>
                    <a:pt x="744" y="1287"/>
                  </a:cubicBezTo>
                  <a:cubicBezTo>
                    <a:pt x="1022" y="1287"/>
                    <a:pt x="1287" y="1194"/>
                    <a:pt x="1486" y="1048"/>
                  </a:cubicBezTo>
                  <a:lnTo>
                    <a:pt x="1486" y="1"/>
                  </a:ln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d80886873b_33_59"/>
            <p:cNvSpPr/>
            <p:nvPr/>
          </p:nvSpPr>
          <p:spPr>
            <a:xfrm>
              <a:off x="4204798" y="1152200"/>
              <a:ext cx="154402" cy="155460"/>
            </a:xfrm>
            <a:custGeom>
              <a:avLst/>
              <a:gdLst/>
              <a:ahLst/>
              <a:cxnLst/>
              <a:rect l="l" t="t" r="r" b="b"/>
              <a:pathLst>
                <a:path w="1898" h="1911" extrusionOk="0">
                  <a:moveTo>
                    <a:pt x="943" y="1"/>
                  </a:moveTo>
                  <a:cubicBezTo>
                    <a:pt x="425" y="1"/>
                    <a:pt x="1" y="438"/>
                    <a:pt x="1" y="956"/>
                  </a:cubicBezTo>
                  <a:cubicBezTo>
                    <a:pt x="1" y="1486"/>
                    <a:pt x="425" y="1911"/>
                    <a:pt x="943" y="1911"/>
                  </a:cubicBezTo>
                  <a:cubicBezTo>
                    <a:pt x="1473" y="1911"/>
                    <a:pt x="1898" y="1486"/>
                    <a:pt x="1898" y="956"/>
                  </a:cubicBezTo>
                  <a:cubicBezTo>
                    <a:pt x="1898" y="438"/>
                    <a:pt x="1473" y="1"/>
                    <a:pt x="943" y="1"/>
                  </a:cubicBezTo>
                  <a:close/>
                </a:path>
              </a:pathLst>
            </a:custGeom>
            <a:solidFill>
              <a:srgbClr val="9455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d80886873b_33_59"/>
            <p:cNvSpPr/>
            <p:nvPr/>
          </p:nvSpPr>
          <p:spPr>
            <a:xfrm>
              <a:off x="4232864" y="1181323"/>
              <a:ext cx="98271" cy="98271"/>
            </a:xfrm>
            <a:custGeom>
              <a:avLst/>
              <a:gdLst/>
              <a:ahLst/>
              <a:cxnLst/>
              <a:rect l="l" t="t" r="r" b="b"/>
              <a:pathLst>
                <a:path w="1208" h="1208" fill="none" extrusionOk="0">
                  <a:moveTo>
                    <a:pt x="1208" y="598"/>
                  </a:moveTo>
                  <a:cubicBezTo>
                    <a:pt x="1208" y="929"/>
                    <a:pt x="943" y="1208"/>
                    <a:pt x="611" y="1208"/>
                  </a:cubicBezTo>
                  <a:cubicBezTo>
                    <a:pt x="266" y="1208"/>
                    <a:pt x="1" y="929"/>
                    <a:pt x="1" y="598"/>
                  </a:cubicBezTo>
                  <a:cubicBezTo>
                    <a:pt x="1" y="266"/>
                    <a:pt x="266" y="1"/>
                    <a:pt x="611" y="1"/>
                  </a:cubicBezTo>
                  <a:cubicBezTo>
                    <a:pt x="943" y="1"/>
                    <a:pt x="1208" y="266"/>
                    <a:pt x="1208" y="59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d80886873b_33_59"/>
            <p:cNvSpPr/>
            <p:nvPr/>
          </p:nvSpPr>
          <p:spPr>
            <a:xfrm>
              <a:off x="3187282" y="3226130"/>
              <a:ext cx="323854" cy="125198"/>
            </a:xfrm>
            <a:custGeom>
              <a:avLst/>
              <a:gdLst/>
              <a:ahLst/>
              <a:cxnLst/>
              <a:rect l="l" t="t" r="r" b="b"/>
              <a:pathLst>
                <a:path w="3981" h="1539" extrusionOk="0">
                  <a:moveTo>
                    <a:pt x="3887" y="0"/>
                  </a:moveTo>
                  <a:lnTo>
                    <a:pt x="2468" y="53"/>
                  </a:lnTo>
                  <a:lnTo>
                    <a:pt x="1592" y="717"/>
                  </a:lnTo>
                  <a:cubicBezTo>
                    <a:pt x="1592" y="717"/>
                    <a:pt x="1" y="849"/>
                    <a:pt x="14" y="1114"/>
                  </a:cubicBezTo>
                  <a:cubicBezTo>
                    <a:pt x="14" y="1274"/>
                    <a:pt x="67" y="1539"/>
                    <a:pt x="1075" y="1539"/>
                  </a:cubicBezTo>
                  <a:cubicBezTo>
                    <a:pt x="2070" y="1539"/>
                    <a:pt x="2906" y="1194"/>
                    <a:pt x="2906" y="1194"/>
                  </a:cubicBezTo>
                  <a:lnTo>
                    <a:pt x="2906" y="1539"/>
                  </a:lnTo>
                  <a:lnTo>
                    <a:pt x="3980" y="1539"/>
                  </a:lnTo>
                  <a:lnTo>
                    <a:pt x="3887" y="0"/>
                  </a:ln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d80886873b_33_59"/>
            <p:cNvSpPr/>
            <p:nvPr/>
          </p:nvSpPr>
          <p:spPr>
            <a:xfrm>
              <a:off x="3719306" y="3226130"/>
              <a:ext cx="328085" cy="125198"/>
            </a:xfrm>
            <a:custGeom>
              <a:avLst/>
              <a:gdLst/>
              <a:ahLst/>
              <a:cxnLst/>
              <a:rect l="l" t="t" r="r" b="b"/>
              <a:pathLst>
                <a:path w="4033" h="1539" extrusionOk="0">
                  <a:moveTo>
                    <a:pt x="0" y="0"/>
                  </a:moveTo>
                  <a:lnTo>
                    <a:pt x="53" y="1539"/>
                  </a:lnTo>
                  <a:lnTo>
                    <a:pt x="1141" y="1539"/>
                  </a:lnTo>
                  <a:lnTo>
                    <a:pt x="1141" y="1194"/>
                  </a:lnTo>
                  <a:cubicBezTo>
                    <a:pt x="1141" y="1194"/>
                    <a:pt x="1963" y="1539"/>
                    <a:pt x="2971" y="1539"/>
                  </a:cubicBezTo>
                  <a:cubicBezTo>
                    <a:pt x="3966" y="1539"/>
                    <a:pt x="4032" y="1274"/>
                    <a:pt x="4032" y="1114"/>
                  </a:cubicBezTo>
                  <a:cubicBezTo>
                    <a:pt x="4032" y="849"/>
                    <a:pt x="2441" y="717"/>
                    <a:pt x="2441" y="717"/>
                  </a:cubicBezTo>
                  <a:lnTo>
                    <a:pt x="1565" y="53"/>
                  </a:lnTo>
                  <a:lnTo>
                    <a:pt x="0" y="0"/>
                  </a:ln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d80886873b_33_59"/>
            <p:cNvSpPr/>
            <p:nvPr/>
          </p:nvSpPr>
          <p:spPr>
            <a:xfrm>
              <a:off x="3273593" y="1881663"/>
              <a:ext cx="621677" cy="1367168"/>
            </a:xfrm>
            <a:custGeom>
              <a:avLst/>
              <a:gdLst/>
              <a:ahLst/>
              <a:cxnLst/>
              <a:rect l="l" t="t" r="r" b="b"/>
              <a:pathLst>
                <a:path w="7642" h="16806" extrusionOk="0">
                  <a:moveTo>
                    <a:pt x="1" y="0"/>
                  </a:moveTo>
                  <a:lnTo>
                    <a:pt x="757" y="16806"/>
                  </a:lnTo>
                  <a:lnTo>
                    <a:pt x="3158" y="16806"/>
                  </a:lnTo>
                  <a:lnTo>
                    <a:pt x="3503" y="186"/>
                  </a:lnTo>
                  <a:lnTo>
                    <a:pt x="5413" y="16806"/>
                  </a:lnTo>
                  <a:lnTo>
                    <a:pt x="7641" y="16806"/>
                  </a:lnTo>
                  <a:lnTo>
                    <a:pt x="7018" y="0"/>
                  </a:lnTo>
                  <a:close/>
                </a:path>
              </a:pathLst>
            </a:custGeom>
            <a:solidFill>
              <a:srgbClr val="3D48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d80886873b_33_59"/>
            <p:cNvSpPr/>
            <p:nvPr/>
          </p:nvSpPr>
          <p:spPr>
            <a:xfrm>
              <a:off x="3713856" y="2270108"/>
              <a:ext cx="321658" cy="81025"/>
            </a:xfrm>
            <a:custGeom>
              <a:avLst/>
              <a:gdLst/>
              <a:ahLst/>
              <a:cxnLst/>
              <a:rect l="l" t="t" r="r" b="b"/>
              <a:pathLst>
                <a:path w="3954" h="996" fill="none" extrusionOk="0">
                  <a:moveTo>
                    <a:pt x="1" y="995"/>
                  </a:moveTo>
                  <a:lnTo>
                    <a:pt x="3953" y="995"/>
                  </a:lnTo>
                  <a:cubicBezTo>
                    <a:pt x="3953" y="995"/>
                    <a:pt x="3025" y="0"/>
                    <a:pt x="1977" y="0"/>
                  </a:cubicBezTo>
                  <a:cubicBezTo>
                    <a:pt x="929" y="0"/>
                    <a:pt x="1" y="995"/>
                    <a:pt x="1" y="995"/>
                  </a:cubicBezTo>
                  <a:close/>
                </a:path>
              </a:pathLst>
            </a:custGeom>
            <a:noFill/>
            <a:ln w="9525" cap="flat" cmpd="sng">
              <a:solidFill>
                <a:srgbClr val="1A2263"/>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d80886873b_33_59"/>
            <p:cNvSpPr/>
            <p:nvPr/>
          </p:nvSpPr>
          <p:spPr>
            <a:xfrm>
              <a:off x="3812044" y="2154591"/>
              <a:ext cx="130648" cy="154809"/>
            </a:xfrm>
            <a:custGeom>
              <a:avLst/>
              <a:gdLst/>
              <a:ahLst/>
              <a:cxnLst/>
              <a:rect l="l" t="t" r="r" b="b"/>
              <a:pathLst>
                <a:path w="1606" h="1903" extrusionOk="0">
                  <a:moveTo>
                    <a:pt x="399" y="1"/>
                  </a:moveTo>
                  <a:lnTo>
                    <a:pt x="359" y="757"/>
                  </a:lnTo>
                  <a:cubicBezTo>
                    <a:pt x="359" y="757"/>
                    <a:pt x="54" y="969"/>
                    <a:pt x="27" y="1301"/>
                  </a:cubicBezTo>
                  <a:cubicBezTo>
                    <a:pt x="1" y="1632"/>
                    <a:pt x="226" y="1646"/>
                    <a:pt x="226" y="1646"/>
                  </a:cubicBezTo>
                  <a:lnTo>
                    <a:pt x="226" y="1712"/>
                  </a:lnTo>
                  <a:cubicBezTo>
                    <a:pt x="226" y="1817"/>
                    <a:pt x="309" y="1902"/>
                    <a:pt x="402" y="1902"/>
                  </a:cubicBezTo>
                  <a:cubicBezTo>
                    <a:pt x="414" y="1902"/>
                    <a:pt x="426" y="1901"/>
                    <a:pt x="438" y="1898"/>
                  </a:cubicBezTo>
                  <a:cubicBezTo>
                    <a:pt x="478" y="1898"/>
                    <a:pt x="518" y="1884"/>
                    <a:pt x="545" y="1858"/>
                  </a:cubicBezTo>
                  <a:cubicBezTo>
                    <a:pt x="545" y="1858"/>
                    <a:pt x="615" y="1893"/>
                    <a:pt x="710" y="1893"/>
                  </a:cubicBezTo>
                  <a:cubicBezTo>
                    <a:pt x="757" y="1893"/>
                    <a:pt x="810" y="1884"/>
                    <a:pt x="863" y="1858"/>
                  </a:cubicBezTo>
                  <a:cubicBezTo>
                    <a:pt x="863" y="1858"/>
                    <a:pt x="945" y="1899"/>
                    <a:pt x="1036" y="1899"/>
                  </a:cubicBezTo>
                  <a:cubicBezTo>
                    <a:pt x="1081" y="1899"/>
                    <a:pt x="1128" y="1889"/>
                    <a:pt x="1168" y="1858"/>
                  </a:cubicBezTo>
                  <a:cubicBezTo>
                    <a:pt x="1168" y="1858"/>
                    <a:pt x="1227" y="1887"/>
                    <a:pt x="1290" y="1887"/>
                  </a:cubicBezTo>
                  <a:cubicBezTo>
                    <a:pt x="1321" y="1887"/>
                    <a:pt x="1354" y="1880"/>
                    <a:pt x="1380" y="1858"/>
                  </a:cubicBezTo>
                  <a:cubicBezTo>
                    <a:pt x="1473" y="1778"/>
                    <a:pt x="1606" y="1208"/>
                    <a:pt x="1327" y="823"/>
                  </a:cubicBezTo>
                  <a:lnTo>
                    <a:pt x="1380" y="27"/>
                  </a:lnTo>
                  <a:lnTo>
                    <a:pt x="399" y="1"/>
                  </a:ln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d80886873b_33_59"/>
            <p:cNvSpPr/>
            <p:nvPr/>
          </p:nvSpPr>
          <p:spPr>
            <a:xfrm>
              <a:off x="3614609" y="2342346"/>
              <a:ext cx="520152" cy="358347"/>
            </a:xfrm>
            <a:custGeom>
              <a:avLst/>
              <a:gdLst/>
              <a:ahLst/>
              <a:cxnLst/>
              <a:rect l="l" t="t" r="r" b="b"/>
              <a:pathLst>
                <a:path w="6394" h="4405" extrusionOk="0">
                  <a:moveTo>
                    <a:pt x="0" y="1"/>
                  </a:moveTo>
                  <a:lnTo>
                    <a:pt x="0" y="4405"/>
                  </a:lnTo>
                  <a:lnTo>
                    <a:pt x="6394" y="4405"/>
                  </a:lnTo>
                  <a:lnTo>
                    <a:pt x="6394" y="1"/>
                  </a:lnTo>
                  <a:close/>
                </a:path>
              </a:pathLst>
            </a:custGeom>
            <a:solidFill>
              <a:srgbClr val="536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d80886873b_33_59"/>
            <p:cNvSpPr/>
            <p:nvPr/>
          </p:nvSpPr>
          <p:spPr>
            <a:xfrm>
              <a:off x="3614609" y="2342346"/>
              <a:ext cx="520152" cy="26032"/>
            </a:xfrm>
            <a:custGeom>
              <a:avLst/>
              <a:gdLst/>
              <a:ahLst/>
              <a:cxnLst/>
              <a:rect l="l" t="t" r="r" b="b"/>
              <a:pathLst>
                <a:path w="6394" h="320" extrusionOk="0">
                  <a:moveTo>
                    <a:pt x="0" y="1"/>
                  </a:moveTo>
                  <a:lnTo>
                    <a:pt x="0" y="319"/>
                  </a:lnTo>
                  <a:lnTo>
                    <a:pt x="6394" y="319"/>
                  </a:lnTo>
                  <a:lnTo>
                    <a:pt x="6394" y="1"/>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d80886873b_33_59"/>
            <p:cNvSpPr/>
            <p:nvPr/>
          </p:nvSpPr>
          <p:spPr>
            <a:xfrm>
              <a:off x="3677167" y="2485929"/>
              <a:ext cx="29205" cy="160829"/>
            </a:xfrm>
            <a:custGeom>
              <a:avLst/>
              <a:gdLst/>
              <a:ahLst/>
              <a:cxnLst/>
              <a:rect l="l" t="t" r="r" b="b"/>
              <a:pathLst>
                <a:path w="359" h="1977" extrusionOk="0">
                  <a:moveTo>
                    <a:pt x="1" y="0"/>
                  </a:moveTo>
                  <a:lnTo>
                    <a:pt x="1" y="1976"/>
                  </a:lnTo>
                  <a:lnTo>
                    <a:pt x="359" y="1976"/>
                  </a:lnTo>
                  <a:lnTo>
                    <a:pt x="359" y="0"/>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d80886873b_33_59"/>
            <p:cNvSpPr/>
            <p:nvPr/>
          </p:nvSpPr>
          <p:spPr>
            <a:xfrm>
              <a:off x="3665290" y="2543118"/>
              <a:ext cx="52959" cy="52878"/>
            </a:xfrm>
            <a:custGeom>
              <a:avLst/>
              <a:gdLst/>
              <a:ahLst/>
              <a:cxnLst/>
              <a:rect l="l" t="t" r="r" b="b"/>
              <a:pathLst>
                <a:path w="651" h="650" fill="none" extrusionOk="0">
                  <a:moveTo>
                    <a:pt x="1" y="0"/>
                  </a:moveTo>
                  <a:lnTo>
                    <a:pt x="651" y="0"/>
                  </a:lnTo>
                  <a:lnTo>
                    <a:pt x="651" y="650"/>
                  </a:lnTo>
                  <a:lnTo>
                    <a:pt x="1" y="650"/>
                  </a:ln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gd80886873b_33_59"/>
            <p:cNvSpPr/>
            <p:nvPr/>
          </p:nvSpPr>
          <p:spPr>
            <a:xfrm>
              <a:off x="4042995" y="2485929"/>
              <a:ext cx="29205" cy="160829"/>
            </a:xfrm>
            <a:custGeom>
              <a:avLst/>
              <a:gdLst/>
              <a:ahLst/>
              <a:cxnLst/>
              <a:rect l="l" t="t" r="r" b="b"/>
              <a:pathLst>
                <a:path w="359" h="1977" extrusionOk="0">
                  <a:moveTo>
                    <a:pt x="0" y="0"/>
                  </a:moveTo>
                  <a:lnTo>
                    <a:pt x="0" y="1976"/>
                  </a:lnTo>
                  <a:lnTo>
                    <a:pt x="358" y="1976"/>
                  </a:lnTo>
                  <a:lnTo>
                    <a:pt x="358" y="0"/>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d80886873b_33_59"/>
            <p:cNvSpPr/>
            <p:nvPr/>
          </p:nvSpPr>
          <p:spPr>
            <a:xfrm>
              <a:off x="4031118" y="2543118"/>
              <a:ext cx="52959" cy="52878"/>
            </a:xfrm>
            <a:custGeom>
              <a:avLst/>
              <a:gdLst/>
              <a:ahLst/>
              <a:cxnLst/>
              <a:rect l="l" t="t" r="r" b="b"/>
              <a:pathLst>
                <a:path w="651" h="650" fill="none" extrusionOk="0">
                  <a:moveTo>
                    <a:pt x="0" y="0"/>
                  </a:moveTo>
                  <a:lnTo>
                    <a:pt x="650" y="0"/>
                  </a:lnTo>
                  <a:lnTo>
                    <a:pt x="650" y="650"/>
                  </a:lnTo>
                  <a:lnTo>
                    <a:pt x="0" y="650"/>
                  </a:ln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d80886873b_33_59"/>
            <p:cNvSpPr/>
            <p:nvPr/>
          </p:nvSpPr>
          <p:spPr>
            <a:xfrm>
              <a:off x="3614609" y="2342346"/>
              <a:ext cx="520152" cy="143664"/>
            </a:xfrm>
            <a:custGeom>
              <a:avLst/>
              <a:gdLst/>
              <a:ahLst/>
              <a:cxnLst/>
              <a:rect l="l" t="t" r="r" b="b"/>
              <a:pathLst>
                <a:path w="6394" h="1766" fill="none" extrusionOk="0">
                  <a:moveTo>
                    <a:pt x="6394" y="1"/>
                  </a:moveTo>
                  <a:lnTo>
                    <a:pt x="5810" y="1765"/>
                  </a:lnTo>
                  <a:lnTo>
                    <a:pt x="584" y="1765"/>
                  </a:lnTo>
                  <a:lnTo>
                    <a:pt x="0" y="1"/>
                  </a:lnTo>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d80886873b_33_59"/>
            <p:cNvSpPr/>
            <p:nvPr/>
          </p:nvSpPr>
          <p:spPr>
            <a:xfrm>
              <a:off x="3273593" y="1881663"/>
              <a:ext cx="577422" cy="394954"/>
            </a:xfrm>
            <a:custGeom>
              <a:avLst/>
              <a:gdLst/>
              <a:ahLst/>
              <a:cxnLst/>
              <a:rect l="l" t="t" r="r" b="b"/>
              <a:pathLst>
                <a:path w="7098" h="4855" extrusionOk="0">
                  <a:moveTo>
                    <a:pt x="1" y="0"/>
                  </a:moveTo>
                  <a:lnTo>
                    <a:pt x="240" y="4855"/>
                  </a:lnTo>
                  <a:lnTo>
                    <a:pt x="3436" y="3462"/>
                  </a:lnTo>
                  <a:lnTo>
                    <a:pt x="3503" y="186"/>
                  </a:lnTo>
                  <a:lnTo>
                    <a:pt x="3861" y="3303"/>
                  </a:lnTo>
                  <a:lnTo>
                    <a:pt x="7097" y="2056"/>
                  </a:lnTo>
                  <a:lnTo>
                    <a:pt x="7018" y="0"/>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gd80886873b_33_59"/>
            <p:cNvSpPr/>
            <p:nvPr/>
          </p:nvSpPr>
          <p:spPr>
            <a:xfrm>
              <a:off x="2751413" y="1284800"/>
              <a:ext cx="186698" cy="134227"/>
            </a:xfrm>
            <a:custGeom>
              <a:avLst/>
              <a:gdLst/>
              <a:ahLst/>
              <a:cxnLst/>
              <a:rect l="l" t="t" r="r" b="b"/>
              <a:pathLst>
                <a:path w="2295" h="1650" extrusionOk="0">
                  <a:moveTo>
                    <a:pt x="1717" y="0"/>
                  </a:moveTo>
                  <a:cubicBezTo>
                    <a:pt x="1467" y="0"/>
                    <a:pt x="1143" y="153"/>
                    <a:pt x="796" y="413"/>
                  </a:cubicBezTo>
                  <a:cubicBezTo>
                    <a:pt x="265" y="798"/>
                    <a:pt x="0" y="1315"/>
                    <a:pt x="133" y="1461"/>
                  </a:cubicBezTo>
                  <a:cubicBezTo>
                    <a:pt x="257" y="1603"/>
                    <a:pt x="405" y="1650"/>
                    <a:pt x="549" y="1650"/>
                  </a:cubicBezTo>
                  <a:cubicBezTo>
                    <a:pt x="836" y="1650"/>
                    <a:pt x="1101" y="1461"/>
                    <a:pt x="1101" y="1461"/>
                  </a:cubicBezTo>
                  <a:lnTo>
                    <a:pt x="1525" y="1196"/>
                  </a:lnTo>
                  <a:cubicBezTo>
                    <a:pt x="1525" y="1196"/>
                    <a:pt x="2295" y="400"/>
                    <a:pt x="2043" y="135"/>
                  </a:cubicBezTo>
                  <a:cubicBezTo>
                    <a:pt x="1960" y="43"/>
                    <a:pt x="1849" y="0"/>
                    <a:pt x="1717"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d80886873b_33_59"/>
            <p:cNvSpPr/>
            <p:nvPr/>
          </p:nvSpPr>
          <p:spPr>
            <a:xfrm>
              <a:off x="2653224" y="1140323"/>
              <a:ext cx="286027" cy="280658"/>
            </a:xfrm>
            <a:custGeom>
              <a:avLst/>
              <a:gdLst/>
              <a:ahLst/>
              <a:cxnLst/>
              <a:rect l="l" t="t" r="r" b="b"/>
              <a:pathLst>
                <a:path w="3516" h="3450" extrusionOk="0">
                  <a:moveTo>
                    <a:pt x="1379" y="1"/>
                  </a:moveTo>
                  <a:cubicBezTo>
                    <a:pt x="1247" y="1"/>
                    <a:pt x="1512" y="624"/>
                    <a:pt x="1512" y="624"/>
                  </a:cubicBezTo>
                  <a:lnTo>
                    <a:pt x="849" y="531"/>
                  </a:lnTo>
                  <a:cubicBezTo>
                    <a:pt x="849" y="531"/>
                    <a:pt x="491" y="147"/>
                    <a:pt x="332" y="120"/>
                  </a:cubicBezTo>
                  <a:cubicBezTo>
                    <a:pt x="239" y="120"/>
                    <a:pt x="279" y="253"/>
                    <a:pt x="279" y="253"/>
                  </a:cubicBezTo>
                  <a:cubicBezTo>
                    <a:pt x="279" y="253"/>
                    <a:pt x="272" y="252"/>
                    <a:pt x="262" y="252"/>
                  </a:cubicBezTo>
                  <a:cubicBezTo>
                    <a:pt x="222" y="252"/>
                    <a:pt x="122" y="269"/>
                    <a:pt x="133" y="438"/>
                  </a:cubicBezTo>
                  <a:cubicBezTo>
                    <a:pt x="0" y="491"/>
                    <a:pt x="27" y="651"/>
                    <a:pt x="146" y="757"/>
                  </a:cubicBezTo>
                  <a:cubicBezTo>
                    <a:pt x="27" y="757"/>
                    <a:pt x="13" y="889"/>
                    <a:pt x="159" y="995"/>
                  </a:cubicBezTo>
                  <a:cubicBezTo>
                    <a:pt x="318" y="1115"/>
                    <a:pt x="504" y="1194"/>
                    <a:pt x="676" y="1301"/>
                  </a:cubicBezTo>
                  <a:cubicBezTo>
                    <a:pt x="1220" y="1592"/>
                    <a:pt x="1910" y="1606"/>
                    <a:pt x="1910" y="1606"/>
                  </a:cubicBezTo>
                  <a:lnTo>
                    <a:pt x="2878" y="3449"/>
                  </a:lnTo>
                  <a:lnTo>
                    <a:pt x="3515" y="2295"/>
                  </a:lnTo>
                  <a:lnTo>
                    <a:pt x="2640" y="1128"/>
                  </a:lnTo>
                  <a:cubicBezTo>
                    <a:pt x="2640" y="1128"/>
                    <a:pt x="2613" y="796"/>
                    <a:pt x="2335" y="664"/>
                  </a:cubicBezTo>
                  <a:cubicBezTo>
                    <a:pt x="2029" y="518"/>
                    <a:pt x="1738" y="465"/>
                    <a:pt x="1738" y="465"/>
                  </a:cubicBezTo>
                  <a:cubicBezTo>
                    <a:pt x="1738" y="465"/>
                    <a:pt x="1499" y="1"/>
                    <a:pt x="1379" y="1"/>
                  </a:cubicBez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d80886873b_33_59"/>
            <p:cNvSpPr/>
            <p:nvPr/>
          </p:nvSpPr>
          <p:spPr>
            <a:xfrm>
              <a:off x="2675839" y="1160823"/>
              <a:ext cx="77771" cy="43278"/>
            </a:xfrm>
            <a:custGeom>
              <a:avLst/>
              <a:gdLst/>
              <a:ahLst/>
              <a:cxnLst/>
              <a:rect l="l" t="t" r="r" b="b"/>
              <a:pathLst>
                <a:path w="956" h="532" fill="none" extrusionOk="0">
                  <a:moveTo>
                    <a:pt x="1" y="1"/>
                  </a:moveTo>
                  <a:lnTo>
                    <a:pt x="465" y="438"/>
                  </a:lnTo>
                  <a:lnTo>
                    <a:pt x="956" y="531"/>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gd80886873b_33_59"/>
            <p:cNvSpPr/>
            <p:nvPr/>
          </p:nvSpPr>
          <p:spPr>
            <a:xfrm>
              <a:off x="2663962" y="1175954"/>
              <a:ext cx="82082" cy="42139"/>
            </a:xfrm>
            <a:custGeom>
              <a:avLst/>
              <a:gdLst/>
              <a:ahLst/>
              <a:cxnLst/>
              <a:rect l="l" t="t" r="r" b="b"/>
              <a:pathLst>
                <a:path w="1009" h="518" fill="none" extrusionOk="0">
                  <a:moveTo>
                    <a:pt x="1" y="0"/>
                  </a:moveTo>
                  <a:lnTo>
                    <a:pt x="505" y="398"/>
                  </a:lnTo>
                  <a:lnTo>
                    <a:pt x="1009" y="518"/>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d80886873b_33_59"/>
            <p:cNvSpPr/>
            <p:nvPr/>
          </p:nvSpPr>
          <p:spPr>
            <a:xfrm>
              <a:off x="2665020" y="1201823"/>
              <a:ext cx="75656" cy="32459"/>
            </a:xfrm>
            <a:custGeom>
              <a:avLst/>
              <a:gdLst/>
              <a:ahLst/>
              <a:cxnLst/>
              <a:rect l="l" t="t" r="r" b="b"/>
              <a:pathLst>
                <a:path w="930" h="399" fill="none" extrusionOk="0">
                  <a:moveTo>
                    <a:pt x="1" y="1"/>
                  </a:moveTo>
                  <a:lnTo>
                    <a:pt x="439" y="253"/>
                  </a:lnTo>
                  <a:lnTo>
                    <a:pt x="929" y="399"/>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d80886873b_33_59"/>
            <p:cNvSpPr/>
            <p:nvPr/>
          </p:nvSpPr>
          <p:spPr>
            <a:xfrm>
              <a:off x="2755724" y="1188888"/>
              <a:ext cx="86394" cy="47590"/>
            </a:xfrm>
            <a:custGeom>
              <a:avLst/>
              <a:gdLst/>
              <a:ahLst/>
              <a:cxnLst/>
              <a:rect l="l" t="t" r="r" b="b"/>
              <a:pathLst>
                <a:path w="1062" h="585" fill="none" extrusionOk="0">
                  <a:moveTo>
                    <a:pt x="0" y="558"/>
                  </a:moveTo>
                  <a:cubicBezTo>
                    <a:pt x="0" y="558"/>
                    <a:pt x="637" y="1"/>
                    <a:pt x="1061" y="584"/>
                  </a:cubicBez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gd80886873b_33_59"/>
            <p:cNvSpPr/>
            <p:nvPr/>
          </p:nvSpPr>
          <p:spPr>
            <a:xfrm>
              <a:off x="2762151" y="1101519"/>
              <a:ext cx="1271175" cy="1088788"/>
            </a:xfrm>
            <a:custGeom>
              <a:avLst/>
              <a:gdLst/>
              <a:ahLst/>
              <a:cxnLst/>
              <a:rect l="l" t="t" r="r" b="b"/>
              <a:pathLst>
                <a:path w="15626" h="13384" extrusionOk="0">
                  <a:moveTo>
                    <a:pt x="7256" y="0"/>
                  </a:moveTo>
                  <a:cubicBezTo>
                    <a:pt x="6553" y="0"/>
                    <a:pt x="5917" y="425"/>
                    <a:pt x="5651" y="1075"/>
                  </a:cubicBezTo>
                  <a:lnTo>
                    <a:pt x="4046" y="4974"/>
                  </a:lnTo>
                  <a:lnTo>
                    <a:pt x="1924" y="2388"/>
                  </a:lnTo>
                  <a:cubicBezTo>
                    <a:pt x="949" y="3584"/>
                    <a:pt x="347" y="3729"/>
                    <a:pt x="113" y="3729"/>
                  </a:cubicBezTo>
                  <a:cubicBezTo>
                    <a:pt x="38" y="3729"/>
                    <a:pt x="1" y="3714"/>
                    <a:pt x="1" y="3714"/>
                  </a:cubicBezTo>
                  <a:lnTo>
                    <a:pt x="1" y="3714"/>
                  </a:lnTo>
                  <a:lnTo>
                    <a:pt x="2853" y="7640"/>
                  </a:lnTo>
                  <a:cubicBezTo>
                    <a:pt x="3200" y="8124"/>
                    <a:pt x="3724" y="8356"/>
                    <a:pt x="4244" y="8356"/>
                  </a:cubicBezTo>
                  <a:cubicBezTo>
                    <a:pt x="4893" y="8356"/>
                    <a:pt x="5536" y="7994"/>
                    <a:pt x="5824" y="7309"/>
                  </a:cubicBezTo>
                  <a:lnTo>
                    <a:pt x="6513" y="5677"/>
                  </a:lnTo>
                  <a:lnTo>
                    <a:pt x="6500" y="7508"/>
                  </a:lnTo>
                  <a:lnTo>
                    <a:pt x="5824" y="10850"/>
                  </a:lnTo>
                  <a:lnTo>
                    <a:pt x="12761" y="10850"/>
                  </a:lnTo>
                  <a:lnTo>
                    <a:pt x="12761" y="13384"/>
                  </a:lnTo>
                  <a:lnTo>
                    <a:pt x="14870" y="13384"/>
                  </a:lnTo>
                  <a:cubicBezTo>
                    <a:pt x="14870" y="13384"/>
                    <a:pt x="15626" y="6911"/>
                    <a:pt x="15626" y="4497"/>
                  </a:cubicBezTo>
                  <a:cubicBezTo>
                    <a:pt x="15626" y="3396"/>
                    <a:pt x="15493" y="2361"/>
                    <a:pt x="15347" y="1565"/>
                  </a:cubicBezTo>
                  <a:cubicBezTo>
                    <a:pt x="15188" y="663"/>
                    <a:pt x="14406" y="0"/>
                    <a:pt x="13490" y="0"/>
                  </a:cubicBezTo>
                  <a:close/>
                </a:path>
              </a:pathLst>
            </a:custGeom>
            <a:solidFill>
              <a:srgbClr val="3D48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gd80886873b_33_59"/>
            <p:cNvSpPr/>
            <p:nvPr/>
          </p:nvSpPr>
          <p:spPr>
            <a:xfrm>
              <a:off x="3698806" y="1308635"/>
              <a:ext cx="101443" cy="675612"/>
            </a:xfrm>
            <a:custGeom>
              <a:avLst/>
              <a:gdLst/>
              <a:ahLst/>
              <a:cxnLst/>
              <a:rect l="l" t="t" r="r" b="b"/>
              <a:pathLst>
                <a:path w="1247" h="8305" extrusionOk="0">
                  <a:moveTo>
                    <a:pt x="1247" y="1"/>
                  </a:moveTo>
                  <a:lnTo>
                    <a:pt x="0" y="8304"/>
                  </a:lnTo>
                  <a:lnTo>
                    <a:pt x="1247" y="8304"/>
                  </a:lnTo>
                  <a:lnTo>
                    <a:pt x="1247" y="1"/>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d80886873b_33_59"/>
            <p:cNvSpPr/>
            <p:nvPr/>
          </p:nvSpPr>
          <p:spPr>
            <a:xfrm>
              <a:off x="3800167" y="1128446"/>
              <a:ext cx="126337" cy="163025"/>
            </a:xfrm>
            <a:custGeom>
              <a:avLst/>
              <a:gdLst/>
              <a:ahLst/>
              <a:cxnLst/>
              <a:rect l="l" t="t" r="r" b="b"/>
              <a:pathLst>
                <a:path w="1553" h="2004" fill="none" extrusionOk="0">
                  <a:moveTo>
                    <a:pt x="1" y="2004"/>
                  </a:moveTo>
                  <a:cubicBezTo>
                    <a:pt x="1" y="1088"/>
                    <a:pt x="638" y="1"/>
                    <a:pt x="1553" y="1"/>
                  </a:cubicBez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d80886873b_33_59"/>
            <p:cNvSpPr/>
            <p:nvPr/>
          </p:nvSpPr>
          <p:spPr>
            <a:xfrm>
              <a:off x="3936183" y="1582703"/>
              <a:ext cx="92820" cy="175960"/>
            </a:xfrm>
            <a:custGeom>
              <a:avLst/>
              <a:gdLst/>
              <a:ahLst/>
              <a:cxnLst/>
              <a:rect l="l" t="t" r="r" b="b"/>
              <a:pathLst>
                <a:path w="1141" h="2163" extrusionOk="0">
                  <a:moveTo>
                    <a:pt x="1088" y="1"/>
                  </a:moveTo>
                  <a:cubicBezTo>
                    <a:pt x="491" y="1"/>
                    <a:pt x="0" y="478"/>
                    <a:pt x="0" y="1089"/>
                  </a:cubicBezTo>
                  <a:cubicBezTo>
                    <a:pt x="0" y="1646"/>
                    <a:pt x="425" y="2110"/>
                    <a:pt x="982" y="2163"/>
                  </a:cubicBezTo>
                  <a:cubicBezTo>
                    <a:pt x="1048" y="1407"/>
                    <a:pt x="1101" y="664"/>
                    <a:pt x="1141" y="1"/>
                  </a:cubicBez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d80886873b_33_59"/>
            <p:cNvSpPr/>
            <p:nvPr/>
          </p:nvSpPr>
          <p:spPr>
            <a:xfrm>
              <a:off x="3024339" y="1671211"/>
              <a:ext cx="196460" cy="109660"/>
            </a:xfrm>
            <a:custGeom>
              <a:avLst/>
              <a:gdLst/>
              <a:ahLst/>
              <a:cxnLst/>
              <a:rect l="l" t="t" r="r" b="b"/>
              <a:pathLst>
                <a:path w="2415" h="1348" extrusionOk="0">
                  <a:moveTo>
                    <a:pt x="1301" y="1"/>
                  </a:moveTo>
                  <a:cubicBezTo>
                    <a:pt x="664" y="1"/>
                    <a:pt x="147" y="438"/>
                    <a:pt x="1" y="1022"/>
                  </a:cubicBezTo>
                  <a:cubicBezTo>
                    <a:pt x="303" y="1241"/>
                    <a:pt x="657" y="1347"/>
                    <a:pt x="1008" y="1347"/>
                  </a:cubicBezTo>
                  <a:cubicBezTo>
                    <a:pt x="1550" y="1347"/>
                    <a:pt x="2085" y="1094"/>
                    <a:pt x="2415" y="611"/>
                  </a:cubicBezTo>
                  <a:cubicBezTo>
                    <a:pt x="2189" y="239"/>
                    <a:pt x="1765" y="1"/>
                    <a:pt x="1301" y="1"/>
                  </a:cubicBez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d80886873b_33_59"/>
            <p:cNvSpPr/>
            <p:nvPr/>
          </p:nvSpPr>
          <p:spPr>
            <a:xfrm>
              <a:off x="3091290" y="1376644"/>
              <a:ext cx="61257" cy="165710"/>
            </a:xfrm>
            <a:custGeom>
              <a:avLst/>
              <a:gdLst/>
              <a:ahLst/>
              <a:cxnLst/>
              <a:rect l="l" t="t" r="r" b="b"/>
              <a:pathLst>
                <a:path w="753" h="2037" extrusionOk="0">
                  <a:moveTo>
                    <a:pt x="663" y="0"/>
                  </a:moveTo>
                  <a:lnTo>
                    <a:pt x="0" y="1592"/>
                  </a:lnTo>
                  <a:lnTo>
                    <a:pt x="345" y="1964"/>
                  </a:lnTo>
                  <a:cubicBezTo>
                    <a:pt x="392" y="2014"/>
                    <a:pt x="451" y="2037"/>
                    <a:pt x="509" y="2037"/>
                  </a:cubicBezTo>
                  <a:cubicBezTo>
                    <a:pt x="632" y="2037"/>
                    <a:pt x="752" y="1935"/>
                    <a:pt x="743" y="1791"/>
                  </a:cubicBezTo>
                  <a:lnTo>
                    <a:pt x="663" y="0"/>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d80886873b_33_59"/>
            <p:cNvSpPr/>
            <p:nvPr/>
          </p:nvSpPr>
          <p:spPr>
            <a:xfrm>
              <a:off x="3291978" y="1220208"/>
              <a:ext cx="81" cy="343216"/>
            </a:xfrm>
            <a:custGeom>
              <a:avLst/>
              <a:gdLst/>
              <a:ahLst/>
              <a:cxnLst/>
              <a:rect l="l" t="t" r="r" b="b"/>
              <a:pathLst>
                <a:path w="1" h="4219" fill="none" extrusionOk="0">
                  <a:moveTo>
                    <a:pt x="0" y="4218"/>
                  </a:moveTo>
                  <a:lnTo>
                    <a:pt x="0" y="0"/>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d80886873b_33_59"/>
            <p:cNvSpPr/>
            <p:nvPr/>
          </p:nvSpPr>
          <p:spPr>
            <a:xfrm>
              <a:off x="3530413" y="1634522"/>
              <a:ext cx="8704" cy="349724"/>
            </a:xfrm>
            <a:custGeom>
              <a:avLst/>
              <a:gdLst/>
              <a:ahLst/>
              <a:cxnLst/>
              <a:rect l="l" t="t" r="r" b="b"/>
              <a:pathLst>
                <a:path w="107" h="4299" fill="none" extrusionOk="0">
                  <a:moveTo>
                    <a:pt x="107" y="1"/>
                  </a:moveTo>
                  <a:lnTo>
                    <a:pt x="1" y="4298"/>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gd80886873b_33_59"/>
            <p:cNvSpPr/>
            <p:nvPr/>
          </p:nvSpPr>
          <p:spPr>
            <a:xfrm>
              <a:off x="3384798" y="1101519"/>
              <a:ext cx="355093" cy="637784"/>
            </a:xfrm>
            <a:custGeom>
              <a:avLst/>
              <a:gdLst/>
              <a:ahLst/>
              <a:cxnLst/>
              <a:rect l="l" t="t" r="r" b="b"/>
              <a:pathLst>
                <a:path w="4365" h="7840" extrusionOk="0">
                  <a:moveTo>
                    <a:pt x="902" y="0"/>
                  </a:moveTo>
                  <a:lnTo>
                    <a:pt x="0" y="1061"/>
                  </a:lnTo>
                  <a:lnTo>
                    <a:pt x="1128" y="2733"/>
                  </a:lnTo>
                  <a:lnTo>
                    <a:pt x="159" y="3661"/>
                  </a:lnTo>
                  <a:lnTo>
                    <a:pt x="1844" y="7839"/>
                  </a:lnTo>
                  <a:lnTo>
                    <a:pt x="4245" y="3568"/>
                  </a:lnTo>
                  <a:lnTo>
                    <a:pt x="3184" y="2719"/>
                  </a:lnTo>
                  <a:lnTo>
                    <a:pt x="4364" y="1101"/>
                  </a:lnTo>
                  <a:lnTo>
                    <a:pt x="3887" y="0"/>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d80886873b_33_59"/>
            <p:cNvSpPr/>
            <p:nvPr/>
          </p:nvSpPr>
          <p:spPr>
            <a:xfrm>
              <a:off x="3334036" y="1739219"/>
              <a:ext cx="125279" cy="19443"/>
            </a:xfrm>
            <a:custGeom>
              <a:avLst/>
              <a:gdLst/>
              <a:ahLst/>
              <a:cxnLst/>
              <a:rect l="l" t="t" r="r" b="b"/>
              <a:pathLst>
                <a:path w="1540" h="239" fill="none" extrusionOk="0">
                  <a:moveTo>
                    <a:pt x="1" y="0"/>
                  </a:moveTo>
                  <a:lnTo>
                    <a:pt x="1539" y="0"/>
                  </a:lnTo>
                  <a:lnTo>
                    <a:pt x="1539" y="239"/>
                  </a:lnTo>
                  <a:lnTo>
                    <a:pt x="1" y="239"/>
                  </a:lnTo>
                  <a:close/>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gd80886873b_33_59"/>
            <p:cNvSpPr/>
            <p:nvPr/>
          </p:nvSpPr>
          <p:spPr>
            <a:xfrm>
              <a:off x="3605986" y="1739219"/>
              <a:ext cx="125198" cy="19443"/>
            </a:xfrm>
            <a:custGeom>
              <a:avLst/>
              <a:gdLst/>
              <a:ahLst/>
              <a:cxnLst/>
              <a:rect l="l" t="t" r="r" b="b"/>
              <a:pathLst>
                <a:path w="1539" h="239" fill="none" extrusionOk="0">
                  <a:moveTo>
                    <a:pt x="0" y="0"/>
                  </a:moveTo>
                  <a:lnTo>
                    <a:pt x="1539" y="0"/>
                  </a:lnTo>
                  <a:lnTo>
                    <a:pt x="1539" y="239"/>
                  </a:lnTo>
                  <a:lnTo>
                    <a:pt x="0" y="239"/>
                  </a:lnTo>
                  <a:close/>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d80886873b_33_59"/>
            <p:cNvSpPr/>
            <p:nvPr/>
          </p:nvSpPr>
          <p:spPr>
            <a:xfrm>
              <a:off x="3494863" y="1061576"/>
              <a:ext cx="173764" cy="573029"/>
            </a:xfrm>
            <a:custGeom>
              <a:avLst/>
              <a:gdLst/>
              <a:ahLst/>
              <a:cxnLst/>
              <a:rect l="l" t="t" r="r" b="b"/>
              <a:pathLst>
                <a:path w="2136" h="7044" extrusionOk="0">
                  <a:moveTo>
                    <a:pt x="1937" y="0"/>
                  </a:moveTo>
                  <a:lnTo>
                    <a:pt x="173" y="146"/>
                  </a:lnTo>
                  <a:lnTo>
                    <a:pt x="0" y="796"/>
                  </a:lnTo>
                  <a:lnTo>
                    <a:pt x="544" y="7044"/>
                  </a:lnTo>
                  <a:lnTo>
                    <a:pt x="2136" y="730"/>
                  </a:lnTo>
                  <a:lnTo>
                    <a:pt x="1937" y="0"/>
                  </a:ln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gd80886873b_33_59"/>
            <p:cNvSpPr/>
            <p:nvPr/>
          </p:nvSpPr>
          <p:spPr>
            <a:xfrm>
              <a:off x="3462486" y="822001"/>
              <a:ext cx="183526" cy="155460"/>
            </a:xfrm>
            <a:custGeom>
              <a:avLst/>
              <a:gdLst/>
              <a:ahLst/>
              <a:cxnLst/>
              <a:rect l="l" t="t" r="r" b="b"/>
              <a:pathLst>
                <a:path w="2256" h="1911" extrusionOk="0">
                  <a:moveTo>
                    <a:pt x="173" y="1"/>
                  </a:moveTo>
                  <a:cubicBezTo>
                    <a:pt x="66" y="1"/>
                    <a:pt x="0" y="94"/>
                    <a:pt x="13" y="186"/>
                  </a:cubicBezTo>
                  <a:lnTo>
                    <a:pt x="80" y="571"/>
                  </a:lnTo>
                  <a:lnTo>
                    <a:pt x="1884" y="1911"/>
                  </a:lnTo>
                  <a:lnTo>
                    <a:pt x="2202" y="770"/>
                  </a:lnTo>
                  <a:cubicBezTo>
                    <a:pt x="2255" y="584"/>
                    <a:pt x="2149" y="385"/>
                    <a:pt x="1977" y="306"/>
                  </a:cubicBezTo>
                  <a:lnTo>
                    <a:pt x="1711" y="200"/>
                  </a:lnTo>
                  <a:cubicBezTo>
                    <a:pt x="1711" y="200"/>
                    <a:pt x="1552" y="1"/>
                    <a:pt x="1274" y="1"/>
                  </a:cubicBezTo>
                  <a:close/>
                </a:path>
              </a:pathLst>
            </a:custGeom>
            <a:solidFill>
              <a:srgbClr val="9455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gd80886873b_33_59"/>
            <p:cNvSpPr/>
            <p:nvPr/>
          </p:nvSpPr>
          <p:spPr>
            <a:xfrm>
              <a:off x="3463544" y="868452"/>
              <a:ext cx="180272" cy="277322"/>
            </a:xfrm>
            <a:custGeom>
              <a:avLst/>
              <a:gdLst/>
              <a:ahLst/>
              <a:cxnLst/>
              <a:rect l="l" t="t" r="r" b="b"/>
              <a:pathLst>
                <a:path w="2216" h="3409" extrusionOk="0">
                  <a:moveTo>
                    <a:pt x="67" y="0"/>
                  </a:moveTo>
                  <a:lnTo>
                    <a:pt x="186" y="942"/>
                  </a:lnTo>
                  <a:cubicBezTo>
                    <a:pt x="186" y="942"/>
                    <a:pt x="14" y="1141"/>
                    <a:pt x="0" y="1459"/>
                  </a:cubicBezTo>
                  <a:cubicBezTo>
                    <a:pt x="0" y="2056"/>
                    <a:pt x="664" y="2096"/>
                    <a:pt x="664" y="2096"/>
                  </a:cubicBezTo>
                  <a:lnTo>
                    <a:pt x="637" y="2918"/>
                  </a:lnTo>
                  <a:lnTo>
                    <a:pt x="1221" y="3409"/>
                  </a:lnTo>
                  <a:lnTo>
                    <a:pt x="2216" y="2613"/>
                  </a:lnTo>
                  <a:lnTo>
                    <a:pt x="1791" y="1074"/>
                  </a:lnTo>
                  <a:lnTo>
                    <a:pt x="1831" y="1074"/>
                  </a:lnTo>
                  <a:cubicBezTo>
                    <a:pt x="1977" y="1074"/>
                    <a:pt x="2096" y="955"/>
                    <a:pt x="2096" y="809"/>
                  </a:cubicBezTo>
                  <a:cubicBezTo>
                    <a:pt x="2096" y="663"/>
                    <a:pt x="1977" y="544"/>
                    <a:pt x="1831" y="544"/>
                  </a:cubicBezTo>
                  <a:cubicBezTo>
                    <a:pt x="1738" y="544"/>
                    <a:pt x="1672" y="584"/>
                    <a:pt x="1619" y="637"/>
                  </a:cubicBezTo>
                  <a:cubicBezTo>
                    <a:pt x="1141" y="451"/>
                    <a:pt x="1261" y="13"/>
                    <a:pt x="1261" y="13"/>
                  </a:cubicBezTo>
                  <a:lnTo>
                    <a:pt x="67" y="0"/>
                  </a:ln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d80886873b_33_59"/>
            <p:cNvSpPr/>
            <p:nvPr/>
          </p:nvSpPr>
          <p:spPr>
            <a:xfrm>
              <a:off x="3516421" y="992347"/>
              <a:ext cx="83872" cy="97376"/>
            </a:xfrm>
            <a:custGeom>
              <a:avLst/>
              <a:gdLst/>
              <a:ahLst/>
              <a:cxnLst/>
              <a:rect l="l" t="t" r="r" b="b"/>
              <a:pathLst>
                <a:path w="1031" h="1197" extrusionOk="0">
                  <a:moveTo>
                    <a:pt x="887" y="1"/>
                  </a:moveTo>
                  <a:cubicBezTo>
                    <a:pt x="851" y="1"/>
                    <a:pt x="814" y="20"/>
                    <a:pt x="796" y="55"/>
                  </a:cubicBezTo>
                  <a:cubicBezTo>
                    <a:pt x="711" y="251"/>
                    <a:pt x="422" y="594"/>
                    <a:pt x="97" y="594"/>
                  </a:cubicBezTo>
                  <a:cubicBezTo>
                    <a:pt x="69" y="594"/>
                    <a:pt x="41" y="591"/>
                    <a:pt x="14" y="586"/>
                  </a:cubicBezTo>
                  <a:lnTo>
                    <a:pt x="0" y="1196"/>
                  </a:lnTo>
                  <a:cubicBezTo>
                    <a:pt x="0" y="1196"/>
                    <a:pt x="412" y="1130"/>
                    <a:pt x="504" y="931"/>
                  </a:cubicBezTo>
                  <a:cubicBezTo>
                    <a:pt x="584" y="719"/>
                    <a:pt x="809" y="533"/>
                    <a:pt x="942" y="254"/>
                  </a:cubicBezTo>
                  <a:cubicBezTo>
                    <a:pt x="1031" y="78"/>
                    <a:pt x="960" y="1"/>
                    <a:pt x="887" y="1"/>
                  </a:cubicBezTo>
                  <a:close/>
                </a:path>
              </a:pathLst>
            </a:custGeom>
            <a:solidFill>
              <a:srgbClr val="DB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gd80886873b_33_59"/>
            <p:cNvSpPr/>
            <p:nvPr/>
          </p:nvSpPr>
          <p:spPr>
            <a:xfrm>
              <a:off x="3602732" y="924502"/>
              <a:ext cx="20582" cy="10901"/>
            </a:xfrm>
            <a:custGeom>
              <a:avLst/>
              <a:gdLst/>
              <a:ahLst/>
              <a:cxnLst/>
              <a:rect l="l" t="t" r="r" b="b"/>
              <a:pathLst>
                <a:path w="253" h="134" fill="none" extrusionOk="0">
                  <a:moveTo>
                    <a:pt x="0" y="133"/>
                  </a:moveTo>
                  <a:cubicBezTo>
                    <a:pt x="0" y="67"/>
                    <a:pt x="54" y="1"/>
                    <a:pt x="120" y="1"/>
                  </a:cubicBezTo>
                  <a:cubicBezTo>
                    <a:pt x="199" y="1"/>
                    <a:pt x="253" y="67"/>
                    <a:pt x="253" y="133"/>
                  </a:cubicBez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 name="Google Shape;142;gd80886873b_33_59"/>
          <p:cNvGrpSpPr/>
          <p:nvPr/>
        </p:nvGrpSpPr>
        <p:grpSpPr>
          <a:xfrm>
            <a:off x="2317820" y="1136703"/>
            <a:ext cx="1482940" cy="782857"/>
            <a:chOff x="1791950" y="676699"/>
            <a:chExt cx="3230805" cy="1532910"/>
          </a:xfrm>
        </p:grpSpPr>
        <p:sp>
          <p:nvSpPr>
            <p:cNvPr id="143" name="Google Shape;143;gd80886873b_33_59"/>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rgbClr val="9455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gd80886873b_33_59"/>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rgbClr val="DEA2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gd80886873b_33_59"/>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d80886873b_33_59"/>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rgbClr val="FFF0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gd80886873b_33_59"/>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rgbClr val="9455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dd1c8d4f11_0_3"/>
          <p:cNvSpPr txBox="1">
            <a:spLocks noGrp="1"/>
          </p:cNvSpPr>
          <p:nvPr>
            <p:ph type="title"/>
          </p:nvPr>
        </p:nvSpPr>
        <p:spPr>
          <a:xfrm>
            <a:off x="821750" y="303375"/>
            <a:ext cx="25080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Problem</a:t>
            </a:r>
            <a:endParaRPr/>
          </a:p>
        </p:txBody>
      </p:sp>
      <p:sp>
        <p:nvSpPr>
          <p:cNvPr id="153" name="Google Shape;153;gdd1c8d4f11_0_3"/>
          <p:cNvSpPr txBox="1"/>
          <p:nvPr/>
        </p:nvSpPr>
        <p:spPr>
          <a:xfrm>
            <a:off x="821750" y="1169675"/>
            <a:ext cx="4107000" cy="2254192"/>
          </a:xfrm>
          <a:prstGeom prst="rect">
            <a:avLst/>
          </a:prstGeom>
          <a:noFill/>
          <a:ln>
            <a:noFill/>
          </a:ln>
        </p:spPr>
        <p:txBody>
          <a:bodyPr spcFirstLastPara="1" wrap="square" lIns="0" tIns="8875" rIns="0" bIns="0" anchor="t" anchorCtr="0">
            <a:spAutoFit/>
          </a:bodyPr>
          <a:lstStyle/>
          <a:p>
            <a:pPr marL="50800" lvl="0" indent="0" algn="l" rtl="0">
              <a:lnSpc>
                <a:spcPct val="115000"/>
              </a:lnSpc>
              <a:spcBef>
                <a:spcPts val="0"/>
              </a:spcBef>
              <a:spcAft>
                <a:spcPts val="0"/>
              </a:spcAft>
              <a:buClr>
                <a:schemeClr val="dk1"/>
              </a:buClr>
              <a:buSzPts val="1100"/>
              <a:buFont typeface="Arial"/>
              <a:buNone/>
            </a:pPr>
            <a:r>
              <a:rPr lang="en-US" sz="1600" b="1" dirty="0">
                <a:solidFill>
                  <a:srgbClr val="595959"/>
                </a:solidFill>
                <a:latin typeface="Tahoma"/>
                <a:ea typeface="Tahoma"/>
                <a:cs typeface="Tahoma"/>
                <a:sym typeface="Tahoma"/>
              </a:rPr>
              <a:t>What is the business problem?</a:t>
            </a:r>
            <a:endParaRPr sz="1600" b="1" dirty="0">
              <a:solidFill>
                <a:srgbClr val="595959"/>
              </a:solidFill>
              <a:latin typeface="Tahoma"/>
              <a:ea typeface="Tahoma"/>
              <a:cs typeface="Tahoma"/>
              <a:sym typeface="Tahoma"/>
            </a:endParaRPr>
          </a:p>
          <a:p>
            <a:pPr marL="12700" marR="5080" lvl="0" indent="0" algn="l" rtl="0">
              <a:lnSpc>
                <a:spcPct val="150000"/>
              </a:lnSpc>
              <a:spcBef>
                <a:spcPts val="0"/>
              </a:spcBef>
              <a:spcAft>
                <a:spcPts val="0"/>
              </a:spcAft>
              <a:buClr>
                <a:srgbClr val="000000"/>
              </a:buClr>
              <a:buSzPts val="1700"/>
              <a:buFont typeface="Arial"/>
              <a:buNone/>
            </a:pPr>
            <a:endParaRPr sz="1700" dirty="0">
              <a:solidFill>
                <a:srgbClr val="595959"/>
              </a:solidFill>
              <a:latin typeface="Tahoma"/>
              <a:ea typeface="Tahoma"/>
              <a:cs typeface="Tahoma"/>
              <a:sym typeface="Tahoma"/>
            </a:endParaRPr>
          </a:p>
          <a:p>
            <a:pPr marL="12700" marR="5080" lvl="0" indent="0" algn="l" rtl="0">
              <a:lnSpc>
                <a:spcPct val="150000"/>
              </a:lnSpc>
              <a:spcBef>
                <a:spcPts val="0"/>
              </a:spcBef>
              <a:spcAft>
                <a:spcPts val="0"/>
              </a:spcAft>
              <a:buClr>
                <a:srgbClr val="000000"/>
              </a:buClr>
              <a:buSzPts val="1700"/>
              <a:buFont typeface="Arial"/>
              <a:buNone/>
            </a:pPr>
            <a:r>
              <a:rPr lang="en-US" sz="1700" dirty="0">
                <a:solidFill>
                  <a:srgbClr val="595959"/>
                </a:solidFill>
                <a:latin typeface="Tahoma"/>
                <a:ea typeface="Tahoma"/>
                <a:cs typeface="Tahoma"/>
                <a:sym typeface="Tahoma"/>
              </a:rPr>
              <a:t>Ayiti Analytics wants to find BA strategy to increase their sales and how to better target applicants from their communications channels.</a:t>
            </a:r>
            <a:endParaRPr sz="1700" b="0" i="0" u="none" strike="noStrike" cap="none" dirty="0">
              <a:solidFill>
                <a:srgbClr val="595959"/>
              </a:solidFill>
              <a:latin typeface="Tahoma"/>
              <a:ea typeface="Tahoma"/>
              <a:cs typeface="Tahoma"/>
              <a:sym typeface="Tahoma"/>
            </a:endParaRPr>
          </a:p>
        </p:txBody>
      </p:sp>
      <p:pic>
        <p:nvPicPr>
          <p:cNvPr id="154" name="Google Shape;154;gdd1c8d4f11_0_3"/>
          <p:cNvPicPr preferRelativeResize="0"/>
          <p:nvPr/>
        </p:nvPicPr>
        <p:blipFill rotWithShape="1">
          <a:blip r:embed="rId3">
            <a:alphaModFix/>
          </a:blip>
          <a:srcRect/>
          <a:stretch/>
        </p:blipFill>
        <p:spPr>
          <a:xfrm>
            <a:off x="5316950" y="844763"/>
            <a:ext cx="3453972" cy="34539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e24c2a4305_1_36"/>
          <p:cNvSpPr txBox="1">
            <a:spLocks noGrp="1"/>
          </p:cNvSpPr>
          <p:nvPr>
            <p:ph type="title"/>
          </p:nvPr>
        </p:nvSpPr>
        <p:spPr>
          <a:xfrm>
            <a:off x="821750" y="303375"/>
            <a:ext cx="25080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Problem</a:t>
            </a:r>
            <a:endParaRPr/>
          </a:p>
        </p:txBody>
      </p:sp>
      <p:sp>
        <p:nvSpPr>
          <p:cNvPr id="160" name="Google Shape;160;ge24c2a4305_1_36"/>
          <p:cNvSpPr txBox="1"/>
          <p:nvPr/>
        </p:nvSpPr>
        <p:spPr>
          <a:xfrm>
            <a:off x="699501" y="931975"/>
            <a:ext cx="5366399" cy="3529926"/>
          </a:xfrm>
          <a:prstGeom prst="rect">
            <a:avLst/>
          </a:prstGeom>
          <a:noFill/>
          <a:ln>
            <a:noFill/>
          </a:ln>
        </p:spPr>
        <p:txBody>
          <a:bodyPr spcFirstLastPara="1" wrap="square" lIns="0" tIns="8875" rIns="0" bIns="0" anchor="t" anchorCtr="0">
            <a:spAutoFit/>
          </a:bodyPr>
          <a:lstStyle/>
          <a:p>
            <a:pPr marL="50800" lvl="0" indent="0" algn="l" rtl="0">
              <a:lnSpc>
                <a:spcPct val="115000"/>
              </a:lnSpc>
              <a:spcBef>
                <a:spcPts val="0"/>
              </a:spcBef>
              <a:spcAft>
                <a:spcPts val="0"/>
              </a:spcAft>
              <a:buClr>
                <a:schemeClr val="dk1"/>
              </a:buClr>
              <a:buSzPts val="1100"/>
              <a:buFont typeface="Arial"/>
              <a:buNone/>
            </a:pPr>
            <a:r>
              <a:rPr lang="en-US" sz="1600" b="1" dirty="0">
                <a:solidFill>
                  <a:srgbClr val="595959"/>
                </a:solidFill>
                <a:latin typeface="Tahoma"/>
                <a:ea typeface="Tahoma"/>
                <a:cs typeface="Tahoma"/>
                <a:sym typeface="Tahoma"/>
              </a:rPr>
              <a:t>Who are the stakeholders impacted by the problems?</a:t>
            </a:r>
            <a:endParaRPr sz="1600" b="1" dirty="0">
              <a:solidFill>
                <a:srgbClr val="595959"/>
              </a:solidFill>
              <a:latin typeface="Tahoma"/>
              <a:ea typeface="Tahoma"/>
              <a:cs typeface="Tahoma"/>
              <a:sym typeface="Tahoma"/>
            </a:endParaRPr>
          </a:p>
          <a:p>
            <a:pPr marL="0" marR="5080" lvl="0" indent="0" algn="l" rtl="0">
              <a:lnSpc>
                <a:spcPct val="150000"/>
              </a:lnSpc>
              <a:spcBef>
                <a:spcPts val="0"/>
              </a:spcBef>
              <a:spcAft>
                <a:spcPts val="0"/>
              </a:spcAft>
              <a:buClr>
                <a:srgbClr val="000000"/>
              </a:buClr>
              <a:buSzPts val="1700"/>
              <a:buFont typeface="Arial"/>
              <a:buNone/>
            </a:pPr>
            <a:r>
              <a:rPr lang="en-US" sz="1600" dirty="0">
                <a:solidFill>
                  <a:srgbClr val="595959"/>
                </a:solidFill>
                <a:latin typeface="Tahoma"/>
                <a:ea typeface="Tahoma"/>
                <a:cs typeface="Tahoma"/>
                <a:sym typeface="Tahoma"/>
              </a:rPr>
              <a:t>The stakeholders affected by this problems are :</a:t>
            </a:r>
            <a:endParaRPr sz="1600" dirty="0">
              <a:solidFill>
                <a:srgbClr val="595959"/>
              </a:solidFill>
              <a:latin typeface="Tahoma"/>
              <a:ea typeface="Tahoma"/>
              <a:cs typeface="Tahoma"/>
              <a:sym typeface="Tahoma"/>
            </a:endParaRPr>
          </a:p>
          <a:p>
            <a:pPr marL="457200" marR="508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 The Executive boards of Ayiti Analytics that want to find new strategies .</a:t>
            </a:r>
          </a:p>
          <a:p>
            <a:pPr marL="457200" marR="508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The applicants : With this problems resolved, more applicants can be reach</a:t>
            </a:r>
          </a:p>
          <a:p>
            <a:pPr marL="457200" marR="508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Ayiti Analytics Sponsors : New strategies for AA to increase their brands we’ll be beneficial for the Sponsors</a:t>
            </a:r>
            <a:endParaRPr sz="1600" dirty="0">
              <a:solidFill>
                <a:srgbClr val="595959"/>
              </a:solidFill>
              <a:latin typeface="Tahoma"/>
              <a:ea typeface="Tahoma"/>
              <a:cs typeface="Tahoma"/>
              <a:sym typeface="Tahoma"/>
            </a:endParaRPr>
          </a:p>
        </p:txBody>
      </p:sp>
      <p:pic>
        <p:nvPicPr>
          <p:cNvPr id="161" name="Google Shape;161;ge24c2a4305_1_36"/>
          <p:cNvPicPr preferRelativeResize="0"/>
          <p:nvPr/>
        </p:nvPicPr>
        <p:blipFill rotWithShape="1">
          <a:blip r:embed="rId3">
            <a:alphaModFix/>
          </a:blip>
          <a:srcRect/>
          <a:stretch/>
        </p:blipFill>
        <p:spPr>
          <a:xfrm>
            <a:off x="5761300" y="844775"/>
            <a:ext cx="3117701" cy="34539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e24c2a4305_1_42"/>
          <p:cNvSpPr txBox="1">
            <a:spLocks noGrp="1"/>
          </p:cNvSpPr>
          <p:nvPr>
            <p:ph type="title"/>
          </p:nvPr>
        </p:nvSpPr>
        <p:spPr>
          <a:xfrm>
            <a:off x="821750" y="303375"/>
            <a:ext cx="25080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Problem</a:t>
            </a:r>
            <a:endParaRPr/>
          </a:p>
        </p:txBody>
      </p:sp>
      <p:sp>
        <p:nvSpPr>
          <p:cNvPr id="167" name="Google Shape;167;ge24c2a4305_1_42"/>
          <p:cNvSpPr txBox="1"/>
          <p:nvPr/>
        </p:nvSpPr>
        <p:spPr>
          <a:xfrm>
            <a:off x="821750" y="1161300"/>
            <a:ext cx="4107000" cy="2317286"/>
          </a:xfrm>
          <a:prstGeom prst="rect">
            <a:avLst/>
          </a:prstGeom>
          <a:noFill/>
          <a:ln>
            <a:noFill/>
          </a:ln>
        </p:spPr>
        <p:txBody>
          <a:bodyPr spcFirstLastPara="1" wrap="square" lIns="0" tIns="8875" rIns="0" bIns="0" anchor="t" anchorCtr="0">
            <a:spAutoFit/>
          </a:bodyPr>
          <a:lstStyle/>
          <a:p>
            <a:pPr marL="12700" marR="5080" lvl="0" indent="0" algn="l" rtl="0">
              <a:lnSpc>
                <a:spcPct val="150000"/>
              </a:lnSpc>
              <a:spcBef>
                <a:spcPts val="0"/>
              </a:spcBef>
              <a:spcAft>
                <a:spcPts val="0"/>
              </a:spcAft>
              <a:buClr>
                <a:srgbClr val="000000"/>
              </a:buClr>
              <a:buSzPts val="1700"/>
              <a:buFont typeface="Arial"/>
              <a:buNone/>
            </a:pPr>
            <a:r>
              <a:rPr lang="en-US" sz="1600" b="1" dirty="0">
                <a:solidFill>
                  <a:srgbClr val="595959"/>
                </a:solidFill>
                <a:latin typeface="Tahoma"/>
                <a:ea typeface="Tahoma"/>
                <a:cs typeface="Tahoma"/>
                <a:sym typeface="Tahoma"/>
              </a:rPr>
              <a:t>Why is this problem important to the organization?</a:t>
            </a:r>
            <a:endParaRPr sz="1700" b="1" dirty="0">
              <a:solidFill>
                <a:srgbClr val="595959"/>
              </a:solidFill>
              <a:latin typeface="Tahoma"/>
              <a:ea typeface="Tahoma"/>
              <a:cs typeface="Tahoma"/>
              <a:sym typeface="Tahoma"/>
            </a:endParaRPr>
          </a:p>
          <a:p>
            <a:pPr marL="12700" marR="5080" lvl="0" indent="0" algn="l" rtl="0">
              <a:lnSpc>
                <a:spcPct val="150000"/>
              </a:lnSpc>
              <a:spcBef>
                <a:spcPts val="0"/>
              </a:spcBef>
              <a:spcAft>
                <a:spcPts val="0"/>
              </a:spcAft>
              <a:buClr>
                <a:srgbClr val="000000"/>
              </a:buClr>
              <a:buSzPts val="1700"/>
              <a:buFont typeface="Arial"/>
              <a:buNone/>
            </a:pPr>
            <a:r>
              <a:rPr lang="en-US" sz="1700" dirty="0">
                <a:solidFill>
                  <a:srgbClr val="595959"/>
                </a:solidFill>
                <a:latin typeface="Tahoma"/>
                <a:ea typeface="Tahoma"/>
                <a:cs typeface="Tahoma"/>
                <a:sym typeface="Tahoma"/>
              </a:rPr>
              <a:t>The problem is important to the </a:t>
            </a:r>
            <a:r>
              <a:rPr lang="en-US" sz="1700" dirty="0" err="1">
                <a:solidFill>
                  <a:srgbClr val="595959"/>
                </a:solidFill>
                <a:latin typeface="Tahoma"/>
                <a:ea typeface="Tahoma"/>
                <a:cs typeface="Tahoma"/>
                <a:sym typeface="Tahoma"/>
              </a:rPr>
              <a:t>organisation</a:t>
            </a:r>
            <a:r>
              <a:rPr lang="en-US" sz="1700" dirty="0">
                <a:solidFill>
                  <a:srgbClr val="595959"/>
                </a:solidFill>
                <a:latin typeface="Tahoma"/>
                <a:ea typeface="Tahoma"/>
                <a:cs typeface="Tahoma"/>
                <a:sym typeface="Tahoma"/>
              </a:rPr>
              <a:t> because AA wants to be more efficient in how well they will be organize their operations and marketing.</a:t>
            </a:r>
            <a:endParaRPr sz="1700" dirty="0">
              <a:solidFill>
                <a:srgbClr val="595959"/>
              </a:solidFill>
              <a:latin typeface="Tahoma"/>
              <a:ea typeface="Tahoma"/>
              <a:cs typeface="Tahoma"/>
              <a:sym typeface="Tahoma"/>
            </a:endParaRPr>
          </a:p>
        </p:txBody>
      </p:sp>
      <p:pic>
        <p:nvPicPr>
          <p:cNvPr id="168" name="Google Shape;168;ge24c2a4305_1_42"/>
          <p:cNvPicPr preferRelativeResize="0"/>
          <p:nvPr/>
        </p:nvPicPr>
        <p:blipFill rotWithShape="1">
          <a:blip r:embed="rId3">
            <a:alphaModFix/>
          </a:blip>
          <a:srcRect/>
          <a:stretch/>
        </p:blipFill>
        <p:spPr>
          <a:xfrm>
            <a:off x="5316950" y="844763"/>
            <a:ext cx="3453972" cy="34539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1A1A1A"/>
                </a:solidFill>
                <a:latin typeface="Trebuchet MS"/>
                <a:ea typeface="Trebuchet MS"/>
                <a:cs typeface="Trebuchet MS"/>
                <a:sym typeface="Trebuchet MS"/>
              </a:rPr>
              <a:t>Methodology</a:t>
            </a:r>
            <a:endParaRPr sz="2600" b="0" i="0" u="none" strike="noStrike" cap="none">
              <a:solidFill>
                <a:srgbClr val="000000"/>
              </a:solidFill>
              <a:latin typeface="Trebuchet MS"/>
              <a:ea typeface="Trebuchet MS"/>
              <a:cs typeface="Trebuchet MS"/>
              <a:sym typeface="Trebuchet MS"/>
            </a:endParaRPr>
          </a:p>
        </p:txBody>
      </p:sp>
      <p:sp>
        <p:nvSpPr>
          <p:cNvPr id="174" name="Google Shape;174;p3"/>
          <p:cNvSpPr txBox="1"/>
          <p:nvPr/>
        </p:nvSpPr>
        <p:spPr>
          <a:xfrm>
            <a:off x="802475" y="1357625"/>
            <a:ext cx="4713000" cy="3460800"/>
          </a:xfrm>
          <a:prstGeom prst="rect">
            <a:avLst/>
          </a:prstGeom>
          <a:noFill/>
          <a:ln>
            <a:noFill/>
          </a:ln>
        </p:spPr>
        <p:txBody>
          <a:bodyPr spcFirstLastPara="1" wrap="square" lIns="0" tIns="12700" rIns="0" bIns="0" anchor="t" anchorCtr="0">
            <a:spAutoFit/>
          </a:bodyPr>
          <a:lstStyle/>
          <a:p>
            <a:pPr marL="0" marR="0" lvl="0" indent="0" algn="just" rtl="0">
              <a:lnSpc>
                <a:spcPct val="150000"/>
              </a:lnSpc>
              <a:spcBef>
                <a:spcPts val="0"/>
              </a:spcBef>
              <a:spcAft>
                <a:spcPts val="0"/>
              </a:spcAft>
              <a:buClr>
                <a:schemeClr val="dk1"/>
              </a:buClr>
              <a:buSzPts val="1100"/>
              <a:buFont typeface="Arial"/>
              <a:buNone/>
            </a:pPr>
            <a:endParaRPr sz="1400" b="0" i="0" u="none" strike="noStrike" cap="none">
              <a:solidFill>
                <a:srgbClr val="595959"/>
              </a:solidFill>
              <a:latin typeface="Tahoma"/>
              <a:ea typeface="Tahoma"/>
              <a:cs typeface="Tahoma"/>
              <a:sym typeface="Tahoma"/>
            </a:endParaRPr>
          </a:p>
          <a:p>
            <a:pPr marL="457200" marR="0" lvl="0" indent="-317500" algn="just" rtl="0">
              <a:lnSpc>
                <a:spcPct val="150000"/>
              </a:lnSpc>
              <a:spcBef>
                <a:spcPts val="0"/>
              </a:spcBef>
              <a:spcAft>
                <a:spcPts val="0"/>
              </a:spcAft>
              <a:buClr>
                <a:srgbClr val="595959"/>
              </a:buClr>
              <a:buSzPts val="1400"/>
              <a:buFont typeface="Tahoma"/>
              <a:buChar char="❏"/>
            </a:pPr>
            <a:r>
              <a:rPr lang="en-US">
                <a:solidFill>
                  <a:srgbClr val="595959"/>
                </a:solidFill>
                <a:latin typeface="Tahoma"/>
                <a:ea typeface="Tahoma"/>
                <a:cs typeface="Tahoma"/>
                <a:sym typeface="Tahoma"/>
              </a:rPr>
              <a:t>Ayiti analytics Datasets that includes questionnaire forms data ,course enrollment,number of Transactions and industry/study domain</a:t>
            </a:r>
            <a:endParaRPr sz="1400" b="0" i="0" u="none" strike="noStrike" cap="none">
              <a:solidFill>
                <a:srgbClr val="595959"/>
              </a:solidFill>
              <a:latin typeface="Tahoma"/>
              <a:ea typeface="Tahoma"/>
              <a:cs typeface="Tahoma"/>
              <a:sym typeface="Tahoma"/>
            </a:endParaRPr>
          </a:p>
          <a:p>
            <a:pPr marL="457200" marR="0" lvl="0" indent="-317500" algn="just" rtl="0">
              <a:lnSpc>
                <a:spcPct val="150000"/>
              </a:lnSpc>
              <a:spcBef>
                <a:spcPts val="0"/>
              </a:spcBef>
              <a:spcAft>
                <a:spcPts val="0"/>
              </a:spcAft>
              <a:buClr>
                <a:srgbClr val="595959"/>
              </a:buClr>
              <a:buSzPts val="1400"/>
              <a:buFont typeface="Tahoma"/>
              <a:buChar char="❏"/>
            </a:pPr>
            <a:r>
              <a:rPr lang="en-US">
                <a:solidFill>
                  <a:srgbClr val="595959"/>
                </a:solidFill>
                <a:latin typeface="Tahoma"/>
                <a:ea typeface="Tahoma"/>
                <a:cs typeface="Tahoma"/>
                <a:sym typeface="Tahoma"/>
              </a:rPr>
              <a:t>The main tool we used for the data processing is Python.  We used it to do the merging of the dataset, data cleaning and also data visualization. </a:t>
            </a:r>
            <a:endParaRPr>
              <a:solidFill>
                <a:srgbClr val="595959"/>
              </a:solidFill>
              <a:latin typeface="Tahoma"/>
              <a:ea typeface="Tahoma"/>
              <a:cs typeface="Tahoma"/>
              <a:sym typeface="Tahoma"/>
            </a:endParaRPr>
          </a:p>
          <a:p>
            <a:pPr marL="457200" marR="0" lvl="0" indent="-317500" algn="just" rtl="0">
              <a:lnSpc>
                <a:spcPct val="150000"/>
              </a:lnSpc>
              <a:spcBef>
                <a:spcPts val="0"/>
              </a:spcBef>
              <a:spcAft>
                <a:spcPts val="0"/>
              </a:spcAft>
              <a:buClr>
                <a:srgbClr val="595959"/>
              </a:buClr>
              <a:buSzPts val="1400"/>
              <a:buFont typeface="Tahoma"/>
              <a:buChar char="❏"/>
            </a:pPr>
            <a:r>
              <a:rPr lang="en-US">
                <a:solidFill>
                  <a:srgbClr val="595959"/>
                </a:solidFill>
                <a:latin typeface="Tahoma"/>
                <a:ea typeface="Tahoma"/>
                <a:cs typeface="Tahoma"/>
                <a:sym typeface="Tahoma"/>
              </a:rPr>
              <a:t>Our approach is Diagnostic Analysis to provide a more in-depth analysis to answer several questions asked by the Executive Boards</a:t>
            </a:r>
            <a:endParaRPr>
              <a:solidFill>
                <a:srgbClr val="595959"/>
              </a:solidFill>
              <a:latin typeface="Tahoma"/>
              <a:ea typeface="Tahoma"/>
              <a:cs typeface="Tahoma"/>
              <a:sym typeface="Tahoma"/>
            </a:endParaRPr>
          </a:p>
          <a:p>
            <a:pPr marL="0" marR="0" lvl="0" indent="0" algn="just" rtl="0">
              <a:lnSpc>
                <a:spcPct val="150000"/>
              </a:lnSpc>
              <a:spcBef>
                <a:spcPts val="0"/>
              </a:spcBef>
              <a:spcAft>
                <a:spcPts val="0"/>
              </a:spcAft>
              <a:buNone/>
            </a:pPr>
            <a:endParaRPr>
              <a:solidFill>
                <a:srgbClr val="595959"/>
              </a:solidFill>
              <a:latin typeface="Tahoma"/>
              <a:ea typeface="Tahoma"/>
              <a:cs typeface="Tahoma"/>
              <a:sym typeface="Tahoma"/>
            </a:endParaRPr>
          </a:p>
        </p:txBody>
      </p:sp>
      <p:pic>
        <p:nvPicPr>
          <p:cNvPr id="175" name="Google Shape;175;p3"/>
          <p:cNvPicPr preferRelativeResize="0"/>
          <p:nvPr/>
        </p:nvPicPr>
        <p:blipFill rotWithShape="1">
          <a:blip r:embed="rId3">
            <a:alphaModFix/>
          </a:blip>
          <a:srcRect l="15393" t="14260" r="15393" b="14254"/>
          <a:stretch/>
        </p:blipFill>
        <p:spPr>
          <a:xfrm>
            <a:off x="5695300" y="1053163"/>
            <a:ext cx="3247050" cy="3353424"/>
          </a:xfrm>
          <a:prstGeom prst="rect">
            <a:avLst/>
          </a:prstGeom>
          <a:noFill/>
          <a:ln>
            <a:noFill/>
          </a:ln>
        </p:spPr>
      </p:pic>
      <p:sp>
        <p:nvSpPr>
          <p:cNvPr id="176" name="Google Shape;176;p3"/>
          <p:cNvSpPr txBox="1"/>
          <p:nvPr/>
        </p:nvSpPr>
        <p:spPr>
          <a:xfrm>
            <a:off x="777700" y="1155475"/>
            <a:ext cx="43734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595959"/>
                </a:solidFill>
                <a:latin typeface="Tahoma"/>
                <a:ea typeface="Tahoma"/>
                <a:cs typeface="Tahoma"/>
                <a:sym typeface="Tahoma"/>
              </a:rPr>
              <a:t>To realized this project, we used:</a:t>
            </a:r>
            <a:endParaRPr sz="1500" b="1" i="0" u="none" strike="noStrike" cap="none">
              <a:solidFill>
                <a:srgbClr val="595959"/>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
          <p:cNvSpPr txBox="1">
            <a:spLocks noGrp="1"/>
          </p:cNvSpPr>
          <p:nvPr>
            <p:ph type="title"/>
          </p:nvPr>
        </p:nvSpPr>
        <p:spPr>
          <a:xfrm>
            <a:off x="821750" y="303367"/>
            <a:ext cx="5017770" cy="4216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Discussion &amp; Proposed Solution</a:t>
            </a:r>
            <a:endParaRPr/>
          </a:p>
        </p:txBody>
      </p:sp>
      <p:pic>
        <p:nvPicPr>
          <p:cNvPr id="251" name="Google Shape;251;p5"/>
          <p:cNvPicPr preferRelativeResize="0"/>
          <p:nvPr/>
        </p:nvPicPr>
        <p:blipFill rotWithShape="1">
          <a:blip r:embed="rId3">
            <a:alphaModFix/>
          </a:blip>
          <a:srcRect l="15700" t="13386" r="15706" b="13386"/>
          <a:stretch/>
        </p:blipFill>
        <p:spPr>
          <a:xfrm>
            <a:off x="1168925" y="1309575"/>
            <a:ext cx="3066050" cy="3273276"/>
          </a:xfrm>
          <a:prstGeom prst="rect">
            <a:avLst/>
          </a:prstGeom>
          <a:noFill/>
          <a:ln>
            <a:noFill/>
          </a:ln>
        </p:spPr>
      </p:pic>
      <p:sp>
        <p:nvSpPr>
          <p:cNvPr id="252" name="Google Shape;252;p5"/>
          <p:cNvSpPr txBox="1">
            <a:spLocks noGrp="1"/>
          </p:cNvSpPr>
          <p:nvPr>
            <p:ph type="body" idx="1"/>
          </p:nvPr>
        </p:nvSpPr>
        <p:spPr>
          <a:xfrm>
            <a:off x="4536600" y="1138875"/>
            <a:ext cx="4050300" cy="4137030"/>
          </a:xfrm>
          <a:prstGeom prst="rect">
            <a:avLst/>
          </a:prstGeom>
          <a:noFill/>
          <a:ln>
            <a:noFill/>
          </a:ln>
        </p:spPr>
        <p:txBody>
          <a:bodyPr spcFirstLastPara="1" wrap="square" lIns="0" tIns="12700" rIns="0" bIns="0" anchor="t" anchorCtr="0">
            <a:spAutoFit/>
          </a:bodyPr>
          <a:lstStyle/>
          <a:p>
            <a:pPr marL="43815" lvl="0" indent="0" algn="l" rtl="0">
              <a:lnSpc>
                <a:spcPct val="100000"/>
              </a:lnSpc>
              <a:spcBef>
                <a:spcPts val="0"/>
              </a:spcBef>
              <a:spcAft>
                <a:spcPts val="0"/>
              </a:spcAft>
              <a:buSzPts val="1400"/>
              <a:buNone/>
            </a:pPr>
            <a:r>
              <a:rPr lang="en-US" dirty="0"/>
              <a:t>Based on the insights provided by the data processing we did , we can come up with several proposals solutions for Ayiti </a:t>
            </a:r>
            <a:r>
              <a:rPr lang="en-US" dirty="0" err="1"/>
              <a:t>Analytic’'s</a:t>
            </a:r>
            <a:r>
              <a:rPr lang="en-US" dirty="0"/>
              <a:t> problems.</a:t>
            </a:r>
            <a:endParaRPr dirty="0"/>
          </a:p>
          <a:p>
            <a:pPr marL="0" lvl="0" indent="0" algn="l" rtl="0">
              <a:lnSpc>
                <a:spcPct val="100000"/>
              </a:lnSpc>
              <a:spcBef>
                <a:spcPts val="0"/>
              </a:spcBef>
              <a:spcAft>
                <a:spcPts val="0"/>
              </a:spcAft>
              <a:buSzPts val="1400"/>
              <a:buNone/>
            </a:pPr>
            <a:endParaRPr dirty="0"/>
          </a:p>
          <a:p>
            <a:pPr marL="457200" lvl="0" indent="-317500" algn="l" rtl="0">
              <a:lnSpc>
                <a:spcPct val="100000"/>
              </a:lnSpc>
              <a:spcBef>
                <a:spcPts val="0"/>
              </a:spcBef>
              <a:spcAft>
                <a:spcPts val="0"/>
              </a:spcAft>
              <a:buSzPts val="1400"/>
              <a:buChar char="❏"/>
            </a:pPr>
            <a:r>
              <a:rPr lang="en-US" sz="1400" b="1" dirty="0"/>
              <a:t>Solution 1</a:t>
            </a:r>
          </a:p>
          <a:p>
            <a:pPr marL="457200" lvl="0" indent="0" algn="l" rtl="0">
              <a:lnSpc>
                <a:spcPct val="100000"/>
              </a:lnSpc>
              <a:spcBef>
                <a:spcPts val="0"/>
              </a:spcBef>
              <a:spcAft>
                <a:spcPts val="0"/>
              </a:spcAft>
              <a:buSzPts val="1400"/>
              <a:buNone/>
            </a:pPr>
            <a:r>
              <a:rPr lang="en-US" dirty="0"/>
              <a:t>Plan a BA strategy for each communication channel regarding the age group</a:t>
            </a:r>
          </a:p>
          <a:p>
            <a:pPr marL="457200" lvl="0" indent="-317500" algn="l" rtl="0">
              <a:lnSpc>
                <a:spcPct val="100000"/>
              </a:lnSpc>
              <a:spcBef>
                <a:spcPts val="0"/>
              </a:spcBef>
              <a:spcAft>
                <a:spcPts val="0"/>
              </a:spcAft>
              <a:buSzPts val="1400"/>
              <a:buChar char="❏"/>
            </a:pPr>
            <a:r>
              <a:rPr lang="en-US" sz="1400" b="1" dirty="0"/>
              <a:t>Solution 2</a:t>
            </a:r>
          </a:p>
          <a:p>
            <a:pPr marL="139700" lvl="0" indent="0" algn="l" rtl="0">
              <a:lnSpc>
                <a:spcPct val="100000"/>
              </a:lnSpc>
              <a:spcBef>
                <a:spcPts val="0"/>
              </a:spcBef>
              <a:spcAft>
                <a:spcPts val="0"/>
              </a:spcAft>
              <a:buSzPts val="1400"/>
            </a:pPr>
            <a:r>
              <a:rPr lang="en-US" dirty="0"/>
              <a:t>      Plan a BA  strategy for each                   communication channel, Bootcamp Interest  regarding the gender </a:t>
            </a:r>
          </a:p>
          <a:p>
            <a:pPr marL="425450" indent="-285750">
              <a:buFont typeface="Wingdings" panose="05000000000000000000" pitchFamily="2" charset="2"/>
              <a:buChar char="q"/>
            </a:pPr>
            <a:r>
              <a:rPr lang="en-US" b="1" dirty="0"/>
              <a:t>Solution 3</a:t>
            </a:r>
          </a:p>
          <a:p>
            <a:pPr marL="139700" indent="0"/>
            <a:r>
              <a:rPr lang="en-US" dirty="0"/>
              <a:t>    Plan a BA strategy to increase our sales</a:t>
            </a:r>
          </a:p>
          <a:p>
            <a:pPr marL="139700" lvl="0" indent="0" algn="l" rtl="0">
              <a:lnSpc>
                <a:spcPct val="100000"/>
              </a:lnSpc>
              <a:spcBef>
                <a:spcPts val="0"/>
              </a:spcBef>
              <a:spcAft>
                <a:spcPts val="0"/>
              </a:spcAft>
              <a:buSzPts val="1400"/>
            </a:pPr>
            <a:endParaRPr lang="en-US" dirty="0"/>
          </a:p>
          <a:p>
            <a:pPr marL="139700" lvl="0" indent="0" algn="l" rtl="0">
              <a:lnSpc>
                <a:spcPct val="100000"/>
              </a:lnSpc>
              <a:spcBef>
                <a:spcPts val="0"/>
              </a:spcBef>
              <a:spcAft>
                <a:spcPts val="0"/>
              </a:spcAft>
              <a:buSzPts val="1400"/>
            </a:pPr>
            <a:endParaRPr lang="fr-HT"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1025</Words>
  <Application>Microsoft Office PowerPoint</Application>
  <PresentationFormat>On-screen Show (16:9)</PresentationFormat>
  <Paragraphs>91</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Trebuchet MS</vt:lpstr>
      <vt:lpstr>Arial</vt:lpstr>
      <vt:lpstr>Calibri</vt:lpstr>
      <vt:lpstr>Montserrat ExtraBold</vt:lpstr>
      <vt:lpstr>Montserrat</vt:lpstr>
      <vt:lpstr>Tahoma</vt:lpstr>
      <vt:lpstr>Wingdings</vt:lpstr>
      <vt:lpstr>Office Theme</vt:lpstr>
      <vt:lpstr>PowerPoint Presentation</vt:lpstr>
      <vt:lpstr>This project is presented by :     </vt:lpstr>
      <vt:lpstr>Table of content</vt:lpstr>
      <vt:lpstr>Introduction</vt:lpstr>
      <vt:lpstr>Problem</vt:lpstr>
      <vt:lpstr>Problem</vt:lpstr>
      <vt:lpstr>Problem</vt:lpstr>
      <vt:lpstr>PowerPoint Presentation</vt:lpstr>
      <vt:lpstr>Discussion &amp; Proposed Solution</vt:lpstr>
      <vt:lpstr>Plan a BA strategy for each communication channel regarding the age group </vt:lpstr>
      <vt:lpstr>Plan a BA  strategy for each communication channel, Bootcamp Insterest regarding the gender </vt:lpstr>
      <vt:lpstr>Plan a BA strategy to increase our sales </vt:lpstr>
      <vt:lpstr>Plan a BA strategy to increase our sales (Part 2)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Pierry Valcin</dc:creator>
  <cp:lastModifiedBy>Pierry Valcin</cp:lastModifiedBy>
  <cp:revision>3</cp:revision>
  <dcterms:created xsi:type="dcterms:W3CDTF">2021-05-25T12:22:41Z</dcterms:created>
  <dcterms:modified xsi:type="dcterms:W3CDTF">2021-07-24T00:22:31Z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