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ontano Sans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ontanoSan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a2abc496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a2abc49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a2abc496a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a2abc49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a2abc496a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a2abc49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7a343ce43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7a343c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a2abc496a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a2abc49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a2abc496a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a2abc49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a2856110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a285611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a2856110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a285611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558544" y="-125"/>
            <a:ext cx="953312" cy="5143625"/>
            <a:chOff x="1962000" y="-125"/>
            <a:chExt cx="953312" cy="5143625"/>
          </a:xfrm>
        </p:grpSpPr>
        <p:sp>
          <p:nvSpPr>
            <p:cNvPr id="12" name="Google Shape;12;p2"/>
            <p:cNvSpPr/>
            <p:nvPr/>
          </p:nvSpPr>
          <p:spPr>
            <a:xfrm flipH="1" rot="10800000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9" name="Google Shape;99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4692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074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2908100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Droid Serif"/>
              <a:buChar char="➝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⇾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34" name="Google Shape;34;p4"/>
          <p:cNvSpPr txBox="1"/>
          <p:nvPr/>
        </p:nvSpPr>
        <p:spPr>
          <a:xfrm>
            <a:off x="0" y="785283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  <a:endParaRPr b="1" sz="72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mpact">
  <p:cSld name="TITLE_ONLY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">
  <p:cSld name="TITLE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 flipH="1" rot="10800000">
            <a:off x="4095344" y="-125"/>
            <a:ext cx="953312" cy="5143625"/>
            <a:chOff x="1962000" y="-125"/>
            <a:chExt cx="953312" cy="5143625"/>
          </a:xfrm>
        </p:grpSpPr>
        <p:sp>
          <p:nvSpPr>
            <p:cNvPr id="89" name="Google Shape;89;p10"/>
            <p:cNvSpPr/>
            <p:nvPr/>
          </p:nvSpPr>
          <p:spPr>
            <a:xfrm flipH="1" rot="10800000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flipH="1" rot="10800000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0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44305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457200" y="1725427"/>
            <a:ext cx="31422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➝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⇾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lidescarnival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aitilibre.com/docs/digital2021.pdf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Solution Proposal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57200" y="1725427"/>
            <a:ext cx="31422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survey got 135 responses after 4 days on social networks.  80 men and 55 women all in the age range of 18 to 48 years. 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44305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3" title="Femme et Homme"/>
          <p:cNvPicPr preferRelativeResize="0"/>
          <p:nvPr/>
        </p:nvPicPr>
        <p:blipFill rotWithShape="1">
          <a:blip r:embed="rId3">
            <a:alphaModFix/>
          </a:blip>
          <a:srcRect b="0" l="0" r="-1874" t="0"/>
          <a:stretch/>
        </p:blipFill>
        <p:spPr>
          <a:xfrm>
            <a:off x="4099425" y="0"/>
            <a:ext cx="5308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2959" l="0" r="0" t="0"/>
          <a:stretch/>
        </p:blipFill>
        <p:spPr>
          <a:xfrm>
            <a:off x="4692900" y="0"/>
            <a:ext cx="4451101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Origins of the respondents </a:t>
            </a:r>
            <a:endParaRPr/>
          </a:p>
        </p:txBody>
      </p:sp>
      <p:pic>
        <p:nvPicPr>
          <p:cNvPr id="200" name="Google Shape;200;p24" title="Gen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3500"/>
            <a:ext cx="4388100" cy="271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of the respondents about politics 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68233748640-b31327627610"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27733" r="27729" t="0"/>
          <a:stretch/>
        </p:blipFill>
        <p:spPr>
          <a:xfrm>
            <a:off x="7169200" y="0"/>
            <a:ext cx="19747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 title="Désinteressé, Interessé, Peu interessé et Très désinteressé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3500"/>
            <a:ext cx="5301483" cy="327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proportion of </a:t>
            </a:r>
            <a:r>
              <a:rPr lang="en"/>
              <a:t>disinterest</a:t>
            </a:r>
            <a:r>
              <a:rPr lang="en"/>
              <a:t> by Group Age.</a:t>
            </a:r>
            <a:endParaRPr/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85056275338-73391179709e"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47270" r="27134" t="0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 title="Désinteressé, Interessé, Peu interessé, Très désinteressé et Total génér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516675"/>
            <a:ext cx="5747976" cy="32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of </a:t>
            </a:r>
            <a:r>
              <a:rPr lang="en"/>
              <a:t>disinterest</a:t>
            </a:r>
            <a:r>
              <a:rPr lang="en"/>
              <a:t> 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648425" y="1659550"/>
            <a:ext cx="489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75" y="1714475"/>
            <a:ext cx="5301300" cy="29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of disinterest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637450" y="1516675"/>
            <a:ext cx="492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Char char="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Corruption in elections. 80% of the respondent put it as a reason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Char char="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No security | Distance from polling stations too far.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Char char="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They don’t appreciate the Candidates.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Char char="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They 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don't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 like how the campaigns are handled.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Char char="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The posters dirty the streets.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4294967295" type="title"/>
          </p:nvPr>
        </p:nvSpPr>
        <p:spPr>
          <a:xfrm>
            <a:off x="105500" y="90725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on Social media </a:t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ableau des réponses au formulaire Forms. Titre de la question : 5-Quels réseaux sociaux utilisez vous?. Nombre de réponses : 135&amp;nbsp;réponses."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00" y="818525"/>
            <a:ext cx="6101124" cy="4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0" y="622000"/>
            <a:ext cx="7267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271750" y="4146375"/>
            <a:ext cx="59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Char char="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More than 96 people who responded to the survey are informed through the online newspaper. The penetration of information through the Internet is very widespread.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1750" y="109900"/>
            <a:ext cx="666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Media used for staying informed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4294967295" type="title"/>
          </p:nvPr>
        </p:nvSpPr>
        <p:spPr>
          <a:xfrm>
            <a:off x="105500" y="90725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 spent on Social Media </a:t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1" title="Number of hours on social networks by age gro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818525"/>
            <a:ext cx="6501630" cy="40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4294967295" type="title"/>
          </p:nvPr>
        </p:nvSpPr>
        <p:spPr>
          <a:xfrm>
            <a:off x="138475" y="134675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274750" y="725400"/>
            <a:ext cx="71877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We can observe how the majority of young people who responded to the survey are present on social networks and spend a lot of time on them on average more than 50% of young people aged 23-28 years spend more than 4 hours and more on the networks.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More and more people started using Social  network to inform themselves with online journal via twitter,facebook and their own website.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The radio remains very present as a means of information and is also modernized with podcasts and online listening on specialized sites .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Nowadays</a:t>
            </a: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, The social media marketing is one of the main tools that can help you  grow digitally and target more the youth.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4294967295" type="title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6A3E0"/>
                </a:solidFill>
              </a:rPr>
              <a:t>Hello!</a:t>
            </a:r>
            <a:endParaRPr sz="6000">
              <a:solidFill>
                <a:srgbClr val="16A3E0"/>
              </a:solidFill>
            </a:endParaRPr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Pierry Valcin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Finance | Data Scientist</a:t>
            </a:r>
            <a:endParaRPr b="1"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3" title="Attentive to the electoral campaign by age gro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"/>
            <a:ext cx="73411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233800" y="312099"/>
            <a:ext cx="67377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Reasons of </a:t>
            </a:r>
            <a:r>
              <a:rPr b="1" lang="en" sz="2000"/>
              <a:t>inattention</a:t>
            </a:r>
            <a:r>
              <a:rPr b="1" lang="en" sz="2000"/>
              <a:t> 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467600" y="1467725"/>
            <a:ext cx="72735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63.43 % of the respondent are not attentive of the electoral campaign 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43.63 % of the respondent who choose  no find that there is  unfair competition between the candidates 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ntano Sans"/>
              <a:buChar char="●"/>
            </a:pPr>
            <a:r>
              <a:rPr lang="en" sz="1700">
                <a:latin typeface="Pontano Sans"/>
                <a:ea typeface="Pontano Sans"/>
                <a:cs typeface="Pontano Sans"/>
                <a:sym typeface="Pontano Sans"/>
              </a:rPr>
              <a:t>36.3 %  respondents who choose no  complain about lack of fair electoral debate </a:t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4294967295"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</a:t>
            </a:r>
            <a:r>
              <a:rPr lang="en"/>
              <a:t> about </a:t>
            </a:r>
            <a:r>
              <a:rPr lang="en"/>
              <a:t>past</a:t>
            </a:r>
            <a:r>
              <a:rPr lang="en"/>
              <a:t> elections</a:t>
            </a:r>
            <a:endParaRPr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3535607" y="3517696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50" y="1511450"/>
            <a:ext cx="7064750" cy="3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582500" y="901200"/>
            <a:ext cx="5264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AutoNum type="arabicPeriod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More than 65% of the respondent find that the past 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elections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 where poorly organized and also not credible 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ntano Sans"/>
              <a:buAutoNum type="arabicPeriod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79.51% of the Age  Group of 23-28 year old think that the past 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election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 was not credible, not fiable and poorly organized or either on one them.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37"/>
          <p:cNvCxnSpPr/>
          <p:nvPr/>
        </p:nvCxnSpPr>
        <p:spPr>
          <a:xfrm>
            <a:off x="429775" y="1784181"/>
            <a:ext cx="620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>
            <a:off x="429775" y="3934526"/>
            <a:ext cx="620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7"/>
          <p:cNvSpPr txBox="1"/>
          <p:nvPr/>
        </p:nvSpPr>
        <p:spPr>
          <a:xfrm>
            <a:off x="487900" y="197850"/>
            <a:ext cx="70779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Recommendations for Political Parties.</a:t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ontano Sans"/>
              <a:buChar char="●"/>
            </a:pP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On the Marketing side.</a:t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ontano Sans"/>
              <a:buAutoNum type="arabicPeriod"/>
            </a:pP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   The next elections in haiti, the digital 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presence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 of your 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candidates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 will be 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primordial. Less streets posters</a:t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 We can’t target to youth without promotions on social media. As we see from the data we collected, the majority of the responders has 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access</a:t>
            </a: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 to social media and spent a lot of time on it</a:t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ontano Sans"/>
                <a:ea typeface="Pontano Sans"/>
                <a:cs typeface="Pontano Sans"/>
                <a:sym typeface="Pontano Sans"/>
              </a:rPr>
              <a:t>2.    The majority of the respondent are disinterest in politics because of corruption at the elections, insecurity and do not like the candidates that does not inspire confidence.</a:t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43350" y="209425"/>
            <a:ext cx="72393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Recommendations for Political Parties.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On the Planning of the budget : 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With the insights provided, we can  see that digital marketing will play a big part in the next elections.To build a better public opinions, the managers have to allow more money for 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Digital marketing 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Financing Education program, meetups,conference for the youth to know more about Politics.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Less money for misleading propaganda(Lobby).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43350" y="209425"/>
            <a:ext cx="72393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Recommendations for the State.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Reassure people of their willingness to organize secure,credible and fair elections for all .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Include young people much more in political life .</a:t>
            </a:r>
            <a:endParaRPr b="1"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Establish control and anti-corruption bodies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0"/>
          <p:cNvSpPr txBox="1"/>
          <p:nvPr>
            <p:ph idx="4294967295" type="title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14" name="Google Shape;314;p40"/>
          <p:cNvSpPr txBox="1"/>
          <p:nvPr>
            <p:ph idx="4294967295" type="body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valcinpierry13@gmail.com</a:t>
            </a:r>
            <a:endParaRPr/>
          </a:p>
        </p:txBody>
      </p:sp>
      <p:pic>
        <p:nvPicPr>
          <p:cNvPr descr="5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0" l="37369" r="37369" t="0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Presentation template by </a:t>
            </a:r>
            <a:r>
              <a:rPr lang="en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Gothie Ridgina Pasteur for helping me set up the survey.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Solution Proposal</a:t>
            </a:r>
            <a:endParaRPr/>
          </a:p>
        </p:txBody>
      </p:sp>
      <p:sp>
        <p:nvSpPr>
          <p:cNvPr id="134" name="Google Shape;134;p16"/>
          <p:cNvSpPr txBox="1"/>
          <p:nvPr>
            <p:ph idx="2" type="body"/>
          </p:nvPr>
        </p:nvSpPr>
        <p:spPr>
          <a:xfrm>
            <a:off x="457200" y="4210725"/>
            <a:ext cx="530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57200" y="1446225"/>
            <a:ext cx="5301300" cy="23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 this presentation,we will tackle some issues about elections in Haiti . Our focus will be on  :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How can political parties use data to  plan an efficient budget for their campaign 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How can they  target more youth through the marketing campaign using data to build efficient strategies ?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gouvernement are elected by good  citizens who don’t vote</a:t>
            </a:r>
            <a:endParaRPr/>
          </a:p>
          <a:p>
            <a:pPr indent="-419100" lvl="0" marL="457200" rtl="0" algn="r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Unknow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uildings2.jpg"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71384" r="7018" t="0"/>
          <a:stretch/>
        </p:blipFill>
        <p:spPr>
          <a:xfrm>
            <a:off x="7169200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ctrTitle"/>
          </p:nvPr>
        </p:nvSpPr>
        <p:spPr>
          <a:xfrm>
            <a:off x="3066825" y="550575"/>
            <a:ext cx="51543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</a:t>
            </a:r>
            <a:endParaRPr/>
          </a:p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3375275" y="1317750"/>
            <a:ext cx="51543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Political Parties need to have a better </a:t>
            </a:r>
            <a:r>
              <a:rPr lang="en" sz="2300">
                <a:solidFill>
                  <a:srgbClr val="FFFFFF"/>
                </a:solidFill>
              </a:rPr>
              <a:t>understanding</a:t>
            </a:r>
            <a:r>
              <a:rPr lang="en" sz="2300">
                <a:solidFill>
                  <a:srgbClr val="FFFFFF"/>
                </a:solidFill>
              </a:rPr>
              <a:t> of the market. They need more data on the sector the will invest time and Money in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501175" y="552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Parties Financing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69275" y="153879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Political parties can receive funding from 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T</a:t>
            </a:r>
            <a:r>
              <a:rPr lang="en"/>
              <a:t>heir partners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F</a:t>
            </a:r>
            <a:r>
              <a:rPr lang="en"/>
              <a:t>undraising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From the State (public funding)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850" y="0"/>
            <a:ext cx="3264150" cy="5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4294967295" type="title"/>
          </p:nvPr>
        </p:nvSpPr>
        <p:spPr>
          <a:xfrm>
            <a:off x="490175" y="695200"/>
            <a:ext cx="5301300" cy="48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Political Parties Goals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Obtain more power/influence on the </a:t>
            </a:r>
            <a:r>
              <a:rPr lang="en" sz="2000">
                <a:solidFill>
                  <a:srgbClr val="FFFFFF"/>
                </a:solidFill>
              </a:rPr>
              <a:t>government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Seeks Political offices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Influence Public opinion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409500"/>
            <a:ext cx="42906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data we will need ? 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➝"/>
            </a:pPr>
            <a:r>
              <a:rPr b="1" lang="en"/>
              <a:t>Data about interest of the youth about politics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➝"/>
            </a:pPr>
            <a:r>
              <a:rPr b="1" lang="en"/>
              <a:t>At what level has technology impacted their means of communication and life ?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➝"/>
            </a:pPr>
            <a:r>
              <a:rPr b="1" lang="en"/>
              <a:t>What are their </a:t>
            </a:r>
            <a:r>
              <a:rPr b="1" lang="en"/>
              <a:t>thoughts</a:t>
            </a:r>
            <a:r>
              <a:rPr b="1" lang="en"/>
              <a:t> on the last political campaign they witness 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solve this problem ?</a:t>
            </a:r>
            <a:endParaRPr/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3185400" y="3698950"/>
            <a:ext cx="25731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900" y="-85350"/>
            <a:ext cx="3319100" cy="52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proceed to obtain </a:t>
            </a:r>
            <a:r>
              <a:rPr lang="en"/>
              <a:t>these</a:t>
            </a:r>
            <a:r>
              <a:rPr lang="en"/>
              <a:t> data ?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Survey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conduct a survey of at least 20 questions that will provide us with enough data to produce a meaningful analysis. We should get at least 100 observations. </a:t>
            </a:r>
            <a:endParaRPr/>
          </a:p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Sharing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use social networks to share the questionnaire with google forms and to get the 100 responses. </a:t>
            </a:r>
            <a:endParaRPr b="1"/>
          </a:p>
        </p:txBody>
      </p:sp>
      <p:sp>
        <p:nvSpPr>
          <p:cNvPr id="182" name="Google Shape;182;p22"/>
          <p:cNvSpPr txBox="1"/>
          <p:nvPr>
            <p:ph idx="3" type="body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Constraints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Due to lack of security and funding, we will not be able to do a field survey.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survey will be only online. The access to internet in Haiti is around 37.3% (source 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https://www.haitilibre.com/docs/digital2021.pdf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676" y="0"/>
            <a:ext cx="3066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stor template">
  <a:themeElements>
    <a:clrScheme name="Custom 347">
      <a:dk1>
        <a:srgbClr val="162D5A"/>
      </a:dk1>
      <a:lt1>
        <a:srgbClr val="FFFFFF"/>
      </a:lt1>
      <a:dk2>
        <a:srgbClr val="5E626B"/>
      </a:dk2>
      <a:lt2>
        <a:srgbClr val="EDEEF1"/>
      </a:lt2>
      <a:accent1>
        <a:srgbClr val="A7EA52"/>
      </a:accent1>
      <a:accent2>
        <a:srgbClr val="33CCCC"/>
      </a:accent2>
      <a:accent3>
        <a:srgbClr val="33CCFF"/>
      </a:accent3>
      <a:accent4>
        <a:srgbClr val="16A3E0"/>
      </a:accent4>
      <a:accent5>
        <a:srgbClr val="162D5A"/>
      </a:accent5>
      <a:accent6>
        <a:srgbClr val="F14124"/>
      </a:accent6>
      <a:hlink>
        <a:srgbClr val="16A3E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