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258" r:id="rId3"/>
    <p:sldId id="259" r:id="rId4"/>
    <p:sldId id="305" r:id="rId5"/>
    <p:sldId id="262" r:id="rId6"/>
    <p:sldId id="263" r:id="rId7"/>
    <p:sldId id="304" r:id="rId8"/>
    <p:sldId id="271" r:id="rId9"/>
    <p:sldId id="277" r:id="rId10"/>
    <p:sldId id="274" r:id="rId11"/>
    <p:sldId id="275" r:id="rId12"/>
    <p:sldId id="280" r:id="rId13"/>
    <p:sldId id="306" r:id="rId14"/>
    <p:sldId id="307" r:id="rId15"/>
    <p:sldId id="309" r:id="rId16"/>
    <p:sldId id="316" r:id="rId17"/>
    <p:sldId id="317" r:id="rId18"/>
    <p:sldId id="314" r:id="rId19"/>
    <p:sldId id="267" r:id="rId20"/>
    <p:sldId id="318" r:id="rId21"/>
    <p:sldId id="319" r:id="rId22"/>
    <p:sldId id="320" r:id="rId23"/>
    <p:sldId id="285" r:id="rId24"/>
    <p:sldId id="283" r:id="rId25"/>
    <p:sldId id="284" r:id="rId26"/>
  </p:sldIdLst>
  <p:sldSz cx="9144000" cy="5143500" type="screen16x9"/>
  <p:notesSz cx="6858000" cy="9144000"/>
  <p:embeddedFontLst>
    <p:embeddedFont>
      <p:font typeface="Poppins"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b878ddc85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b878ddc85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9" r:id="rId7"/>
    <p:sldLayoutId id="2147483662" r:id="rId8"/>
    <p:sldLayoutId id="2147483665"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github.com/VIP509/Finance-Inclusion-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www.freepik.com/free-photo/portrait-three-businesswomen-indoors_12107826.htm/?utm_source=slidesgo_template&amp;utm_medium=referral-link&amp;utm_campaign=sg_resources&amp;utm_content=freepik" TargetMode="External"/><Relationship Id="rId3" Type="http://schemas.openxmlformats.org/officeDocument/2006/relationships/hyperlink" Target="https://www.freepik.com/free-vector/cashback-landing-page-buyer_11518666.htm/?utm_source=slidesgo_template&amp;utm_medium=referral-link&amp;utm_campaign=sg_resources&amp;utm_content=freepik" TargetMode="External"/><Relationship Id="rId7" Type="http://schemas.openxmlformats.org/officeDocument/2006/relationships/hyperlink" Target="https://www.freepik.com/premium-photo/businesswoman-during-professional-meeting-with-her-teammates_12107830.htm/?utm_source=slidesgo_template&amp;utm_medium=referral-link&amp;utm_campaign=sg_resources&amp;utm_content=freepik"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www.freepik.com/free-vector/banking-icons_795106.htm#page=1&amp;query=freepik%20money&amp;position=1/?utm_source=slidesgo_template&amp;utm_medium=referral-link&amp;utm_campaign=sg_resources&amp;utm_content=freepik" TargetMode="External"/><Relationship Id="rId5" Type="http://schemas.openxmlformats.org/officeDocument/2006/relationships/hyperlink" Target="https://www.freepik.com/free-vector/indian-rupee-bills-exchange_3400537.htm#page=1&amp;query=freepik%20money&amp;position=11/?utm_source=slidesgo_template&amp;utm_medium=referral-link&amp;utm_campaign=sg_resources&amp;utm_content=freepik" TargetMode="External"/><Relationship Id="rId4" Type="http://schemas.openxmlformats.org/officeDocument/2006/relationships/hyperlink" Target="https://www.freepik.com/free-vector/cashback-landing-page-earn-rewards_11518668.htm#page=1&amp;query=freepik%20money&amp;position=15/?utm_source=slidesgo_template&amp;utm_medium=referral-link&amp;utm_campaign=sg_resources&amp;utm_content=freepik" TargetMode="External"/><Relationship Id="rId9" Type="http://schemas.openxmlformats.org/officeDocument/2006/relationships/hyperlink" Target="https://www.freepik.com/free-photo/smiley-professional-businesswoman-with-glasses-doing-presentation_12107821.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70</a:t>
            </a:r>
            <a:r>
              <a:rPr kumimoji="0" lang="en" sz="5400" b="1" i="0" u="none" strike="noStrike" kern="0" cap="none" spc="0" normalizeH="0" baseline="0" noProof="0" dirty="0">
                <a:ln>
                  <a:noFill/>
                </a:ln>
                <a:solidFill>
                  <a:srgbClr val="FE9883"/>
                </a:solidFill>
                <a:effectLst/>
                <a:uLnTx/>
                <a:uFillTx/>
                <a:latin typeface="Poppins"/>
                <a:cs typeface="Poppins"/>
                <a:sym typeface="Poppins"/>
              </a:rPr>
              <a:t>.1%</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Earns less than 46 $ a month </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936757" y="342656"/>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Financially Excluded</a:t>
            </a:r>
            <a:endParaRPr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527272" y="826029"/>
            <a:ext cx="2055300" cy="816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3" y="1232138"/>
            <a:ext cx="1911675" cy="3096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a:off x="2582572" y="1234329"/>
            <a:ext cx="2590577" cy="0"/>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 </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will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0" lvl="0" indent="0" algn="l" rtl="0">
              <a:spcBef>
                <a:spcPts val="0"/>
              </a:spcBef>
              <a:spcAft>
                <a:spcPts val="0"/>
              </a:spcAft>
              <a:buNone/>
            </a:pPr>
            <a:r>
              <a:rPr lang="en-US" dirty="0"/>
              <a:t> * accuracy score, </a:t>
            </a:r>
          </a:p>
          <a:p>
            <a:pPr marL="0" lvl="0" indent="0" algn="l" rtl="0">
              <a:spcBef>
                <a:spcPts val="0"/>
              </a:spcBef>
              <a:spcAft>
                <a:spcPts val="0"/>
              </a:spcAft>
              <a:buNone/>
            </a:pPr>
            <a:r>
              <a:rPr lang="en-US" dirty="0"/>
              <a:t> * 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me build my model is information about </a:t>
            </a:r>
          </a:p>
          <a:p>
            <a:pPr marL="285750" lvl="0" indent="-285750" algn="l" rtl="0">
              <a:spcBef>
                <a:spcPts val="0"/>
              </a:spcBef>
              <a:spcAft>
                <a:spcPts val="0"/>
              </a:spcAft>
              <a:buFont typeface="Arial" panose="020B0604020202020204" pitchFamily="34" charset="0"/>
              <a:buChar char="•"/>
            </a:pPr>
            <a:r>
              <a:rPr lang="en-US" dirty="0"/>
              <a:t> In which State they live ? </a:t>
            </a:r>
          </a:p>
          <a:p>
            <a:pPr marL="285750" indent="-285750" algn="l">
              <a:buFont typeface="Arial" panose="020B0604020202020204" pitchFamily="34" charset="0"/>
              <a:buChar char="•"/>
            </a:pPr>
            <a:r>
              <a:rPr lang="en-US" dirty="0"/>
              <a:t>Which documents  they have (ID, passport, Birth cert) </a:t>
            </a:r>
          </a:p>
          <a:p>
            <a:pPr marL="285750" lvl="0" indent="-285750" algn="l" rtl="0">
              <a:spcBef>
                <a:spcPts val="0"/>
              </a:spcBef>
              <a:spcAft>
                <a:spcPts val="0"/>
              </a:spcAft>
              <a:buFont typeface="Arial" panose="020B0604020202020204" pitchFamily="34" charset="0"/>
              <a:buChar char="•"/>
            </a:pPr>
            <a:r>
              <a:rPr lang="en-US" dirty="0"/>
              <a:t>Which communications device, they use or own</a:t>
            </a:r>
          </a:p>
          <a:p>
            <a:pPr marL="285750" lvl="0" indent="-285750" algn="l" rtl="0">
              <a:spcBef>
                <a:spcPts val="0"/>
              </a:spcBef>
              <a:spcAft>
                <a:spcPts val="0"/>
              </a:spcAft>
              <a:buFont typeface="Arial" panose="020B0604020202020204" pitchFamily="34" charset="0"/>
              <a:buChar char="•"/>
            </a:pPr>
            <a:r>
              <a:rPr lang="en-US" dirty="0"/>
              <a:t>Access to Internet</a:t>
            </a:r>
          </a:p>
          <a:p>
            <a:pPr marL="285750" lvl="0" indent="-285750" algn="l" rtl="0">
              <a:spcBef>
                <a:spcPts val="0"/>
              </a:spcBef>
              <a:spcAft>
                <a:spcPts val="0"/>
              </a:spcAft>
              <a:buFont typeface="Arial" panose="020B0604020202020204" pitchFamily="34" charset="0"/>
              <a:buChar char="•"/>
            </a:pPr>
            <a:r>
              <a:rPr lang="en-US" dirty="0"/>
              <a:t>Level of education </a:t>
            </a:r>
          </a:p>
          <a:p>
            <a:pPr marL="285750" lvl="0" indent="-285750" algn="l" rtl="0">
              <a:spcBef>
                <a:spcPts val="0"/>
              </a:spcBef>
              <a:spcAft>
                <a:spcPts val="0"/>
              </a:spcAft>
              <a:buFont typeface="Arial" panose="020B0604020202020204" pitchFamily="34" charset="0"/>
              <a:buChar char="•"/>
            </a:pPr>
            <a:r>
              <a:rPr lang="en-US" dirty="0"/>
              <a:t>Income level</a:t>
            </a:r>
          </a:p>
          <a:p>
            <a:pPr marL="285750" lvl="0" indent="-285750" algn="l" rtl="0">
              <a:spcBef>
                <a:spcPts val="0"/>
              </a:spcBef>
              <a:spcAft>
                <a:spcPts val="0"/>
              </a:spcAft>
              <a:buFont typeface="Arial" panose="020B0604020202020204" pitchFamily="34" charset="0"/>
              <a:buChar char="•"/>
            </a:pPr>
            <a:r>
              <a:rPr lang="en-US" dirty="0"/>
              <a:t>Do they receive or send Money?</a:t>
            </a:r>
          </a:p>
          <a:p>
            <a:pPr marL="285750" lvl="0" indent="-285750" algn="l" rtl="0">
              <a:spcBef>
                <a:spcPts val="0"/>
              </a:spcBef>
              <a:spcAft>
                <a:spcPts val="0"/>
              </a:spcAft>
              <a:buFont typeface="Arial" panose="020B0604020202020204" pitchFamily="34" charset="0"/>
              <a:buChar char="•"/>
            </a:pPr>
            <a:r>
              <a:rPr lang="en-US" dirty="0"/>
              <a:t>Do they save Money ? </a:t>
            </a:r>
          </a:p>
          <a:p>
            <a:pPr marL="285750" lvl="0" indent="-285750" algn="l" rtl="0">
              <a:spcBef>
                <a:spcPts val="0"/>
              </a:spcBef>
              <a:spcAft>
                <a:spcPts val="0"/>
              </a:spcAft>
              <a:buFont typeface="Arial" panose="020B0604020202020204" pitchFamily="34" charset="0"/>
              <a:buChar char="•"/>
            </a:pPr>
            <a:r>
              <a:rPr lang="en-US" dirty="0"/>
              <a:t>Do they Borrow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3108543"/>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 .</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So, The SVM perform better considering these metrics. </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1382278"/>
          </a:xfrm>
        </p:spPr>
        <p:txBody>
          <a:bodyPr>
            <a:normAutofit fontScale="92500" lnSpcReduction="20000"/>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We chose 2 models that was stable and displayed a high accuracy with the features used to train the model. </a:t>
            </a: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1030075"/>
          </a:xfrm>
        </p:spPr>
        <p:txBody>
          <a:bodyPr>
            <a:normAutofit fontScale="92500" lnSpcReduction="10000"/>
          </a:bodyPr>
          <a:lstStyle/>
          <a:p>
            <a:pPr>
              <a:buFont typeface="Arial" panose="020B0604020202020204" pitchFamily="34" charset="0"/>
              <a:buChar char="•"/>
            </a:pPr>
            <a:r>
              <a:rPr lang="en-US" dirty="0"/>
              <a:t>Accept new payment methods at their point of sale such as mobile money, online payment  : Popularizing theses new methods in the day-to-day life will help </a:t>
            </a:r>
            <a:r>
              <a:rPr lang="en-US" dirty="0" err="1"/>
              <a:t>mer</a:t>
            </a:r>
            <a:endParaRPr lang="fr-HT" dirty="0"/>
          </a:p>
        </p:txBody>
      </p:sp>
    </p:spTree>
    <p:extLst>
      <p:ext uri="{BB962C8B-B14F-4D97-AF65-F5344CB8AC3E}">
        <p14:creationId xmlns:p14="http://schemas.microsoft.com/office/powerpoint/2010/main" val="294972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Font typeface="Arial" panose="020B0604020202020204" pitchFamily="34" charset="0"/>
              <a:buChar char="•"/>
            </a:pPr>
            <a:r>
              <a:rPr lang="en-US" dirty="0"/>
              <a:t>Facilitate the process of implementing points of service in areas where there are the most people not included.</a:t>
            </a:r>
          </a:p>
          <a:p>
            <a:pPr marL="114300" indent="0"/>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6"/>
            <a:ext cx="4994850" cy="611700"/>
          </a:xfrm>
        </p:spPr>
        <p:txBody>
          <a:bodyPr>
            <a:normAutofit/>
          </a:bodyPr>
          <a:lstStyle/>
          <a:p>
            <a:pPr marL="400050" indent="-285750">
              <a:buFont typeface="Arial" panose="020B0604020202020204" pitchFamily="34" charset="0"/>
              <a:buChar char="•"/>
            </a:pPr>
            <a:r>
              <a:rPr lang="en-US" dirty="0"/>
              <a:t>Speed up with national financial education plan</a:t>
            </a:r>
          </a:p>
          <a:p>
            <a:pPr marL="400050" indent="-285750">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285750" indent="-285750">
              <a:spcBef>
                <a:spcPts val="1200"/>
              </a:spcBef>
            </a:pPr>
            <a:r>
              <a:rPr lang="fr-HT" b="1" dirty="0" err="1"/>
              <a:t>View</a:t>
            </a:r>
            <a:r>
              <a:rPr lang="fr-HT" b="1" dirty="0"/>
              <a:t> the full </a:t>
            </a:r>
            <a:r>
              <a:rPr lang="fr-HT" b="1" dirty="0" err="1"/>
              <a:t>project</a:t>
            </a:r>
            <a:r>
              <a:rPr lang="fr-HT" b="1" dirty="0"/>
              <a:t>  </a:t>
            </a:r>
            <a:r>
              <a:rPr lang="fr-HT" b="1" dirty="0" err="1"/>
              <a:t>here</a:t>
            </a:r>
            <a:r>
              <a:rPr lang="fr-HT" b="1" dirty="0"/>
              <a:t>  : </a:t>
            </a:r>
            <a:r>
              <a:rPr lang="fr-HT" b="1" dirty="0">
                <a:solidFill>
                  <a:schemeClr val="bg1"/>
                </a:solidFill>
                <a:hlinkClick r:id="rId3" action="ppaction://hlinkfile">
                  <a:extLst>
                    <a:ext uri="{A12FA001-AC4F-418D-AE19-62706E023703}">
                      <ahyp:hlinkClr xmlns:ahyp="http://schemas.microsoft.com/office/drawing/2018/hyperlinkcolor" val="tx"/>
                    </a:ext>
                  </a:extLst>
                </a:hlinkClick>
              </a:rPr>
              <a:t>github.com/VIP509/Finance-Inclusion-1</a:t>
            </a:r>
            <a:endParaRPr b="1" dirty="0">
              <a:solidFill>
                <a:schemeClr val="bg1"/>
              </a:solidFill>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and appendices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p:txBody>
          <a:bodyPr spcFirstLastPara="1" wrap="square" lIns="91425" tIns="91425" rIns="91425" bIns="91425" anchor="ctr" anchorCtr="0">
            <a:normAutofit/>
          </a:bodyPr>
          <a:lstStyle/>
          <a:p>
            <a:pPr lvl="0"/>
            <a:r>
              <a:rPr lang="en-US" dirty="0"/>
              <a:t>Do you have any questions?</a:t>
            </a:r>
          </a:p>
          <a:p>
            <a:pPr lvl="0"/>
            <a:r>
              <a:rPr lang="en-US" dirty="0">
                <a:hlinkClick r:id="rId3"/>
              </a:rPr>
              <a:t>valcinpierry13l@gmail.com</a:t>
            </a:r>
            <a:endParaRPr lang="en-US" dirty="0"/>
          </a:p>
          <a:p>
            <a:pPr lvl="0"/>
            <a:r>
              <a:rPr lang="en-US" dirty="0"/>
              <a:t>+509 3436 6993</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3" y="3629921"/>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6"/>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Vectors</a:t>
            </a:r>
            <a:endParaRPr b="1"/>
          </a:p>
          <a:p>
            <a:pPr marL="457200" lvl="0" indent="-304800" algn="l" rtl="0">
              <a:spcBef>
                <a:spcPts val="1200"/>
              </a:spcBef>
              <a:spcAft>
                <a:spcPts val="0"/>
              </a:spcAft>
              <a:buSzPts val="1200"/>
              <a:buChar char="●"/>
            </a:pPr>
            <a:r>
              <a:rPr lang="en" sz="1200">
                <a:uFill>
                  <a:noFill/>
                </a:uFill>
                <a:hlinkClick r:id="rId3"/>
              </a:rPr>
              <a:t>Cashback landing page and buyer</a:t>
            </a:r>
            <a:endParaRPr sz="1200"/>
          </a:p>
          <a:p>
            <a:pPr marL="457200" lvl="0" indent="-304800" algn="l" rtl="0">
              <a:spcBef>
                <a:spcPts val="0"/>
              </a:spcBef>
              <a:spcAft>
                <a:spcPts val="0"/>
              </a:spcAft>
              <a:buSzPts val="1200"/>
              <a:buChar char="●"/>
            </a:pPr>
            <a:r>
              <a:rPr lang="en" sz="1200">
                <a:uFill>
                  <a:noFill/>
                </a:uFill>
                <a:hlinkClick r:id="rId4"/>
              </a:rPr>
              <a:t>Cashback landing page earn rewards </a:t>
            </a:r>
            <a:endParaRPr b="1"/>
          </a:p>
          <a:p>
            <a:pPr marL="457200" lvl="0" indent="-317500" algn="l" rtl="0">
              <a:spcBef>
                <a:spcPts val="0"/>
              </a:spcBef>
              <a:spcAft>
                <a:spcPts val="0"/>
              </a:spcAft>
              <a:buSzPts val="1400"/>
              <a:buChar char="●"/>
            </a:pPr>
            <a:r>
              <a:rPr lang="en" sz="1200">
                <a:uFill>
                  <a:noFill/>
                </a:uFill>
                <a:hlinkClick r:id="rId5"/>
              </a:rPr>
              <a:t>Indian rupee bills exchange</a:t>
            </a:r>
            <a:endParaRPr b="1"/>
          </a:p>
          <a:p>
            <a:pPr marL="457200" lvl="0" indent="-317500" algn="l" rtl="0">
              <a:spcBef>
                <a:spcPts val="0"/>
              </a:spcBef>
              <a:spcAft>
                <a:spcPts val="0"/>
              </a:spcAft>
              <a:buSzPts val="1400"/>
              <a:buChar char="●"/>
            </a:pPr>
            <a:r>
              <a:rPr lang="en" sz="1200">
                <a:uFill>
                  <a:noFill/>
                </a:uFill>
                <a:hlinkClick r:id="rId6"/>
              </a:rPr>
              <a:t>Banking icons</a:t>
            </a:r>
            <a:endParaRPr b="1"/>
          </a:p>
          <a:p>
            <a:pPr marL="0" lvl="0" indent="0" algn="l" rtl="0">
              <a:spcBef>
                <a:spcPts val="1200"/>
              </a:spcBef>
              <a:spcAft>
                <a:spcPts val="0"/>
              </a:spcAft>
              <a:buNone/>
            </a:pPr>
            <a:endParaRPr b="1"/>
          </a:p>
          <a:p>
            <a:pPr marL="0" lvl="0" indent="0" algn="l" rtl="0">
              <a:spcBef>
                <a:spcPts val="1200"/>
              </a:spcBef>
              <a:spcAft>
                <a:spcPts val="0"/>
              </a:spcAft>
              <a:buNone/>
            </a:pPr>
            <a:r>
              <a:rPr lang="en" b="1"/>
              <a:t>Photos</a:t>
            </a:r>
            <a:endParaRPr b="1"/>
          </a:p>
          <a:p>
            <a:pPr marL="457200" lvl="0" indent="-304800" algn="l" rtl="0">
              <a:spcBef>
                <a:spcPts val="1200"/>
              </a:spcBef>
              <a:spcAft>
                <a:spcPts val="0"/>
              </a:spcAft>
              <a:buSzPts val="1200"/>
              <a:buChar char="●"/>
            </a:pPr>
            <a:r>
              <a:rPr lang="en" sz="1200">
                <a:uFill>
                  <a:noFill/>
                </a:uFill>
                <a:hlinkClick r:id="rId7"/>
              </a:rPr>
              <a:t>Businesswoman during a professional meeting with her teammates</a:t>
            </a:r>
            <a:endParaRPr/>
          </a:p>
          <a:p>
            <a:pPr marL="457200" lvl="0" indent="-317500" algn="l" rtl="0">
              <a:spcBef>
                <a:spcPts val="0"/>
              </a:spcBef>
              <a:spcAft>
                <a:spcPts val="0"/>
              </a:spcAft>
              <a:buSzPts val="1400"/>
              <a:buChar char="●"/>
            </a:pPr>
            <a:r>
              <a:rPr lang="en" sz="1200">
                <a:uFill>
                  <a:noFill/>
                </a:uFill>
                <a:hlinkClick r:id="rId8"/>
              </a:rPr>
              <a:t>Portrait of three businesswomen indoors</a:t>
            </a:r>
            <a:endParaRPr/>
          </a:p>
          <a:p>
            <a:pPr marL="457200" lvl="0" indent="-317500" algn="l" rtl="0">
              <a:spcBef>
                <a:spcPts val="0"/>
              </a:spcBef>
              <a:spcAft>
                <a:spcPts val="0"/>
              </a:spcAft>
              <a:buSzPts val="1400"/>
              <a:buChar char="●"/>
            </a:pPr>
            <a:r>
              <a:rPr lang="en" sz="1200">
                <a:uFill>
                  <a:noFill/>
                </a:uFill>
                <a:hlinkClick r:id="rId9"/>
              </a:rPr>
              <a:t>Smiley professional businesswoman with glasses doing a presentation</a:t>
            </a:r>
            <a:endParaRPr b="1"/>
          </a:p>
        </p:txBody>
      </p:sp>
      <p:sp>
        <p:nvSpPr>
          <p:cNvPr id="996" name="Google Shape;996;p5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but in my mobile wallet and wanted to buy something on the streets from a local merchant. He said he can’t sell me because he doesn’t have a mobile money account to receive the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a:bodyPr>
          <a:lstStyle/>
          <a:p>
            <a:pPr algn="ctr"/>
            <a:r>
              <a:rPr lang="en-US" dirty="0"/>
              <a:t>According to the </a:t>
            </a:r>
            <a:r>
              <a:rPr lang="en-US" dirty="0" err="1"/>
              <a:t>FinScope</a:t>
            </a:r>
            <a:r>
              <a:rPr lang="en-US" dirty="0"/>
              <a:t> 2018 survey, approximately 11% of Haitians have access to banking services; 33% turn to decentralized financial services and 11% use unregulated financial services.</a:t>
            </a:r>
            <a:endParaRPr lang="fr-HT" dirty="0"/>
          </a:p>
        </p:txBody>
      </p:sp>
    </p:spTree>
    <p:extLst>
      <p:ext uri="{BB962C8B-B14F-4D97-AF65-F5344CB8AC3E}">
        <p14:creationId xmlns:p14="http://schemas.microsoft.com/office/powerpoint/2010/main" val="405253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5"/>
            <a:ext cx="6383421" cy="611700"/>
          </a:xfrm>
        </p:spPr>
        <p:txBody>
          <a:bodyPr>
            <a:noAutofit/>
          </a:bodyPr>
          <a:lstStyle/>
          <a:p>
            <a:pPr algn="l"/>
            <a:r>
              <a:rPr lang="en-US" dirty="0"/>
              <a:t>The objective of this project is to determine if machine learning algorithms can help classify individuals in Haiti. </a:t>
            </a:r>
          </a:p>
          <a:p>
            <a:pPr algn="l"/>
            <a:endParaRPr lang="en-US" dirty="0"/>
          </a:p>
          <a:p>
            <a:pPr algn="l"/>
            <a:r>
              <a:rPr lang="en-US" dirty="0"/>
              <a:t>Financial Services providers can use the model’s prediction for data-driven decisions :</a:t>
            </a:r>
          </a:p>
          <a:p>
            <a:pPr algn="l">
              <a:buFont typeface="Courier New" panose="02070309020205020404" pitchFamily="49" charset="0"/>
              <a:buChar char="o"/>
            </a:pPr>
            <a:r>
              <a:rPr lang="en-US" dirty="0"/>
              <a:t> On Strategies like boosting and promoting  to better target their audience like implementing social programs for financial inclusion</a:t>
            </a:r>
          </a:p>
          <a:p>
            <a:pPr algn="l">
              <a:buFont typeface="Courier New" panose="02070309020205020404" pitchFamily="49" charset="0"/>
              <a:buChar char="o"/>
            </a:pPr>
            <a:r>
              <a:rPr lang="en-US" dirty="0"/>
              <a:t>Developing better financial products for their potentials clients based on demographics and socio-economics drivers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6"/>
            <a:ext cx="5343574" cy="122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FB95EB2-3345-4F08-9DC2-B5EC8AEC2DA2}"/>
              </a:ext>
            </a:extLst>
          </p:cNvPr>
          <p:cNvPicPr>
            <a:picLocks noChangeAspect="1"/>
          </p:cNvPicPr>
          <p:nvPr/>
        </p:nvPicPr>
        <p:blipFill>
          <a:blip r:embed="rId3"/>
          <a:stretch>
            <a:fillRect/>
          </a:stretch>
        </p:blipFill>
        <p:spPr>
          <a:xfrm>
            <a:off x="-83" y="1040700"/>
            <a:ext cx="9144000" cy="3930831"/>
          </a:xfrm>
          <a:prstGeom prst="rect">
            <a:avLst/>
          </a:prstGeom>
        </p:spPr>
      </p:pic>
    </p:spTree>
  </p:cSld>
  <p:clrMapOvr>
    <a:masterClrMapping/>
  </p:clrMapOvr>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1025</TotalTime>
  <Words>964</Words>
  <Application>Microsoft Office PowerPoint</Application>
  <PresentationFormat>On-screen Show (16:9)</PresentationFormat>
  <Paragraphs>172</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Poppins</vt:lpstr>
      <vt:lpstr>Arial</vt:lpstr>
      <vt:lpstr>Courier New</vt:lpstr>
      <vt:lpstr>Helvetica Neue</vt:lpstr>
      <vt:lpstr>Roboto</vt:lpstr>
      <vt:lpstr>Pricing Strategies Meeting by Slidesgo</vt:lpstr>
      <vt:lpstr>Access to Financial Services in Haiti</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References and appendices</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6</cp:revision>
  <dcterms:modified xsi:type="dcterms:W3CDTF">2021-09-25T11:30:23Z</dcterms:modified>
</cp:coreProperties>
</file>