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305" r:id="rId6"/>
    <p:sldId id="262" r:id="rId7"/>
    <p:sldId id="263" r:id="rId8"/>
    <p:sldId id="304" r:id="rId9"/>
    <p:sldId id="271" r:id="rId10"/>
    <p:sldId id="277" r:id="rId11"/>
    <p:sldId id="274" r:id="rId12"/>
    <p:sldId id="275" r:id="rId13"/>
    <p:sldId id="280" r:id="rId14"/>
    <p:sldId id="306" r:id="rId15"/>
    <p:sldId id="307" r:id="rId16"/>
    <p:sldId id="309" r:id="rId17"/>
    <p:sldId id="316" r:id="rId18"/>
    <p:sldId id="317" r:id="rId19"/>
    <p:sldId id="314" r:id="rId20"/>
    <p:sldId id="267" r:id="rId21"/>
    <p:sldId id="318" r:id="rId22"/>
    <p:sldId id="319" r:id="rId23"/>
    <p:sldId id="320" r:id="rId24"/>
    <p:sldId id="282" r:id="rId25"/>
    <p:sldId id="283" r:id="rId26"/>
    <p:sldId id="284" r:id="rId27"/>
    <p:sldId id="285" r:id="rId28"/>
  </p:sldIdLst>
  <p:sldSz cx="9144000" cy="5143500" type="screen16x9"/>
  <p:notesSz cx="6858000" cy="9144000"/>
  <p:embeddedFontLst>
    <p:embeddedFont>
      <p:font typeface="Nunito Sans" pitchFamily="2"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72A37-FB7D-40E5-925C-F2293371D335}">
  <a:tblStyle styleId="{61272A37-FB7D-40E5-925C-F2293371D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6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9686f69e8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9686f69e8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9686f69e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9686f69e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79686f69e8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79686f69e8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2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65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16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79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79e9cc35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79e9cc3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60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40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79686f69e8_0_3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79686f69e8_0_3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878ddc85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878ddc85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b878ddc85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b878ddc85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878ddc85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878ddc85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79e9cc35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79e9cc35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79e9cc359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6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9686f69e8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9686f69e8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796a5c1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796a5c1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20" name="Google Shape;20;p4"/>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400"/>
              <a:buFont typeface="Nunito Sans"/>
              <a:buAutoNum type="arabicPeriod"/>
              <a:defRPr sz="1150">
                <a:solidFill>
                  <a:schemeClr val="lt1"/>
                </a:solidFill>
              </a:defRPr>
            </a:lvl1pPr>
            <a:lvl2pPr lvl="1" rtl="0">
              <a:spcBef>
                <a:spcPts val="0"/>
              </a:spcBef>
              <a:spcAft>
                <a:spcPts val="0"/>
              </a:spcAft>
              <a:buClr>
                <a:schemeClr val="lt1"/>
              </a:buClr>
              <a:buSzPts val="1400"/>
              <a:buFont typeface="Nunito Sans"/>
              <a:buAutoNum type="alphaLcPeriod"/>
              <a:defRPr>
                <a:solidFill>
                  <a:schemeClr val="lt1"/>
                </a:solidFill>
              </a:defRPr>
            </a:lvl2pPr>
            <a:lvl3pPr lvl="2" rtl="0">
              <a:spcBef>
                <a:spcPts val="0"/>
              </a:spcBef>
              <a:spcAft>
                <a:spcPts val="0"/>
              </a:spcAft>
              <a:buClr>
                <a:schemeClr val="lt1"/>
              </a:buClr>
              <a:buSzPts val="1400"/>
              <a:buFont typeface="Nunito Sans"/>
              <a:buAutoNum type="romanLcPeriod"/>
              <a:defRPr>
                <a:solidFill>
                  <a:schemeClr val="lt1"/>
                </a:solidFill>
              </a:defRPr>
            </a:lvl3pPr>
            <a:lvl4pPr lvl="3" rtl="0">
              <a:spcBef>
                <a:spcPts val="0"/>
              </a:spcBef>
              <a:spcAft>
                <a:spcPts val="0"/>
              </a:spcAft>
              <a:buClr>
                <a:schemeClr val="lt1"/>
              </a:buClr>
              <a:buSzPts val="1400"/>
              <a:buFont typeface="Nunito Sans"/>
              <a:buAutoNum type="arabicPeriod"/>
              <a:defRPr>
                <a:solidFill>
                  <a:schemeClr val="lt1"/>
                </a:solidFill>
              </a:defRPr>
            </a:lvl4pPr>
            <a:lvl5pPr lvl="4" rtl="0">
              <a:spcBef>
                <a:spcPts val="0"/>
              </a:spcBef>
              <a:spcAft>
                <a:spcPts val="0"/>
              </a:spcAft>
              <a:buClr>
                <a:schemeClr val="lt1"/>
              </a:buClr>
              <a:buSzPts val="1400"/>
              <a:buFont typeface="Nunito Sans"/>
              <a:buAutoNum type="alphaLcPeriod"/>
              <a:defRPr>
                <a:solidFill>
                  <a:schemeClr val="lt1"/>
                </a:solidFill>
              </a:defRPr>
            </a:lvl5pPr>
            <a:lvl6pPr lvl="5" rtl="0">
              <a:spcBef>
                <a:spcPts val="0"/>
              </a:spcBef>
              <a:spcAft>
                <a:spcPts val="0"/>
              </a:spcAft>
              <a:buClr>
                <a:schemeClr val="lt1"/>
              </a:buClr>
              <a:buSzPts val="1400"/>
              <a:buFont typeface="Nunito Sans"/>
              <a:buAutoNum type="romanLcPeriod"/>
              <a:defRPr>
                <a:solidFill>
                  <a:schemeClr val="lt1"/>
                </a:solidFill>
              </a:defRPr>
            </a:lvl6pPr>
            <a:lvl7pPr lvl="6" rtl="0">
              <a:spcBef>
                <a:spcPts val="0"/>
              </a:spcBef>
              <a:spcAft>
                <a:spcPts val="0"/>
              </a:spcAft>
              <a:buClr>
                <a:schemeClr val="lt1"/>
              </a:buClr>
              <a:buSzPts val="1400"/>
              <a:buFont typeface="Nunito Sans"/>
              <a:buAutoNum type="arabicPeriod"/>
              <a:defRPr>
                <a:solidFill>
                  <a:schemeClr val="lt1"/>
                </a:solidFill>
              </a:defRPr>
            </a:lvl7pPr>
            <a:lvl8pPr lvl="7" rtl="0">
              <a:spcBef>
                <a:spcPts val="0"/>
              </a:spcBef>
              <a:spcAft>
                <a:spcPts val="0"/>
              </a:spcAft>
              <a:buClr>
                <a:schemeClr val="lt1"/>
              </a:buClr>
              <a:buSzPts val="1400"/>
              <a:buFont typeface="Nunito Sans"/>
              <a:buAutoNum type="alphaLcPeriod"/>
              <a:defRPr>
                <a:solidFill>
                  <a:schemeClr val="lt1"/>
                </a:solidFill>
              </a:defRPr>
            </a:lvl8pPr>
            <a:lvl9pPr lvl="8" rtl="0">
              <a:spcBef>
                <a:spcPts val="0"/>
              </a:spcBef>
              <a:spcAft>
                <a:spcPts val="0"/>
              </a:spcAft>
              <a:buClr>
                <a:schemeClr val="lt1"/>
              </a:buClr>
              <a:buSzPts val="1400"/>
              <a:buFont typeface="Nunito Sans"/>
              <a:buAutoNum type="romanLcPeriod"/>
              <a:defRPr>
                <a:solidFill>
                  <a:schemeClr val="lt1"/>
                </a:solidFill>
              </a:defRPr>
            </a:lvl9pPr>
          </a:lstStyle>
          <a:p>
            <a:endParaRPr/>
          </a:p>
        </p:txBody>
      </p:sp>
      <p:sp>
        <p:nvSpPr>
          <p:cNvPr id="21" name="Google Shape;21;p4"/>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 name="Google Shape;35;p7"/>
          <p:cNvSpPr txBox="1">
            <a:spLocks noGrp="1"/>
          </p:cNvSpPr>
          <p:nvPr>
            <p:ph type="subTitle" idx="1"/>
          </p:nvPr>
        </p:nvSpPr>
        <p:spPr>
          <a:xfrm>
            <a:off x="723900" y="1557625"/>
            <a:ext cx="3436800" cy="241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65"/>
              <a:buFont typeface="Encode Sans"/>
              <a:buChar char="●"/>
              <a:defRPr sz="1400">
                <a:solidFill>
                  <a:schemeClr val="lt1"/>
                </a:solidFill>
              </a:defRPr>
            </a:lvl1pPr>
            <a:lvl2pPr lvl="1" rtl="0">
              <a:spcBef>
                <a:spcPts val="0"/>
              </a:spcBef>
              <a:spcAft>
                <a:spcPts val="0"/>
              </a:spcAft>
              <a:buClr>
                <a:schemeClr val="lt1"/>
              </a:buClr>
              <a:buSzPts val="1295"/>
              <a:buFont typeface="Encode Sans"/>
              <a:buChar char="○"/>
              <a:defRPr>
                <a:solidFill>
                  <a:schemeClr val="lt1"/>
                </a:solidFill>
              </a:defRPr>
            </a:lvl2pPr>
            <a:lvl3pPr lvl="2" rtl="0">
              <a:spcBef>
                <a:spcPts val="0"/>
              </a:spcBef>
              <a:spcAft>
                <a:spcPts val="0"/>
              </a:spcAft>
              <a:buClr>
                <a:schemeClr val="lt1"/>
              </a:buClr>
              <a:buSzPts val="1295"/>
              <a:buFont typeface="Encode Sans"/>
              <a:buChar char="■"/>
              <a:defRPr>
                <a:solidFill>
                  <a:schemeClr val="lt1"/>
                </a:solidFill>
              </a:defRPr>
            </a:lvl3pPr>
            <a:lvl4pPr lvl="3" rtl="0">
              <a:spcBef>
                <a:spcPts val="0"/>
              </a:spcBef>
              <a:spcAft>
                <a:spcPts val="0"/>
              </a:spcAft>
              <a:buClr>
                <a:schemeClr val="lt1"/>
              </a:buClr>
              <a:buSzPts val="1295"/>
              <a:buFont typeface="Encode Sans"/>
              <a:buChar char="●"/>
              <a:defRPr>
                <a:solidFill>
                  <a:schemeClr val="lt1"/>
                </a:solidFill>
              </a:defRPr>
            </a:lvl4pPr>
            <a:lvl5pPr lvl="4" rtl="0">
              <a:spcBef>
                <a:spcPts val="0"/>
              </a:spcBef>
              <a:spcAft>
                <a:spcPts val="0"/>
              </a:spcAft>
              <a:buClr>
                <a:schemeClr val="lt1"/>
              </a:buClr>
              <a:buSzPts val="1295"/>
              <a:buFont typeface="Encode Sans"/>
              <a:buChar char="○"/>
              <a:defRPr>
                <a:solidFill>
                  <a:schemeClr val="lt1"/>
                </a:solidFill>
              </a:defRPr>
            </a:lvl5pPr>
            <a:lvl6pPr lvl="5" rtl="0">
              <a:spcBef>
                <a:spcPts val="0"/>
              </a:spcBef>
              <a:spcAft>
                <a:spcPts val="0"/>
              </a:spcAft>
              <a:buClr>
                <a:schemeClr val="lt1"/>
              </a:buClr>
              <a:buSzPts val="1295"/>
              <a:buFont typeface="Encode Sans"/>
              <a:buChar char="■"/>
              <a:defRPr>
                <a:solidFill>
                  <a:schemeClr val="lt1"/>
                </a:solidFill>
              </a:defRPr>
            </a:lvl6pPr>
            <a:lvl7pPr lvl="6" rtl="0">
              <a:spcBef>
                <a:spcPts val="0"/>
              </a:spcBef>
              <a:spcAft>
                <a:spcPts val="0"/>
              </a:spcAft>
              <a:buClr>
                <a:schemeClr val="lt1"/>
              </a:buClr>
              <a:buSzPts val="1295"/>
              <a:buFont typeface="Encode Sans"/>
              <a:buChar char="●"/>
              <a:defRPr>
                <a:solidFill>
                  <a:schemeClr val="lt1"/>
                </a:solidFill>
              </a:defRPr>
            </a:lvl7pPr>
            <a:lvl8pPr lvl="7" rtl="0">
              <a:spcBef>
                <a:spcPts val="0"/>
              </a:spcBef>
              <a:spcAft>
                <a:spcPts val="0"/>
              </a:spcAft>
              <a:buClr>
                <a:schemeClr val="lt1"/>
              </a:buClr>
              <a:buSzPts val="1295"/>
              <a:buFont typeface="Encode Sans"/>
              <a:buChar char="○"/>
              <a:defRPr>
                <a:solidFill>
                  <a:schemeClr val="lt1"/>
                </a:solidFill>
              </a:defRPr>
            </a:lvl8pPr>
            <a:lvl9pPr lvl="8" rtl="0">
              <a:spcBef>
                <a:spcPts val="0"/>
              </a:spcBef>
              <a:spcAft>
                <a:spcPts val="0"/>
              </a:spcAft>
              <a:buClr>
                <a:schemeClr val="lt1"/>
              </a:buClr>
              <a:buSzPts val="1295"/>
              <a:buFont typeface="Encode Sans"/>
              <a:buChar char="■"/>
              <a:defRPr>
                <a:solidFill>
                  <a:schemeClr val="lt1"/>
                </a:solidFill>
              </a:defRPr>
            </a:lvl9pPr>
          </a:lstStyle>
          <a:p>
            <a:endParaRPr/>
          </a:p>
        </p:txBody>
      </p:sp>
      <p:sp>
        <p:nvSpPr>
          <p:cNvPr id="36" name="Google Shape;36;p7"/>
          <p:cNvSpPr/>
          <p:nvPr/>
        </p:nvSpPr>
        <p:spPr>
          <a:xfrm flipH="1">
            <a:off x="-2034149" y="320622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flipH="1">
            <a:off x="-1657202" y="3863466"/>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10800000" flipH="1">
            <a:off x="6466250" y="-1577673"/>
            <a:ext cx="4581747" cy="329217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9" r:id="rId9"/>
    <p:sldLayoutId id="2147483662" r:id="rId10"/>
    <p:sldLayoutId id="2147483665" r:id="rId11"/>
    <p:sldLayoutId id="2147483668" r:id="rId12"/>
    <p:sldLayoutId id="2147483669" r:id="rId13"/>
    <p:sldLayoutId id="2147483670"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hyperlink" Target="http://bit.ly/2Tynxth" TargetMode="External"/><Relationship Id="rId7"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26.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 Id="rId9"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hyperlink" Target="https://www.freepik.com/free-photo/portrait-three-businesswomen-indoors_12107826.htm/?utm_source=slidesgo_template&amp;utm_medium=referral-link&amp;utm_campaign=sg_resources&amp;utm_content=freepik" TargetMode="External"/><Relationship Id="rId3" Type="http://schemas.openxmlformats.org/officeDocument/2006/relationships/hyperlink" Target="https://www.freepik.com/free-vector/cashback-landing-page-buyer_11518666.htm/?utm_source=slidesgo_template&amp;utm_medium=referral-link&amp;utm_campaign=sg_resources&amp;utm_content=freepik" TargetMode="External"/><Relationship Id="rId7" Type="http://schemas.openxmlformats.org/officeDocument/2006/relationships/hyperlink" Target="https://www.freepik.com/premium-photo/businesswoman-during-professional-meeting-with-her-teammates_12107830.htm/?utm_source=slidesgo_template&amp;utm_medium=referral-link&amp;utm_campaign=sg_resources&amp;utm_content=freepik"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https://www.freepik.com/free-vector/banking-icons_795106.htm#page=1&amp;query=freepik%20money&amp;position=1/?utm_source=slidesgo_template&amp;utm_medium=referral-link&amp;utm_campaign=sg_resources&amp;utm_content=freepik" TargetMode="External"/><Relationship Id="rId5" Type="http://schemas.openxmlformats.org/officeDocument/2006/relationships/hyperlink" Target="https://www.freepik.com/free-vector/indian-rupee-bills-exchange_3400537.htm#page=1&amp;query=freepik%20money&amp;position=11/?utm_source=slidesgo_template&amp;utm_medium=referral-link&amp;utm_campaign=sg_resources&amp;utm_content=freepik" TargetMode="External"/><Relationship Id="rId4" Type="http://schemas.openxmlformats.org/officeDocument/2006/relationships/hyperlink" Target="https://www.freepik.com/free-vector/cashback-landing-page-earn-rewards_11518668.htm#page=1&amp;query=freepik%20money&amp;position=15/?utm_source=slidesgo_template&amp;utm_medium=referral-link&amp;utm_campaign=sg_resources&amp;utm_content=freepik" TargetMode="External"/><Relationship Id="rId9" Type="http://schemas.openxmlformats.org/officeDocument/2006/relationships/hyperlink" Target="https://www.freepik.com/free-photo/smiley-professional-businesswoman-with-glasses-doing-presentation_12107821.htm/?utm_source=slidesgo_template&amp;utm_medium=referral-link&amp;utm_campaign=sg_resources&amp;utm_content=freepik"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freepik.com/free-photo/businesswoman-with-glasses-during-meeting-presentation_12107836.htm/?utm_source=slidesgo_template&amp;utm_medium=referral-link&amp;utm_campaign=sg_resources&amp;utm_content=freepik" TargetMode="External"/><Relationship Id="rId3" Type="http://schemas.openxmlformats.org/officeDocument/2006/relationships/hyperlink" Target="https://www.freepik.com/free-vector/flat-design-cash-delivery-concept_11750411.htm/?utm_source=slidesgo_template&amp;utm_medium=referral-link&amp;utm_campaign=sg_resources&amp;utm_content=freepik" TargetMode="External"/><Relationship Id="rId7" Type="http://schemas.openxmlformats.org/officeDocument/2006/relationships/hyperlink" Target="https://www.freepik.com/premium-photo/businesswoman-during-professional-meeting-with-her-teammates_12107830.htm/?utm_source=slidesgo_template&amp;utm_medium=referral-link&amp;utm_campaign=sg_resources&amp;utm_content=freepik"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s://www.freepik.com/premium-photo/professional-businesswoman-with-glasses-during-meeting-with-her-colleagues_12107840.htm/?utm_source=slidesgo_template&amp;utm_medium=referral-link&amp;utm_campaign=sg_resources&amp;utm_content=freepik" TargetMode="External"/><Relationship Id="rId5" Type="http://schemas.openxmlformats.org/officeDocument/2006/relationships/hyperlink" Target="https://www.freepik.com/free-photo/businesswoman-with-glasses-during-meeting-presentation-with-her-peers_12107838.htm/?utm_source=slidesgo_template&amp;utm_medium=referral-link&amp;utm_campaign=sg_resources&amp;utm_content=freepik" TargetMode="External"/><Relationship Id="rId4" Type="http://schemas.openxmlformats.org/officeDocument/2006/relationships/hyperlink" Target="https://www.freepik.com/free-vector/cashback-concept-landing-page_11400285.htm#page=1&amp;query=freepik%20money&amp;position=23/?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HT" sz="4400" dirty="0"/>
              <a:t>Access to Financial Services in </a:t>
            </a:r>
            <a:r>
              <a:rPr lang="fr-HT" sz="4400" dirty="0" err="1"/>
              <a:t>Haiti</a:t>
            </a:r>
            <a:endParaRPr sz="4400" dirty="0"/>
          </a:p>
        </p:txBody>
      </p:sp>
      <p:sp>
        <p:nvSpPr>
          <p:cNvPr id="171" name="Google Shape;171;p28"/>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fr-HT" dirty="0"/>
              <a:t>A Machine Learning </a:t>
            </a:r>
            <a:r>
              <a:rPr lang="fr-HT" dirty="0" err="1"/>
              <a:t>Approach</a:t>
            </a:r>
            <a:endParaRPr dirty="0"/>
          </a:p>
        </p:txBody>
      </p:sp>
      <p:grpSp>
        <p:nvGrpSpPr>
          <p:cNvPr id="172" name="Google Shape;172;p28"/>
          <p:cNvGrpSpPr/>
          <p:nvPr/>
        </p:nvGrpSpPr>
        <p:grpSpPr>
          <a:xfrm>
            <a:off x="724179" y="1043769"/>
            <a:ext cx="4381522" cy="3568450"/>
            <a:chOff x="-4712334" y="1264042"/>
            <a:chExt cx="4111403" cy="3348456"/>
          </a:xfrm>
        </p:grpSpPr>
        <p:sp>
          <p:nvSpPr>
            <p:cNvPr id="173" name="Google Shape;173;p28"/>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49"/>
          <p:cNvSpPr txBox="1">
            <a:spLocks noGrp="1"/>
          </p:cNvSpPr>
          <p:nvPr>
            <p:ph type="title"/>
          </p:nvPr>
        </p:nvSpPr>
        <p:spPr>
          <a:xfrm>
            <a:off x="214745" y="222153"/>
            <a:ext cx="77001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HT" dirty="0"/>
              <a:t>Access to Financial Services.</a:t>
            </a:r>
            <a:endParaRPr dirty="0"/>
          </a:p>
        </p:txBody>
      </p:sp>
      <p:sp>
        <p:nvSpPr>
          <p:cNvPr id="860" name="Google Shape;860;p49"/>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FB95EB2-3345-4F08-9DC2-B5EC8AEC2DA2}"/>
              </a:ext>
            </a:extLst>
          </p:cNvPr>
          <p:cNvPicPr>
            <a:picLocks noChangeAspect="1"/>
          </p:cNvPicPr>
          <p:nvPr/>
        </p:nvPicPr>
        <p:blipFill>
          <a:blip r:embed="rId3"/>
          <a:stretch>
            <a:fillRect/>
          </a:stretch>
        </p:blipFill>
        <p:spPr>
          <a:xfrm>
            <a:off x="-83" y="1040700"/>
            <a:ext cx="9144000" cy="39308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166851" y="16157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Keys Numbers</a:t>
            </a:r>
            <a:endParaRPr dirty="0"/>
          </a:p>
        </p:txBody>
      </p:sp>
      <p:sp>
        <p:nvSpPr>
          <p:cNvPr id="691" name="Google Shape;691;p46"/>
          <p:cNvSpPr/>
          <p:nvPr/>
        </p:nvSpPr>
        <p:spPr>
          <a:xfrm>
            <a:off x="412785" y="3452895"/>
            <a:ext cx="2876951"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65.4%</a:t>
            </a:r>
          </a:p>
          <a:p>
            <a:pPr marL="0" lvl="0" indent="0" algn="l" rtl="0">
              <a:spcBef>
                <a:spcPts val="0"/>
              </a:spcBef>
              <a:spcAft>
                <a:spcPts val="0"/>
              </a:spcAft>
              <a:buNone/>
            </a:pPr>
            <a:endParaRPr lang="fr-HT" dirty="0"/>
          </a:p>
        </p:txBody>
      </p:sp>
      <p:sp>
        <p:nvSpPr>
          <p:cNvPr id="692" name="Google Shape;692;p46"/>
          <p:cNvSpPr/>
          <p:nvPr/>
        </p:nvSpPr>
        <p:spPr>
          <a:xfrm>
            <a:off x="3010350" y="912629"/>
            <a:ext cx="3123300" cy="709735"/>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6500" b="1" i="0" u="none" strike="noStrike" kern="0" cap="none" spc="0" normalizeH="0" baseline="0" noProof="0" dirty="0">
                <a:ln>
                  <a:noFill/>
                </a:ln>
                <a:solidFill>
                  <a:srgbClr val="FE9883"/>
                </a:solidFill>
                <a:effectLst/>
                <a:uLnTx/>
                <a:uFillTx/>
                <a:latin typeface="Poppins"/>
                <a:cs typeface="Poppins"/>
                <a:sym typeface="Poppins"/>
              </a:rPr>
              <a:t>46.1%</a:t>
            </a:r>
          </a:p>
          <a:p>
            <a:pPr marL="0" lvl="0" indent="0" algn="l" rtl="0">
              <a:spcBef>
                <a:spcPts val="0"/>
              </a:spcBef>
              <a:spcAft>
                <a:spcPts val="0"/>
              </a:spcAft>
              <a:buNone/>
            </a:pPr>
            <a:endParaRPr lang="fr-HT" dirty="0">
              <a:solidFill>
                <a:schemeClr val="accent4">
                  <a:lumMod val="75000"/>
                </a:schemeClr>
              </a:solidFill>
            </a:endParaRPr>
          </a:p>
        </p:txBody>
      </p:sp>
      <p:sp>
        <p:nvSpPr>
          <p:cNvPr id="698" name="Google Shape;698;p46"/>
          <p:cNvSpPr txBox="1"/>
          <p:nvPr/>
        </p:nvSpPr>
        <p:spPr>
          <a:xfrm flipH="1">
            <a:off x="1075991" y="4204128"/>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No schooling </a:t>
            </a:r>
            <a:endParaRPr sz="1800" b="1" dirty="0">
              <a:solidFill>
                <a:schemeClr val="lt1"/>
              </a:solidFill>
              <a:latin typeface="Poppins"/>
              <a:ea typeface="Poppins"/>
              <a:cs typeface="Poppins"/>
              <a:sym typeface="Poppins"/>
            </a:endParaRPr>
          </a:p>
        </p:txBody>
      </p:sp>
      <p:sp>
        <p:nvSpPr>
          <p:cNvPr id="700" name="Google Shape;700;p46"/>
          <p:cNvSpPr txBox="1"/>
          <p:nvPr/>
        </p:nvSpPr>
        <p:spPr>
          <a:xfrm flipH="1">
            <a:off x="3839700" y="1780742"/>
            <a:ext cx="1464600" cy="5007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Financially Excluded.</a:t>
            </a:r>
            <a:endParaRPr sz="1800" b="1" dirty="0">
              <a:solidFill>
                <a:schemeClr val="lt1"/>
              </a:solidFill>
              <a:latin typeface="Poppins"/>
              <a:ea typeface="Poppins"/>
              <a:cs typeface="Poppins"/>
              <a:sym typeface="Poppins"/>
            </a:endParaRPr>
          </a:p>
        </p:txBody>
      </p:sp>
      <p:cxnSp>
        <p:nvCxnSpPr>
          <p:cNvPr id="703" name="Google Shape;703;p46"/>
          <p:cNvCxnSpPr>
            <a:cxnSpLocks/>
            <a:stCxn id="698" idx="0"/>
          </p:cNvCxnSpPr>
          <p:nvPr/>
        </p:nvCxnSpPr>
        <p:spPr>
          <a:xfrm>
            <a:off x="1808291" y="4204128"/>
            <a:ext cx="0" cy="56170"/>
          </a:xfrm>
          <a:prstGeom prst="straightConnector1">
            <a:avLst/>
          </a:prstGeom>
          <a:noFill/>
          <a:ln w="19050" cap="flat" cmpd="sng">
            <a:solidFill>
              <a:schemeClr val="accent5"/>
            </a:solidFill>
            <a:prstDash val="dot"/>
            <a:round/>
            <a:headEnd type="none" w="med" len="med"/>
            <a:tailEnd type="none" w="med" len="med"/>
          </a:ln>
        </p:spPr>
      </p:cxnSp>
      <p:cxnSp>
        <p:nvCxnSpPr>
          <p:cNvPr id="704" name="Google Shape;704;p46"/>
          <p:cNvCxnSpPr>
            <a:cxnSpLocks/>
            <a:stCxn id="692" idx="2"/>
            <a:endCxn id="700" idx="0"/>
          </p:cNvCxnSpPr>
          <p:nvPr/>
        </p:nvCxnSpPr>
        <p:spPr>
          <a:xfrm>
            <a:off x="4572000" y="1622364"/>
            <a:ext cx="0" cy="158378"/>
          </a:xfrm>
          <a:prstGeom prst="straightConnector1">
            <a:avLst/>
          </a:prstGeom>
          <a:noFill/>
          <a:ln w="19050" cap="flat" cmpd="sng">
            <a:solidFill>
              <a:schemeClr val="accent6"/>
            </a:solidFill>
            <a:prstDash val="dot"/>
            <a:round/>
            <a:headEnd type="none" w="med" len="med"/>
            <a:tailEnd type="none" w="med" len="med"/>
          </a:ln>
        </p:spPr>
      </p:cxnSp>
      <p:sp>
        <p:nvSpPr>
          <p:cNvPr id="705" name="Google Shape;705;p46"/>
          <p:cNvSpPr/>
          <p:nvPr/>
        </p:nvSpPr>
        <p:spPr>
          <a:xfrm flipH="1">
            <a:off x="-1" y="3712500"/>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228;p62">
            <a:extLst>
              <a:ext uri="{FF2B5EF4-FFF2-40B4-BE49-F238E27FC236}">
                <a16:creationId xmlns:a16="http://schemas.microsoft.com/office/drawing/2014/main" id="{68EF7F45-15AD-4416-B14F-736DEAA6A6DB}"/>
              </a:ext>
            </a:extLst>
          </p:cNvPr>
          <p:cNvGrpSpPr/>
          <p:nvPr/>
        </p:nvGrpSpPr>
        <p:grpSpPr>
          <a:xfrm rot="5400000">
            <a:off x="1495220" y="2470016"/>
            <a:ext cx="626142" cy="616974"/>
            <a:chOff x="4791775" y="1877500"/>
            <a:chExt cx="66725" cy="36975"/>
          </a:xfrm>
          <a:solidFill>
            <a:schemeClr val="accent4"/>
          </a:solidFill>
        </p:grpSpPr>
        <p:sp>
          <p:nvSpPr>
            <p:cNvPr id="29" name="Google Shape;1229;p62">
              <a:extLst>
                <a:ext uri="{FF2B5EF4-FFF2-40B4-BE49-F238E27FC236}">
                  <a16:creationId xmlns:a16="http://schemas.microsoft.com/office/drawing/2014/main" id="{EC58F76D-B899-446B-A385-3166C373CFE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62">
              <a:extLst>
                <a:ext uri="{FF2B5EF4-FFF2-40B4-BE49-F238E27FC236}">
                  <a16:creationId xmlns:a16="http://schemas.microsoft.com/office/drawing/2014/main" id="{CCD9C5D0-94A4-42C0-BC00-718DB43DF10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8183;p64">
            <a:extLst>
              <a:ext uri="{FF2B5EF4-FFF2-40B4-BE49-F238E27FC236}">
                <a16:creationId xmlns:a16="http://schemas.microsoft.com/office/drawing/2014/main" id="{61A89E1B-9C1F-47FC-803C-D548B5034D08}"/>
              </a:ext>
            </a:extLst>
          </p:cNvPr>
          <p:cNvCxnSpPr>
            <a:cxnSpLocks/>
          </p:cNvCxnSpPr>
          <p:nvPr/>
        </p:nvCxnSpPr>
        <p:spPr>
          <a:xfrm flipV="1">
            <a:off x="1902372" y="2355373"/>
            <a:ext cx="5454869" cy="7033"/>
          </a:xfrm>
          <a:prstGeom prst="straightConnector1">
            <a:avLst/>
          </a:prstGeom>
          <a:noFill/>
          <a:ln w="9525" cap="flat" cmpd="sng">
            <a:solidFill>
              <a:srgbClr val="5F7D95"/>
            </a:solidFill>
            <a:prstDash val="solid"/>
            <a:round/>
            <a:headEnd type="oval" w="med" len="med"/>
            <a:tailEnd type="oval" w="med" len="med"/>
          </a:ln>
        </p:spPr>
      </p:cxnSp>
      <p:grpSp>
        <p:nvGrpSpPr>
          <p:cNvPr id="121" name="Google Shape;1228;p62">
            <a:extLst>
              <a:ext uri="{FF2B5EF4-FFF2-40B4-BE49-F238E27FC236}">
                <a16:creationId xmlns:a16="http://schemas.microsoft.com/office/drawing/2014/main" id="{D0F59587-FEEF-46CA-A714-5782E689C778}"/>
              </a:ext>
            </a:extLst>
          </p:cNvPr>
          <p:cNvGrpSpPr/>
          <p:nvPr/>
        </p:nvGrpSpPr>
        <p:grpSpPr>
          <a:xfrm rot="5400000">
            <a:off x="7022638" y="2465869"/>
            <a:ext cx="626142" cy="616974"/>
            <a:chOff x="4791775" y="1877500"/>
            <a:chExt cx="66725" cy="36975"/>
          </a:xfrm>
          <a:solidFill>
            <a:schemeClr val="accent4"/>
          </a:solidFill>
        </p:grpSpPr>
        <p:sp>
          <p:nvSpPr>
            <p:cNvPr id="122" name="Google Shape;1229;p62">
              <a:extLst>
                <a:ext uri="{FF2B5EF4-FFF2-40B4-BE49-F238E27FC236}">
                  <a16:creationId xmlns:a16="http://schemas.microsoft.com/office/drawing/2014/main" id="{EC83D6F5-1115-45B8-A19C-F1211BF843D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0;p62">
              <a:extLst>
                <a:ext uri="{FF2B5EF4-FFF2-40B4-BE49-F238E27FC236}">
                  <a16:creationId xmlns:a16="http://schemas.microsoft.com/office/drawing/2014/main" id="{4C856E77-AF8D-480D-B7B3-880043DCBAF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691;p46">
            <a:extLst>
              <a:ext uri="{FF2B5EF4-FFF2-40B4-BE49-F238E27FC236}">
                <a16:creationId xmlns:a16="http://schemas.microsoft.com/office/drawing/2014/main" id="{464F8623-3EA1-41F8-90DF-8896A9064E7F}"/>
              </a:ext>
            </a:extLst>
          </p:cNvPr>
          <p:cNvSpPr/>
          <p:nvPr/>
        </p:nvSpPr>
        <p:spPr>
          <a:xfrm>
            <a:off x="5982488" y="3379926"/>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70</a:t>
            </a:r>
            <a:r>
              <a:rPr kumimoji="0" lang="en" sz="5400" b="1" i="0" u="none" strike="noStrike" kern="0" cap="none" spc="0" normalizeH="0" baseline="0" noProof="0" dirty="0">
                <a:ln>
                  <a:noFill/>
                </a:ln>
                <a:solidFill>
                  <a:srgbClr val="FE9883"/>
                </a:solidFill>
                <a:effectLst/>
                <a:uLnTx/>
                <a:uFillTx/>
                <a:latin typeface="Poppins"/>
                <a:cs typeface="Poppins"/>
                <a:sym typeface="Poppins"/>
              </a:rPr>
              <a:t>.1%</a:t>
            </a:r>
          </a:p>
          <a:p>
            <a:pPr marL="0" lvl="0" indent="0" algn="l" rtl="0">
              <a:spcBef>
                <a:spcPts val="0"/>
              </a:spcBef>
              <a:spcAft>
                <a:spcPts val="0"/>
              </a:spcAft>
              <a:buNone/>
            </a:pPr>
            <a:endParaRPr lang="fr-HT" dirty="0"/>
          </a:p>
        </p:txBody>
      </p:sp>
      <p:sp>
        <p:nvSpPr>
          <p:cNvPr id="129" name="Google Shape;698;p46">
            <a:extLst>
              <a:ext uri="{FF2B5EF4-FFF2-40B4-BE49-F238E27FC236}">
                <a16:creationId xmlns:a16="http://schemas.microsoft.com/office/drawing/2014/main" id="{C3D44E53-9CEC-4501-BF23-20E58E1CC314}"/>
              </a:ext>
            </a:extLst>
          </p:cNvPr>
          <p:cNvSpPr txBox="1"/>
          <p:nvPr/>
        </p:nvSpPr>
        <p:spPr>
          <a:xfrm flipH="1">
            <a:off x="6768900" y="4161411"/>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Earns less than 46 $ a month </a:t>
            </a:r>
            <a:endParaRPr sz="1800" b="1" dirty="0">
              <a:solidFill>
                <a:schemeClr val="lt1"/>
              </a:solidFill>
              <a:latin typeface="Poppins"/>
              <a:ea typeface="Poppins"/>
              <a:cs typeface="Poppins"/>
              <a:sym typeface="Poppins"/>
            </a:endParaRPr>
          </a:p>
        </p:txBody>
      </p:sp>
      <p:cxnSp>
        <p:nvCxnSpPr>
          <p:cNvPr id="134" name="Google Shape;704;p46">
            <a:extLst>
              <a:ext uri="{FF2B5EF4-FFF2-40B4-BE49-F238E27FC236}">
                <a16:creationId xmlns:a16="http://schemas.microsoft.com/office/drawing/2014/main" id="{C5C7C711-5F75-4206-AC63-CE823E78F81C}"/>
              </a:ext>
            </a:extLst>
          </p:cNvPr>
          <p:cNvCxnSpPr>
            <a:cxnSpLocks/>
            <a:stCxn id="128" idx="2"/>
            <a:endCxn id="128" idx="2"/>
          </p:cNvCxnSpPr>
          <p:nvPr/>
        </p:nvCxnSpPr>
        <p:spPr>
          <a:xfrm>
            <a:off x="7462596" y="4165499"/>
            <a:ext cx="0" cy="0"/>
          </a:xfrm>
          <a:prstGeom prst="straightConnector1">
            <a:avLst/>
          </a:prstGeom>
          <a:noFill/>
          <a:ln w="19050" cap="flat" cmpd="sng">
            <a:solidFill>
              <a:schemeClr val="accent6"/>
            </a:solidFill>
            <a:prstDash val="dot"/>
            <a:round/>
            <a:headEnd type="none" w="med" len="med"/>
            <a:tailEnd type="none" w="med" len="med"/>
          </a:ln>
        </p:spPr>
      </p:cxnSp>
      <p:grpSp>
        <p:nvGrpSpPr>
          <p:cNvPr id="21" name="Google Shape;1228;p62">
            <a:extLst>
              <a:ext uri="{FF2B5EF4-FFF2-40B4-BE49-F238E27FC236}">
                <a16:creationId xmlns:a16="http://schemas.microsoft.com/office/drawing/2014/main" id="{D1F378CE-CF43-4566-920E-11ADE5193FF0}"/>
              </a:ext>
            </a:extLst>
          </p:cNvPr>
          <p:cNvGrpSpPr/>
          <p:nvPr/>
        </p:nvGrpSpPr>
        <p:grpSpPr>
          <a:xfrm rot="5400000">
            <a:off x="4452859" y="2465868"/>
            <a:ext cx="626142" cy="616974"/>
            <a:chOff x="4791775" y="1877500"/>
            <a:chExt cx="66725" cy="36975"/>
          </a:xfrm>
          <a:solidFill>
            <a:schemeClr val="accent4"/>
          </a:solidFill>
        </p:grpSpPr>
        <p:sp>
          <p:nvSpPr>
            <p:cNvPr id="22" name="Google Shape;1229;p62">
              <a:extLst>
                <a:ext uri="{FF2B5EF4-FFF2-40B4-BE49-F238E27FC236}">
                  <a16:creationId xmlns:a16="http://schemas.microsoft.com/office/drawing/2014/main" id="{E1463C9A-D9C8-4912-AC88-1E94552B400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62">
              <a:extLst>
                <a:ext uri="{FF2B5EF4-FFF2-40B4-BE49-F238E27FC236}">
                  <a16:creationId xmlns:a16="http://schemas.microsoft.com/office/drawing/2014/main" id="{4438E04C-4736-434F-91FE-35FB873E9A2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91;p46">
            <a:extLst>
              <a:ext uri="{FF2B5EF4-FFF2-40B4-BE49-F238E27FC236}">
                <a16:creationId xmlns:a16="http://schemas.microsoft.com/office/drawing/2014/main" id="{A4D57147-E0F7-4EBF-9DFD-9732FB3039A4}"/>
              </a:ext>
            </a:extLst>
          </p:cNvPr>
          <p:cNvSpPr/>
          <p:nvPr/>
        </p:nvSpPr>
        <p:spPr>
          <a:xfrm>
            <a:off x="3319427" y="3445298"/>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76</a:t>
            </a:r>
            <a:r>
              <a:rPr kumimoji="0" lang="en" sz="5400" b="1" i="0" u="none" strike="noStrike" kern="0" cap="none" spc="0" normalizeH="0" baseline="0" noProof="0" dirty="0">
                <a:ln>
                  <a:noFill/>
                </a:ln>
                <a:solidFill>
                  <a:srgbClr val="FE9883"/>
                </a:solidFill>
                <a:effectLst/>
                <a:uLnTx/>
                <a:uFillTx/>
                <a:latin typeface="Poppins"/>
                <a:cs typeface="Poppins"/>
                <a:sym typeface="Poppins"/>
              </a:rPr>
              <a:t>.9%</a:t>
            </a:r>
          </a:p>
          <a:p>
            <a:pPr marL="0" lvl="0" indent="0" algn="l" rtl="0">
              <a:spcBef>
                <a:spcPts val="0"/>
              </a:spcBef>
              <a:spcAft>
                <a:spcPts val="0"/>
              </a:spcAft>
              <a:buNone/>
            </a:pPr>
            <a:endParaRPr lang="fr-HT" dirty="0"/>
          </a:p>
        </p:txBody>
      </p:sp>
      <p:sp>
        <p:nvSpPr>
          <p:cNvPr id="25" name="Google Shape;698;p46">
            <a:extLst>
              <a:ext uri="{FF2B5EF4-FFF2-40B4-BE49-F238E27FC236}">
                <a16:creationId xmlns:a16="http://schemas.microsoft.com/office/drawing/2014/main" id="{B06408A7-F735-489A-8834-40E6CEA0CE63}"/>
              </a:ext>
            </a:extLst>
          </p:cNvPr>
          <p:cNvSpPr txBox="1"/>
          <p:nvPr/>
        </p:nvSpPr>
        <p:spPr>
          <a:xfrm flipH="1">
            <a:off x="4105839" y="4170319"/>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fr-HT" sz="1800" b="1" dirty="0">
                <a:solidFill>
                  <a:schemeClr val="lt1"/>
                </a:solidFill>
                <a:latin typeface="Poppins"/>
                <a:ea typeface="Poppins"/>
                <a:cs typeface="Poppins"/>
                <a:sym typeface="Poppins"/>
              </a:rPr>
              <a:t>Are </a:t>
            </a:r>
            <a:r>
              <a:rPr lang="fr-HT" sz="1800" b="1" dirty="0" err="1">
                <a:solidFill>
                  <a:schemeClr val="lt1"/>
                </a:solidFill>
                <a:latin typeface="Poppins"/>
                <a:ea typeface="Poppins"/>
                <a:cs typeface="Poppins"/>
                <a:sym typeface="Poppins"/>
              </a:rPr>
              <a:t>Jobless</a:t>
            </a:r>
            <a:endParaRPr sz="1800" b="1" dirty="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68" name="Picture 67">
            <a:extLst>
              <a:ext uri="{FF2B5EF4-FFF2-40B4-BE49-F238E27FC236}">
                <a16:creationId xmlns:a16="http://schemas.microsoft.com/office/drawing/2014/main" id="{8F3F483F-C633-409D-B990-616813ADAE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7474" l="1964" r="89426">
                        <a14:foregroundMark x1="50302" y1="6526" x2="50302" y2="6526"/>
                      </a14:backgroundRemoval>
                    </a14:imgEffect>
                  </a14:imgLayer>
                </a14:imgProps>
              </a:ext>
            </a:extLst>
          </a:blip>
          <a:stretch>
            <a:fillRect/>
          </a:stretch>
        </p:blipFill>
        <p:spPr>
          <a:xfrm>
            <a:off x="2936757" y="342656"/>
            <a:ext cx="6306430" cy="4525006"/>
          </a:xfrm>
          <a:prstGeom prst="rect">
            <a:avLst/>
          </a:prstGeom>
        </p:spPr>
      </p:pic>
      <p:sp>
        <p:nvSpPr>
          <p:cNvPr id="710" name="Google Shape;710;p47"/>
          <p:cNvSpPr txBox="1">
            <a:spLocks noGrp="1"/>
          </p:cNvSpPr>
          <p:nvPr>
            <p:ph type="title"/>
          </p:nvPr>
        </p:nvSpPr>
        <p:spPr>
          <a:xfrm>
            <a:off x="257862" y="17939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Financially Excluded</a:t>
            </a:r>
            <a:endParaRPr dirty="0"/>
          </a:p>
        </p:txBody>
      </p:sp>
      <p:sp>
        <p:nvSpPr>
          <p:cNvPr id="711" name="Google Shape;711;p47"/>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flipH="1">
            <a:off x="527272" y="826029"/>
            <a:ext cx="2055300" cy="816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5" name="Google Shape;765;p47"/>
          <p:cNvSpPr txBox="1"/>
          <p:nvPr/>
        </p:nvSpPr>
        <p:spPr>
          <a:xfrm flipH="1">
            <a:off x="601233" y="1232138"/>
            <a:ext cx="1911675" cy="3096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en" dirty="0">
                <a:solidFill>
                  <a:schemeClr val="lt1"/>
                </a:solidFill>
                <a:latin typeface="Poppins"/>
                <a:ea typeface="Poppins"/>
                <a:cs typeface="Poppins"/>
                <a:sym typeface="Poppins"/>
              </a:rPr>
              <a:t>2</a:t>
            </a:r>
            <a:r>
              <a:rPr lang="en" baseline="30000" dirty="0">
                <a:solidFill>
                  <a:schemeClr val="lt1"/>
                </a:solidFill>
                <a:latin typeface="Poppins"/>
                <a:ea typeface="Poppins"/>
                <a:cs typeface="Poppins"/>
                <a:sym typeface="Poppins"/>
              </a:rPr>
              <a:t>nd</a:t>
            </a:r>
            <a:r>
              <a:rPr lang="en" dirty="0">
                <a:solidFill>
                  <a:schemeClr val="lt1"/>
                </a:solidFill>
                <a:latin typeface="Poppins"/>
                <a:ea typeface="Poppins"/>
                <a:cs typeface="Poppins"/>
                <a:sym typeface="Poppins"/>
              </a:rPr>
              <a:t>  state with the most  people exclude </a:t>
            </a:r>
            <a:endParaRPr dirty="0">
              <a:solidFill>
                <a:schemeClr val="lt1"/>
              </a:solidFill>
              <a:latin typeface="Poppins"/>
              <a:ea typeface="Poppins"/>
              <a:cs typeface="Poppins"/>
              <a:sym typeface="Poppins"/>
            </a:endParaRPr>
          </a:p>
        </p:txBody>
      </p:sp>
      <p:sp>
        <p:nvSpPr>
          <p:cNvPr id="766" name="Google Shape;766;p47"/>
          <p:cNvSpPr txBox="1"/>
          <p:nvPr/>
        </p:nvSpPr>
        <p:spPr>
          <a:xfrm flipH="1">
            <a:off x="428002" y="847857"/>
            <a:ext cx="2024501" cy="33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fr-HT" sz="1800" b="1" dirty="0">
                <a:solidFill>
                  <a:schemeClr val="lt1"/>
                </a:solidFill>
                <a:latin typeface="Poppins"/>
                <a:ea typeface="Poppins"/>
                <a:cs typeface="Poppins"/>
                <a:sym typeface="Poppins"/>
              </a:rPr>
              <a:t>Nord-Ouest</a:t>
            </a:r>
            <a:endParaRPr sz="1800" b="1" dirty="0">
              <a:solidFill>
                <a:schemeClr val="lt1"/>
              </a:solidFill>
              <a:latin typeface="Poppins"/>
              <a:ea typeface="Poppins"/>
              <a:cs typeface="Poppins"/>
              <a:sym typeface="Poppins"/>
            </a:endParaRPr>
          </a:p>
        </p:txBody>
      </p:sp>
      <p:sp>
        <p:nvSpPr>
          <p:cNvPr id="767" name="Google Shape;767;p47"/>
          <p:cNvSpPr/>
          <p:nvPr/>
        </p:nvSpPr>
        <p:spPr>
          <a:xfrm flipH="1">
            <a:off x="257862" y="3233575"/>
            <a:ext cx="2055300" cy="96173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9" name="Google Shape;769;p47"/>
          <p:cNvSpPr txBox="1"/>
          <p:nvPr/>
        </p:nvSpPr>
        <p:spPr>
          <a:xfrm flipH="1">
            <a:off x="388020" y="3374841"/>
            <a:ext cx="1706593"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fr-HT" sz="1800" b="1" dirty="0" err="1">
                <a:solidFill>
                  <a:schemeClr val="lt1"/>
                </a:solidFill>
                <a:latin typeface="Poppins"/>
                <a:ea typeface="Poppins"/>
                <a:cs typeface="Poppins"/>
                <a:sym typeface="Poppins"/>
              </a:rPr>
              <a:t>Grand’Anse</a:t>
            </a:r>
            <a:r>
              <a:rPr lang="fr-HT" sz="1800" b="1" dirty="0">
                <a:solidFill>
                  <a:schemeClr val="lt1"/>
                </a:solidFill>
                <a:latin typeface="Poppins"/>
                <a:ea typeface="Poppins"/>
                <a:cs typeface="Poppins"/>
                <a:sym typeface="Poppins"/>
              </a:rPr>
              <a:t>  </a:t>
            </a:r>
          </a:p>
          <a:p>
            <a:pPr marL="0" lvl="0" indent="0" algn="r" rtl="0">
              <a:spcBef>
                <a:spcPts val="0"/>
              </a:spcBef>
              <a:spcAft>
                <a:spcPts val="0"/>
              </a:spcAft>
              <a:buNone/>
            </a:pPr>
            <a:endParaRPr sz="1800" b="1" dirty="0">
              <a:solidFill>
                <a:schemeClr val="lt1"/>
              </a:solidFill>
              <a:latin typeface="Poppins"/>
              <a:ea typeface="Poppins"/>
              <a:cs typeface="Poppins"/>
              <a:sym typeface="Poppins"/>
            </a:endParaRPr>
          </a:p>
        </p:txBody>
      </p:sp>
      <p:sp>
        <p:nvSpPr>
          <p:cNvPr id="770" name="Google Shape;770;p47"/>
          <p:cNvSpPr/>
          <p:nvPr/>
        </p:nvSpPr>
        <p:spPr>
          <a:xfrm flipH="1">
            <a:off x="601234" y="2194668"/>
            <a:ext cx="2055300" cy="81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a:ea typeface="Poppins"/>
              <a:cs typeface="Poppins"/>
              <a:sym typeface="Poppins"/>
            </a:endParaRPr>
          </a:p>
        </p:txBody>
      </p:sp>
      <p:sp>
        <p:nvSpPr>
          <p:cNvPr id="771" name="Google Shape;771;p47"/>
          <p:cNvSpPr txBox="1"/>
          <p:nvPr/>
        </p:nvSpPr>
        <p:spPr>
          <a:xfrm flipH="1">
            <a:off x="681710" y="2616078"/>
            <a:ext cx="1831200" cy="30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chemeClr val="lt1"/>
                </a:solidFill>
                <a:latin typeface="Poppins"/>
                <a:ea typeface="Poppins"/>
                <a:cs typeface="Poppins"/>
                <a:sym typeface="Poppins"/>
              </a:rPr>
              <a:t>State with the most people excluded</a:t>
            </a:r>
            <a:endParaRPr dirty="0">
              <a:solidFill>
                <a:schemeClr val="lt1"/>
              </a:solidFill>
              <a:latin typeface="Poppins"/>
              <a:ea typeface="Poppins"/>
              <a:cs typeface="Poppins"/>
              <a:sym typeface="Poppins"/>
            </a:endParaRPr>
          </a:p>
        </p:txBody>
      </p:sp>
      <p:sp>
        <p:nvSpPr>
          <p:cNvPr id="772" name="Google Shape;772;p47"/>
          <p:cNvSpPr txBox="1"/>
          <p:nvPr/>
        </p:nvSpPr>
        <p:spPr>
          <a:xfrm flipH="1">
            <a:off x="1112552" y="2232150"/>
            <a:ext cx="893135"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Centre</a:t>
            </a:r>
            <a:endParaRPr sz="1800" b="1" dirty="0">
              <a:solidFill>
                <a:schemeClr val="lt1"/>
              </a:solidFill>
              <a:latin typeface="Poppins"/>
              <a:ea typeface="Poppins"/>
              <a:cs typeface="Poppins"/>
              <a:sym typeface="Poppins"/>
            </a:endParaRPr>
          </a:p>
        </p:txBody>
      </p:sp>
      <p:cxnSp>
        <p:nvCxnSpPr>
          <p:cNvPr id="773" name="Google Shape;773;p47"/>
          <p:cNvCxnSpPr>
            <a:cxnSpLocks/>
            <a:stCxn id="764" idx="1"/>
          </p:cNvCxnSpPr>
          <p:nvPr/>
        </p:nvCxnSpPr>
        <p:spPr>
          <a:xfrm>
            <a:off x="2582572" y="1234329"/>
            <a:ext cx="2590577" cy="0"/>
          </a:xfrm>
          <a:prstGeom prst="straightConnector1">
            <a:avLst/>
          </a:prstGeom>
          <a:noFill/>
          <a:ln w="19050" cap="flat" cmpd="sng">
            <a:solidFill>
              <a:schemeClr val="accent3"/>
            </a:solidFill>
            <a:prstDash val="solid"/>
            <a:round/>
            <a:headEnd type="none" w="med" len="med"/>
            <a:tailEnd type="oval" w="med" len="med"/>
          </a:ln>
        </p:spPr>
      </p:cxnSp>
      <p:cxnSp>
        <p:nvCxnSpPr>
          <p:cNvPr id="774" name="Google Shape;774;p47"/>
          <p:cNvCxnSpPr>
            <a:cxnSpLocks/>
            <a:stCxn id="770" idx="1"/>
          </p:cNvCxnSpPr>
          <p:nvPr/>
        </p:nvCxnSpPr>
        <p:spPr>
          <a:xfrm>
            <a:off x="2656534" y="2602968"/>
            <a:ext cx="4924461" cy="0"/>
          </a:xfrm>
          <a:prstGeom prst="straightConnector1">
            <a:avLst/>
          </a:prstGeom>
          <a:noFill/>
          <a:ln w="19050" cap="flat" cmpd="sng">
            <a:solidFill>
              <a:schemeClr val="accent5"/>
            </a:solidFill>
            <a:prstDash val="solid"/>
            <a:round/>
            <a:headEnd type="none" w="med" len="med"/>
            <a:tailEnd type="oval" w="med" len="med"/>
          </a:ln>
        </p:spPr>
      </p:cxnSp>
      <p:cxnSp>
        <p:nvCxnSpPr>
          <p:cNvPr id="775" name="Google Shape;775;p47"/>
          <p:cNvCxnSpPr>
            <a:cxnSpLocks/>
            <a:stCxn id="767" idx="1"/>
          </p:cNvCxnSpPr>
          <p:nvPr/>
        </p:nvCxnSpPr>
        <p:spPr>
          <a:xfrm flipV="1">
            <a:off x="2313162" y="3699032"/>
            <a:ext cx="1163685" cy="15409"/>
          </a:xfrm>
          <a:prstGeom prst="straightConnector1">
            <a:avLst/>
          </a:prstGeom>
          <a:noFill/>
          <a:ln w="19050" cap="flat" cmpd="sng">
            <a:solidFill>
              <a:schemeClr val="accent6"/>
            </a:solidFill>
            <a:prstDash val="solid"/>
            <a:round/>
            <a:headEnd type="none" w="med" len="med"/>
            <a:tailEnd type="oval" w="med" len="med"/>
          </a:ln>
        </p:spPr>
      </p:cxnSp>
      <p:sp>
        <p:nvSpPr>
          <p:cNvPr id="76" name="Google Shape;771;p47">
            <a:extLst>
              <a:ext uri="{FF2B5EF4-FFF2-40B4-BE49-F238E27FC236}">
                <a16:creationId xmlns:a16="http://schemas.microsoft.com/office/drawing/2014/main" id="{B57968BE-2D18-45EB-9D99-C9E8FB9CC1FB}"/>
              </a:ext>
            </a:extLst>
          </p:cNvPr>
          <p:cNvSpPr txBox="1"/>
          <p:nvPr/>
        </p:nvSpPr>
        <p:spPr>
          <a:xfrm flipH="1">
            <a:off x="428002" y="3544641"/>
            <a:ext cx="1831200" cy="751942"/>
          </a:xfrm>
          <a:prstGeom prst="rect">
            <a:avLst/>
          </a:prstGeom>
          <a:noFill/>
          <a:ln>
            <a:noFill/>
          </a:ln>
        </p:spPr>
        <p:txBody>
          <a:bodyPr spcFirstLastPara="1" wrap="square" lIns="0" tIns="0" rIns="0" bIns="0" anchor="ctr" anchorCtr="0">
            <a:noAutofit/>
          </a:bodyPr>
          <a:lstStyle/>
          <a:p>
            <a:r>
              <a:rPr lang="en-US" dirty="0">
                <a:solidFill>
                  <a:schemeClr val="lt1"/>
                </a:solidFill>
                <a:latin typeface="Poppins"/>
                <a:ea typeface="Poppins"/>
                <a:cs typeface="Poppins"/>
                <a:sym typeface="Poppins"/>
              </a:rPr>
              <a:t>3</a:t>
            </a:r>
            <a:r>
              <a:rPr lang="en-US" baseline="30000" dirty="0">
                <a:solidFill>
                  <a:schemeClr val="lt1"/>
                </a:solidFill>
                <a:latin typeface="Poppins"/>
                <a:ea typeface="Poppins"/>
                <a:cs typeface="Poppins"/>
                <a:sym typeface="Poppins"/>
              </a:rPr>
              <a:t>rd</a:t>
            </a:r>
            <a:r>
              <a:rPr lang="en-US" dirty="0">
                <a:solidFill>
                  <a:schemeClr val="lt1"/>
                </a:solidFill>
                <a:latin typeface="Poppins"/>
                <a:ea typeface="Poppins"/>
                <a:cs typeface="Poppins"/>
                <a:sym typeface="Poppins"/>
              </a:rPr>
              <a:t>  state with the most  people exclude </a:t>
            </a:r>
          </a:p>
          <a:p>
            <a:pPr marL="0" lvl="0" indent="0" rtl="0">
              <a:spcBef>
                <a:spcPts val="0"/>
              </a:spcBef>
              <a:spcAft>
                <a:spcPts val="0"/>
              </a:spcAft>
              <a:buNone/>
            </a:pPr>
            <a:endParaRPr dirty="0">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2"/>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Supervised Machine Learning</a:t>
            </a:r>
            <a:endParaRPr sz="4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7787188" cy="2374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 will select suitable metrics that are appropriate for multi-class classification problems and have been used for similar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metrics will be  : </a:t>
            </a:r>
          </a:p>
          <a:p>
            <a:pPr marL="0" lvl="0" indent="0" algn="l" rtl="0">
              <a:spcBef>
                <a:spcPts val="0"/>
              </a:spcBef>
              <a:spcAft>
                <a:spcPts val="0"/>
              </a:spcAft>
              <a:buNone/>
            </a:pPr>
            <a:r>
              <a:rPr lang="en-US" dirty="0"/>
              <a:t> * accuracy score, </a:t>
            </a:r>
          </a:p>
          <a:p>
            <a:pPr marL="0" lvl="0" indent="0" algn="l" rtl="0">
              <a:spcBef>
                <a:spcPts val="0"/>
              </a:spcBef>
              <a:spcAft>
                <a:spcPts val="0"/>
              </a:spcAft>
              <a:buNone/>
            </a:pPr>
            <a:r>
              <a:rPr lang="en-US" dirty="0"/>
              <a:t> * recall score</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357338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519854" y="1881963"/>
            <a:ext cx="7787188" cy="20201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appropriateness of different models based on the task at hand, multi-class classification, We will take into account other parameters such as size, shape and other characteristics of the data, training speed.</a:t>
            </a:r>
          </a:p>
          <a:p>
            <a:pPr marL="0" lvl="0" indent="0" algn="l" rtl="0">
              <a:spcBef>
                <a:spcPts val="0"/>
              </a:spcBef>
              <a:spcAft>
                <a:spcPts val="0"/>
              </a:spcAft>
              <a:buNone/>
            </a:pPr>
            <a:r>
              <a:rPr lang="en-US" dirty="0"/>
              <a:t>The Classifier models we will try are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Support Vector Machine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Random Forest Classifier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89" name="Google Shape;389;p35"/>
          <p:cNvSpPr txBox="1">
            <a:spLocks noGrp="1"/>
          </p:cNvSpPr>
          <p:nvPr>
            <p:ph type="title"/>
          </p:nvPr>
        </p:nvSpPr>
        <p:spPr>
          <a:xfrm>
            <a:off x="723900" y="529367"/>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0084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443399" y="946298"/>
            <a:ext cx="7787188" cy="3551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features that will help me build my model is information about </a:t>
            </a:r>
          </a:p>
          <a:p>
            <a:pPr marL="285750" lvl="0" indent="-285750" algn="l" rtl="0">
              <a:spcBef>
                <a:spcPts val="0"/>
              </a:spcBef>
              <a:spcAft>
                <a:spcPts val="0"/>
              </a:spcAft>
              <a:buFont typeface="Arial" panose="020B0604020202020204" pitchFamily="34" charset="0"/>
              <a:buChar char="•"/>
            </a:pPr>
            <a:r>
              <a:rPr lang="en-US" dirty="0"/>
              <a:t> In which State they live ? </a:t>
            </a:r>
          </a:p>
          <a:p>
            <a:pPr marL="285750" indent="-285750" algn="l">
              <a:buFont typeface="Arial" panose="020B0604020202020204" pitchFamily="34" charset="0"/>
              <a:buChar char="•"/>
            </a:pPr>
            <a:r>
              <a:rPr lang="en-US" dirty="0"/>
              <a:t>Which documents  they have (ID, passport, Birth cert) </a:t>
            </a:r>
          </a:p>
          <a:p>
            <a:pPr marL="285750" lvl="0" indent="-285750" algn="l" rtl="0">
              <a:spcBef>
                <a:spcPts val="0"/>
              </a:spcBef>
              <a:spcAft>
                <a:spcPts val="0"/>
              </a:spcAft>
              <a:buFont typeface="Arial" panose="020B0604020202020204" pitchFamily="34" charset="0"/>
              <a:buChar char="•"/>
            </a:pPr>
            <a:r>
              <a:rPr lang="en-US" dirty="0"/>
              <a:t>Which communications device, they use or own</a:t>
            </a:r>
          </a:p>
          <a:p>
            <a:pPr marL="285750" lvl="0" indent="-285750" algn="l" rtl="0">
              <a:spcBef>
                <a:spcPts val="0"/>
              </a:spcBef>
              <a:spcAft>
                <a:spcPts val="0"/>
              </a:spcAft>
              <a:buFont typeface="Arial" panose="020B0604020202020204" pitchFamily="34" charset="0"/>
              <a:buChar char="•"/>
            </a:pPr>
            <a:r>
              <a:rPr lang="en-US" dirty="0"/>
              <a:t>Access to Internet</a:t>
            </a:r>
          </a:p>
          <a:p>
            <a:pPr marL="285750" lvl="0" indent="-285750" algn="l" rtl="0">
              <a:spcBef>
                <a:spcPts val="0"/>
              </a:spcBef>
              <a:spcAft>
                <a:spcPts val="0"/>
              </a:spcAft>
              <a:buFont typeface="Arial" panose="020B0604020202020204" pitchFamily="34" charset="0"/>
              <a:buChar char="•"/>
            </a:pPr>
            <a:r>
              <a:rPr lang="en-US" dirty="0"/>
              <a:t>Level of education </a:t>
            </a:r>
          </a:p>
          <a:p>
            <a:pPr marL="285750" lvl="0" indent="-285750" algn="l" rtl="0">
              <a:spcBef>
                <a:spcPts val="0"/>
              </a:spcBef>
              <a:spcAft>
                <a:spcPts val="0"/>
              </a:spcAft>
              <a:buFont typeface="Arial" panose="020B0604020202020204" pitchFamily="34" charset="0"/>
              <a:buChar char="•"/>
            </a:pPr>
            <a:r>
              <a:rPr lang="en-US" dirty="0"/>
              <a:t>Income level</a:t>
            </a:r>
          </a:p>
          <a:p>
            <a:pPr marL="285750" lvl="0" indent="-285750" algn="l" rtl="0">
              <a:spcBef>
                <a:spcPts val="0"/>
              </a:spcBef>
              <a:spcAft>
                <a:spcPts val="0"/>
              </a:spcAft>
              <a:buFont typeface="Arial" panose="020B0604020202020204" pitchFamily="34" charset="0"/>
              <a:buChar char="•"/>
            </a:pPr>
            <a:r>
              <a:rPr lang="en-US" dirty="0"/>
              <a:t>Do they receive or send Money?</a:t>
            </a:r>
          </a:p>
          <a:p>
            <a:pPr marL="285750" lvl="0" indent="-285750" algn="l" rtl="0">
              <a:spcBef>
                <a:spcPts val="0"/>
              </a:spcBef>
              <a:spcAft>
                <a:spcPts val="0"/>
              </a:spcAft>
              <a:buFont typeface="Arial" panose="020B0604020202020204" pitchFamily="34" charset="0"/>
              <a:buChar char="•"/>
            </a:pPr>
            <a:r>
              <a:rPr lang="en-US" dirty="0"/>
              <a:t>Do they save Money ? </a:t>
            </a:r>
          </a:p>
          <a:p>
            <a:pPr marL="285750" lvl="0" indent="-285750" algn="l" rtl="0">
              <a:spcBef>
                <a:spcPts val="0"/>
              </a:spcBef>
              <a:spcAft>
                <a:spcPts val="0"/>
              </a:spcAft>
              <a:buFont typeface="Arial" panose="020B0604020202020204" pitchFamily="34" charset="0"/>
              <a:buChar char="•"/>
            </a:pPr>
            <a:r>
              <a:rPr lang="en-US" dirty="0"/>
              <a:t>Do they Borrow Money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Selection</a:t>
            </a:r>
            <a:endParaRPr dirty="0"/>
          </a:p>
        </p:txBody>
      </p:sp>
    </p:spTree>
    <p:extLst>
      <p:ext uri="{BB962C8B-B14F-4D97-AF65-F5344CB8AC3E}">
        <p14:creationId xmlns:p14="http://schemas.microsoft.com/office/powerpoint/2010/main" val="9092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1</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84,20 %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73,4 %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83,8 %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71,2%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31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Random Forest Classifier</a:t>
            </a:r>
            <a:endParaRPr lang="en-US" dirty="0"/>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2</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85,54 %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a:t>
            </a:r>
            <a:r>
              <a:rPr lang="en" sz="1100" b="1" dirty="0">
                <a:solidFill>
                  <a:srgbClr val="FE9883"/>
                </a:solidFill>
                <a:latin typeface="Poppins"/>
                <a:cs typeface="Poppins"/>
                <a:sym typeface="Poppins"/>
              </a:rPr>
              <a:t>69</a:t>
            </a:r>
            <a:r>
              <a:rPr kumimoji="0" lang="en" sz="1100" b="1" i="0" u="none" strike="noStrike" kern="0" cap="none" spc="0" normalizeH="0" baseline="0" noProof="0" dirty="0">
                <a:ln>
                  <a:noFill/>
                </a:ln>
                <a:solidFill>
                  <a:srgbClr val="FE9883"/>
                </a:solidFill>
                <a:effectLst/>
                <a:uLnTx/>
                <a:uFillTx/>
                <a:latin typeface="Poppins"/>
                <a:cs typeface="Poppins"/>
                <a:sym typeface="Poppins"/>
              </a:rPr>
              <a:t>.2 %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85,8 %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66,2%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26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Support vector Machine vs Random Forrest Classifier</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the two Models </a:t>
            </a:r>
            <a:endParaRPr dirty="0"/>
          </a:p>
        </p:txBody>
      </p:sp>
      <p:sp>
        <p:nvSpPr>
          <p:cNvPr id="2" name="TextBox 1">
            <a:extLst>
              <a:ext uri="{FF2B5EF4-FFF2-40B4-BE49-F238E27FC236}">
                <a16:creationId xmlns:a16="http://schemas.microsoft.com/office/drawing/2014/main" id="{A79433A3-899E-4000-A65C-24CDEAC24FEA}"/>
              </a:ext>
            </a:extLst>
          </p:cNvPr>
          <p:cNvSpPr txBox="1"/>
          <p:nvPr/>
        </p:nvSpPr>
        <p:spPr>
          <a:xfrm>
            <a:off x="499730" y="1438117"/>
            <a:ext cx="8176437" cy="2677656"/>
          </a:xfrm>
          <a:prstGeom prst="rect">
            <a:avLst/>
          </a:prstGeom>
          <a:noFill/>
        </p:spPr>
        <p:txBody>
          <a:bodyPr wrap="square" rtlCol="0">
            <a:spAutoFit/>
          </a:bodyPr>
          <a:lstStyle/>
          <a:p>
            <a:pPr algn="just"/>
            <a:br>
              <a:rPr lang="en-US" b="0" i="0" dirty="0">
                <a:solidFill>
                  <a:srgbClr val="000000"/>
                </a:solidFill>
                <a:effectLst/>
                <a:latin typeface="Helvetica Neue"/>
              </a:rPr>
            </a:br>
            <a:r>
              <a:rPr lang="en-US" b="0" i="0" dirty="0">
                <a:solidFill>
                  <a:schemeClr val="lt1"/>
                </a:solidFill>
                <a:effectLst/>
                <a:latin typeface="Poppins"/>
                <a:cs typeface="Poppins"/>
              </a:rPr>
              <a:t>Random Forest Classifier display </a:t>
            </a:r>
            <a:r>
              <a:rPr lang="en-US" dirty="0">
                <a:solidFill>
                  <a:schemeClr val="lt1"/>
                </a:solidFill>
                <a:latin typeface="Poppins"/>
                <a:cs typeface="Poppins"/>
              </a:rPr>
              <a:t>the highest average score across the 5 folds but SVM has lowest variation </a:t>
            </a:r>
            <a:r>
              <a:rPr lang="en-US" dirty="0">
                <a:solidFill>
                  <a:schemeClr val="lt1"/>
                </a:solidFill>
                <a:latin typeface="Poppins"/>
                <a:cs typeface="Poppins"/>
                <a:sym typeface="Poppins"/>
              </a:rPr>
              <a:t>in performance.</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For imbalanced datasets such as ours, overall accuracy score is not always an appropriate measure. If an overwhelming number of examples are from one class even poor models can achieve high accuracy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We will also rely on recall scores.</a:t>
            </a:r>
          </a:p>
          <a:p>
            <a:pPr algn="just"/>
            <a:endParaRPr lang="en-US" dirty="0">
              <a:solidFill>
                <a:schemeClr val="lt1"/>
              </a:solidFill>
              <a:latin typeface="Poppins"/>
              <a:cs typeface="Poppins"/>
              <a:sym typeface="Poppins"/>
            </a:endParaRPr>
          </a:p>
          <a:p>
            <a:pPr algn="just"/>
            <a:endParaRPr lang="en-US" dirty="0">
              <a:solidFill>
                <a:schemeClr val="lt1"/>
              </a:solidFill>
              <a:latin typeface="Poppins"/>
              <a:cs typeface="Poppins"/>
              <a:sym typeface="Poppins"/>
            </a:endParaRPr>
          </a:p>
          <a:p>
            <a:endParaRPr lang="fr-HT" dirty="0"/>
          </a:p>
        </p:txBody>
      </p:sp>
    </p:spTree>
    <p:extLst>
      <p:ext uri="{BB962C8B-B14F-4D97-AF65-F5344CB8AC3E}">
        <p14:creationId xmlns:p14="http://schemas.microsoft.com/office/powerpoint/2010/main" val="237854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9"/>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Contents of This Template</a:t>
            </a:r>
            <a:endParaRPr/>
          </a:p>
        </p:txBody>
      </p:sp>
      <p:sp>
        <p:nvSpPr>
          <p:cNvPr id="315" name="Google Shape;315;p29"/>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you’ll find in this </a:t>
            </a:r>
            <a:r>
              <a:rPr lang="en" b="1">
                <a:uFill>
                  <a:noFill/>
                </a:uFill>
                <a:hlinkClick r:id="rId3"/>
              </a:rPr>
              <a:t>Slidesgo</a:t>
            </a:r>
            <a:r>
              <a:rPr lang="en"/>
              <a:t> template: </a:t>
            </a:r>
            <a:endParaRPr/>
          </a:p>
          <a:p>
            <a:pPr marL="0" lvl="0" indent="0" algn="l" rtl="0">
              <a:spcBef>
                <a:spcPts val="0"/>
              </a:spcBef>
              <a:spcAft>
                <a:spcPts val="0"/>
              </a:spcAft>
              <a:buClr>
                <a:schemeClr val="dk1"/>
              </a:buClr>
              <a:buSzPts val="1100"/>
              <a:buFont typeface="Arial"/>
              <a:buNone/>
            </a:pPr>
            <a:endParaRPr/>
          </a:p>
          <a:p>
            <a:pPr marL="457200" lvl="0" indent="-301625" algn="l" rtl="0">
              <a:spcBef>
                <a:spcPts val="0"/>
              </a:spcBef>
              <a:spcAft>
                <a:spcPts val="0"/>
              </a:spcAft>
              <a:buSzPts val="1150"/>
              <a:buFont typeface="Poppins"/>
              <a:buAutoNum type="arabicPeriod"/>
            </a:pPr>
            <a:r>
              <a:rPr lang="en"/>
              <a:t>A slide structure based on a presentation for a meeting, which you can easily adapt to your needs. For more info on how to edit the template, please visit </a:t>
            </a:r>
            <a:r>
              <a:rPr lang="en" b="1">
                <a:uFill>
                  <a:noFill/>
                </a:uFill>
                <a:hlinkClick r:id="rId4"/>
              </a:rPr>
              <a:t>Slidesgo School</a:t>
            </a:r>
            <a:r>
              <a:rPr lang="en"/>
              <a:t> or read our </a:t>
            </a:r>
            <a:r>
              <a:rPr lang="en" b="1">
                <a:uFill>
                  <a:noFill/>
                </a:uFill>
                <a:hlinkClick r:id="rId5"/>
              </a:rPr>
              <a:t>FAQs</a:t>
            </a:r>
            <a:r>
              <a:rPr lang="en"/>
              <a:t>.</a:t>
            </a:r>
            <a:endParaRPr/>
          </a:p>
          <a:p>
            <a:pPr marL="457200" lvl="0" indent="-301625" algn="l" rtl="0">
              <a:spcBef>
                <a:spcPts val="0"/>
              </a:spcBef>
              <a:spcAft>
                <a:spcPts val="0"/>
              </a:spcAft>
              <a:buSzPts val="1150"/>
              <a:buFont typeface="Poppins"/>
              <a:buAutoNum type="arabicPeriod"/>
            </a:pPr>
            <a:r>
              <a:rPr lang="en"/>
              <a:t>An assortment of illustrations and photos that are suitable for use in the presentation can be found in the </a:t>
            </a:r>
            <a:r>
              <a:rPr lang="en" b="1">
                <a:uFill>
                  <a:noFill/>
                </a:uFill>
                <a:hlinkClick r:id="rId6" action="ppaction://hlinksldjump"/>
              </a:rPr>
              <a:t>alternative resources slide.</a:t>
            </a:r>
            <a:endParaRPr b="1"/>
          </a:p>
          <a:p>
            <a:pPr marL="457200" lvl="0" indent="-301625" algn="l" rtl="0">
              <a:spcBef>
                <a:spcPts val="0"/>
              </a:spcBef>
              <a:spcAft>
                <a:spcPts val="0"/>
              </a:spcAft>
              <a:buSzPts val="1150"/>
              <a:buFont typeface="Poppins"/>
              <a:buAutoNum type="arabicPeriod"/>
            </a:pPr>
            <a:r>
              <a:rPr lang="en"/>
              <a:t>A </a:t>
            </a:r>
            <a:r>
              <a:rPr lang="en" b="1">
                <a:uFill>
                  <a:noFill/>
                </a:uFill>
                <a:hlinkClick r:id="rId7" action="ppaction://hlinksldjump"/>
              </a:rPr>
              <a:t>thanks slide</a:t>
            </a:r>
            <a:r>
              <a:rPr lang="en"/>
              <a:t>, which you must keep so that proper credits for our design are given.</a:t>
            </a:r>
            <a:endParaRPr/>
          </a:p>
          <a:p>
            <a:pPr marL="457200" lvl="0" indent="-301625" algn="l" rtl="0">
              <a:spcBef>
                <a:spcPts val="0"/>
              </a:spcBef>
              <a:spcAft>
                <a:spcPts val="0"/>
              </a:spcAft>
              <a:buSzPts val="1150"/>
              <a:buFont typeface="Poppins"/>
              <a:buAutoNum type="arabicPeriod"/>
            </a:pPr>
            <a:r>
              <a:rPr lang="en"/>
              <a:t>A </a:t>
            </a:r>
            <a:r>
              <a:rPr lang="en" b="1">
                <a:uFill>
                  <a:noFill/>
                </a:uFill>
                <a:hlinkClick r:id="rId8" action="ppaction://hlinksldjump"/>
              </a:rPr>
              <a:t>resources slide</a:t>
            </a:r>
            <a:r>
              <a:rPr lang="en"/>
              <a:t>, where you’ll find links to all the elements used in the template.</a:t>
            </a:r>
            <a:endParaRPr/>
          </a:p>
          <a:p>
            <a:pPr marL="457200" lvl="0" indent="-301625" algn="l" rtl="0">
              <a:spcBef>
                <a:spcPts val="0"/>
              </a:spcBef>
              <a:spcAft>
                <a:spcPts val="0"/>
              </a:spcAft>
              <a:buSzPts val="1150"/>
              <a:buFont typeface="Poppins"/>
              <a:buAutoNum type="arabicPeriod"/>
            </a:pPr>
            <a:r>
              <a:rPr lang="en" b="1">
                <a:uFill>
                  <a:noFill/>
                </a:uFill>
                <a:hlinkClick r:id="" action="ppaction://noaction"/>
              </a:rPr>
              <a:t>Instructions for use</a:t>
            </a:r>
            <a:r>
              <a:rPr lang="en">
                <a:uFill>
                  <a:noFill/>
                </a:uFill>
                <a:hlinkClick r:id="" action="ppaction://noaction"/>
              </a:rPr>
              <a:t>.</a:t>
            </a:r>
            <a:endParaRPr/>
          </a:p>
          <a:p>
            <a:pPr marL="457200" lvl="0" indent="-301625" algn="l" rtl="0">
              <a:spcBef>
                <a:spcPts val="0"/>
              </a:spcBef>
              <a:spcAft>
                <a:spcPts val="0"/>
              </a:spcAft>
              <a:buSzPts val="1150"/>
              <a:buFont typeface="Poppins"/>
              <a:buAutoNum type="arabicPeriod"/>
            </a:pPr>
            <a:r>
              <a:rPr lang="en"/>
              <a:t>Final slides with:</a:t>
            </a:r>
            <a:endParaRPr/>
          </a:p>
          <a:p>
            <a:pPr marL="914400" lvl="0" indent="-301625" algn="l" rtl="0">
              <a:spcBef>
                <a:spcPts val="0"/>
              </a:spcBef>
              <a:spcAft>
                <a:spcPts val="0"/>
              </a:spcAft>
              <a:buSzPts val="1150"/>
              <a:buFont typeface="Poppins"/>
              <a:buChar char="●"/>
            </a:pPr>
            <a:r>
              <a:rPr lang="en"/>
              <a:t>The</a:t>
            </a:r>
            <a:r>
              <a:rPr lang="en">
                <a:uFill>
                  <a:noFill/>
                </a:uFill>
                <a:hlinkClick r:id="" action="ppaction://noaction"/>
              </a:rPr>
              <a:t> </a:t>
            </a:r>
            <a:r>
              <a:rPr lang="en" b="1">
                <a:uFill>
                  <a:noFill/>
                </a:uFill>
                <a:hlinkClick r:id="" action="ppaction://noaction"/>
              </a:rPr>
              <a:t>fonts and colors</a:t>
            </a:r>
            <a:r>
              <a:rPr lang="en">
                <a:uFill>
                  <a:noFill/>
                </a:uFill>
                <a:hlinkClick r:id="" action="ppaction://noaction"/>
              </a:rPr>
              <a:t> </a:t>
            </a:r>
            <a:r>
              <a:rPr lang="en"/>
              <a:t>used in the template.</a:t>
            </a:r>
            <a:endParaRPr/>
          </a:p>
          <a:p>
            <a:pPr marL="914400" lvl="0" indent="-301625" algn="l" rtl="0">
              <a:spcBef>
                <a:spcPts val="0"/>
              </a:spcBef>
              <a:spcAft>
                <a:spcPts val="0"/>
              </a:spcAft>
              <a:buSzPts val="1150"/>
              <a:buFont typeface="Poppins"/>
              <a:buChar char="●"/>
            </a:pPr>
            <a:r>
              <a:rPr lang="en"/>
              <a:t>A </a:t>
            </a:r>
            <a:r>
              <a:rPr lang="en" b="1">
                <a:uFill>
                  <a:noFill/>
                </a:uFill>
                <a:hlinkClick r:id="" action="ppaction://noaction"/>
              </a:rPr>
              <a:t>selection of illustrations</a:t>
            </a:r>
            <a:r>
              <a:rPr lang="en">
                <a:uFill>
                  <a:noFill/>
                </a:uFill>
                <a:hlinkClick r:id="" action="ppaction://noaction"/>
              </a:rPr>
              <a:t>.</a:t>
            </a:r>
            <a:r>
              <a:rPr lang="en"/>
              <a:t> You can also customize and animate them as you wish with the online editor. Visit</a:t>
            </a:r>
            <a:r>
              <a:rPr lang="en" b="1"/>
              <a:t> </a:t>
            </a:r>
            <a:r>
              <a:rPr lang="en" b="1">
                <a:uFill>
                  <a:noFill/>
                </a:uFill>
                <a:hlinkClick r:id="rId9"/>
              </a:rPr>
              <a:t>Storyset</a:t>
            </a:r>
            <a:r>
              <a:rPr lang="en"/>
              <a:t> to find more. </a:t>
            </a:r>
            <a:endParaRPr/>
          </a:p>
          <a:p>
            <a:pPr marL="914400" lvl="0" indent="-301625" algn="l" rtl="0">
              <a:spcBef>
                <a:spcPts val="0"/>
              </a:spcBef>
              <a:spcAft>
                <a:spcPts val="0"/>
              </a:spcAft>
              <a:buSzPts val="1150"/>
              <a:buFont typeface="Poppins"/>
              <a:buChar char="●"/>
            </a:pPr>
            <a:r>
              <a:rPr lang="en"/>
              <a:t>More</a:t>
            </a:r>
            <a:r>
              <a:rPr lang="en">
                <a:uFill>
                  <a:noFill/>
                </a:uFill>
                <a:hlinkClick r:id="" action="ppaction://noaction"/>
              </a:rPr>
              <a:t> </a:t>
            </a:r>
            <a:r>
              <a:rPr lang="en" b="1">
                <a:uFill>
                  <a:noFill/>
                </a:uFill>
                <a:hlinkClick r:id="" action="ppaction://noaction"/>
              </a:rPr>
              <a:t>infographic resources</a:t>
            </a:r>
            <a:r>
              <a:rPr lang="en"/>
              <a:t>, whose size and color can be edited. </a:t>
            </a:r>
            <a:endParaRPr/>
          </a:p>
          <a:p>
            <a:pPr marL="914400" lvl="0" indent="-301625" algn="l" rtl="0">
              <a:spcBef>
                <a:spcPts val="0"/>
              </a:spcBef>
              <a:spcAft>
                <a:spcPts val="0"/>
              </a:spcAft>
              <a:buSzPts val="1150"/>
              <a:buFont typeface="Poppins"/>
              <a:buChar char="●"/>
            </a:pPr>
            <a:r>
              <a:rPr lang="en" b="1">
                <a:uFill>
                  <a:noFill/>
                </a:uFill>
                <a:hlinkClick r:id="" action="ppaction://noaction"/>
              </a:rPr>
              <a:t>Sets of customizable icons</a:t>
            </a:r>
            <a:r>
              <a:rPr lang="en"/>
              <a:t>: general, business, avatar, creative process, education, help &amp; support, medical, nature, performing arts, SEO &amp; marketing, and teamwork.</a:t>
            </a:r>
            <a:endParaRPr/>
          </a:p>
          <a:p>
            <a:pPr marL="1371600" lvl="0" indent="0" algn="l" rtl="0">
              <a:spcBef>
                <a:spcPts val="0"/>
              </a:spcBef>
              <a:spcAft>
                <a:spcPts val="0"/>
              </a:spcAft>
              <a:buClr>
                <a:schemeClr val="dk1"/>
              </a:buClr>
              <a:buSzPts val="1100"/>
              <a:buFont typeface="Arial"/>
              <a:buNone/>
            </a:pPr>
            <a:endParaRPr/>
          </a:p>
          <a:p>
            <a:pPr marL="0" lvl="0" indent="0" algn="l" rtl="0">
              <a:spcBef>
                <a:spcPts val="0"/>
              </a:spcBef>
              <a:spcAft>
                <a:spcPts val="1600"/>
              </a:spcAft>
              <a:buClr>
                <a:schemeClr val="dk1"/>
              </a:buClr>
              <a:buSzPts val="1100"/>
              <a:buFont typeface="Arial"/>
              <a:buNone/>
            </a:pPr>
            <a:r>
              <a:rPr lang="en" b="1"/>
              <a:t>You can delete this slide when you’re done editing the presentation.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Conclusion</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6371916" cy="1382278"/>
          </a:xfrm>
        </p:spPr>
        <p:txBody>
          <a:bodyPr>
            <a:normAutofit/>
          </a:bodyPr>
          <a:lstStyle/>
          <a:p>
            <a:pPr marL="0" indent="0">
              <a:lnSpc>
                <a:spcPct val="120000"/>
              </a:lnSpc>
              <a:buClr>
                <a:schemeClr val="lt1"/>
              </a:buClr>
            </a:pPr>
            <a:r>
              <a:rPr lang="en-US" dirty="0">
                <a:sym typeface="Arial"/>
              </a:rPr>
              <a:t>The purpose of this project was to develop a model to predict the level of financial inclusion among a sample of survey respondents based on socio-economic, demographic drivers.</a:t>
            </a:r>
          </a:p>
          <a:p>
            <a:pPr marL="0" indent="0">
              <a:lnSpc>
                <a:spcPct val="120000"/>
              </a:lnSpc>
              <a:buClr>
                <a:schemeClr val="lt1"/>
              </a:buClr>
            </a:pPr>
            <a:endParaRPr lang="en-US" dirty="0">
              <a:sym typeface="Arial"/>
            </a:endParaRPr>
          </a:p>
          <a:p>
            <a:pPr marL="0" indent="0">
              <a:lnSpc>
                <a:spcPct val="120000"/>
              </a:lnSpc>
              <a:buClr>
                <a:schemeClr val="lt1"/>
              </a:buClr>
            </a:pPr>
            <a:endParaRPr lang="fr-HT" dirty="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a:t>
            </a:r>
            <a:r>
              <a:rPr lang="fr-HT" dirty="0" err="1"/>
              <a:t>Private</a:t>
            </a:r>
            <a:r>
              <a:rPr lang="fr-HT" dirty="0"/>
              <a:t> </a:t>
            </a:r>
            <a:r>
              <a:rPr lang="fr-HT" dirty="0" err="1"/>
              <a:t>Sector</a:t>
            </a:r>
            <a:r>
              <a:rPr lang="fr-HT" dirty="0"/>
              <a:t>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6"/>
            <a:ext cx="4994850" cy="611700"/>
          </a:xfrm>
        </p:spPr>
        <p:txBody>
          <a:bodyPr>
            <a:normAutofit fontScale="92500" lnSpcReduction="10000"/>
          </a:bodyPr>
          <a:lstStyle/>
          <a:p>
            <a:pPr>
              <a:buFont typeface="Arial" panose="020B0604020202020204" pitchFamily="34" charset="0"/>
              <a:buChar char="•"/>
            </a:pPr>
            <a:r>
              <a:rPr lang="en-US" dirty="0"/>
              <a:t>Accept new payment methods at their point of sale such as mobile money, online payment </a:t>
            </a:r>
            <a:endParaRPr lang="fr-HT" dirty="0"/>
          </a:p>
        </p:txBody>
      </p:sp>
    </p:spTree>
    <p:extLst>
      <p:ext uri="{BB962C8B-B14F-4D97-AF65-F5344CB8AC3E}">
        <p14:creationId xmlns:p14="http://schemas.microsoft.com/office/powerpoint/2010/main" val="294972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Financial services providers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892101"/>
          </a:xfrm>
        </p:spPr>
        <p:txBody>
          <a:bodyPr>
            <a:normAutofit/>
          </a:bodyPr>
          <a:lstStyle/>
          <a:p>
            <a:pPr>
              <a:buFont typeface="Arial" panose="020B0604020202020204" pitchFamily="34" charset="0"/>
              <a:buChar char="•"/>
            </a:pPr>
            <a:r>
              <a:rPr lang="en-US" dirty="0"/>
              <a:t>Facilitate the process of implementing points of service in areas where there are the most people not included.</a:t>
            </a:r>
          </a:p>
          <a:p>
            <a:pPr>
              <a:buFont typeface="Arial" panose="020B0604020202020204" pitchFamily="34" charset="0"/>
              <a:buChar char="•"/>
            </a:pPr>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130131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STATE</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6"/>
            <a:ext cx="4994850" cy="611700"/>
          </a:xfrm>
        </p:spPr>
        <p:txBody>
          <a:bodyPr>
            <a:normAutofit/>
          </a:bodyPr>
          <a:lstStyle/>
          <a:p>
            <a:pPr marL="400050" indent="-285750">
              <a:buFont typeface="Arial" panose="020B0604020202020204" pitchFamily="34" charset="0"/>
              <a:buChar char="•"/>
            </a:pPr>
            <a:r>
              <a:rPr lang="en-US" dirty="0"/>
              <a:t>Speed up with national financial education plan</a:t>
            </a:r>
          </a:p>
          <a:p>
            <a:pPr marL="400050" indent="-285750">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61788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pic>
        <p:nvPicPr>
          <p:cNvPr id="967" name="Google Shape;967;p54"/>
          <p:cNvPicPr preferRelativeResize="0"/>
          <p:nvPr/>
        </p:nvPicPr>
        <p:blipFill rotWithShape="1">
          <a:blip r:embed="rId3">
            <a:alphaModFix/>
          </a:blip>
          <a:srcRect r="2562"/>
          <a:stretch/>
        </p:blipFill>
        <p:spPr>
          <a:xfrm>
            <a:off x="4572000" y="1484425"/>
            <a:ext cx="4572000" cy="3128076"/>
          </a:xfrm>
          <a:prstGeom prst="rect">
            <a:avLst/>
          </a:prstGeom>
          <a:noFill/>
          <a:ln>
            <a:noFill/>
          </a:ln>
        </p:spPr>
      </p:pic>
      <p:sp>
        <p:nvSpPr>
          <p:cNvPr id="968" name="Google Shape;968;p5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sp>
        <p:nvSpPr>
          <p:cNvPr id="969" name="Google Shape;969;p54"/>
          <p:cNvSpPr txBox="1">
            <a:spLocks noGrp="1"/>
          </p:cNvSpPr>
          <p:nvPr>
            <p:ph type="subTitle" idx="1"/>
          </p:nvPr>
        </p:nvSpPr>
        <p:spPr>
          <a:xfrm>
            <a:off x="723900" y="1557625"/>
            <a:ext cx="3436800" cy="24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018"/>
              <a:buFont typeface="Arial"/>
              <a:buNone/>
            </a:pPr>
            <a:r>
              <a:rPr lang="en"/>
              <a:t>Venus has a beautiful name and is the second planet from the Sun:</a:t>
            </a:r>
            <a:endParaRPr/>
          </a:p>
          <a:p>
            <a:pPr marL="457200" lvl="0" indent="-317500" algn="l" rtl="0">
              <a:spcBef>
                <a:spcPts val="1200"/>
              </a:spcBef>
              <a:spcAft>
                <a:spcPts val="0"/>
              </a:spcAft>
              <a:buSzPts val="1400"/>
              <a:buChar char="●"/>
            </a:pPr>
            <a:r>
              <a:rPr lang="en"/>
              <a:t>Here you can enter one of your conclusions</a:t>
            </a:r>
            <a:endParaRPr/>
          </a:p>
          <a:p>
            <a:pPr marL="457200" lvl="0" indent="-317500" algn="l" rtl="0">
              <a:spcBef>
                <a:spcPts val="0"/>
              </a:spcBef>
              <a:spcAft>
                <a:spcPts val="0"/>
              </a:spcAft>
              <a:buSzPts val="1400"/>
              <a:buChar char="●"/>
            </a:pPr>
            <a:r>
              <a:rPr lang="en"/>
              <a:t>Here you can enter one of your conclusions</a:t>
            </a:r>
            <a:endParaRPr/>
          </a:p>
          <a:p>
            <a:pPr marL="457200" lvl="0" indent="-317500" algn="l" rtl="0">
              <a:spcBef>
                <a:spcPts val="0"/>
              </a:spcBef>
              <a:spcAft>
                <a:spcPts val="0"/>
              </a:spcAft>
              <a:buSzPts val="1400"/>
              <a:buChar char="●"/>
            </a:pPr>
            <a:r>
              <a:rPr lang="en"/>
              <a:t>Here you can enter one of your conclusions</a:t>
            </a:r>
            <a:endParaRPr/>
          </a:p>
          <a:p>
            <a:pPr marL="0" lvl="0" indent="0" algn="l" rtl="0">
              <a:spcBef>
                <a:spcPts val="1200"/>
              </a:spcBef>
              <a:spcAft>
                <a:spcPts val="1200"/>
              </a:spcAft>
              <a:buSzPts val="1018"/>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55"/>
          <p:cNvSpPr txBox="1">
            <a:spLocks noGrp="1"/>
          </p:cNvSpPr>
          <p:nvPr>
            <p:ph type="body" idx="1"/>
          </p:nvPr>
        </p:nvSpPr>
        <p:spPr/>
        <p:txBody>
          <a:bodyPr spcFirstLastPara="1" wrap="square" lIns="91425" tIns="91425" rIns="91425" bIns="91425" anchor="ctr" anchorCtr="0">
            <a:normAutofit/>
          </a:bodyPr>
          <a:lstStyle/>
          <a:p>
            <a:pPr lvl="0"/>
            <a:r>
              <a:rPr lang="en-US" dirty="0"/>
              <a:t>Do you have any questions?</a:t>
            </a:r>
          </a:p>
          <a:p>
            <a:pPr lvl="0"/>
            <a:endParaRPr lang="en-US" dirty="0"/>
          </a:p>
          <a:p>
            <a:pPr lvl="0"/>
            <a:r>
              <a:rPr lang="en-US" dirty="0">
                <a:hlinkClick r:id="rId3"/>
              </a:rPr>
              <a:t>addyouremail@freepik.com</a:t>
            </a:r>
            <a:endParaRPr lang="en-US" dirty="0"/>
          </a:p>
          <a:p>
            <a:pPr lvl="0"/>
            <a:r>
              <a:rPr lang="en-US" dirty="0"/>
              <a:t>+91  620 421 838 </a:t>
            </a:r>
          </a:p>
          <a:p>
            <a:pPr lvl="0"/>
            <a:r>
              <a:rPr lang="en-US" dirty="0"/>
              <a:t>yourcompany.com</a:t>
            </a:r>
          </a:p>
        </p:txBody>
      </p:sp>
      <p:sp>
        <p:nvSpPr>
          <p:cNvPr id="974" name="Google Shape;974;p55"/>
          <p:cNvSpPr txBox="1">
            <a:spLocks noGrp="1"/>
          </p:cNvSpPr>
          <p:nvPr>
            <p:ph type="title"/>
          </p:nvPr>
        </p:nvSpPr>
        <p:spPr>
          <a:xfrm>
            <a:off x="723900" y="540000"/>
            <a:ext cx="2923067" cy="1831060"/>
          </a:xfrm>
        </p:spPr>
        <p:txBody>
          <a:bodyPr spcFirstLastPara="1" wrap="square" lIns="91425" tIns="91425" rIns="91425" bIns="91425" anchor="ctr" anchorCtr="0">
            <a:normAutofit/>
          </a:bodyPr>
          <a:lstStyle/>
          <a:p>
            <a:pPr lvl="0"/>
            <a:r>
              <a:rPr lang="fr-HT" sz="5400" dirty="0"/>
              <a:t>Thanks</a:t>
            </a:r>
          </a:p>
        </p:txBody>
      </p:sp>
      <p:sp>
        <p:nvSpPr>
          <p:cNvPr id="977" name="Google Shape;977;p55"/>
          <p:cNvSpPr/>
          <p:nvPr/>
        </p:nvSpPr>
        <p:spPr>
          <a:xfrm>
            <a:off x="723909" y="3594893"/>
            <a:ext cx="471731" cy="47526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55"/>
          <p:cNvGrpSpPr/>
          <p:nvPr/>
        </p:nvGrpSpPr>
        <p:grpSpPr>
          <a:xfrm>
            <a:off x="1337069" y="3594536"/>
            <a:ext cx="472193" cy="474714"/>
            <a:chOff x="3303268" y="3817349"/>
            <a:chExt cx="346056" cy="345674"/>
          </a:xfrm>
        </p:grpSpPr>
        <p:sp>
          <p:nvSpPr>
            <p:cNvPr id="979" name="Google Shape;979;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55"/>
          <p:cNvGrpSpPr/>
          <p:nvPr/>
        </p:nvGrpSpPr>
        <p:grpSpPr>
          <a:xfrm>
            <a:off x="1949851" y="3594536"/>
            <a:ext cx="472193" cy="474714"/>
            <a:chOff x="3752358" y="3817349"/>
            <a:chExt cx="346056" cy="345674"/>
          </a:xfrm>
        </p:grpSpPr>
        <p:sp>
          <p:nvSpPr>
            <p:cNvPr id="984" name="Google Shape;984;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a:off x="2562634" y="3594536"/>
            <a:ext cx="472150" cy="474714"/>
            <a:chOff x="4201447" y="3817349"/>
            <a:chExt cx="346024" cy="345674"/>
          </a:xfrm>
        </p:grpSpPr>
        <p:sp>
          <p:nvSpPr>
            <p:cNvPr id="989" name="Google Shape;989;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6"/>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Vectors</a:t>
            </a:r>
            <a:endParaRPr b="1"/>
          </a:p>
          <a:p>
            <a:pPr marL="457200" lvl="0" indent="-304800" algn="l" rtl="0">
              <a:spcBef>
                <a:spcPts val="1200"/>
              </a:spcBef>
              <a:spcAft>
                <a:spcPts val="0"/>
              </a:spcAft>
              <a:buSzPts val="1200"/>
              <a:buChar char="●"/>
            </a:pPr>
            <a:r>
              <a:rPr lang="en" sz="1200">
                <a:uFill>
                  <a:noFill/>
                </a:uFill>
                <a:hlinkClick r:id="rId3"/>
              </a:rPr>
              <a:t>Cashback landing page and buyer</a:t>
            </a:r>
            <a:endParaRPr sz="1200"/>
          </a:p>
          <a:p>
            <a:pPr marL="457200" lvl="0" indent="-304800" algn="l" rtl="0">
              <a:spcBef>
                <a:spcPts val="0"/>
              </a:spcBef>
              <a:spcAft>
                <a:spcPts val="0"/>
              </a:spcAft>
              <a:buSzPts val="1200"/>
              <a:buChar char="●"/>
            </a:pPr>
            <a:r>
              <a:rPr lang="en" sz="1200">
                <a:uFill>
                  <a:noFill/>
                </a:uFill>
                <a:hlinkClick r:id="rId4"/>
              </a:rPr>
              <a:t>Cashback landing page earn rewards </a:t>
            </a:r>
            <a:endParaRPr b="1"/>
          </a:p>
          <a:p>
            <a:pPr marL="457200" lvl="0" indent="-317500" algn="l" rtl="0">
              <a:spcBef>
                <a:spcPts val="0"/>
              </a:spcBef>
              <a:spcAft>
                <a:spcPts val="0"/>
              </a:spcAft>
              <a:buSzPts val="1400"/>
              <a:buChar char="●"/>
            </a:pPr>
            <a:r>
              <a:rPr lang="en" sz="1200">
                <a:uFill>
                  <a:noFill/>
                </a:uFill>
                <a:hlinkClick r:id="rId5"/>
              </a:rPr>
              <a:t>Indian rupee bills exchange</a:t>
            </a:r>
            <a:endParaRPr b="1"/>
          </a:p>
          <a:p>
            <a:pPr marL="457200" lvl="0" indent="-317500" algn="l" rtl="0">
              <a:spcBef>
                <a:spcPts val="0"/>
              </a:spcBef>
              <a:spcAft>
                <a:spcPts val="0"/>
              </a:spcAft>
              <a:buSzPts val="1400"/>
              <a:buChar char="●"/>
            </a:pPr>
            <a:r>
              <a:rPr lang="en" sz="1200">
                <a:uFill>
                  <a:noFill/>
                </a:uFill>
                <a:hlinkClick r:id="rId6"/>
              </a:rPr>
              <a:t>Banking icons</a:t>
            </a:r>
            <a:endParaRPr b="1"/>
          </a:p>
          <a:p>
            <a:pPr marL="0" lvl="0" indent="0" algn="l" rtl="0">
              <a:spcBef>
                <a:spcPts val="1200"/>
              </a:spcBef>
              <a:spcAft>
                <a:spcPts val="0"/>
              </a:spcAft>
              <a:buNone/>
            </a:pPr>
            <a:endParaRPr b="1"/>
          </a:p>
          <a:p>
            <a:pPr marL="0" lvl="0" indent="0" algn="l" rtl="0">
              <a:spcBef>
                <a:spcPts val="1200"/>
              </a:spcBef>
              <a:spcAft>
                <a:spcPts val="0"/>
              </a:spcAft>
              <a:buNone/>
            </a:pPr>
            <a:r>
              <a:rPr lang="en" b="1"/>
              <a:t>Photos</a:t>
            </a:r>
            <a:endParaRPr b="1"/>
          </a:p>
          <a:p>
            <a:pPr marL="457200" lvl="0" indent="-304800" algn="l" rtl="0">
              <a:spcBef>
                <a:spcPts val="1200"/>
              </a:spcBef>
              <a:spcAft>
                <a:spcPts val="0"/>
              </a:spcAft>
              <a:buSzPts val="1200"/>
              <a:buChar char="●"/>
            </a:pPr>
            <a:r>
              <a:rPr lang="en" sz="1200">
                <a:uFill>
                  <a:noFill/>
                </a:uFill>
                <a:hlinkClick r:id="rId7"/>
              </a:rPr>
              <a:t>Businesswoman during a professional meeting with her teammates</a:t>
            </a:r>
            <a:endParaRPr/>
          </a:p>
          <a:p>
            <a:pPr marL="457200" lvl="0" indent="-317500" algn="l" rtl="0">
              <a:spcBef>
                <a:spcPts val="0"/>
              </a:spcBef>
              <a:spcAft>
                <a:spcPts val="0"/>
              </a:spcAft>
              <a:buSzPts val="1400"/>
              <a:buChar char="●"/>
            </a:pPr>
            <a:r>
              <a:rPr lang="en" sz="1200">
                <a:uFill>
                  <a:noFill/>
                </a:uFill>
                <a:hlinkClick r:id="rId8"/>
              </a:rPr>
              <a:t>Portrait of three businesswomen indoors</a:t>
            </a:r>
            <a:endParaRPr/>
          </a:p>
          <a:p>
            <a:pPr marL="457200" lvl="0" indent="-317500" algn="l" rtl="0">
              <a:spcBef>
                <a:spcPts val="0"/>
              </a:spcBef>
              <a:spcAft>
                <a:spcPts val="0"/>
              </a:spcAft>
              <a:buSzPts val="1400"/>
              <a:buChar char="●"/>
            </a:pPr>
            <a:r>
              <a:rPr lang="en" sz="1200">
                <a:uFill>
                  <a:noFill/>
                </a:uFill>
                <a:hlinkClick r:id="rId9"/>
              </a:rPr>
              <a:t>Smiley professional businesswoman with glasses doing a presentation</a:t>
            </a:r>
            <a:endParaRPr b="1"/>
          </a:p>
        </p:txBody>
      </p:sp>
      <p:sp>
        <p:nvSpPr>
          <p:cNvPr id="996" name="Google Shape;996;p5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 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7"/>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Did you like the resources on this template? Get them for free at our other websites.</a:t>
            </a:r>
            <a:endParaRPr sz="1200"/>
          </a:p>
          <a:p>
            <a:pPr marL="0" lvl="0" indent="0" algn="l" rtl="0">
              <a:spcBef>
                <a:spcPts val="1200"/>
              </a:spcBef>
              <a:spcAft>
                <a:spcPts val="0"/>
              </a:spcAft>
              <a:buNone/>
            </a:pPr>
            <a:r>
              <a:rPr lang="en" b="1"/>
              <a:t>Vectors</a:t>
            </a:r>
            <a:endParaRPr b="1"/>
          </a:p>
          <a:p>
            <a:pPr marL="457200" lvl="0" indent="-304800" algn="l" rtl="0">
              <a:spcBef>
                <a:spcPts val="1200"/>
              </a:spcBef>
              <a:spcAft>
                <a:spcPts val="0"/>
              </a:spcAft>
              <a:buSzPts val="1200"/>
              <a:buChar char="●"/>
            </a:pPr>
            <a:r>
              <a:rPr lang="en" sz="1200">
                <a:uFill>
                  <a:noFill/>
                </a:uFill>
                <a:hlinkClick r:id="rId3"/>
              </a:rPr>
              <a:t>Flat design cash on delivery concept </a:t>
            </a:r>
            <a:endParaRPr sz="1200"/>
          </a:p>
          <a:p>
            <a:pPr marL="457200" lvl="0" indent="-304800" algn="l" rtl="0">
              <a:spcBef>
                <a:spcPts val="0"/>
              </a:spcBef>
              <a:spcAft>
                <a:spcPts val="0"/>
              </a:spcAft>
              <a:buSzPts val="1200"/>
              <a:buChar char="●"/>
            </a:pPr>
            <a:r>
              <a:rPr lang="en" sz="1200">
                <a:uFill>
                  <a:noFill/>
                </a:uFill>
                <a:hlinkClick r:id="rId4"/>
              </a:rPr>
              <a:t>Cashback concept - landing page</a:t>
            </a:r>
            <a:endParaRPr b="1"/>
          </a:p>
          <a:p>
            <a:pPr marL="0" lvl="0" indent="0" algn="l" rtl="0">
              <a:spcBef>
                <a:spcPts val="1200"/>
              </a:spcBef>
              <a:spcAft>
                <a:spcPts val="0"/>
              </a:spcAft>
              <a:buNone/>
            </a:pPr>
            <a:endParaRPr b="1"/>
          </a:p>
          <a:p>
            <a:pPr marL="0" lvl="0" indent="0" algn="l" rtl="0">
              <a:spcBef>
                <a:spcPts val="1200"/>
              </a:spcBef>
              <a:spcAft>
                <a:spcPts val="0"/>
              </a:spcAft>
              <a:buNone/>
            </a:pPr>
            <a:r>
              <a:rPr lang="en" b="1"/>
              <a:t>Photos</a:t>
            </a:r>
            <a:endParaRPr b="1"/>
          </a:p>
          <a:p>
            <a:pPr marL="457200" lvl="0" indent="-304800" algn="l" rtl="0">
              <a:spcBef>
                <a:spcPts val="1200"/>
              </a:spcBef>
              <a:spcAft>
                <a:spcPts val="0"/>
              </a:spcAft>
              <a:buSzPts val="1200"/>
              <a:buChar char="●"/>
            </a:pPr>
            <a:r>
              <a:rPr lang="en" sz="1200">
                <a:uFill>
                  <a:noFill/>
                </a:uFill>
                <a:hlinkClick r:id="rId5"/>
              </a:rPr>
              <a:t>Businesswoman with glasses during a meeting presentation with her peers</a:t>
            </a:r>
            <a:endParaRPr/>
          </a:p>
          <a:p>
            <a:pPr marL="457200" lvl="0" indent="-317500" algn="l" rtl="0">
              <a:spcBef>
                <a:spcPts val="0"/>
              </a:spcBef>
              <a:spcAft>
                <a:spcPts val="0"/>
              </a:spcAft>
              <a:buSzPts val="1400"/>
              <a:buChar char="●"/>
            </a:pPr>
            <a:r>
              <a:rPr lang="en" sz="1200">
                <a:uFill>
                  <a:noFill/>
                </a:uFill>
                <a:hlinkClick r:id="rId6"/>
              </a:rPr>
              <a:t>Professional businesswoman with glasses during a meeting with her colleagues</a:t>
            </a:r>
            <a:endParaRPr/>
          </a:p>
          <a:p>
            <a:pPr marL="457200" lvl="0" indent="-317500" algn="l" rtl="0">
              <a:spcBef>
                <a:spcPts val="0"/>
              </a:spcBef>
              <a:spcAft>
                <a:spcPts val="0"/>
              </a:spcAft>
              <a:buSzPts val="1400"/>
              <a:buChar char="●"/>
            </a:pPr>
            <a:r>
              <a:rPr lang="en" sz="1200">
                <a:uFill>
                  <a:noFill/>
                </a:uFill>
                <a:hlinkClick r:id="rId7"/>
              </a:rPr>
              <a:t>Businesswoman during a professional meeting with her teammates</a:t>
            </a:r>
            <a:endParaRPr/>
          </a:p>
          <a:p>
            <a:pPr marL="457200" lvl="0" indent="-317500" algn="l" rtl="0">
              <a:spcBef>
                <a:spcPts val="0"/>
              </a:spcBef>
              <a:spcAft>
                <a:spcPts val="0"/>
              </a:spcAft>
              <a:buSzPts val="1400"/>
              <a:buChar char="●"/>
            </a:pPr>
            <a:r>
              <a:rPr lang="en" sz="1200">
                <a:uFill>
                  <a:noFill/>
                </a:uFill>
                <a:hlinkClick r:id="rId8"/>
              </a:rPr>
              <a:t>Businesswoman with glasses during a meeting presentation</a:t>
            </a:r>
            <a:endParaRPr/>
          </a:p>
        </p:txBody>
      </p:sp>
      <p:sp>
        <p:nvSpPr>
          <p:cNvPr id="1002" name="Google Shape;1002;p5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321" name="Google Shape;321;p30"/>
          <p:cNvSpPr txBox="1">
            <a:spLocks noGrp="1"/>
          </p:cNvSpPr>
          <p:nvPr>
            <p:ph type="title"/>
          </p:nvPr>
        </p:nvSpPr>
        <p:spPr>
          <a:xfrm>
            <a:off x="284269" y="1226425"/>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01</a:t>
            </a:r>
            <a:endParaRPr dirty="0"/>
          </a:p>
        </p:txBody>
      </p:sp>
      <p:sp>
        <p:nvSpPr>
          <p:cNvPr id="322" name="Google Shape;322;p30"/>
          <p:cNvSpPr txBox="1">
            <a:spLocks noGrp="1"/>
          </p:cNvSpPr>
          <p:nvPr>
            <p:ph type="subTitle" idx="1"/>
          </p:nvPr>
        </p:nvSpPr>
        <p:spPr>
          <a:xfrm>
            <a:off x="1279863" y="122994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Introduction</a:t>
            </a:r>
            <a:endParaRPr dirty="0"/>
          </a:p>
        </p:txBody>
      </p:sp>
      <p:sp>
        <p:nvSpPr>
          <p:cNvPr id="323" name="Google Shape;323;p30"/>
          <p:cNvSpPr txBox="1">
            <a:spLocks noGrp="1"/>
          </p:cNvSpPr>
          <p:nvPr>
            <p:ph type="subTitle" idx="2"/>
          </p:nvPr>
        </p:nvSpPr>
        <p:spPr>
          <a:xfrm>
            <a:off x="1351301"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Problem</a:t>
            </a:r>
          </a:p>
          <a:p>
            <a:pPr marL="0" lvl="0" indent="0" algn="l" rtl="0">
              <a:spcBef>
                <a:spcPts val="0"/>
              </a:spcBef>
              <a:spcAft>
                <a:spcPts val="1200"/>
              </a:spcAft>
              <a:buNone/>
            </a:pPr>
            <a:endParaRPr dirty="0"/>
          </a:p>
        </p:txBody>
      </p:sp>
      <p:sp>
        <p:nvSpPr>
          <p:cNvPr id="324" name="Google Shape;324;p30"/>
          <p:cNvSpPr txBox="1">
            <a:spLocks noGrp="1"/>
          </p:cNvSpPr>
          <p:nvPr>
            <p:ph type="title" idx="3"/>
          </p:nvPr>
        </p:nvSpPr>
        <p:spPr>
          <a:xfrm>
            <a:off x="268524" y="2292743"/>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03</a:t>
            </a:r>
            <a:endParaRPr dirty="0"/>
          </a:p>
        </p:txBody>
      </p:sp>
      <p:sp>
        <p:nvSpPr>
          <p:cNvPr id="325" name="Google Shape;325;p30"/>
          <p:cNvSpPr txBox="1">
            <a:spLocks noGrp="1"/>
          </p:cNvSpPr>
          <p:nvPr>
            <p:ph type="subTitle" idx="4"/>
          </p:nvPr>
        </p:nvSpPr>
        <p:spPr>
          <a:xfrm>
            <a:off x="1391187" y="225730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Methodology</a:t>
            </a:r>
            <a:r>
              <a:rPr lang="fr-HT" dirty="0"/>
              <a:t> </a:t>
            </a:r>
            <a:endParaRPr dirty="0"/>
          </a:p>
        </p:txBody>
      </p:sp>
      <p:sp>
        <p:nvSpPr>
          <p:cNvPr id="326" name="Google Shape;326;p30"/>
          <p:cNvSpPr txBox="1">
            <a:spLocks noGrp="1"/>
          </p:cNvSpPr>
          <p:nvPr>
            <p:ph type="subTitle" idx="5"/>
          </p:nvPr>
        </p:nvSpPr>
        <p:spPr>
          <a:xfrm>
            <a:off x="1386987" y="2559184"/>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Describing</a:t>
            </a:r>
            <a:r>
              <a:rPr lang="fr-HT" dirty="0"/>
              <a:t> the process of </a:t>
            </a:r>
            <a:r>
              <a:rPr lang="fr-HT" dirty="0" err="1"/>
              <a:t>our</a:t>
            </a:r>
            <a:r>
              <a:rPr lang="fr-HT" dirty="0"/>
              <a:t> </a:t>
            </a:r>
            <a:r>
              <a:rPr lang="fr-HT" dirty="0" err="1"/>
              <a:t>project</a:t>
            </a:r>
            <a:endParaRPr dirty="0"/>
          </a:p>
        </p:txBody>
      </p:sp>
      <p:sp>
        <p:nvSpPr>
          <p:cNvPr id="327" name="Google Shape;327;p30"/>
          <p:cNvSpPr txBox="1">
            <a:spLocks noGrp="1"/>
          </p:cNvSpPr>
          <p:nvPr>
            <p:ph type="title" idx="6"/>
          </p:nvPr>
        </p:nvSpPr>
        <p:spPr>
          <a:xfrm>
            <a:off x="4438817" y="1221778"/>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02</a:t>
            </a:r>
            <a:endParaRPr dirty="0"/>
          </a:p>
        </p:txBody>
      </p:sp>
      <p:sp>
        <p:nvSpPr>
          <p:cNvPr id="328" name="Google Shape;328;p30"/>
          <p:cNvSpPr txBox="1">
            <a:spLocks noGrp="1"/>
          </p:cNvSpPr>
          <p:nvPr>
            <p:ph type="subTitle" idx="7"/>
          </p:nvPr>
        </p:nvSpPr>
        <p:spPr>
          <a:xfrm>
            <a:off x="5713712" y="12264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 of the Project</a:t>
            </a:r>
            <a:endParaRPr dirty="0"/>
          </a:p>
        </p:txBody>
      </p:sp>
      <p:sp>
        <p:nvSpPr>
          <p:cNvPr id="329" name="Google Shape;329;p30"/>
          <p:cNvSpPr txBox="1">
            <a:spLocks noGrp="1"/>
          </p:cNvSpPr>
          <p:nvPr>
            <p:ph type="subTitle" idx="8"/>
          </p:nvPr>
        </p:nvSpPr>
        <p:spPr>
          <a:xfrm>
            <a:off x="5700450"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Goals </a:t>
            </a:r>
          </a:p>
        </p:txBody>
      </p:sp>
      <p:sp>
        <p:nvSpPr>
          <p:cNvPr id="330" name="Google Shape;330;p30"/>
          <p:cNvSpPr txBox="1">
            <a:spLocks noGrp="1"/>
          </p:cNvSpPr>
          <p:nvPr>
            <p:ph type="title" idx="9"/>
          </p:nvPr>
        </p:nvSpPr>
        <p:spPr>
          <a:xfrm>
            <a:off x="4572000" y="2263578"/>
            <a:ext cx="923700" cy="841200"/>
          </a:xfrm>
          <a:prstGeom prst="rect">
            <a:avLst/>
          </a:prstGeom>
        </p:spPr>
        <p:txBody>
          <a:bodyPr spcFirstLastPara="1" wrap="square" lIns="91425" tIns="91425" rIns="91425" bIns="91425" anchor="b" anchorCtr="0">
            <a:normAutofit/>
          </a:bodyPr>
          <a:lstStyle/>
          <a:p>
            <a:r>
              <a:rPr lang="en" dirty="0">
                <a:solidFill>
                  <a:schemeClr val="accent2"/>
                </a:solidFill>
              </a:rPr>
              <a:t>04</a:t>
            </a:r>
            <a:endParaRPr dirty="0">
              <a:solidFill>
                <a:schemeClr val="accent2"/>
              </a:solidFill>
            </a:endParaRPr>
          </a:p>
        </p:txBody>
      </p:sp>
      <p:sp>
        <p:nvSpPr>
          <p:cNvPr id="331" name="Google Shape;331;p30"/>
          <p:cNvSpPr txBox="1">
            <a:spLocks noGrp="1"/>
          </p:cNvSpPr>
          <p:nvPr>
            <p:ph type="subTitle" idx="13"/>
          </p:nvPr>
        </p:nvSpPr>
        <p:spPr>
          <a:xfrm>
            <a:off x="5700450" y="230011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EDA</a:t>
            </a:r>
            <a:endParaRPr dirty="0"/>
          </a:p>
        </p:txBody>
      </p:sp>
      <p:sp>
        <p:nvSpPr>
          <p:cNvPr id="332" name="Google Shape;332;p30"/>
          <p:cNvSpPr txBox="1">
            <a:spLocks noGrp="1"/>
          </p:cNvSpPr>
          <p:nvPr>
            <p:ph type="subTitle" idx="14"/>
          </p:nvPr>
        </p:nvSpPr>
        <p:spPr>
          <a:xfrm>
            <a:off x="5700450" y="2617265"/>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Providing</a:t>
            </a:r>
            <a:r>
              <a:rPr lang="fr-HT" dirty="0"/>
              <a:t> insights about the data</a:t>
            </a:r>
            <a:endParaRPr dirty="0"/>
          </a:p>
        </p:txBody>
      </p:sp>
      <p:sp>
        <p:nvSpPr>
          <p:cNvPr id="333" name="Google Shape;333;p30"/>
          <p:cNvSpPr/>
          <p:nvPr/>
        </p:nvSpPr>
        <p:spPr>
          <a:xfrm>
            <a:off x="1261033" y="13103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271350" y="234616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06751" y="1336074"/>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96473" y="235626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p30">
            <a:extLst>
              <a:ext uri="{FF2B5EF4-FFF2-40B4-BE49-F238E27FC236}">
                <a16:creationId xmlns:a16="http://schemas.microsoft.com/office/drawing/2014/main" id="{A51844C2-F5E7-41D2-8084-161B75891AF3}"/>
              </a:ext>
            </a:extLst>
          </p:cNvPr>
          <p:cNvSpPr txBox="1">
            <a:spLocks/>
          </p:cNvSpPr>
          <p:nvPr/>
        </p:nvSpPr>
        <p:spPr>
          <a:xfrm>
            <a:off x="392399" y="3412514"/>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4"/>
                </a:solidFill>
              </a:rPr>
              <a:t>05</a:t>
            </a:r>
          </a:p>
        </p:txBody>
      </p:sp>
      <p:sp>
        <p:nvSpPr>
          <p:cNvPr id="22" name="Google Shape;333;p30">
            <a:extLst>
              <a:ext uri="{FF2B5EF4-FFF2-40B4-BE49-F238E27FC236}">
                <a16:creationId xmlns:a16="http://schemas.microsoft.com/office/drawing/2014/main" id="{AC0E5670-A19E-402B-A02F-B9C240F37337}"/>
              </a:ext>
            </a:extLst>
          </p:cNvPr>
          <p:cNvSpPr/>
          <p:nvPr/>
        </p:nvSpPr>
        <p:spPr>
          <a:xfrm>
            <a:off x="1247770" y="349583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p30">
            <a:extLst>
              <a:ext uri="{FF2B5EF4-FFF2-40B4-BE49-F238E27FC236}">
                <a16:creationId xmlns:a16="http://schemas.microsoft.com/office/drawing/2014/main" id="{6B32A018-8E61-4DFA-98A8-1751F37D25EE}"/>
              </a:ext>
            </a:extLst>
          </p:cNvPr>
          <p:cNvSpPr txBox="1">
            <a:spLocks/>
          </p:cNvSpPr>
          <p:nvPr/>
        </p:nvSpPr>
        <p:spPr>
          <a:xfrm>
            <a:off x="1302530" y="3405360"/>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Model</a:t>
            </a:r>
          </a:p>
        </p:txBody>
      </p:sp>
      <p:sp>
        <p:nvSpPr>
          <p:cNvPr id="25" name="Google Shape;326;p30">
            <a:extLst>
              <a:ext uri="{FF2B5EF4-FFF2-40B4-BE49-F238E27FC236}">
                <a16:creationId xmlns:a16="http://schemas.microsoft.com/office/drawing/2014/main" id="{31B6BC01-DCA8-4AE8-8FC5-80E89B0742A7}"/>
              </a:ext>
            </a:extLst>
          </p:cNvPr>
          <p:cNvSpPr txBox="1">
            <a:spLocks/>
          </p:cNvSpPr>
          <p:nvPr/>
        </p:nvSpPr>
        <p:spPr>
          <a:xfrm>
            <a:off x="1287558" y="3808822"/>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r>
              <a:rPr lang="en-US" dirty="0"/>
              <a:t>Comparisons of the models</a:t>
            </a:r>
          </a:p>
        </p:txBody>
      </p:sp>
      <p:sp>
        <p:nvSpPr>
          <p:cNvPr id="26" name="Google Shape;330;p30">
            <a:extLst>
              <a:ext uri="{FF2B5EF4-FFF2-40B4-BE49-F238E27FC236}">
                <a16:creationId xmlns:a16="http://schemas.microsoft.com/office/drawing/2014/main" id="{D861C38C-C6A7-43BB-80CC-62D71C018D17}"/>
              </a:ext>
            </a:extLst>
          </p:cNvPr>
          <p:cNvSpPr txBox="1">
            <a:spLocks/>
          </p:cNvSpPr>
          <p:nvPr/>
        </p:nvSpPr>
        <p:spPr>
          <a:xfrm>
            <a:off x="4572000" y="3405360"/>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5"/>
                </a:solidFill>
              </a:rPr>
              <a:t>06</a:t>
            </a:r>
          </a:p>
        </p:txBody>
      </p:sp>
      <p:sp>
        <p:nvSpPr>
          <p:cNvPr id="27" name="Google Shape;333;p30">
            <a:extLst>
              <a:ext uri="{FF2B5EF4-FFF2-40B4-BE49-F238E27FC236}">
                <a16:creationId xmlns:a16="http://schemas.microsoft.com/office/drawing/2014/main" id="{6DF14EF6-BEE3-410F-BE36-E060674EBBE7}"/>
              </a:ext>
            </a:extLst>
          </p:cNvPr>
          <p:cNvSpPr/>
          <p:nvPr/>
        </p:nvSpPr>
        <p:spPr>
          <a:xfrm>
            <a:off x="5606751" y="337645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30">
            <a:extLst>
              <a:ext uri="{FF2B5EF4-FFF2-40B4-BE49-F238E27FC236}">
                <a16:creationId xmlns:a16="http://schemas.microsoft.com/office/drawing/2014/main" id="{264BD3CE-3AE7-4315-814A-8F11E89476E3}"/>
              </a:ext>
            </a:extLst>
          </p:cNvPr>
          <p:cNvSpPr txBox="1">
            <a:spLocks/>
          </p:cNvSpPr>
          <p:nvPr/>
        </p:nvSpPr>
        <p:spPr>
          <a:xfrm>
            <a:off x="5700450" y="3285649"/>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Recommandations </a:t>
            </a:r>
          </a:p>
        </p:txBody>
      </p:sp>
      <p:sp>
        <p:nvSpPr>
          <p:cNvPr id="29" name="Google Shape;326;p30">
            <a:extLst>
              <a:ext uri="{FF2B5EF4-FFF2-40B4-BE49-F238E27FC236}">
                <a16:creationId xmlns:a16="http://schemas.microsoft.com/office/drawing/2014/main" id="{E010C106-74A9-4480-80A3-72094471126D}"/>
              </a:ext>
            </a:extLst>
          </p:cNvPr>
          <p:cNvSpPr txBox="1">
            <a:spLocks/>
          </p:cNvSpPr>
          <p:nvPr/>
        </p:nvSpPr>
        <p:spPr>
          <a:xfrm>
            <a:off x="5727190" y="3703975"/>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idx="2"/>
          </p:nvPr>
        </p:nvSpPr>
        <p:spPr>
          <a:xfrm>
            <a:off x="-555129" y="942850"/>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fr-HT" dirty="0"/>
              <a:t>Introduction</a:t>
            </a:r>
            <a:endParaRPr dirty="0"/>
          </a:p>
        </p:txBody>
      </p:sp>
      <p:sp>
        <p:nvSpPr>
          <p:cNvPr id="342" name="Google Shape;342;p31"/>
          <p:cNvSpPr txBox="1">
            <a:spLocks noGrp="1"/>
          </p:cNvSpPr>
          <p:nvPr>
            <p:ph type="title"/>
          </p:nvPr>
        </p:nvSpPr>
        <p:spPr>
          <a:xfrm>
            <a:off x="3588626" y="3332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343" name="Google Shape;343;p31"/>
          <p:cNvSpPr txBox="1">
            <a:spLocks noGrp="1"/>
          </p:cNvSpPr>
          <p:nvPr>
            <p:ph type="subTitle" idx="1"/>
          </p:nvPr>
        </p:nvSpPr>
        <p:spPr>
          <a:xfrm>
            <a:off x="330295" y="1713185"/>
            <a:ext cx="7639174" cy="23963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situation has happened to me multiple times. I had no cash on me but in my mobile wallet and wanted to buy something on the streets from a local merchant. He said he can’t sell me because he doesn’t have a mobile money account to receive the money.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wondered why it was so difficult to implement these new payment methods in Haiti.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Haiti, it is clear that the majority of the population is financially excluded. Do the reliable and responsible providers in Haiti (BRH, Commercial banks, cell phone operators) have difficulty </a:t>
            </a:r>
            <a:r>
              <a:rPr lang="en-US" dirty="0">
                <a:solidFill>
                  <a:schemeClr val="accent4">
                    <a:lumMod val="75000"/>
                  </a:schemeClr>
                </a:solidFill>
              </a:rPr>
              <a:t>targeting</a:t>
            </a:r>
            <a:r>
              <a:rPr lang="en-US" dirty="0"/>
              <a:t> the people in Haiti?</a:t>
            </a:r>
          </a:p>
          <a:p>
            <a:pPr marL="0" lvl="0" indent="0" algn="l" rtl="0">
              <a:spcBef>
                <a:spcPts val="0"/>
              </a:spcBef>
              <a:spcAft>
                <a:spcPts val="0"/>
              </a:spcAft>
              <a:buNone/>
            </a:pPr>
            <a:endParaRPr lang="fr-H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C1EDDF-64BA-4E62-95C4-890B40D9C7A3}"/>
              </a:ext>
            </a:extLst>
          </p:cNvPr>
          <p:cNvSpPr>
            <a:spLocks noGrp="1"/>
          </p:cNvSpPr>
          <p:nvPr>
            <p:ph type="subTitle" idx="1"/>
          </p:nvPr>
        </p:nvSpPr>
        <p:spPr>
          <a:xfrm>
            <a:off x="5412827" y="3086633"/>
            <a:ext cx="3731173" cy="1878771"/>
          </a:xfrm>
        </p:spPr>
        <p:txBody>
          <a:bodyPr>
            <a:normAutofit/>
          </a:bodyPr>
          <a:lstStyle/>
          <a:p>
            <a:pPr algn="ctr"/>
            <a:r>
              <a:rPr lang="en-US" dirty="0"/>
              <a:t>According to the </a:t>
            </a:r>
            <a:r>
              <a:rPr lang="en-US" dirty="0" err="1"/>
              <a:t>FinScope</a:t>
            </a:r>
            <a:r>
              <a:rPr lang="en-US" dirty="0"/>
              <a:t> 2018 survey, approximately 11% of Haitians have access to banking services; 33% turn to decentralized financial services and 11% use unregulated financial services.</a:t>
            </a:r>
            <a:endParaRPr lang="fr-HT" dirty="0"/>
          </a:p>
        </p:txBody>
      </p:sp>
    </p:spTree>
    <p:extLst>
      <p:ext uri="{BB962C8B-B14F-4D97-AF65-F5344CB8AC3E}">
        <p14:creationId xmlns:p14="http://schemas.microsoft.com/office/powerpoint/2010/main" val="405253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Goal of the Project</a:t>
            </a:r>
            <a:endParaRPr dirty="0"/>
          </a:p>
        </p:txBody>
      </p:sp>
      <p:sp>
        <p:nvSpPr>
          <p:cNvPr id="13" name="Subtitle 12">
            <a:extLst>
              <a:ext uri="{FF2B5EF4-FFF2-40B4-BE49-F238E27FC236}">
                <a16:creationId xmlns:a16="http://schemas.microsoft.com/office/drawing/2014/main" id="{9F9A26B8-C719-4988-915C-FD4B178544EC}"/>
              </a:ext>
            </a:extLst>
          </p:cNvPr>
          <p:cNvSpPr>
            <a:spLocks noGrp="1"/>
          </p:cNvSpPr>
          <p:nvPr>
            <p:ph type="subTitle" idx="6"/>
          </p:nvPr>
        </p:nvSpPr>
        <p:spPr>
          <a:xfrm>
            <a:off x="973819" y="1696215"/>
            <a:ext cx="6383421" cy="611700"/>
          </a:xfrm>
        </p:spPr>
        <p:txBody>
          <a:bodyPr>
            <a:noAutofit/>
          </a:bodyPr>
          <a:lstStyle/>
          <a:p>
            <a:pPr algn="l"/>
            <a:r>
              <a:rPr lang="en-US" dirty="0"/>
              <a:t>The objective of this project is to determine if machine learning algorithms can help classify individuals in Haiti. </a:t>
            </a:r>
          </a:p>
          <a:p>
            <a:pPr algn="l"/>
            <a:endParaRPr lang="en-US" dirty="0"/>
          </a:p>
          <a:p>
            <a:pPr algn="l"/>
            <a:r>
              <a:rPr lang="en-US" dirty="0"/>
              <a:t>Financial Services providers can use the model’s prediction for data-driven decisions :</a:t>
            </a:r>
          </a:p>
          <a:p>
            <a:pPr algn="l">
              <a:buFont typeface="Courier New" panose="02070309020205020404" pitchFamily="49" charset="0"/>
              <a:buChar char="o"/>
            </a:pPr>
            <a:r>
              <a:rPr lang="en-US" dirty="0"/>
              <a:t> On Strategies like boosting and promoting  to better target their audience like implementing social programs for financial inclusion</a:t>
            </a:r>
          </a:p>
          <a:p>
            <a:pPr algn="l">
              <a:buFont typeface="Courier New" panose="02070309020205020404" pitchFamily="49" charset="0"/>
              <a:buChar char="o"/>
            </a:pPr>
            <a:r>
              <a:rPr lang="en-US" dirty="0"/>
              <a:t>Developing better financial products for their potentials clients based on demographics and socio-economics drivers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6"/>
            <a:ext cx="5343574" cy="122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target audience of this  project is the Central Bank, the commercial banks , MNO’s ,IMF’S and other NGO’s  in Haiti.</a:t>
            </a:r>
            <a:endParaRPr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Target Audience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847018" y="1423001"/>
            <a:ext cx="6594305" cy="889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we use is from a survey on 4269 people in Haiti about  made by </a:t>
            </a:r>
            <a:r>
              <a:rPr lang="en-US" dirty="0" err="1"/>
              <a:t>Finmark</a:t>
            </a:r>
            <a:r>
              <a:rPr lang="en-US" dirty="0"/>
              <a:t> trust in collaboration with Group </a:t>
            </a:r>
            <a:r>
              <a:rPr lang="en-US" dirty="0" err="1"/>
              <a:t>Croissance</a:t>
            </a:r>
            <a:r>
              <a:rPr lang="en-US" dirty="0"/>
              <a:t> and USAID.</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Data Source</a:t>
            </a:r>
            <a:endParaRPr dirty="0"/>
          </a:p>
        </p:txBody>
      </p:sp>
      <p:pic>
        <p:nvPicPr>
          <p:cNvPr id="3" name="Picture 2">
            <a:extLst>
              <a:ext uri="{FF2B5EF4-FFF2-40B4-BE49-F238E27FC236}">
                <a16:creationId xmlns:a16="http://schemas.microsoft.com/office/drawing/2014/main" id="{CD4F1369-2A30-49E7-8FBD-B444853F974A}"/>
              </a:ext>
            </a:extLst>
          </p:cNvPr>
          <p:cNvPicPr>
            <a:picLocks noChangeAspect="1"/>
          </p:cNvPicPr>
          <p:nvPr/>
        </p:nvPicPr>
        <p:blipFill>
          <a:blip r:embed="rId3"/>
          <a:stretch>
            <a:fillRect/>
          </a:stretch>
        </p:blipFill>
        <p:spPr>
          <a:xfrm>
            <a:off x="3425058" y="2831224"/>
            <a:ext cx="2088274" cy="1222500"/>
          </a:xfrm>
          <a:prstGeom prst="rect">
            <a:avLst/>
          </a:prstGeom>
        </p:spPr>
      </p:pic>
    </p:spTree>
    <p:extLst>
      <p:ext uri="{BB962C8B-B14F-4D97-AF65-F5344CB8AC3E}">
        <p14:creationId xmlns:p14="http://schemas.microsoft.com/office/powerpoint/2010/main" val="147201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err="1"/>
              <a:t>Methodology</a:t>
            </a:r>
            <a:endParaRPr dirty="0"/>
          </a:p>
        </p:txBody>
      </p:sp>
      <p:cxnSp>
        <p:nvCxnSpPr>
          <p:cNvPr id="606" name="Google Shape;606;p43"/>
          <p:cNvCxnSpPr/>
          <p:nvPr/>
        </p:nvCxnSpPr>
        <p:spPr>
          <a:xfrm rot="10800000">
            <a:off x="1062000" y="2385475"/>
            <a:ext cx="7033800" cy="0"/>
          </a:xfrm>
          <a:prstGeom prst="straightConnector1">
            <a:avLst/>
          </a:prstGeom>
          <a:noFill/>
          <a:ln w="28575" cap="flat" cmpd="sng">
            <a:solidFill>
              <a:schemeClr val="accent2"/>
            </a:solidFill>
            <a:prstDash val="solid"/>
            <a:round/>
            <a:headEnd type="oval" w="med" len="med"/>
            <a:tailEnd type="oval" w="med" len="med"/>
          </a:ln>
        </p:spPr>
      </p:cxnSp>
      <p:sp>
        <p:nvSpPr>
          <p:cNvPr id="607" name="Google Shape;607;p43"/>
          <p:cNvSpPr txBox="1">
            <a:spLocks noGrp="1"/>
          </p:cNvSpPr>
          <p:nvPr>
            <p:ph type="title" idx="4294967295"/>
          </p:nvPr>
        </p:nvSpPr>
        <p:spPr>
          <a:xfrm>
            <a:off x="941975" y="2938900"/>
            <a:ext cx="1190100" cy="4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HT" sz="1800" dirty="0">
                <a:solidFill>
                  <a:schemeClr val="accent5"/>
                </a:solidFill>
              </a:rPr>
              <a:t>Collect</a:t>
            </a:r>
            <a:endParaRPr sz="1800" dirty="0">
              <a:solidFill>
                <a:schemeClr val="accent5"/>
              </a:solidFill>
            </a:endParaRPr>
          </a:p>
        </p:txBody>
      </p:sp>
      <p:sp>
        <p:nvSpPr>
          <p:cNvPr id="608" name="Google Shape;608;p43"/>
          <p:cNvSpPr/>
          <p:nvPr/>
        </p:nvSpPr>
        <p:spPr>
          <a:xfrm>
            <a:off x="1441500" y="2289975"/>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3"/>
          <p:cNvCxnSpPr>
            <a:stCxn id="608" idx="4"/>
          </p:cNvCxnSpPr>
          <p:nvPr/>
        </p:nvCxnSpPr>
        <p:spPr>
          <a:xfrm>
            <a:off x="1537050" y="2481075"/>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0" name="Google Shape;610;p43"/>
          <p:cNvSpPr txBox="1">
            <a:spLocks noGrp="1"/>
          </p:cNvSpPr>
          <p:nvPr>
            <p:ph type="title" idx="4294967295"/>
          </p:nvPr>
        </p:nvSpPr>
        <p:spPr>
          <a:xfrm>
            <a:off x="2591975" y="2938900"/>
            <a:ext cx="2175874"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Cleaning And Analysis </a:t>
            </a:r>
            <a:endParaRPr sz="1800" dirty="0">
              <a:solidFill>
                <a:schemeClr val="accent6"/>
              </a:solidFill>
            </a:endParaRPr>
          </a:p>
        </p:txBody>
      </p:sp>
      <p:sp>
        <p:nvSpPr>
          <p:cNvPr id="611" name="Google Shape;611;p43"/>
          <p:cNvSpPr/>
          <p:nvPr/>
        </p:nvSpPr>
        <p:spPr>
          <a:xfrm>
            <a:off x="3469388" y="2289934"/>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43"/>
          <p:cNvCxnSpPr>
            <a:stCxn id="611" idx="4"/>
          </p:cNvCxnSpPr>
          <p:nvPr/>
        </p:nvCxnSpPr>
        <p:spPr>
          <a:xfrm>
            <a:off x="3564938" y="2481034"/>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3" name="Google Shape;613;p43"/>
          <p:cNvSpPr txBox="1">
            <a:spLocks noGrp="1"/>
          </p:cNvSpPr>
          <p:nvPr>
            <p:ph type="title" idx="4294967295"/>
          </p:nvPr>
        </p:nvSpPr>
        <p:spPr>
          <a:xfrm>
            <a:off x="4997800" y="2938900"/>
            <a:ext cx="1190100"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800" dirty="0">
                <a:solidFill>
                  <a:schemeClr val="accent5"/>
                </a:solidFill>
              </a:rPr>
              <a:t>Modeling</a:t>
            </a:r>
            <a:endParaRPr sz="1800" dirty="0">
              <a:solidFill>
                <a:schemeClr val="accent5"/>
              </a:solidFill>
            </a:endParaRPr>
          </a:p>
        </p:txBody>
      </p:sp>
      <p:sp>
        <p:nvSpPr>
          <p:cNvPr id="614" name="Google Shape;614;p43"/>
          <p:cNvSpPr/>
          <p:nvPr/>
        </p:nvSpPr>
        <p:spPr>
          <a:xfrm>
            <a:off x="5497288" y="2289932"/>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43"/>
          <p:cNvCxnSpPr>
            <a:stCxn id="614" idx="4"/>
          </p:cNvCxnSpPr>
          <p:nvPr/>
        </p:nvCxnSpPr>
        <p:spPr>
          <a:xfrm>
            <a:off x="5592838" y="2481032"/>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6" name="Google Shape;616;p43"/>
          <p:cNvSpPr txBox="1">
            <a:spLocks noGrp="1"/>
          </p:cNvSpPr>
          <p:nvPr>
            <p:ph type="title" idx="4294967295"/>
          </p:nvPr>
        </p:nvSpPr>
        <p:spPr>
          <a:xfrm>
            <a:off x="6565812" y="2938900"/>
            <a:ext cx="2336449"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Recommandations</a:t>
            </a:r>
            <a:endParaRPr sz="1800" dirty="0">
              <a:solidFill>
                <a:schemeClr val="accent6"/>
              </a:solidFill>
            </a:endParaRPr>
          </a:p>
        </p:txBody>
      </p:sp>
      <p:sp>
        <p:nvSpPr>
          <p:cNvPr id="617" name="Google Shape;617;p43"/>
          <p:cNvSpPr/>
          <p:nvPr/>
        </p:nvSpPr>
        <p:spPr>
          <a:xfrm>
            <a:off x="7525188" y="2289925"/>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 name="Google Shape;618;p43"/>
          <p:cNvCxnSpPr/>
          <p:nvPr/>
        </p:nvCxnSpPr>
        <p:spPr>
          <a:xfrm>
            <a:off x="7620763" y="2481025"/>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9" name="Google Shape;619;p43"/>
          <p:cNvSpPr txBox="1"/>
          <p:nvPr/>
        </p:nvSpPr>
        <p:spPr>
          <a:xfrm>
            <a:off x="712025" y="3411700"/>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lt1"/>
                </a:solidFill>
                <a:latin typeface="Poppins"/>
                <a:ea typeface="Poppins"/>
                <a:cs typeface="Poppins"/>
                <a:sym typeface="Poppins"/>
              </a:rPr>
              <a:t>Collecting</a:t>
            </a:r>
            <a:r>
              <a:rPr lang="fr-HT" dirty="0">
                <a:solidFill>
                  <a:schemeClr val="lt1"/>
                </a:solidFill>
                <a:latin typeface="Poppins"/>
                <a:ea typeface="Poppins"/>
                <a:cs typeface="Poppins"/>
                <a:sym typeface="Poppins"/>
              </a:rPr>
              <a:t> Data </a:t>
            </a:r>
            <a:r>
              <a:rPr lang="fr-HT" dirty="0" err="1">
                <a:solidFill>
                  <a:schemeClr val="lt1"/>
                </a:solidFill>
                <a:latin typeface="Poppins"/>
                <a:ea typeface="Poppins"/>
                <a:cs typeface="Poppins"/>
                <a:sym typeface="Poppins"/>
              </a:rPr>
              <a:t>from</a:t>
            </a:r>
            <a:r>
              <a:rPr lang="fr-HT" dirty="0">
                <a:solidFill>
                  <a:schemeClr val="lt1"/>
                </a:solidFill>
                <a:latin typeface="Poppins"/>
                <a:ea typeface="Poppins"/>
                <a:cs typeface="Poppins"/>
                <a:sym typeface="Poppins"/>
              </a:rPr>
              <a:t> </a:t>
            </a:r>
            <a:r>
              <a:rPr lang="fr-HT" dirty="0" err="1">
                <a:solidFill>
                  <a:schemeClr val="lt1"/>
                </a:solidFill>
                <a:latin typeface="Poppins"/>
                <a:ea typeface="Poppins"/>
                <a:cs typeface="Poppins"/>
                <a:sym typeface="Poppins"/>
              </a:rPr>
              <a:t>Finmark</a:t>
            </a:r>
            <a:r>
              <a:rPr lang="fr-HT" dirty="0">
                <a:solidFill>
                  <a:schemeClr val="lt1"/>
                </a:solidFill>
                <a:latin typeface="Poppins"/>
                <a:ea typeface="Poppins"/>
                <a:cs typeface="Poppins"/>
                <a:sym typeface="Poppins"/>
              </a:rPr>
              <a:t> Trust</a:t>
            </a:r>
          </a:p>
        </p:txBody>
      </p:sp>
      <p:sp>
        <p:nvSpPr>
          <p:cNvPr id="620" name="Google Shape;620;p43"/>
          <p:cNvSpPr txBox="1"/>
          <p:nvPr/>
        </p:nvSpPr>
        <p:spPr>
          <a:xfrm>
            <a:off x="2752946" y="3484315"/>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HT" dirty="0">
                <a:solidFill>
                  <a:schemeClr val="lt1"/>
                </a:solidFill>
                <a:latin typeface="Poppins"/>
                <a:ea typeface="Poppins"/>
                <a:cs typeface="Poppins"/>
                <a:sym typeface="Poppins"/>
              </a:rPr>
              <a:t>Cleaning Data and EDA </a:t>
            </a:r>
            <a:r>
              <a:rPr lang="en-US" dirty="0">
                <a:solidFill>
                  <a:schemeClr val="lt1"/>
                </a:solidFill>
                <a:latin typeface="Poppins"/>
                <a:ea typeface="Poppins"/>
                <a:cs typeface="Poppins"/>
                <a:sym typeface="Poppins"/>
              </a:rPr>
              <a:t>using</a:t>
            </a:r>
            <a:r>
              <a:rPr lang="fr-HT" dirty="0">
                <a:solidFill>
                  <a:schemeClr val="lt1"/>
                </a:solidFill>
                <a:latin typeface="Poppins"/>
                <a:ea typeface="Poppins"/>
                <a:cs typeface="Poppins"/>
                <a:sym typeface="Poppins"/>
              </a:rPr>
              <a:t> Python Pandas and </a:t>
            </a:r>
            <a:r>
              <a:rPr lang="fr-HT" dirty="0" err="1">
                <a:solidFill>
                  <a:schemeClr val="lt1"/>
                </a:solidFill>
                <a:latin typeface="Poppins"/>
                <a:ea typeface="Poppins"/>
                <a:cs typeface="Poppins"/>
                <a:sym typeface="Poppins"/>
              </a:rPr>
              <a:t>Numpy</a:t>
            </a:r>
            <a:endParaRPr dirty="0">
              <a:solidFill>
                <a:schemeClr val="lt1"/>
              </a:solidFill>
              <a:latin typeface="Poppins"/>
              <a:ea typeface="Poppins"/>
              <a:cs typeface="Poppins"/>
              <a:sym typeface="Poppins"/>
            </a:endParaRPr>
          </a:p>
        </p:txBody>
      </p:sp>
      <p:sp>
        <p:nvSpPr>
          <p:cNvPr id="621" name="Google Shape;621;p43"/>
          <p:cNvSpPr txBox="1"/>
          <p:nvPr/>
        </p:nvSpPr>
        <p:spPr>
          <a:xfrm>
            <a:off x="4767850" y="3411699"/>
            <a:ext cx="1650000" cy="1370504"/>
          </a:xfrm>
          <a:prstGeom prst="rect">
            <a:avLst/>
          </a:prstGeom>
          <a:noFill/>
          <a:ln>
            <a:noFill/>
          </a:ln>
        </p:spPr>
        <p:txBody>
          <a:bodyPr spcFirstLastPara="1" wrap="square" lIns="91425" tIns="91425" rIns="91425" bIns="91425" anchor="t" anchorCtr="0">
            <a:noAutofit/>
          </a:bodyPr>
          <a:lstStyle/>
          <a:p>
            <a:pPr algn="ctr">
              <a:spcAft>
                <a:spcPts val="1600"/>
              </a:spcAft>
            </a:pPr>
            <a:r>
              <a:rPr lang="fr-HT" dirty="0">
                <a:solidFill>
                  <a:schemeClr val="lt1"/>
                </a:solidFill>
                <a:latin typeface="Poppins"/>
                <a:cs typeface="Poppins"/>
                <a:sym typeface="Poppins"/>
              </a:rPr>
              <a:t>Building a Machine Learning Classification Model </a:t>
            </a:r>
            <a:r>
              <a:rPr lang="fr-HT" dirty="0" err="1">
                <a:solidFill>
                  <a:schemeClr val="lt1"/>
                </a:solidFill>
                <a:latin typeface="Poppins"/>
                <a:cs typeface="Poppins"/>
                <a:sym typeface="Poppins"/>
              </a:rPr>
              <a:t>with</a:t>
            </a:r>
            <a:r>
              <a:rPr lang="fr-HT" dirty="0">
                <a:solidFill>
                  <a:schemeClr val="lt1"/>
                </a:solidFill>
                <a:latin typeface="Poppins"/>
                <a:cs typeface="Poppins"/>
                <a:sym typeface="Poppins"/>
              </a:rPr>
              <a:t> Python</a:t>
            </a:r>
            <a:endParaRPr dirty="0">
              <a:solidFill>
                <a:schemeClr val="lt1"/>
              </a:solidFill>
              <a:latin typeface="Poppins"/>
              <a:cs typeface="Poppins"/>
              <a:sym typeface="Poppins"/>
            </a:endParaRPr>
          </a:p>
        </p:txBody>
      </p:sp>
      <p:sp>
        <p:nvSpPr>
          <p:cNvPr id="622" name="Google Shape;622;p43"/>
          <p:cNvSpPr txBox="1"/>
          <p:nvPr/>
        </p:nvSpPr>
        <p:spPr>
          <a:xfrm>
            <a:off x="6845705" y="3419679"/>
            <a:ext cx="1977970" cy="1226146"/>
          </a:xfrm>
          <a:prstGeom prst="rect">
            <a:avLst/>
          </a:prstGeom>
          <a:noFill/>
          <a:ln>
            <a:noFill/>
          </a:ln>
        </p:spPr>
        <p:txBody>
          <a:bodyPr spcFirstLastPara="1" wrap="square" lIns="91425" tIns="91425" rIns="91425" bIns="91425" anchor="t" anchorCtr="0">
            <a:noAutofit/>
          </a:bodyPr>
          <a:lstStyle/>
          <a:p>
            <a:pPr marL="0" lvl="0" indent="0" algn="ctr">
              <a:spcAft>
                <a:spcPts val="1600"/>
              </a:spcAft>
              <a:buFont typeface="Arial"/>
              <a:buNone/>
            </a:pPr>
            <a:r>
              <a:rPr lang="fr-HT" dirty="0" err="1">
                <a:solidFill>
                  <a:schemeClr val="lt1"/>
                </a:solidFill>
                <a:latin typeface="Poppins"/>
                <a:cs typeface="Poppins"/>
                <a:sym typeface="Poppins"/>
              </a:rPr>
              <a:t>Providing</a:t>
            </a:r>
            <a:r>
              <a:rPr lang="fr-HT" dirty="0">
                <a:solidFill>
                  <a:schemeClr val="lt1"/>
                </a:solidFill>
                <a:latin typeface="Poppins"/>
                <a:cs typeface="Poppins"/>
                <a:sym typeface="Poppins"/>
              </a:rPr>
              <a:t> Recommandations to </a:t>
            </a:r>
            <a:r>
              <a:rPr lang="fr-HT" dirty="0" err="1">
                <a:solidFill>
                  <a:schemeClr val="lt1"/>
                </a:solidFill>
                <a:latin typeface="Poppins"/>
                <a:cs typeface="Poppins"/>
                <a:sym typeface="Poppins"/>
              </a:rPr>
              <a:t>different</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actors</a:t>
            </a:r>
            <a:r>
              <a:rPr lang="fr-HT" dirty="0">
                <a:solidFill>
                  <a:schemeClr val="lt1"/>
                </a:solidFill>
                <a:latin typeface="Poppins"/>
                <a:cs typeface="Poppins"/>
                <a:sym typeface="Poppins"/>
              </a:rPr>
              <a:t> in the </a:t>
            </a:r>
            <a:r>
              <a:rPr lang="fr-HT" dirty="0" err="1">
                <a:solidFill>
                  <a:schemeClr val="lt1"/>
                </a:solidFill>
                <a:latin typeface="Poppins"/>
                <a:cs typeface="Poppins"/>
                <a:sym typeface="Poppins"/>
              </a:rPr>
              <a:t>financial</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sectors</a:t>
            </a:r>
            <a:endParaRPr dirty="0">
              <a:solidFill>
                <a:schemeClr val="lt1"/>
              </a:solidFill>
              <a:latin typeface="Poppins"/>
              <a:cs typeface="Poppins"/>
              <a:sym typeface="Poppins"/>
            </a:endParaRPr>
          </a:p>
        </p:txBody>
      </p:sp>
      <p:sp>
        <p:nvSpPr>
          <p:cNvPr id="623" name="Google Shape;623;p43"/>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3"/>
          <p:cNvGrpSpPr/>
          <p:nvPr/>
        </p:nvGrpSpPr>
        <p:grpSpPr>
          <a:xfrm>
            <a:off x="1319863" y="1711112"/>
            <a:ext cx="445022" cy="401614"/>
            <a:chOff x="4880567" y="1535870"/>
            <a:chExt cx="356245" cy="317607"/>
          </a:xfrm>
        </p:grpSpPr>
        <p:sp>
          <p:nvSpPr>
            <p:cNvPr id="625" name="Google Shape;625;p43"/>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3"/>
          <p:cNvGrpSpPr/>
          <p:nvPr/>
        </p:nvGrpSpPr>
        <p:grpSpPr>
          <a:xfrm>
            <a:off x="7395196" y="1683333"/>
            <a:ext cx="451144" cy="457153"/>
            <a:chOff x="7538896" y="1970156"/>
            <a:chExt cx="361147" cy="361529"/>
          </a:xfrm>
        </p:grpSpPr>
        <p:sp>
          <p:nvSpPr>
            <p:cNvPr id="645" name="Google Shape;645;p43"/>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3"/>
          <p:cNvGrpSpPr/>
          <p:nvPr/>
        </p:nvGrpSpPr>
        <p:grpSpPr>
          <a:xfrm>
            <a:off x="5326666" y="1686424"/>
            <a:ext cx="509391" cy="450955"/>
            <a:chOff x="4876780" y="2418064"/>
            <a:chExt cx="407774" cy="356627"/>
          </a:xfrm>
        </p:grpSpPr>
        <p:sp>
          <p:nvSpPr>
            <p:cNvPr id="652" name="Google Shape;652;p43"/>
            <p:cNvSpPr/>
            <p:nvPr/>
          </p:nvSpPr>
          <p:spPr>
            <a:xfrm>
              <a:off x="4876780" y="2455589"/>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861;p71">
            <a:extLst>
              <a:ext uri="{FF2B5EF4-FFF2-40B4-BE49-F238E27FC236}">
                <a16:creationId xmlns:a16="http://schemas.microsoft.com/office/drawing/2014/main" id="{9E57A70F-9CBC-4A24-89B2-9992FF9BA1F3}"/>
              </a:ext>
            </a:extLst>
          </p:cNvPr>
          <p:cNvGrpSpPr/>
          <p:nvPr/>
        </p:nvGrpSpPr>
        <p:grpSpPr>
          <a:xfrm>
            <a:off x="3353308" y="1729153"/>
            <a:ext cx="342144" cy="362704"/>
            <a:chOff x="2704005" y="4258781"/>
            <a:chExt cx="342144" cy="362704"/>
          </a:xfrm>
          <a:solidFill>
            <a:schemeClr val="accent6"/>
          </a:solidFill>
        </p:grpSpPr>
        <p:sp>
          <p:nvSpPr>
            <p:cNvPr id="58" name="Google Shape;10862;p71">
              <a:extLst>
                <a:ext uri="{FF2B5EF4-FFF2-40B4-BE49-F238E27FC236}">
                  <a16:creationId xmlns:a16="http://schemas.microsoft.com/office/drawing/2014/main" id="{577B0D1F-BAFD-4750-8235-6519C502B7C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63;p71">
              <a:extLst>
                <a:ext uri="{FF2B5EF4-FFF2-40B4-BE49-F238E27FC236}">
                  <a16:creationId xmlns:a16="http://schemas.microsoft.com/office/drawing/2014/main" id="{F9D3F7E8-BD2E-435F-B014-59BAEE1F453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64;p71">
              <a:extLst>
                <a:ext uri="{FF2B5EF4-FFF2-40B4-BE49-F238E27FC236}">
                  <a16:creationId xmlns:a16="http://schemas.microsoft.com/office/drawing/2014/main" id="{62993972-D25A-409C-BE60-1C430BC3344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65;p71">
              <a:extLst>
                <a:ext uri="{FF2B5EF4-FFF2-40B4-BE49-F238E27FC236}">
                  <a16:creationId xmlns:a16="http://schemas.microsoft.com/office/drawing/2014/main" id="{D0EE714B-0ED7-4CE3-95DE-05637C4376A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66;p71">
              <a:extLst>
                <a:ext uri="{FF2B5EF4-FFF2-40B4-BE49-F238E27FC236}">
                  <a16:creationId xmlns:a16="http://schemas.microsoft.com/office/drawing/2014/main" id="{889C8D5E-6670-4470-B8A4-612F90A9F3B3}"/>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7;p71">
              <a:extLst>
                <a:ext uri="{FF2B5EF4-FFF2-40B4-BE49-F238E27FC236}">
                  <a16:creationId xmlns:a16="http://schemas.microsoft.com/office/drawing/2014/main" id="{6F8ABB74-3422-4C36-9067-125D7723AC81}"/>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68;p71">
              <a:extLst>
                <a:ext uri="{FF2B5EF4-FFF2-40B4-BE49-F238E27FC236}">
                  <a16:creationId xmlns:a16="http://schemas.microsoft.com/office/drawing/2014/main" id="{316B37B8-992C-4429-A313-B2C560E3807B}"/>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1226</Words>
  <Application>Microsoft Office PowerPoint</Application>
  <PresentationFormat>On-screen Show (16:9)</PresentationFormat>
  <Paragraphs>199</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Helvetica Neue</vt:lpstr>
      <vt:lpstr>Roboto</vt:lpstr>
      <vt:lpstr>Arial</vt:lpstr>
      <vt:lpstr>Encode Sans</vt:lpstr>
      <vt:lpstr>Poppins</vt:lpstr>
      <vt:lpstr>Nunito Sans</vt:lpstr>
      <vt:lpstr>Courier New</vt:lpstr>
      <vt:lpstr>Pricing Strategies Meeting by Slidesgo</vt:lpstr>
      <vt:lpstr>Access to Financial Services in Haiti</vt:lpstr>
      <vt:lpstr>Contents of This Template</vt:lpstr>
      <vt:lpstr>Agenda</vt:lpstr>
      <vt:lpstr>Introduction</vt:lpstr>
      <vt:lpstr>PowerPoint Presentation</vt:lpstr>
      <vt:lpstr>Goal of the Project</vt:lpstr>
      <vt:lpstr>Target Audience</vt:lpstr>
      <vt:lpstr>Data Source</vt:lpstr>
      <vt:lpstr>Methodology</vt:lpstr>
      <vt:lpstr>Access to Financial Services.</vt:lpstr>
      <vt:lpstr>Keys Numbers</vt:lpstr>
      <vt:lpstr>Financially Excluded</vt:lpstr>
      <vt:lpstr>Supervised Machine Learning</vt:lpstr>
      <vt:lpstr>Model Selection</vt:lpstr>
      <vt:lpstr>Model Selection</vt:lpstr>
      <vt:lpstr>Features Selection</vt:lpstr>
      <vt:lpstr>Model 1</vt:lpstr>
      <vt:lpstr>Model 2</vt:lpstr>
      <vt:lpstr>Comparison of the two Models </vt:lpstr>
      <vt:lpstr>Conclusion</vt:lpstr>
      <vt:lpstr>Recommandations to the Private Sector </vt:lpstr>
      <vt:lpstr>Recommandations to the Financial services providers </vt:lpstr>
      <vt:lpstr>Recommandations to the STATE</vt:lpstr>
      <vt:lpstr>Conclusions</vt:lpstr>
      <vt:lpstr>Thanks</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Financial Services in Haiti</dc:title>
  <dc:creator>Pierry Valcin</dc:creator>
  <cp:lastModifiedBy>Pierry Valcin</cp:lastModifiedBy>
  <cp:revision>5</cp:revision>
  <dcterms:modified xsi:type="dcterms:W3CDTF">2021-09-25T06:35:54Z</dcterms:modified>
</cp:coreProperties>
</file>