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83" r:id="rId10"/>
    <p:sldId id="284" r:id="rId11"/>
    <p:sldId id="282" r:id="rId12"/>
    <p:sldId id="273" r:id="rId13"/>
    <p:sldId id="285" r:id="rId14"/>
    <p:sldId id="277" r:id="rId15"/>
  </p:sldIdLst>
  <p:sldSz cx="9144000" cy="5143500" type="screen16x9"/>
  <p:notesSz cx="9144000" cy="5143500"/>
  <p:embeddedFontLst>
    <p:embeddedFont>
      <p:font typeface="Calibri" panose="020F0502020204030204" pitchFamily="34" charset="0"/>
      <p:regular r:id="rId17"/>
      <p:bold r:id="rId18"/>
      <p:italic r:id="rId19"/>
      <p:boldItalic r:id="rId20"/>
    </p:embeddedFont>
    <p:embeddedFont>
      <p:font typeface="Montserrat" panose="020B0604020202020204" charset="0"/>
      <p:regular r:id="rId21"/>
      <p:bold r:id="rId22"/>
      <p:italic r:id="rId23"/>
      <p:boldItalic r:id="rId24"/>
    </p:embeddedFont>
    <p:embeddedFont>
      <p:font typeface="Montserrat ExtraBold" panose="020B0604020202020204" charset="0"/>
      <p:bold r:id="rId25"/>
      <p:boldItalic r:id="rId26"/>
    </p:embeddedFont>
    <p:embeddedFont>
      <p:font typeface="Tahoma" panose="020B0604030504040204" pitchFamily="34" charset="0"/>
      <p:regular r:id="rId27"/>
      <p:bold r:id="rId28"/>
    </p:embeddedFont>
    <p:embeddedFont>
      <p:font typeface="Trebuchet MS" panose="020B0603020202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G5lVEwLRsHiUt8cL2wIbDKfarl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erry Valcin" initials="PV" lastIdx="1" clrIdx="0">
    <p:extLst>
      <p:ext uri="{19B8F6BF-5375-455C-9EA6-DF929625EA0E}">
        <p15:presenceInfo xmlns:p15="http://schemas.microsoft.com/office/powerpoint/2012/main" userId="65b4e5887e3858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42" Type="http://customschemas.google.com/relationships/presentationmetadata" Target="meta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 name="Google Shape;45;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6: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3" name="Google Shape;303;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24c2a4305_1_73: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24c2a4305_1_7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d24ee2225_2_704: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dd24ee2225_2_704: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80886873b_33_59: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gd80886873b_33_5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d1c8d4f11_0_3: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gdd1c8d4f11_0_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24c2a4305_1_36: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ge24c2a4305_1_3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24c2a4305_1_42: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ge24c2a4305_1_4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5: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8" name="Google Shape;248;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1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9"/>
        <p:cNvGrpSpPr/>
        <p:nvPr/>
      </p:nvGrpSpPr>
      <p:grpSpPr>
        <a:xfrm>
          <a:off x="0" y="0"/>
          <a:ext cx="0" cy="0"/>
          <a:chOff x="0" y="0"/>
          <a:chExt cx="0" cy="0"/>
        </a:xfrm>
      </p:grpSpPr>
      <p:sp>
        <p:nvSpPr>
          <p:cNvPr id="40" name="Google Shape;40;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7">
            <a:alphaModFix/>
          </a:blip>
          <a:srcRect/>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 name="Google Shape;8;p8"/>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2600" b="1" i="0" u="none" strike="noStrike" cap="none">
                <a:solidFill>
                  <a:srgbClr val="1A1A1A"/>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rgbClr val="595959"/>
                </a:solidFill>
                <a:latin typeface="Tahoma"/>
                <a:ea typeface="Tahoma"/>
                <a:cs typeface="Tahoma"/>
                <a:sym typeface="Tahoma"/>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point.com/tableau/index.htm" TargetMode="External"/><Relationship Id="rId2" Type="http://schemas.openxmlformats.org/officeDocument/2006/relationships/hyperlink" Target="https://searchcompliance.techtarget.com/definition/risk-management#:~:text=Risk%20management%20is%20the%20process,errors%2C%20accidents%20and%20natural%20disaster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ataanalytics-q4a1096.slack.com/archives/C01V68QJXL2"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public.tableau.com/app/profile/valcin.pierry/viz/TableauMiniProject_16274159502010/Dashboard1?publish=yes" TargetMode="External"/><Relationship Id="rId4" Type="http://schemas.openxmlformats.org/officeDocument/2006/relationships/hyperlink" Target="https://github.com/VIP509/Tableau-Mini-Projec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grpSp>
        <p:nvGrpSpPr>
          <p:cNvPr id="47" name="Google Shape;47;p1"/>
          <p:cNvGrpSpPr/>
          <p:nvPr/>
        </p:nvGrpSpPr>
        <p:grpSpPr>
          <a:xfrm>
            <a:off x="4997825" y="0"/>
            <a:ext cx="4146550" cy="5143500"/>
            <a:chOff x="4997825" y="0"/>
            <a:chExt cx="4146550" cy="5143500"/>
          </a:xfrm>
        </p:grpSpPr>
        <p:pic>
          <p:nvPicPr>
            <p:cNvPr id="48" name="Google Shape;48;p1"/>
            <p:cNvPicPr preferRelativeResize="0"/>
            <p:nvPr/>
          </p:nvPicPr>
          <p:blipFill rotWithShape="1">
            <a:blip r:embed="rId3">
              <a:alphaModFix/>
            </a:blip>
            <a:srcRect/>
            <a:stretch/>
          </p:blipFill>
          <p:spPr>
            <a:xfrm>
              <a:off x="5436674" y="2866624"/>
              <a:ext cx="3622496" cy="957179"/>
            </a:xfrm>
            <a:prstGeom prst="rect">
              <a:avLst/>
            </a:prstGeom>
            <a:noFill/>
            <a:ln>
              <a:noFill/>
            </a:ln>
          </p:spPr>
        </p:pic>
        <p:sp>
          <p:nvSpPr>
            <p:cNvPr id="49" name="Google Shape;49;p1"/>
            <p:cNvSpPr/>
            <p:nvPr/>
          </p:nvSpPr>
          <p:spPr>
            <a:xfrm>
              <a:off x="4997825" y="0"/>
              <a:ext cx="4146550" cy="5143500"/>
            </a:xfrm>
            <a:custGeom>
              <a:avLst/>
              <a:gdLst/>
              <a:ahLst/>
              <a:cxnLst/>
              <a:rect l="l" t="t" r="r" b="b"/>
              <a:pathLst>
                <a:path w="4146550" h="5143500" extrusionOk="0">
                  <a:moveTo>
                    <a:pt x="4146299" y="5143499"/>
                  </a:moveTo>
                  <a:lnTo>
                    <a:pt x="0" y="5143499"/>
                  </a:lnTo>
                  <a:lnTo>
                    <a:pt x="0" y="0"/>
                  </a:lnTo>
                  <a:lnTo>
                    <a:pt x="4146299" y="0"/>
                  </a:lnTo>
                  <a:lnTo>
                    <a:pt x="4146299" y="514349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 name="Google Shape;50;p1"/>
            <p:cNvSpPr/>
            <p:nvPr/>
          </p:nvSpPr>
          <p:spPr>
            <a:xfrm>
              <a:off x="4997825" y="0"/>
              <a:ext cx="4146550" cy="5143500"/>
            </a:xfrm>
            <a:custGeom>
              <a:avLst/>
              <a:gdLst/>
              <a:ahLst/>
              <a:cxnLst/>
              <a:rect l="l" t="t" r="r" b="b"/>
              <a:pathLst>
                <a:path w="4146550" h="5143500" extrusionOk="0">
                  <a:moveTo>
                    <a:pt x="0" y="0"/>
                  </a:moveTo>
                  <a:lnTo>
                    <a:pt x="4146299" y="0"/>
                  </a:lnTo>
                  <a:lnTo>
                    <a:pt x="41462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1" name="Google Shape;51;p1"/>
            <p:cNvPicPr preferRelativeResize="0"/>
            <p:nvPr/>
          </p:nvPicPr>
          <p:blipFill rotWithShape="1">
            <a:blip r:embed="rId4">
              <a:alphaModFix/>
            </a:blip>
            <a:srcRect/>
            <a:stretch/>
          </p:blipFill>
          <p:spPr>
            <a:xfrm>
              <a:off x="5053338" y="1277741"/>
              <a:ext cx="4035272" cy="1866119"/>
            </a:xfrm>
            <a:prstGeom prst="rect">
              <a:avLst/>
            </a:prstGeom>
            <a:noFill/>
            <a:ln>
              <a:noFill/>
            </a:ln>
          </p:spPr>
        </p:pic>
      </p:grpSp>
      <p:sp>
        <p:nvSpPr>
          <p:cNvPr id="52" name="Google Shape;52;p1"/>
          <p:cNvSpPr txBox="1"/>
          <p:nvPr/>
        </p:nvSpPr>
        <p:spPr>
          <a:xfrm>
            <a:off x="802475" y="1377175"/>
            <a:ext cx="3680700" cy="1771800"/>
          </a:xfrm>
          <a:prstGeom prst="rect">
            <a:avLst/>
          </a:prstGeom>
          <a:noFill/>
          <a:ln>
            <a:noFill/>
          </a:ln>
        </p:spPr>
        <p:txBody>
          <a:bodyPr spcFirstLastPara="1" wrap="square" lIns="0" tIns="8875" rIns="0" bIns="0" anchor="t" anchorCtr="0">
            <a:spAutoFit/>
          </a:bodyPr>
          <a:lstStyle/>
          <a:p>
            <a:pPr marL="12700" marR="5080" lvl="0" indent="0" algn="l" rtl="0">
              <a:lnSpc>
                <a:spcPct val="100699"/>
              </a:lnSpc>
              <a:spcBef>
                <a:spcPts val="0"/>
              </a:spcBef>
              <a:spcAft>
                <a:spcPts val="0"/>
              </a:spcAft>
              <a:buClr>
                <a:srgbClr val="000000"/>
              </a:buClr>
              <a:buSzPts val="3800"/>
              <a:buFont typeface="Arial"/>
              <a:buNone/>
            </a:pPr>
            <a:r>
              <a:rPr lang="en-US" sz="3800" b="1" i="0" u="none" strike="noStrike" cap="none">
                <a:solidFill>
                  <a:schemeClr val="lt1"/>
                </a:solidFill>
                <a:latin typeface="Trebuchet MS"/>
                <a:ea typeface="Trebuchet MS"/>
                <a:cs typeface="Trebuchet MS"/>
                <a:sym typeface="Trebuchet MS"/>
              </a:rPr>
              <a:t>Boutique sales products Analysis</a:t>
            </a:r>
            <a:endParaRPr sz="3800" b="0" i="0" u="none" strike="noStrike" cap="none">
              <a:solidFill>
                <a:schemeClr val="lt1"/>
              </a:solidFill>
              <a:latin typeface="Trebuchet MS"/>
              <a:ea typeface="Trebuchet MS"/>
              <a:cs typeface="Trebuchet MS"/>
              <a:sym typeface="Trebuchet MS"/>
            </a:endParaRPr>
          </a:p>
        </p:txBody>
      </p:sp>
      <p:grpSp>
        <p:nvGrpSpPr>
          <p:cNvPr id="53" name="Google Shape;53;p1"/>
          <p:cNvGrpSpPr/>
          <p:nvPr/>
        </p:nvGrpSpPr>
        <p:grpSpPr>
          <a:xfrm>
            <a:off x="1649" y="0"/>
            <a:ext cx="5017135" cy="5143500"/>
            <a:chOff x="1649" y="0"/>
            <a:chExt cx="5017135" cy="5143500"/>
          </a:xfrm>
        </p:grpSpPr>
        <p:sp>
          <p:nvSpPr>
            <p:cNvPr id="54" name="Google Shape;54;p1"/>
            <p:cNvSpPr/>
            <p:nvPr/>
          </p:nvSpPr>
          <p:spPr>
            <a:xfrm>
              <a:off x="1649" y="0"/>
              <a:ext cx="4996180" cy="5143500"/>
            </a:xfrm>
            <a:custGeom>
              <a:avLst/>
              <a:gdLst/>
              <a:ahLst/>
              <a:cxnLst/>
              <a:rect l="l" t="t" r="r" b="b"/>
              <a:pathLst>
                <a:path w="4996180" h="5143500" extrusionOk="0">
                  <a:moveTo>
                    <a:pt x="0" y="5143499"/>
                  </a:moveTo>
                  <a:lnTo>
                    <a:pt x="4996174" y="5143499"/>
                  </a:lnTo>
                  <a:lnTo>
                    <a:pt x="4996174" y="0"/>
                  </a:lnTo>
                  <a:lnTo>
                    <a:pt x="0" y="0"/>
                  </a:lnTo>
                  <a:lnTo>
                    <a:pt x="0" y="5143499"/>
                  </a:lnTo>
                  <a:close/>
                </a:path>
              </a:pathLst>
            </a:custGeom>
            <a:solidFill>
              <a:srgbClr val="1A998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5" name="Google Shape;55;p1"/>
            <p:cNvSpPr/>
            <p:nvPr/>
          </p:nvSpPr>
          <p:spPr>
            <a:xfrm>
              <a:off x="1649" y="0"/>
              <a:ext cx="5017135" cy="5143500"/>
            </a:xfrm>
            <a:custGeom>
              <a:avLst/>
              <a:gdLst/>
              <a:ahLst/>
              <a:cxnLst/>
              <a:rect l="l" t="t" r="r" b="b"/>
              <a:pathLst>
                <a:path w="5017135" h="5143500" extrusionOk="0">
                  <a:moveTo>
                    <a:pt x="0" y="0"/>
                  </a:moveTo>
                  <a:lnTo>
                    <a:pt x="5016599" y="0"/>
                  </a:lnTo>
                  <a:lnTo>
                    <a:pt x="50165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56" name="Google Shape;56;p1"/>
          <p:cNvSpPr txBox="1"/>
          <p:nvPr/>
        </p:nvSpPr>
        <p:spPr>
          <a:xfrm>
            <a:off x="632475" y="1218100"/>
            <a:ext cx="3348300" cy="31546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US" sz="4300" b="1" dirty="0">
                <a:solidFill>
                  <a:schemeClr val="lt1"/>
                </a:solidFill>
                <a:latin typeface="Montserrat"/>
                <a:ea typeface="Montserrat"/>
                <a:cs typeface="Montserrat"/>
                <a:sym typeface="Montserrat"/>
              </a:rPr>
              <a:t>Tableau Mini-Project</a:t>
            </a:r>
            <a:endParaRPr sz="4300" b="1" dirty="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4500"/>
              <a:buFont typeface="Arial"/>
              <a:buNone/>
            </a:pPr>
            <a:endParaRPr sz="4500" b="1" dirty="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4500"/>
              <a:buFont typeface="Arial"/>
              <a:buNone/>
            </a:pPr>
            <a:r>
              <a:rPr lang="en-US" sz="1900" b="1" dirty="0">
                <a:solidFill>
                  <a:schemeClr val="dk1"/>
                </a:solidFill>
                <a:latin typeface="Montserrat"/>
                <a:ea typeface="Montserrat"/>
                <a:cs typeface="Montserrat"/>
                <a:sym typeface="Montserrat"/>
              </a:rPr>
              <a:t>Due 26/07/2021</a:t>
            </a:r>
            <a:endParaRPr sz="1900" b="1" dirty="0">
              <a:solidFill>
                <a:schemeClr val="dk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2A09-B709-429A-A22A-9EB8F7EFE0D1}"/>
              </a:ext>
            </a:extLst>
          </p:cNvPr>
          <p:cNvSpPr>
            <a:spLocks noGrp="1"/>
          </p:cNvSpPr>
          <p:nvPr>
            <p:ph type="title"/>
          </p:nvPr>
        </p:nvSpPr>
        <p:spPr>
          <a:xfrm>
            <a:off x="821750" y="303367"/>
            <a:ext cx="7500499" cy="400110"/>
          </a:xfrm>
        </p:spPr>
        <p:txBody>
          <a:bodyPr/>
          <a:lstStyle/>
          <a:p>
            <a:r>
              <a:rPr lang="fr-HT" dirty="0"/>
              <a:t>Insights </a:t>
            </a:r>
            <a:r>
              <a:rPr lang="fr-HT" dirty="0" err="1"/>
              <a:t>regarding</a:t>
            </a:r>
            <a:r>
              <a:rPr lang="fr-HT" dirty="0"/>
              <a:t> the </a:t>
            </a:r>
            <a:r>
              <a:rPr lang="fr-HT" dirty="0" err="1"/>
              <a:t>dataset</a:t>
            </a:r>
            <a:endParaRPr lang="fr-HT" dirty="0"/>
          </a:p>
        </p:txBody>
      </p:sp>
      <p:sp>
        <p:nvSpPr>
          <p:cNvPr id="3" name="Text Placeholder 2">
            <a:extLst>
              <a:ext uri="{FF2B5EF4-FFF2-40B4-BE49-F238E27FC236}">
                <a16:creationId xmlns:a16="http://schemas.microsoft.com/office/drawing/2014/main" id="{25684411-60E7-4C50-A54A-28447907B6C8}"/>
              </a:ext>
            </a:extLst>
          </p:cNvPr>
          <p:cNvSpPr>
            <a:spLocks noGrp="1"/>
          </p:cNvSpPr>
          <p:nvPr>
            <p:ph type="body" idx="1"/>
          </p:nvPr>
        </p:nvSpPr>
        <p:spPr>
          <a:xfrm>
            <a:off x="799629" y="1275037"/>
            <a:ext cx="7544740" cy="2708434"/>
          </a:xfrm>
        </p:spPr>
        <p:txBody>
          <a:bodyPr/>
          <a:lstStyle/>
          <a:p>
            <a:pPr marL="514350" indent="-285750">
              <a:buFont typeface="Arial" panose="020B0604020202020204" pitchFamily="34" charset="0"/>
              <a:buChar char="•"/>
            </a:pPr>
            <a:r>
              <a:rPr lang="en-US" dirty="0"/>
              <a:t>The Banks lost 64 355 600 $ in Charged-off loans.</a:t>
            </a:r>
          </a:p>
          <a:p>
            <a:pPr marL="228600" indent="0"/>
            <a:endParaRPr lang="en-US" dirty="0"/>
          </a:p>
          <a:p>
            <a:pPr marL="514350" indent="-285750">
              <a:buFont typeface="Arial" panose="020B0604020202020204" pitchFamily="34" charset="0"/>
              <a:buChar char="•"/>
            </a:pPr>
            <a:r>
              <a:rPr lang="en-US" dirty="0"/>
              <a:t>Grade D loan represent 29,15 % of charged of loan</a:t>
            </a:r>
          </a:p>
          <a:p>
            <a:pPr marL="228600" indent="0"/>
            <a:endParaRPr lang="en-US" dirty="0"/>
          </a:p>
          <a:p>
            <a:pPr marL="514350" indent="-285750">
              <a:buFont typeface="Arial" panose="020B0604020202020204" pitchFamily="34" charset="0"/>
              <a:buChar char="•"/>
            </a:pPr>
            <a:r>
              <a:rPr lang="en-US" dirty="0"/>
              <a:t>43.75 % of the charged-off customers has between 25-40 years old</a:t>
            </a:r>
          </a:p>
          <a:p>
            <a:pPr marL="228600" indent="0"/>
            <a:endParaRPr lang="en-US" dirty="0"/>
          </a:p>
          <a:p>
            <a:pPr marL="514350" indent="-285750">
              <a:buFont typeface="Arial" panose="020B0604020202020204" pitchFamily="34" charset="0"/>
              <a:buChar char="•"/>
            </a:pPr>
            <a:r>
              <a:rPr lang="en-US" dirty="0"/>
              <a:t>Clients living in rented accommodation represent 73.15 % of Charged-off loans</a:t>
            </a:r>
            <a:r>
              <a:rPr lang="fr-HT" dirty="0"/>
              <a:t>. </a:t>
            </a:r>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0079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45F-2B13-447F-95EE-A4CB14E2376D}"/>
              </a:ext>
            </a:extLst>
          </p:cNvPr>
          <p:cNvSpPr>
            <a:spLocks noGrp="1"/>
          </p:cNvSpPr>
          <p:nvPr>
            <p:ph type="title"/>
          </p:nvPr>
        </p:nvSpPr>
        <p:spPr>
          <a:xfrm>
            <a:off x="821750" y="303367"/>
            <a:ext cx="7500499" cy="400110"/>
          </a:xfrm>
        </p:spPr>
        <p:txBody>
          <a:bodyPr/>
          <a:lstStyle/>
          <a:p>
            <a:r>
              <a:rPr lang="fr-HT" dirty="0"/>
              <a:t>Dashboard Made </a:t>
            </a:r>
            <a:r>
              <a:rPr lang="fr-HT" dirty="0" err="1"/>
              <a:t>using</a:t>
            </a:r>
            <a:r>
              <a:rPr lang="fr-HT" dirty="0"/>
              <a:t> Tableau </a:t>
            </a:r>
          </a:p>
        </p:txBody>
      </p:sp>
      <p:pic>
        <p:nvPicPr>
          <p:cNvPr id="7" name="Picture 6">
            <a:extLst>
              <a:ext uri="{FF2B5EF4-FFF2-40B4-BE49-F238E27FC236}">
                <a16:creationId xmlns:a16="http://schemas.microsoft.com/office/drawing/2014/main" id="{0F0B808B-4E6D-4348-988B-E551D249E6EE}"/>
              </a:ext>
            </a:extLst>
          </p:cNvPr>
          <p:cNvPicPr>
            <a:picLocks noChangeAspect="1"/>
          </p:cNvPicPr>
          <p:nvPr/>
        </p:nvPicPr>
        <p:blipFill>
          <a:blip r:embed="rId2"/>
          <a:stretch>
            <a:fillRect/>
          </a:stretch>
        </p:blipFill>
        <p:spPr>
          <a:xfrm>
            <a:off x="821750" y="941821"/>
            <a:ext cx="7386585" cy="3898311"/>
          </a:xfrm>
          <a:prstGeom prst="rect">
            <a:avLst/>
          </a:prstGeom>
        </p:spPr>
      </p:pic>
    </p:spTree>
    <p:extLst>
      <p:ext uri="{BB962C8B-B14F-4D97-AF65-F5344CB8AC3E}">
        <p14:creationId xmlns:p14="http://schemas.microsoft.com/office/powerpoint/2010/main" val="1328524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
          <p:cNvSpPr txBox="1">
            <a:spLocks noGrp="1"/>
          </p:cNvSpPr>
          <p:nvPr>
            <p:ph type="title"/>
          </p:nvPr>
        </p:nvSpPr>
        <p:spPr>
          <a:xfrm>
            <a:off x="821750" y="303367"/>
            <a:ext cx="5017770" cy="4216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Discussion &amp; Proposed Solution</a:t>
            </a:r>
            <a:endParaRPr/>
          </a:p>
        </p:txBody>
      </p:sp>
      <p:pic>
        <p:nvPicPr>
          <p:cNvPr id="251" name="Google Shape;251;p5"/>
          <p:cNvPicPr preferRelativeResize="0"/>
          <p:nvPr/>
        </p:nvPicPr>
        <p:blipFill rotWithShape="1">
          <a:blip r:embed="rId3">
            <a:alphaModFix/>
          </a:blip>
          <a:srcRect l="15700" t="13386" r="15706" b="13386"/>
          <a:stretch/>
        </p:blipFill>
        <p:spPr>
          <a:xfrm>
            <a:off x="1168925" y="1309575"/>
            <a:ext cx="3066050" cy="3273276"/>
          </a:xfrm>
          <a:prstGeom prst="rect">
            <a:avLst/>
          </a:prstGeom>
          <a:noFill/>
          <a:ln>
            <a:noFill/>
          </a:ln>
        </p:spPr>
      </p:pic>
      <p:sp>
        <p:nvSpPr>
          <p:cNvPr id="252" name="Google Shape;252;p5"/>
          <p:cNvSpPr txBox="1">
            <a:spLocks noGrp="1"/>
          </p:cNvSpPr>
          <p:nvPr>
            <p:ph type="body" idx="1"/>
          </p:nvPr>
        </p:nvSpPr>
        <p:spPr>
          <a:xfrm>
            <a:off x="4536600" y="1138875"/>
            <a:ext cx="4050300" cy="2967479"/>
          </a:xfrm>
          <a:prstGeom prst="rect">
            <a:avLst/>
          </a:prstGeom>
          <a:noFill/>
          <a:ln>
            <a:noFill/>
          </a:ln>
        </p:spPr>
        <p:txBody>
          <a:bodyPr spcFirstLastPara="1" wrap="square" lIns="0" tIns="12700" rIns="0" bIns="0" anchor="t" anchorCtr="0">
            <a:spAutoFit/>
          </a:bodyPr>
          <a:lstStyle/>
          <a:p>
            <a:pPr marL="43815" lvl="0" indent="0" algn="l" rtl="0">
              <a:lnSpc>
                <a:spcPct val="100000"/>
              </a:lnSpc>
              <a:spcBef>
                <a:spcPts val="0"/>
              </a:spcBef>
              <a:spcAft>
                <a:spcPts val="0"/>
              </a:spcAft>
              <a:buSzPts val="1400"/>
              <a:buNone/>
            </a:pPr>
            <a:r>
              <a:rPr lang="en-US" dirty="0"/>
              <a:t>Based on the insights provided by the data processing we did , we can come up with several proposals to help the banks lower the risk.</a:t>
            </a:r>
            <a:endParaRPr dirty="0"/>
          </a:p>
          <a:p>
            <a:pPr marL="482600" lvl="0" indent="-342900" algn="l" rtl="0">
              <a:lnSpc>
                <a:spcPct val="100000"/>
              </a:lnSpc>
              <a:spcBef>
                <a:spcPts val="0"/>
              </a:spcBef>
              <a:spcAft>
                <a:spcPts val="0"/>
              </a:spcAft>
              <a:buSzPts val="1400"/>
              <a:buFont typeface="+mj-lt"/>
              <a:buAutoNum type="arabicPeriod"/>
            </a:pPr>
            <a:r>
              <a:rPr lang="en-US" b="0" i="0" dirty="0">
                <a:solidFill>
                  <a:srgbClr val="4A4A4A"/>
                </a:solidFill>
                <a:effectLst/>
                <a:latin typeface="pnRegular"/>
              </a:rPr>
              <a:t>Thoroughly check a new customer’s credit record</a:t>
            </a:r>
          </a:p>
          <a:p>
            <a:pPr marL="482600" lvl="0" indent="-342900" algn="l" rtl="0">
              <a:lnSpc>
                <a:spcPct val="100000"/>
              </a:lnSpc>
              <a:spcBef>
                <a:spcPts val="0"/>
              </a:spcBef>
              <a:spcAft>
                <a:spcPts val="0"/>
              </a:spcAft>
              <a:buSzPts val="1400"/>
              <a:buFont typeface="+mj-lt"/>
              <a:buAutoNum type="arabicPeriod"/>
            </a:pPr>
            <a:r>
              <a:rPr lang="fr-HT" b="0" i="0" dirty="0" err="1">
                <a:solidFill>
                  <a:srgbClr val="4A4A4A"/>
                </a:solidFill>
                <a:effectLst/>
                <a:latin typeface="pnRegular"/>
              </a:rPr>
              <a:t>Establish</a:t>
            </a:r>
            <a:r>
              <a:rPr lang="fr-HT" b="0" i="0" dirty="0">
                <a:solidFill>
                  <a:srgbClr val="4A4A4A"/>
                </a:solidFill>
                <a:effectLst/>
                <a:latin typeface="pnRegular"/>
              </a:rPr>
              <a:t> </a:t>
            </a:r>
            <a:r>
              <a:rPr lang="fr-HT" b="0" i="0" dirty="0" err="1">
                <a:solidFill>
                  <a:srgbClr val="4A4A4A"/>
                </a:solidFill>
                <a:effectLst/>
                <a:latin typeface="pnRegular"/>
              </a:rPr>
              <a:t>credit</a:t>
            </a:r>
            <a:r>
              <a:rPr lang="fr-HT" b="0" i="0" dirty="0">
                <a:solidFill>
                  <a:srgbClr val="4A4A4A"/>
                </a:solidFill>
                <a:effectLst/>
                <a:latin typeface="pnRegular"/>
              </a:rPr>
              <a:t> </a:t>
            </a:r>
            <a:r>
              <a:rPr lang="fr-HT" b="0" i="0" dirty="0" err="1">
                <a:solidFill>
                  <a:srgbClr val="4A4A4A"/>
                </a:solidFill>
                <a:effectLst/>
                <a:latin typeface="pnRegular"/>
              </a:rPr>
              <a:t>limits</a:t>
            </a:r>
            <a:r>
              <a:rPr lang="fr-HT" dirty="0">
                <a:solidFill>
                  <a:srgbClr val="4A4A4A"/>
                </a:solidFill>
                <a:latin typeface="pnRegular"/>
              </a:rPr>
              <a:t> </a:t>
            </a:r>
            <a:r>
              <a:rPr lang="fr-HT" dirty="0" err="1">
                <a:solidFill>
                  <a:srgbClr val="4A4A4A"/>
                </a:solidFill>
                <a:latin typeface="pnRegular"/>
              </a:rPr>
              <a:t>specially</a:t>
            </a:r>
            <a:r>
              <a:rPr lang="fr-HT" dirty="0">
                <a:solidFill>
                  <a:srgbClr val="4A4A4A"/>
                </a:solidFill>
                <a:latin typeface="pnRegular"/>
              </a:rPr>
              <a:t> on people in </a:t>
            </a:r>
            <a:r>
              <a:rPr lang="fr-HT" dirty="0" err="1">
                <a:solidFill>
                  <a:srgbClr val="4A4A4A"/>
                </a:solidFill>
                <a:latin typeface="pnRegular"/>
              </a:rPr>
              <a:t>rent</a:t>
            </a:r>
            <a:r>
              <a:rPr lang="fr-HT" dirty="0">
                <a:solidFill>
                  <a:srgbClr val="4A4A4A"/>
                </a:solidFill>
                <a:latin typeface="pnRegular"/>
              </a:rPr>
              <a:t> </a:t>
            </a:r>
            <a:r>
              <a:rPr lang="fr-HT" dirty="0" err="1">
                <a:solidFill>
                  <a:srgbClr val="4A4A4A"/>
                </a:solidFill>
                <a:latin typeface="pnRegular"/>
              </a:rPr>
              <a:t>accomodation</a:t>
            </a:r>
            <a:r>
              <a:rPr lang="fr-HT" dirty="0">
                <a:solidFill>
                  <a:srgbClr val="4A4A4A"/>
                </a:solidFill>
                <a:latin typeface="pnRegular"/>
              </a:rPr>
              <a:t> and in the </a:t>
            </a:r>
            <a:r>
              <a:rPr lang="fr-HT" dirty="0" err="1">
                <a:solidFill>
                  <a:srgbClr val="4A4A4A"/>
                </a:solidFill>
                <a:latin typeface="pnRegular"/>
              </a:rPr>
              <a:t>age</a:t>
            </a:r>
            <a:r>
              <a:rPr lang="fr-HT" dirty="0">
                <a:solidFill>
                  <a:srgbClr val="4A4A4A"/>
                </a:solidFill>
                <a:latin typeface="pnRegular"/>
              </a:rPr>
              <a:t> </a:t>
            </a:r>
            <a:r>
              <a:rPr lang="fr-HT" dirty="0" err="1">
                <a:solidFill>
                  <a:srgbClr val="4A4A4A"/>
                </a:solidFill>
                <a:latin typeface="pnRegular"/>
              </a:rPr>
              <a:t>varialbe</a:t>
            </a:r>
            <a:r>
              <a:rPr lang="fr-HT" dirty="0">
                <a:solidFill>
                  <a:srgbClr val="4A4A4A"/>
                </a:solidFill>
                <a:latin typeface="pnRegular"/>
              </a:rPr>
              <a:t> of 25 – 40 </a:t>
            </a:r>
            <a:r>
              <a:rPr lang="fr-HT" dirty="0" err="1">
                <a:solidFill>
                  <a:srgbClr val="4A4A4A"/>
                </a:solidFill>
                <a:latin typeface="pnRegular"/>
              </a:rPr>
              <a:t>years</a:t>
            </a:r>
            <a:r>
              <a:rPr lang="fr-HT" dirty="0">
                <a:solidFill>
                  <a:srgbClr val="4A4A4A"/>
                </a:solidFill>
                <a:latin typeface="pnRegular"/>
              </a:rPr>
              <a:t> </a:t>
            </a:r>
            <a:r>
              <a:rPr lang="fr-HT" dirty="0" err="1">
                <a:solidFill>
                  <a:srgbClr val="4A4A4A"/>
                </a:solidFill>
                <a:latin typeface="pnRegular"/>
              </a:rPr>
              <a:t>old</a:t>
            </a:r>
            <a:endParaRPr lang="fr-HT" dirty="0">
              <a:solidFill>
                <a:srgbClr val="4A4A4A"/>
              </a:solidFill>
              <a:latin typeface="pnRegular"/>
            </a:endParaRPr>
          </a:p>
          <a:p>
            <a:pPr marL="482600" lvl="0" indent="-342900" algn="l" rtl="0">
              <a:lnSpc>
                <a:spcPct val="100000"/>
              </a:lnSpc>
              <a:spcBef>
                <a:spcPts val="0"/>
              </a:spcBef>
              <a:spcAft>
                <a:spcPts val="0"/>
              </a:spcAft>
              <a:buSzPts val="1400"/>
              <a:buFont typeface="+mj-lt"/>
              <a:buAutoNum type="arabicPeriod"/>
            </a:pPr>
            <a:r>
              <a:rPr lang="fr-HT" dirty="0">
                <a:solidFill>
                  <a:srgbClr val="4A4A4A"/>
                </a:solidFill>
                <a:latin typeface="pnRegular"/>
              </a:rPr>
              <a:t>Start the </a:t>
            </a:r>
            <a:r>
              <a:rPr lang="fr-HT" dirty="0" err="1">
                <a:solidFill>
                  <a:srgbClr val="4A4A4A"/>
                </a:solidFill>
                <a:latin typeface="pnRegular"/>
              </a:rPr>
              <a:t>debt</a:t>
            </a:r>
            <a:r>
              <a:rPr lang="fr-HT" dirty="0">
                <a:solidFill>
                  <a:srgbClr val="4A4A4A"/>
                </a:solidFill>
                <a:latin typeface="pnRegular"/>
              </a:rPr>
              <a:t> </a:t>
            </a:r>
            <a:r>
              <a:rPr lang="fr-HT" dirty="0" err="1">
                <a:solidFill>
                  <a:srgbClr val="4A4A4A"/>
                </a:solidFill>
                <a:latin typeface="pnRegular"/>
              </a:rPr>
              <a:t>recover</a:t>
            </a:r>
            <a:r>
              <a:rPr lang="fr-HT" dirty="0">
                <a:solidFill>
                  <a:srgbClr val="4A4A4A"/>
                </a:solidFill>
                <a:latin typeface="pnRegular"/>
              </a:rPr>
              <a:t> in the first 90 </a:t>
            </a:r>
            <a:r>
              <a:rPr lang="fr-HT" dirty="0" err="1">
                <a:solidFill>
                  <a:srgbClr val="4A4A4A"/>
                </a:solidFill>
                <a:latin typeface="pnRegular"/>
              </a:rPr>
              <a:t>days</a:t>
            </a:r>
            <a:r>
              <a:rPr lang="fr-HT" dirty="0">
                <a:solidFill>
                  <a:srgbClr val="4A4A4A"/>
                </a:solidFill>
                <a:latin typeface="pnRegular"/>
              </a:rPr>
              <a:t> </a:t>
            </a:r>
            <a:r>
              <a:rPr lang="fr-HT" dirty="0" err="1">
                <a:solidFill>
                  <a:srgbClr val="4A4A4A"/>
                </a:solidFill>
                <a:latin typeface="pnRegular"/>
              </a:rPr>
              <a:t>after</a:t>
            </a:r>
            <a:r>
              <a:rPr lang="fr-HT" dirty="0">
                <a:solidFill>
                  <a:srgbClr val="4A4A4A"/>
                </a:solidFill>
                <a:latin typeface="pnRegular"/>
              </a:rPr>
              <a:t> the Due Date</a:t>
            </a:r>
          </a:p>
          <a:p>
            <a:pPr marL="482600" lvl="0" indent="-342900" algn="l" rtl="0">
              <a:lnSpc>
                <a:spcPct val="100000"/>
              </a:lnSpc>
              <a:spcBef>
                <a:spcPts val="0"/>
              </a:spcBef>
              <a:spcAft>
                <a:spcPts val="0"/>
              </a:spcAft>
              <a:buSzPts val="1400"/>
              <a:buFont typeface="+mj-lt"/>
              <a:buAutoNum type="arabicPeriod"/>
            </a:pPr>
            <a:endParaRPr lang="fr-HT" dirty="0">
              <a:solidFill>
                <a:srgbClr val="4A4A4A"/>
              </a:solidFill>
              <a:latin typeface="pnRegul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9977-22E9-44D2-A6EB-BB58598A2889}"/>
              </a:ext>
            </a:extLst>
          </p:cNvPr>
          <p:cNvSpPr>
            <a:spLocks noGrp="1"/>
          </p:cNvSpPr>
          <p:nvPr>
            <p:ph type="title"/>
          </p:nvPr>
        </p:nvSpPr>
        <p:spPr>
          <a:xfrm>
            <a:off x="821750" y="303367"/>
            <a:ext cx="7500499" cy="800219"/>
          </a:xfrm>
        </p:spPr>
        <p:txBody>
          <a:bodyPr/>
          <a:lstStyle/>
          <a:p>
            <a:r>
              <a:rPr lang="fr-HT" dirty="0" err="1"/>
              <a:t>References</a:t>
            </a:r>
            <a:r>
              <a:rPr lang="fr-HT" dirty="0"/>
              <a:t> &amp; Appendices</a:t>
            </a:r>
            <a:br>
              <a:rPr lang="fr-HT" dirty="0"/>
            </a:br>
            <a:endParaRPr lang="fr-HT" dirty="0"/>
          </a:p>
        </p:txBody>
      </p:sp>
      <p:sp>
        <p:nvSpPr>
          <p:cNvPr id="3" name="Text Placeholder 2">
            <a:extLst>
              <a:ext uri="{FF2B5EF4-FFF2-40B4-BE49-F238E27FC236}">
                <a16:creationId xmlns:a16="http://schemas.microsoft.com/office/drawing/2014/main" id="{6F8C02D6-36F9-4CFC-8E74-4BE8D2894B1C}"/>
              </a:ext>
            </a:extLst>
          </p:cNvPr>
          <p:cNvSpPr>
            <a:spLocks noGrp="1"/>
          </p:cNvSpPr>
          <p:nvPr>
            <p:ph type="body" idx="1"/>
          </p:nvPr>
        </p:nvSpPr>
        <p:spPr>
          <a:xfrm>
            <a:off x="799629" y="1275037"/>
            <a:ext cx="7544740" cy="2462213"/>
          </a:xfrm>
        </p:spPr>
        <p:txBody>
          <a:bodyPr/>
          <a:lstStyle/>
          <a:p>
            <a:pPr marL="514350" indent="-285750">
              <a:buFont typeface="Arial" panose="020B0604020202020204" pitchFamily="34" charset="0"/>
              <a:buChar char="•"/>
            </a:pPr>
            <a:r>
              <a:rPr lang="fr-HT" dirty="0">
                <a:hlinkClick r:id="rId2"/>
              </a:rPr>
              <a:t>https://searchcompliance.techtarget.com/definition/risk-management#:~:text=Risk%20management%20is%20the%20process,errors%2C%20accidents%20and%20natural%20disasters</a:t>
            </a:r>
            <a:endParaRPr lang="fr-HT" dirty="0"/>
          </a:p>
          <a:p>
            <a:pPr marL="514350" indent="-285750">
              <a:buFont typeface="Arial" panose="020B0604020202020204" pitchFamily="34" charset="0"/>
              <a:buChar char="•"/>
            </a:pPr>
            <a:r>
              <a:rPr lang="fr-HT" dirty="0">
                <a:hlinkClick r:id="rId3"/>
              </a:rPr>
              <a:t>https://www.tutorialspoint.com/tableau/index.htm</a:t>
            </a:r>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endParaRPr lang="fr-HT" dirty="0"/>
          </a:p>
          <a:p>
            <a:endParaRPr lang="fr-HT" dirty="0"/>
          </a:p>
        </p:txBody>
      </p:sp>
    </p:spTree>
    <p:extLst>
      <p:ext uri="{BB962C8B-B14F-4D97-AF65-F5344CB8AC3E}">
        <p14:creationId xmlns:p14="http://schemas.microsoft.com/office/powerpoint/2010/main" val="3109998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
          <p:cNvSpPr txBox="1"/>
          <p:nvPr/>
        </p:nvSpPr>
        <p:spPr>
          <a:xfrm>
            <a:off x="821750" y="303367"/>
            <a:ext cx="4086900" cy="413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600"/>
              <a:buFont typeface="Arial"/>
              <a:buNone/>
            </a:pPr>
            <a:endParaRPr sz="2600" b="0" i="0" u="none" strike="noStrike" cap="none">
              <a:solidFill>
                <a:srgbClr val="000000"/>
              </a:solidFill>
              <a:latin typeface="Trebuchet MS"/>
              <a:ea typeface="Trebuchet MS"/>
              <a:cs typeface="Trebuchet MS"/>
              <a:sym typeface="Trebuchet MS"/>
            </a:endParaRPr>
          </a:p>
        </p:txBody>
      </p:sp>
      <p:sp>
        <p:nvSpPr>
          <p:cNvPr id="306" name="Google Shape;306;p6"/>
          <p:cNvSpPr txBox="1"/>
          <p:nvPr/>
        </p:nvSpPr>
        <p:spPr>
          <a:xfrm>
            <a:off x="2566350" y="1898483"/>
            <a:ext cx="3858900" cy="6894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endParaRPr sz="1400" b="0" i="0" u="none" strike="noStrike" cap="none" dirty="0">
              <a:solidFill>
                <a:srgbClr val="444444"/>
              </a:solidFill>
              <a:latin typeface="Tahoma"/>
              <a:ea typeface="Tahoma"/>
              <a:cs typeface="Tahoma"/>
              <a:sym typeface="Tahoma"/>
            </a:endParaRPr>
          </a:p>
          <a:p>
            <a:pPr marL="0" marR="0" lvl="0" indent="0" algn="ctr" rtl="0">
              <a:lnSpc>
                <a:spcPct val="115000"/>
              </a:lnSpc>
              <a:spcBef>
                <a:spcPts val="0"/>
              </a:spcBef>
              <a:spcAft>
                <a:spcPts val="0"/>
              </a:spcAft>
              <a:buClr>
                <a:srgbClr val="000000"/>
              </a:buClr>
              <a:buSzPts val="1700"/>
              <a:buFont typeface="Arial"/>
              <a:buNone/>
            </a:pPr>
            <a:r>
              <a:rPr lang="en-US" sz="1700" b="1" i="0" u="none" strike="noStrike" cap="none" dirty="0">
                <a:solidFill>
                  <a:srgbClr val="595959"/>
                </a:solidFill>
                <a:latin typeface="Tahoma"/>
                <a:ea typeface="Tahoma"/>
                <a:cs typeface="Tahoma"/>
                <a:sym typeface="Tahoma"/>
              </a:rPr>
              <a:t>Contact Us</a:t>
            </a:r>
            <a:endParaRPr sz="1700" b="0" i="0" u="none" strike="noStrike" cap="none" dirty="0">
              <a:solidFill>
                <a:srgbClr val="595959"/>
              </a:solidFill>
              <a:latin typeface="Tahoma"/>
              <a:ea typeface="Tahoma"/>
              <a:cs typeface="Tahoma"/>
              <a:sym typeface="Tahoma"/>
            </a:endParaRPr>
          </a:p>
          <a:p>
            <a:pPr marL="0" marR="0" lvl="0" indent="0" algn="ctr" rtl="0">
              <a:lnSpc>
                <a:spcPct val="115000"/>
              </a:lnSpc>
              <a:spcBef>
                <a:spcPts val="0"/>
              </a:spcBef>
              <a:spcAft>
                <a:spcPts val="0"/>
              </a:spcAft>
              <a:buClr>
                <a:srgbClr val="000000"/>
              </a:buClr>
              <a:buSzPts val="1400"/>
              <a:buFont typeface="Arial"/>
              <a:buNone/>
            </a:pPr>
            <a:r>
              <a:rPr lang="en-US" sz="1400" b="0" i="0" u="none" strike="noStrike" cap="none" dirty="0">
                <a:solidFill>
                  <a:srgbClr val="595959"/>
                </a:solidFill>
                <a:latin typeface="Tahoma"/>
                <a:ea typeface="Tahoma"/>
                <a:cs typeface="Tahoma"/>
                <a:sym typeface="Tahoma"/>
              </a:rPr>
              <a:t>I you have any question about this presentation, Feel free to send us a message in the </a:t>
            </a:r>
            <a:r>
              <a:rPr lang="en-US" u="none" dirty="0">
                <a:solidFill>
                  <a:srgbClr val="595959"/>
                </a:solidFill>
                <a:latin typeface="Tahoma"/>
                <a:ea typeface="Tahoma"/>
                <a:cs typeface="Tahoma"/>
                <a:sym typeface="Tahoma"/>
              </a:rPr>
              <a:t> </a:t>
            </a:r>
            <a:r>
              <a:rPr lang="en-US" u="sng" dirty="0">
                <a:solidFill>
                  <a:schemeClr val="hlink"/>
                </a:solidFill>
                <a:latin typeface="Tahoma"/>
                <a:ea typeface="Tahoma"/>
                <a:cs typeface="Tahoma"/>
                <a:sym typeface="Tahoma"/>
                <a:hlinkClick r:id="rId3"/>
              </a:rPr>
              <a:t>#help-python</a:t>
            </a:r>
            <a:r>
              <a:rPr lang="en-US" dirty="0">
                <a:solidFill>
                  <a:srgbClr val="595959"/>
                </a:solidFill>
                <a:latin typeface="Tahoma"/>
                <a:ea typeface="Tahoma"/>
                <a:cs typeface="Tahoma"/>
                <a:sym typeface="Tahoma"/>
              </a:rPr>
              <a:t> </a:t>
            </a:r>
            <a:r>
              <a:rPr lang="en-US" sz="1400" b="0" i="0" u="none" strike="noStrike" cap="none" dirty="0">
                <a:solidFill>
                  <a:srgbClr val="595959"/>
                </a:solidFill>
                <a:latin typeface="Tahoma"/>
                <a:ea typeface="Tahoma"/>
                <a:cs typeface="Tahoma"/>
                <a:sym typeface="Tahoma"/>
              </a:rPr>
              <a:t>channel on slack.</a:t>
            </a:r>
            <a:endParaRPr sz="1400" b="0" i="0" u="none" strike="noStrike" cap="none" dirty="0">
              <a:solidFill>
                <a:srgbClr val="595959"/>
              </a:solidFill>
              <a:latin typeface="Tahoma"/>
              <a:ea typeface="Tahoma"/>
              <a:cs typeface="Tahoma"/>
              <a:sym typeface="Tahoma"/>
            </a:endParaRPr>
          </a:p>
        </p:txBody>
      </p:sp>
      <p:grpSp>
        <p:nvGrpSpPr>
          <p:cNvPr id="307" name="Google Shape;307;p6"/>
          <p:cNvGrpSpPr/>
          <p:nvPr/>
        </p:nvGrpSpPr>
        <p:grpSpPr>
          <a:xfrm>
            <a:off x="713191" y="1146161"/>
            <a:ext cx="1974754" cy="3306195"/>
            <a:chOff x="1148038" y="1194838"/>
            <a:chExt cx="1579803" cy="2598801"/>
          </a:xfrm>
        </p:grpSpPr>
        <p:sp>
          <p:nvSpPr>
            <p:cNvPr id="308" name="Google Shape;308;p6"/>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rgbClr val="DEA23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6"/>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6"/>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6"/>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6"/>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6"/>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rgbClr val="536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6"/>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6"/>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6"/>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6"/>
            <p:cNvSpPr/>
            <p:nvPr/>
          </p:nvSpPr>
          <p:spPr>
            <a:xfrm>
              <a:off x="1742619" y="2380023"/>
              <a:ext cx="186698" cy="81"/>
            </a:xfrm>
            <a:custGeom>
              <a:avLst/>
              <a:gdLst/>
              <a:ahLst/>
              <a:cxnLst/>
              <a:rect l="l" t="t" r="r" b="b"/>
              <a:pathLst>
                <a:path w="2295" h="1" fill="none" extrusionOk="0">
                  <a:moveTo>
                    <a:pt x="2295" y="0"/>
                  </a:moveTo>
                  <a:lnTo>
                    <a:pt x="0" y="0"/>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6"/>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6"/>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6"/>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rgbClr val="DB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6"/>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rgbClr val="3D48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6"/>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6"/>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6"/>
            <p:cNvSpPr/>
            <p:nvPr/>
          </p:nvSpPr>
          <p:spPr>
            <a:xfrm>
              <a:off x="1922808" y="1484443"/>
              <a:ext cx="81" cy="30262"/>
            </a:xfrm>
            <a:custGeom>
              <a:avLst/>
              <a:gdLst/>
              <a:ahLst/>
              <a:cxnLst/>
              <a:rect l="l" t="t" r="r" b="b"/>
              <a:pathLst>
                <a:path w="1" h="372" fill="none" extrusionOk="0">
                  <a:moveTo>
                    <a:pt x="0" y="0"/>
                  </a:moveTo>
                  <a:lnTo>
                    <a:pt x="0" y="371"/>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6"/>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6"/>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6"/>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rgbClr val="FFF0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6"/>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6"/>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6"/>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rgbClr val="FFF0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6"/>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6"/>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6"/>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6"/>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6"/>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6"/>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6"/>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6"/>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rgbClr val="DB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6"/>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6"/>
            <p:cNvSpPr/>
            <p:nvPr/>
          </p:nvSpPr>
          <p:spPr>
            <a:xfrm>
              <a:off x="1629300" y="2941092"/>
              <a:ext cx="36770" cy="49705"/>
            </a:xfrm>
            <a:custGeom>
              <a:avLst/>
              <a:gdLst/>
              <a:ahLst/>
              <a:cxnLst/>
              <a:rect l="l" t="t" r="r" b="b"/>
              <a:pathLst>
                <a:path w="452" h="611" extrusionOk="0">
                  <a:moveTo>
                    <a:pt x="0" y="1"/>
                  </a:moveTo>
                  <a:lnTo>
                    <a:pt x="451" y="611"/>
                  </a:lnTo>
                </a:path>
              </a:pathLst>
            </a:custGeom>
            <a:solidFill>
              <a:srgbClr val="536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6"/>
            <p:cNvSpPr/>
            <p:nvPr/>
          </p:nvSpPr>
          <p:spPr>
            <a:xfrm>
              <a:off x="1946480" y="2917338"/>
              <a:ext cx="72401" cy="38967"/>
            </a:xfrm>
            <a:custGeom>
              <a:avLst/>
              <a:gdLst/>
              <a:ahLst/>
              <a:cxnLst/>
              <a:rect l="l" t="t" r="r" b="b"/>
              <a:pathLst>
                <a:path w="890" h="479" extrusionOk="0">
                  <a:moveTo>
                    <a:pt x="1" y="1"/>
                  </a:moveTo>
                  <a:lnTo>
                    <a:pt x="890" y="478"/>
                  </a:lnTo>
                </a:path>
              </a:pathLst>
            </a:custGeom>
            <a:solidFill>
              <a:srgbClr val="536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6"/>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6"/>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6"/>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6"/>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6"/>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rgbClr val="DB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6"/>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6"/>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rgbClr val="DB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9" name="Google Shape;349;p6"/>
          <p:cNvSpPr txBox="1"/>
          <p:nvPr/>
        </p:nvSpPr>
        <p:spPr>
          <a:xfrm>
            <a:off x="2566350" y="3270071"/>
            <a:ext cx="3858900" cy="106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1700" b="1" i="0" u="none" strike="noStrike" cap="none" dirty="0" err="1">
                <a:solidFill>
                  <a:srgbClr val="595959"/>
                </a:solidFill>
                <a:latin typeface="Tahoma"/>
                <a:ea typeface="Tahoma"/>
                <a:cs typeface="Tahoma"/>
                <a:sym typeface="Tahoma"/>
              </a:rPr>
              <a:t>Ressources</a:t>
            </a:r>
            <a:endParaRPr sz="1300" b="0" i="1" u="none" strike="noStrike" cap="none" dirty="0">
              <a:solidFill>
                <a:srgbClr val="595959"/>
              </a:solidFill>
              <a:latin typeface="Tahoma"/>
              <a:ea typeface="Tahoma"/>
              <a:cs typeface="Tahoma"/>
              <a:sym typeface="Tahoma"/>
            </a:endParaRPr>
          </a:p>
          <a:p>
            <a:pPr marL="457200" marR="0" lvl="0" indent="-311150" algn="ctr" rtl="0">
              <a:lnSpc>
                <a:spcPct val="115000"/>
              </a:lnSpc>
              <a:spcBef>
                <a:spcPts val="0"/>
              </a:spcBef>
              <a:spcAft>
                <a:spcPts val="0"/>
              </a:spcAft>
              <a:buClr>
                <a:srgbClr val="595959"/>
              </a:buClr>
              <a:buSzPts val="1300"/>
              <a:buFont typeface="Tahoma"/>
              <a:buChar char="➢"/>
            </a:pPr>
            <a:r>
              <a:rPr lang="en-US" sz="1300" b="0" i="1" u="sng" strike="noStrike" cap="none" dirty="0">
                <a:solidFill>
                  <a:schemeClr val="hlink"/>
                </a:solidFill>
                <a:latin typeface="Tahoma"/>
                <a:ea typeface="Tahoma"/>
                <a:cs typeface="Tahoma"/>
                <a:sym typeface="Tahoma"/>
                <a:hlinkClick r:id="rId4"/>
              </a:rPr>
              <a:t>See the full project</a:t>
            </a:r>
            <a:endParaRPr sz="1300" i="1" dirty="0">
              <a:solidFill>
                <a:srgbClr val="595959"/>
              </a:solidFill>
              <a:latin typeface="Tahoma"/>
              <a:ea typeface="Tahoma"/>
              <a:cs typeface="Tahoma"/>
              <a:sym typeface="Tahoma"/>
            </a:endParaRPr>
          </a:p>
          <a:p>
            <a:pPr marL="457200" marR="0" lvl="0" indent="-311150" algn="ctr" rtl="0">
              <a:lnSpc>
                <a:spcPct val="115000"/>
              </a:lnSpc>
              <a:spcBef>
                <a:spcPts val="0"/>
              </a:spcBef>
              <a:spcAft>
                <a:spcPts val="0"/>
              </a:spcAft>
              <a:buClr>
                <a:srgbClr val="595959"/>
              </a:buClr>
              <a:buSzPts val="1300"/>
              <a:buFont typeface="Tahoma"/>
              <a:buChar char="➢"/>
            </a:pPr>
            <a:r>
              <a:rPr lang="en-US" sz="1300" i="1" u="sng" dirty="0">
                <a:solidFill>
                  <a:schemeClr val="hlink"/>
                </a:solidFill>
                <a:latin typeface="Tahoma"/>
                <a:ea typeface="Tahoma"/>
                <a:cs typeface="Tahoma"/>
                <a:sym typeface="Tahoma"/>
                <a:hlinkClick r:id="rId5"/>
              </a:rPr>
              <a:t>Tableau Public Link</a:t>
            </a:r>
            <a:endParaRPr sz="1300" i="1" dirty="0">
              <a:solidFill>
                <a:srgbClr val="595959"/>
              </a:solidFill>
              <a:latin typeface="Tahoma"/>
              <a:ea typeface="Tahoma"/>
              <a:cs typeface="Tahoma"/>
              <a:sym typeface="Tahoma"/>
            </a:endParaRPr>
          </a:p>
        </p:txBody>
      </p:sp>
      <p:sp>
        <p:nvSpPr>
          <p:cNvPr id="350" name="Google Shape;350;p6"/>
          <p:cNvSpPr txBox="1"/>
          <p:nvPr/>
        </p:nvSpPr>
        <p:spPr>
          <a:xfrm>
            <a:off x="643800" y="387600"/>
            <a:ext cx="7704000" cy="1350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5100"/>
              <a:buFont typeface="Arial"/>
              <a:buNone/>
            </a:pPr>
            <a:r>
              <a:rPr lang="en-US" sz="5100" b="1" i="0" u="none" strike="noStrike" cap="none">
                <a:solidFill>
                  <a:srgbClr val="1A9988"/>
                </a:solidFill>
                <a:latin typeface="Tahoma"/>
                <a:ea typeface="Tahoma"/>
                <a:cs typeface="Tahoma"/>
                <a:sym typeface="Tahoma"/>
              </a:rPr>
              <a:t>THANKS</a:t>
            </a:r>
            <a:endParaRPr sz="5100" b="1" i="0" u="none" strike="noStrike" cap="none">
              <a:solidFill>
                <a:srgbClr val="1A9988"/>
              </a:solidFill>
              <a:latin typeface="Tahoma"/>
              <a:ea typeface="Tahoma"/>
              <a:cs typeface="Tahoma"/>
              <a:sym typeface="Tahoma"/>
            </a:endParaRPr>
          </a:p>
        </p:txBody>
      </p:sp>
      <p:grpSp>
        <p:nvGrpSpPr>
          <p:cNvPr id="351" name="Google Shape;351;p6"/>
          <p:cNvGrpSpPr/>
          <p:nvPr/>
        </p:nvGrpSpPr>
        <p:grpSpPr>
          <a:xfrm>
            <a:off x="6453190" y="993717"/>
            <a:ext cx="1724150" cy="3611400"/>
            <a:chOff x="6018434" y="846471"/>
            <a:chExt cx="1795054" cy="3758743"/>
          </a:xfrm>
        </p:grpSpPr>
        <p:sp>
          <p:nvSpPr>
            <p:cNvPr id="352" name="Google Shape;352;p6"/>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6"/>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6"/>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6"/>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6"/>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rgbClr val="DB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6"/>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rgbClr val="DB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6"/>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rgbClr val="DEA2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6"/>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6"/>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6"/>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9525"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6"/>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rgbClr val="536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6"/>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9525"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6"/>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6"/>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rgbClr val="FFF0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6"/>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6"/>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6"/>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rgbClr val="DB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6"/>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rgbClr val="536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6"/>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rgbClr val="FFF0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6"/>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9525"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6"/>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rgbClr val="3D489C"/>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6"/>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6"/>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6"/>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6"/>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6"/>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6"/>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9525"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6"/>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9525"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6"/>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9525"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6"/>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9525"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6"/>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6"/>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6"/>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6"/>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rgbClr val="536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6"/>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9525"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6"/>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9525"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6"/>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9525"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6"/>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9525"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6"/>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9525"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6"/>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9525"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e24c2a4305_1_73"/>
          <p:cNvSpPr txBox="1">
            <a:spLocks noGrp="1"/>
          </p:cNvSpPr>
          <p:nvPr>
            <p:ph type="ctrTitle"/>
          </p:nvPr>
        </p:nvSpPr>
        <p:spPr>
          <a:xfrm>
            <a:off x="821750" y="1781650"/>
            <a:ext cx="6400800" cy="24243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This project is presented by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2" name="Google Shape;62;ge24c2a4305_1_73"/>
          <p:cNvSpPr txBox="1">
            <a:spLocks noGrp="1"/>
          </p:cNvSpPr>
          <p:nvPr>
            <p:ph type="subTitle" idx="1"/>
          </p:nvPr>
        </p:nvSpPr>
        <p:spPr>
          <a:xfrm>
            <a:off x="1371600" y="2880360"/>
            <a:ext cx="6400800" cy="500400"/>
          </a:xfrm>
          <a:prstGeom prst="rect">
            <a:avLst/>
          </a:prstGeom>
        </p:spPr>
        <p:txBody>
          <a:bodyPr spcFirstLastPara="1" wrap="square" lIns="0" tIns="0" rIns="0" bIns="0" anchor="t" anchorCtr="0">
            <a:spAutoFit/>
          </a:bodyPr>
          <a:lstStyle/>
          <a:p>
            <a:pPr marL="0" lvl="0" indent="0" algn="r" rtl="0">
              <a:spcBef>
                <a:spcPts val="0"/>
              </a:spcBef>
              <a:spcAft>
                <a:spcPts val="0"/>
              </a:spcAft>
              <a:buNone/>
            </a:pPr>
            <a:r>
              <a:rPr lang="en-US"/>
              <a:t>VALCIN Pierry </a:t>
            </a:r>
            <a:endParaRPr/>
          </a:p>
          <a:p>
            <a:pPr marL="0" lvl="0" indent="0" algn="r" rtl="0">
              <a:spcBef>
                <a:spcPts val="0"/>
              </a:spcBef>
              <a:spcAft>
                <a:spcPts val="0"/>
              </a:spcAft>
              <a:buNone/>
            </a:pPr>
            <a:r>
              <a:rPr lang="en-US"/>
              <a:t>Finance| Data Analyst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dd24ee2225_2_704"/>
          <p:cNvSpPr txBox="1">
            <a:spLocks noGrp="1"/>
          </p:cNvSpPr>
          <p:nvPr>
            <p:ph type="ctrTitle"/>
          </p:nvPr>
        </p:nvSpPr>
        <p:spPr>
          <a:xfrm>
            <a:off x="821750" y="303367"/>
            <a:ext cx="7500600" cy="400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b="1">
                <a:solidFill>
                  <a:srgbClr val="1A1A1A"/>
                </a:solidFill>
              </a:rPr>
              <a:t>Table of content</a:t>
            </a:r>
            <a:endParaRPr/>
          </a:p>
        </p:txBody>
      </p:sp>
      <p:sp>
        <p:nvSpPr>
          <p:cNvPr id="68" name="Google Shape;68;gdd24ee2225_2_704"/>
          <p:cNvSpPr/>
          <p:nvPr/>
        </p:nvSpPr>
        <p:spPr>
          <a:xfrm>
            <a:off x="5776900" y="1496950"/>
            <a:ext cx="2373900" cy="431400"/>
          </a:xfrm>
          <a:prstGeom prst="roundRect">
            <a:avLst>
              <a:gd name="adj" fmla="val 5742"/>
            </a:avLst>
          </a:prstGeom>
          <a:solidFill>
            <a:srgbClr val="1A9988"/>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ahoma"/>
              <a:ea typeface="Tahoma"/>
              <a:cs typeface="Tahoma"/>
              <a:sym typeface="Tahoma"/>
            </a:endParaRPr>
          </a:p>
        </p:txBody>
      </p:sp>
      <p:sp>
        <p:nvSpPr>
          <p:cNvPr id="69" name="Google Shape;69;gdd24ee2225_2_704"/>
          <p:cNvSpPr/>
          <p:nvPr/>
        </p:nvSpPr>
        <p:spPr>
          <a:xfrm>
            <a:off x="1481800" y="2456450"/>
            <a:ext cx="2373900" cy="431400"/>
          </a:xfrm>
          <a:prstGeom prst="roundRect">
            <a:avLst>
              <a:gd name="adj" fmla="val 5742"/>
            </a:avLst>
          </a:prstGeom>
          <a:solidFill>
            <a:srgbClr val="1A9988"/>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ahoma"/>
              <a:ea typeface="Tahoma"/>
              <a:cs typeface="Tahoma"/>
              <a:sym typeface="Tahoma"/>
            </a:endParaRPr>
          </a:p>
        </p:txBody>
      </p:sp>
      <p:sp>
        <p:nvSpPr>
          <p:cNvPr id="70" name="Google Shape;70;gdd24ee2225_2_704"/>
          <p:cNvSpPr/>
          <p:nvPr/>
        </p:nvSpPr>
        <p:spPr>
          <a:xfrm>
            <a:off x="1481800" y="1496950"/>
            <a:ext cx="2373900" cy="431400"/>
          </a:xfrm>
          <a:prstGeom prst="roundRect">
            <a:avLst>
              <a:gd name="adj" fmla="val 5742"/>
            </a:avLst>
          </a:prstGeom>
          <a:solidFill>
            <a:srgbClr val="1A9988"/>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ahoma"/>
              <a:ea typeface="Tahoma"/>
              <a:cs typeface="Tahoma"/>
              <a:sym typeface="Tahoma"/>
            </a:endParaRPr>
          </a:p>
        </p:txBody>
      </p:sp>
      <p:sp>
        <p:nvSpPr>
          <p:cNvPr id="71" name="Google Shape;71;gdd24ee2225_2_704"/>
          <p:cNvSpPr txBox="1"/>
          <p:nvPr/>
        </p:nvSpPr>
        <p:spPr>
          <a:xfrm>
            <a:off x="356500" y="1404225"/>
            <a:ext cx="13539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595959"/>
                </a:solidFill>
                <a:latin typeface="Montserrat ExtraBold"/>
                <a:ea typeface="Montserrat ExtraBold"/>
                <a:cs typeface="Montserrat ExtraBold"/>
                <a:sym typeface="Montserrat ExtraBold"/>
              </a:rPr>
              <a:t>01</a:t>
            </a:r>
            <a:endParaRPr sz="2600" b="0" i="0" u="none" strike="noStrike" cap="none">
              <a:solidFill>
                <a:srgbClr val="595959"/>
              </a:solidFill>
              <a:latin typeface="Montserrat ExtraBold"/>
              <a:ea typeface="Montserrat ExtraBold"/>
              <a:cs typeface="Montserrat ExtraBold"/>
              <a:sym typeface="Montserrat ExtraBold"/>
            </a:endParaRPr>
          </a:p>
        </p:txBody>
      </p:sp>
      <p:sp>
        <p:nvSpPr>
          <p:cNvPr id="72" name="Google Shape;72;gdd24ee2225_2_704"/>
          <p:cNvSpPr txBox="1"/>
          <p:nvPr/>
        </p:nvSpPr>
        <p:spPr>
          <a:xfrm>
            <a:off x="1499600" y="1496950"/>
            <a:ext cx="2280000" cy="43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lt1"/>
                </a:solidFill>
                <a:latin typeface="Tahoma"/>
                <a:ea typeface="Tahoma"/>
                <a:cs typeface="Tahoma"/>
                <a:sym typeface="Tahoma"/>
              </a:rPr>
              <a:t>Introduction</a:t>
            </a:r>
            <a:endParaRPr sz="1900" b="1" i="0" u="none" strike="noStrike" cap="none">
              <a:solidFill>
                <a:schemeClr val="lt1"/>
              </a:solidFill>
              <a:latin typeface="Tahoma"/>
              <a:ea typeface="Tahoma"/>
              <a:cs typeface="Tahoma"/>
              <a:sym typeface="Tahoma"/>
            </a:endParaRPr>
          </a:p>
        </p:txBody>
      </p:sp>
      <p:sp>
        <p:nvSpPr>
          <p:cNvPr id="73" name="Google Shape;73;gdd24ee2225_2_704"/>
          <p:cNvSpPr txBox="1"/>
          <p:nvPr/>
        </p:nvSpPr>
        <p:spPr>
          <a:xfrm>
            <a:off x="4727800" y="1404225"/>
            <a:ext cx="13539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595959"/>
                </a:solidFill>
                <a:latin typeface="Montserrat ExtraBold"/>
                <a:ea typeface="Montserrat ExtraBold"/>
                <a:cs typeface="Montserrat ExtraBold"/>
                <a:sym typeface="Montserrat ExtraBold"/>
              </a:rPr>
              <a:t>02</a:t>
            </a:r>
            <a:endParaRPr sz="2600" b="0" i="0" u="none" strike="noStrike" cap="none">
              <a:solidFill>
                <a:srgbClr val="595959"/>
              </a:solidFill>
              <a:latin typeface="Montserrat ExtraBold"/>
              <a:ea typeface="Montserrat ExtraBold"/>
              <a:cs typeface="Montserrat ExtraBold"/>
              <a:sym typeface="Montserrat ExtraBold"/>
            </a:endParaRPr>
          </a:p>
        </p:txBody>
      </p:sp>
      <p:sp>
        <p:nvSpPr>
          <p:cNvPr id="74" name="Google Shape;74;gdd24ee2225_2_704"/>
          <p:cNvSpPr txBox="1"/>
          <p:nvPr/>
        </p:nvSpPr>
        <p:spPr>
          <a:xfrm>
            <a:off x="5776900" y="1496950"/>
            <a:ext cx="2049300" cy="43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lt1"/>
                </a:solidFill>
                <a:latin typeface="Tahoma"/>
                <a:ea typeface="Tahoma"/>
                <a:cs typeface="Tahoma"/>
                <a:sym typeface="Tahoma"/>
              </a:rPr>
              <a:t>Problem</a:t>
            </a:r>
            <a:endParaRPr sz="1900" b="1" i="0" u="none" strike="noStrike" cap="none">
              <a:solidFill>
                <a:schemeClr val="lt1"/>
              </a:solidFill>
              <a:latin typeface="Tahoma"/>
              <a:ea typeface="Tahoma"/>
              <a:cs typeface="Tahoma"/>
              <a:sym typeface="Tahoma"/>
            </a:endParaRPr>
          </a:p>
        </p:txBody>
      </p:sp>
      <p:sp>
        <p:nvSpPr>
          <p:cNvPr id="75" name="Google Shape;75;gdd24ee2225_2_704"/>
          <p:cNvSpPr txBox="1"/>
          <p:nvPr/>
        </p:nvSpPr>
        <p:spPr>
          <a:xfrm>
            <a:off x="356500" y="2361175"/>
            <a:ext cx="13539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595959"/>
                </a:solidFill>
                <a:latin typeface="Montserrat ExtraBold"/>
                <a:ea typeface="Montserrat ExtraBold"/>
                <a:cs typeface="Montserrat ExtraBold"/>
                <a:sym typeface="Montserrat ExtraBold"/>
              </a:rPr>
              <a:t>03</a:t>
            </a:r>
            <a:endParaRPr sz="2600" b="0" i="0" u="none" strike="noStrike" cap="none">
              <a:solidFill>
                <a:srgbClr val="595959"/>
              </a:solidFill>
              <a:latin typeface="Montserrat ExtraBold"/>
              <a:ea typeface="Montserrat ExtraBold"/>
              <a:cs typeface="Montserrat ExtraBold"/>
              <a:sym typeface="Montserrat ExtraBold"/>
            </a:endParaRPr>
          </a:p>
        </p:txBody>
      </p:sp>
      <p:sp>
        <p:nvSpPr>
          <p:cNvPr id="76" name="Google Shape;76;gdd24ee2225_2_704"/>
          <p:cNvSpPr txBox="1"/>
          <p:nvPr/>
        </p:nvSpPr>
        <p:spPr>
          <a:xfrm>
            <a:off x="1481800" y="2456450"/>
            <a:ext cx="2049300" cy="43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lt1"/>
                </a:solidFill>
                <a:latin typeface="Tahoma"/>
                <a:ea typeface="Tahoma"/>
                <a:cs typeface="Tahoma"/>
                <a:sym typeface="Tahoma"/>
              </a:rPr>
              <a:t>Methodology</a:t>
            </a:r>
            <a:endParaRPr sz="1900" b="1" i="0" u="none" strike="noStrike" cap="none">
              <a:solidFill>
                <a:schemeClr val="lt1"/>
              </a:solidFill>
              <a:latin typeface="Tahoma"/>
              <a:ea typeface="Tahoma"/>
              <a:cs typeface="Tahoma"/>
              <a:sym typeface="Tahoma"/>
            </a:endParaRPr>
          </a:p>
        </p:txBody>
      </p:sp>
      <p:sp>
        <p:nvSpPr>
          <p:cNvPr id="77" name="Google Shape;77;gdd24ee2225_2_704"/>
          <p:cNvSpPr/>
          <p:nvPr/>
        </p:nvSpPr>
        <p:spPr>
          <a:xfrm>
            <a:off x="1481800" y="3370850"/>
            <a:ext cx="2424900" cy="1084500"/>
          </a:xfrm>
          <a:prstGeom prst="roundRect">
            <a:avLst>
              <a:gd name="adj" fmla="val 5742"/>
            </a:avLst>
          </a:prstGeom>
          <a:solidFill>
            <a:srgbClr val="1A9988"/>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ahoma"/>
              <a:ea typeface="Tahoma"/>
              <a:cs typeface="Tahoma"/>
              <a:sym typeface="Tahoma"/>
            </a:endParaRPr>
          </a:p>
        </p:txBody>
      </p:sp>
      <p:sp>
        <p:nvSpPr>
          <p:cNvPr id="78" name="Google Shape;78;gdd24ee2225_2_704"/>
          <p:cNvSpPr txBox="1"/>
          <p:nvPr/>
        </p:nvSpPr>
        <p:spPr>
          <a:xfrm>
            <a:off x="356500" y="3275575"/>
            <a:ext cx="13539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595959"/>
                </a:solidFill>
                <a:latin typeface="Montserrat ExtraBold"/>
                <a:ea typeface="Montserrat ExtraBold"/>
                <a:cs typeface="Montserrat ExtraBold"/>
                <a:sym typeface="Montserrat ExtraBold"/>
              </a:rPr>
              <a:t>05</a:t>
            </a:r>
            <a:endParaRPr sz="2600" b="0" i="0" u="none" strike="noStrike" cap="none">
              <a:solidFill>
                <a:srgbClr val="595959"/>
              </a:solidFill>
              <a:latin typeface="Montserrat ExtraBold"/>
              <a:ea typeface="Montserrat ExtraBold"/>
              <a:cs typeface="Montserrat ExtraBold"/>
              <a:sym typeface="Montserrat ExtraBold"/>
            </a:endParaRPr>
          </a:p>
        </p:txBody>
      </p:sp>
      <p:sp>
        <p:nvSpPr>
          <p:cNvPr id="79" name="Google Shape;79;gdd24ee2225_2_704"/>
          <p:cNvSpPr txBox="1"/>
          <p:nvPr/>
        </p:nvSpPr>
        <p:spPr>
          <a:xfrm>
            <a:off x="1463900" y="4079500"/>
            <a:ext cx="2503800" cy="57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2D2E27"/>
              </a:solidFill>
              <a:latin typeface="Tahoma"/>
              <a:ea typeface="Tahoma"/>
              <a:cs typeface="Tahoma"/>
              <a:sym typeface="Tahoma"/>
            </a:endParaRPr>
          </a:p>
        </p:txBody>
      </p:sp>
      <p:sp>
        <p:nvSpPr>
          <p:cNvPr id="80" name="Google Shape;80;gdd24ee2225_2_704"/>
          <p:cNvSpPr txBox="1"/>
          <p:nvPr/>
        </p:nvSpPr>
        <p:spPr>
          <a:xfrm>
            <a:off x="1481800" y="3370850"/>
            <a:ext cx="2694600" cy="1084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lt1"/>
                </a:solidFill>
                <a:latin typeface="Tahoma"/>
                <a:ea typeface="Tahoma"/>
                <a:cs typeface="Tahoma"/>
                <a:sym typeface="Tahoma"/>
              </a:rPr>
              <a:t>Discussions &amp; Proposed solutions</a:t>
            </a:r>
            <a:endParaRPr sz="1900" b="1" i="0" u="none" strike="noStrike" cap="none">
              <a:solidFill>
                <a:schemeClr val="lt1"/>
              </a:solidFill>
              <a:latin typeface="Tahoma"/>
              <a:ea typeface="Tahoma"/>
              <a:cs typeface="Tahoma"/>
              <a:sym typeface="Tahoma"/>
            </a:endParaRPr>
          </a:p>
        </p:txBody>
      </p:sp>
      <p:sp>
        <p:nvSpPr>
          <p:cNvPr id="81" name="Google Shape;81;gdd24ee2225_2_704"/>
          <p:cNvSpPr/>
          <p:nvPr/>
        </p:nvSpPr>
        <p:spPr>
          <a:xfrm>
            <a:off x="5776900" y="2454325"/>
            <a:ext cx="2373900" cy="431400"/>
          </a:xfrm>
          <a:prstGeom prst="roundRect">
            <a:avLst>
              <a:gd name="adj" fmla="val 5742"/>
            </a:avLst>
          </a:prstGeom>
          <a:solidFill>
            <a:srgbClr val="1A9988"/>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ahoma"/>
              <a:ea typeface="Tahoma"/>
              <a:cs typeface="Tahoma"/>
              <a:sym typeface="Tahoma"/>
            </a:endParaRPr>
          </a:p>
        </p:txBody>
      </p:sp>
      <p:sp>
        <p:nvSpPr>
          <p:cNvPr id="82" name="Google Shape;82;gdd24ee2225_2_704"/>
          <p:cNvSpPr txBox="1"/>
          <p:nvPr/>
        </p:nvSpPr>
        <p:spPr>
          <a:xfrm>
            <a:off x="4727800" y="2361600"/>
            <a:ext cx="13539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595959"/>
                </a:solidFill>
                <a:latin typeface="Montserrat ExtraBold"/>
                <a:ea typeface="Montserrat ExtraBold"/>
                <a:cs typeface="Montserrat ExtraBold"/>
                <a:sym typeface="Montserrat ExtraBold"/>
              </a:rPr>
              <a:t>04</a:t>
            </a:r>
            <a:endParaRPr sz="2600" b="0" i="0" u="none" strike="noStrike" cap="none">
              <a:solidFill>
                <a:srgbClr val="595959"/>
              </a:solidFill>
              <a:latin typeface="Montserrat ExtraBold"/>
              <a:ea typeface="Montserrat ExtraBold"/>
              <a:cs typeface="Montserrat ExtraBold"/>
              <a:sym typeface="Montserrat ExtraBold"/>
            </a:endParaRPr>
          </a:p>
        </p:txBody>
      </p:sp>
      <p:sp>
        <p:nvSpPr>
          <p:cNvPr id="83" name="Google Shape;83;gdd24ee2225_2_704"/>
          <p:cNvSpPr txBox="1"/>
          <p:nvPr/>
        </p:nvSpPr>
        <p:spPr>
          <a:xfrm>
            <a:off x="5776900" y="2454325"/>
            <a:ext cx="2049300" cy="43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chemeClr val="lt1"/>
                </a:solidFill>
                <a:latin typeface="Tahoma"/>
                <a:ea typeface="Tahoma"/>
                <a:cs typeface="Tahoma"/>
                <a:sym typeface="Tahoma"/>
              </a:rPr>
              <a:t>Results</a:t>
            </a:r>
            <a:endParaRPr sz="1900" b="1" i="0" u="none" strike="noStrike" cap="none">
              <a:solidFill>
                <a:schemeClr val="lt1"/>
              </a:solidFill>
              <a:latin typeface="Tahoma"/>
              <a:ea typeface="Tahoma"/>
              <a:cs typeface="Tahoma"/>
              <a:sym typeface="Tahoma"/>
            </a:endParaRPr>
          </a:p>
        </p:txBody>
      </p:sp>
      <p:sp>
        <p:nvSpPr>
          <p:cNvPr id="84" name="Google Shape;84;gdd24ee2225_2_704"/>
          <p:cNvSpPr txBox="1"/>
          <p:nvPr/>
        </p:nvSpPr>
        <p:spPr>
          <a:xfrm>
            <a:off x="5749000" y="3016300"/>
            <a:ext cx="2503800" cy="57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2D2E27"/>
              </a:solidFill>
              <a:latin typeface="Tahoma"/>
              <a:ea typeface="Tahoma"/>
              <a:cs typeface="Tahoma"/>
              <a:sym typeface="Tahoma"/>
            </a:endParaRPr>
          </a:p>
        </p:txBody>
      </p:sp>
      <p:sp>
        <p:nvSpPr>
          <p:cNvPr id="85" name="Google Shape;85;gdd24ee2225_2_704"/>
          <p:cNvSpPr/>
          <p:nvPr/>
        </p:nvSpPr>
        <p:spPr>
          <a:xfrm>
            <a:off x="5749000" y="3370850"/>
            <a:ext cx="2424900" cy="833100"/>
          </a:xfrm>
          <a:prstGeom prst="roundRect">
            <a:avLst>
              <a:gd name="adj" fmla="val 5742"/>
            </a:avLst>
          </a:prstGeom>
          <a:solidFill>
            <a:srgbClr val="1A9988"/>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ahoma"/>
              <a:ea typeface="Tahoma"/>
              <a:cs typeface="Tahoma"/>
              <a:sym typeface="Tahoma"/>
            </a:endParaRPr>
          </a:p>
        </p:txBody>
      </p:sp>
      <p:sp>
        <p:nvSpPr>
          <p:cNvPr id="86" name="Google Shape;86;gdd24ee2225_2_704"/>
          <p:cNvSpPr txBox="1"/>
          <p:nvPr/>
        </p:nvSpPr>
        <p:spPr>
          <a:xfrm>
            <a:off x="4699900" y="3275575"/>
            <a:ext cx="13539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595959"/>
                </a:solidFill>
                <a:latin typeface="Montserrat ExtraBold"/>
                <a:ea typeface="Montserrat ExtraBold"/>
                <a:cs typeface="Montserrat ExtraBold"/>
                <a:sym typeface="Montserrat ExtraBold"/>
              </a:rPr>
              <a:t>06</a:t>
            </a:r>
            <a:endParaRPr sz="2600" b="0" i="0" u="none" strike="noStrike" cap="none">
              <a:solidFill>
                <a:srgbClr val="595959"/>
              </a:solidFill>
              <a:latin typeface="Montserrat ExtraBold"/>
              <a:ea typeface="Montserrat ExtraBold"/>
              <a:cs typeface="Montserrat ExtraBold"/>
              <a:sym typeface="Montserrat ExtraBold"/>
            </a:endParaRPr>
          </a:p>
        </p:txBody>
      </p:sp>
      <p:sp>
        <p:nvSpPr>
          <p:cNvPr id="87" name="Google Shape;87;gdd24ee2225_2_704"/>
          <p:cNvSpPr txBox="1"/>
          <p:nvPr/>
        </p:nvSpPr>
        <p:spPr>
          <a:xfrm>
            <a:off x="5749000" y="3370850"/>
            <a:ext cx="2373900" cy="833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dirty="0">
                <a:solidFill>
                  <a:schemeClr val="lt1"/>
                </a:solidFill>
                <a:latin typeface="Tahoma"/>
                <a:ea typeface="Tahoma"/>
                <a:cs typeface="Tahoma"/>
                <a:sym typeface="Tahoma"/>
              </a:rPr>
              <a:t>References &amp; Appendices</a:t>
            </a:r>
            <a:endParaRPr sz="1900" b="1" i="0" u="none" strike="noStrike" cap="none" dirty="0">
              <a:solidFill>
                <a:schemeClr val="lt1"/>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d80886873b_33_59"/>
          <p:cNvSpPr txBox="1">
            <a:spLocks noGrp="1"/>
          </p:cNvSpPr>
          <p:nvPr>
            <p:ph type="title"/>
          </p:nvPr>
        </p:nvSpPr>
        <p:spPr>
          <a:xfrm>
            <a:off x="821750" y="303375"/>
            <a:ext cx="32892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Introduction</a:t>
            </a:r>
            <a:endParaRPr/>
          </a:p>
        </p:txBody>
      </p:sp>
      <p:sp>
        <p:nvSpPr>
          <p:cNvPr id="93" name="Google Shape;93;gd80886873b_33_59"/>
          <p:cNvSpPr txBox="1"/>
          <p:nvPr/>
        </p:nvSpPr>
        <p:spPr>
          <a:xfrm>
            <a:off x="3463950" y="2172725"/>
            <a:ext cx="5389500" cy="2363452"/>
          </a:xfrm>
          <a:prstGeom prst="rect">
            <a:avLst/>
          </a:prstGeom>
          <a:noFill/>
          <a:ln>
            <a:noFill/>
          </a:ln>
        </p:spPr>
        <p:txBody>
          <a:bodyPr spcFirstLastPara="1" wrap="square" lIns="0" tIns="8875" rIns="0" bIns="0" anchor="t" anchorCtr="0">
            <a:spAutoFit/>
          </a:bodyPr>
          <a:lstStyle/>
          <a:p>
            <a:pPr marL="12700" marR="5080" lvl="0" indent="0" algn="l" rtl="0">
              <a:lnSpc>
                <a:spcPct val="150000"/>
              </a:lnSpc>
              <a:spcBef>
                <a:spcPts val="0"/>
              </a:spcBef>
              <a:spcAft>
                <a:spcPts val="0"/>
              </a:spcAft>
              <a:buClr>
                <a:srgbClr val="000000"/>
              </a:buClr>
              <a:buSzPts val="1700"/>
              <a:buFont typeface="Arial"/>
              <a:buNone/>
            </a:pPr>
            <a:r>
              <a:rPr lang="en-US" sz="1700" b="0" i="0" u="none" strike="noStrike" cap="none" dirty="0">
                <a:solidFill>
                  <a:srgbClr val="595959"/>
                </a:solidFill>
                <a:latin typeface="Tahoma"/>
                <a:ea typeface="Tahoma"/>
                <a:cs typeface="Tahoma"/>
                <a:sym typeface="Tahoma"/>
              </a:rPr>
              <a:t>This project is written as part of a tableau data processing , in which</a:t>
            </a:r>
            <a:r>
              <a:rPr lang="en-US" sz="1700" dirty="0">
                <a:solidFill>
                  <a:srgbClr val="595959"/>
                </a:solidFill>
                <a:latin typeface="Tahoma"/>
                <a:ea typeface="Tahoma"/>
                <a:cs typeface="Tahoma"/>
                <a:sym typeface="Tahoma"/>
              </a:rPr>
              <a:t> we </a:t>
            </a:r>
            <a:r>
              <a:rPr lang="en-US" sz="1700" b="0" i="0" u="none" strike="noStrike" cap="none" dirty="0">
                <a:solidFill>
                  <a:srgbClr val="595959"/>
                </a:solidFill>
                <a:latin typeface="Tahoma"/>
                <a:ea typeface="Tahoma"/>
                <a:cs typeface="Tahoma"/>
                <a:sym typeface="Tahoma"/>
              </a:rPr>
              <a:t>was asked to draw out insights </a:t>
            </a:r>
            <a:r>
              <a:rPr lang="en-US" sz="1700" dirty="0">
                <a:solidFill>
                  <a:srgbClr val="595959"/>
                </a:solidFill>
                <a:latin typeface="Tahoma"/>
                <a:ea typeface="Tahoma"/>
                <a:cs typeface="Tahoma"/>
                <a:sym typeface="Tahoma"/>
              </a:rPr>
              <a:t>as a Data Analyst for a Bank on their Credit transactions for 2020.</a:t>
            </a:r>
          </a:p>
          <a:p>
            <a:pPr marL="12700" marR="5080" lvl="0" indent="0" algn="l" rtl="0">
              <a:lnSpc>
                <a:spcPct val="150000"/>
              </a:lnSpc>
              <a:spcBef>
                <a:spcPts val="0"/>
              </a:spcBef>
              <a:spcAft>
                <a:spcPts val="0"/>
              </a:spcAft>
              <a:buClr>
                <a:srgbClr val="000000"/>
              </a:buClr>
              <a:buSzPts val="1700"/>
              <a:buFont typeface="Arial"/>
              <a:buNone/>
            </a:pPr>
            <a:endParaRPr lang="en-US" sz="1700" dirty="0">
              <a:solidFill>
                <a:srgbClr val="595959"/>
              </a:solidFill>
              <a:latin typeface="Tahoma"/>
              <a:ea typeface="Tahoma"/>
              <a:cs typeface="Tahoma"/>
              <a:sym typeface="Tahoma"/>
            </a:endParaRPr>
          </a:p>
          <a:p>
            <a:pPr marL="12700" marR="5080" lvl="0" indent="0" algn="l" rtl="0">
              <a:lnSpc>
                <a:spcPct val="150000"/>
              </a:lnSpc>
              <a:spcBef>
                <a:spcPts val="0"/>
              </a:spcBef>
              <a:spcAft>
                <a:spcPts val="0"/>
              </a:spcAft>
              <a:buClr>
                <a:srgbClr val="000000"/>
              </a:buClr>
              <a:buSzPts val="1700"/>
              <a:buFont typeface="Arial"/>
              <a:buNone/>
            </a:pPr>
            <a:endParaRPr sz="1700" b="0" i="0" u="none" strike="noStrike" cap="none" dirty="0">
              <a:solidFill>
                <a:srgbClr val="000000"/>
              </a:solidFill>
              <a:latin typeface="Tahoma"/>
              <a:ea typeface="Tahoma"/>
              <a:cs typeface="Tahoma"/>
              <a:sym typeface="Tahoma"/>
            </a:endParaRPr>
          </a:p>
        </p:txBody>
      </p:sp>
      <p:sp>
        <p:nvSpPr>
          <p:cNvPr id="94" name="Google Shape;94;gd80886873b_33_59"/>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 name="Google Shape;95;gd80886873b_33_59"/>
          <p:cNvGrpSpPr/>
          <p:nvPr/>
        </p:nvGrpSpPr>
        <p:grpSpPr>
          <a:xfrm flipH="1">
            <a:off x="855722" y="1303991"/>
            <a:ext cx="1998207" cy="3123028"/>
            <a:chOff x="2653224" y="645065"/>
            <a:chExt cx="1759915" cy="2706263"/>
          </a:xfrm>
        </p:grpSpPr>
        <p:sp>
          <p:nvSpPr>
            <p:cNvPr id="96" name="Google Shape;96;gd80886873b_33_59"/>
            <p:cNvSpPr/>
            <p:nvPr/>
          </p:nvSpPr>
          <p:spPr>
            <a:xfrm>
              <a:off x="2879782" y="647181"/>
              <a:ext cx="1299241" cy="1299241"/>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rgbClr val="EBCAB3"/>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gd80886873b_33_59"/>
            <p:cNvSpPr/>
            <p:nvPr/>
          </p:nvSpPr>
          <p:spPr>
            <a:xfrm>
              <a:off x="3871429" y="645065"/>
              <a:ext cx="541710" cy="700342"/>
            </a:xfrm>
            <a:custGeom>
              <a:avLst/>
              <a:gdLst/>
              <a:ahLst/>
              <a:cxnLst/>
              <a:rect l="l" t="t" r="r" b="b"/>
              <a:pathLst>
                <a:path w="6659" h="8609" extrusionOk="0">
                  <a:moveTo>
                    <a:pt x="0" y="0"/>
                  </a:moveTo>
                  <a:lnTo>
                    <a:pt x="0" y="8609"/>
                  </a:lnTo>
                  <a:lnTo>
                    <a:pt x="6659" y="8609"/>
                  </a:lnTo>
                  <a:lnTo>
                    <a:pt x="6659" y="0"/>
                  </a:lnTo>
                  <a:close/>
                </a:path>
              </a:pathLst>
            </a:custGeom>
            <a:solidFill>
              <a:srgbClr val="DEA2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d80886873b_33_59"/>
            <p:cNvSpPr/>
            <p:nvPr/>
          </p:nvSpPr>
          <p:spPr>
            <a:xfrm>
              <a:off x="3925364" y="708681"/>
              <a:ext cx="252592" cy="51901"/>
            </a:xfrm>
            <a:custGeom>
              <a:avLst/>
              <a:gdLst/>
              <a:ahLst/>
              <a:cxnLst/>
              <a:rect l="l" t="t" r="r" b="b"/>
              <a:pathLst>
                <a:path w="3105" h="638" fill="none" extrusionOk="0">
                  <a:moveTo>
                    <a:pt x="2786" y="638"/>
                  </a:moveTo>
                  <a:lnTo>
                    <a:pt x="319" y="638"/>
                  </a:lnTo>
                  <a:cubicBezTo>
                    <a:pt x="146" y="638"/>
                    <a:pt x="0" y="505"/>
                    <a:pt x="0" y="319"/>
                  </a:cubicBezTo>
                  <a:lnTo>
                    <a:pt x="0" y="319"/>
                  </a:lnTo>
                  <a:cubicBezTo>
                    <a:pt x="0" y="147"/>
                    <a:pt x="146" y="1"/>
                    <a:pt x="319" y="1"/>
                  </a:cubicBezTo>
                  <a:lnTo>
                    <a:pt x="2786" y="1"/>
                  </a:lnTo>
                  <a:cubicBezTo>
                    <a:pt x="2972" y="1"/>
                    <a:pt x="3104" y="147"/>
                    <a:pt x="3104" y="319"/>
                  </a:cubicBezTo>
                  <a:lnTo>
                    <a:pt x="3104" y="319"/>
                  </a:lnTo>
                  <a:cubicBezTo>
                    <a:pt x="3104" y="505"/>
                    <a:pt x="2972" y="638"/>
                    <a:pt x="2786" y="63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d80886873b_33_59"/>
            <p:cNvSpPr/>
            <p:nvPr/>
          </p:nvSpPr>
          <p:spPr>
            <a:xfrm>
              <a:off x="3925364" y="826313"/>
              <a:ext cx="433840" cy="31401"/>
            </a:xfrm>
            <a:custGeom>
              <a:avLst/>
              <a:gdLst/>
              <a:ahLst/>
              <a:cxnLst/>
              <a:rect l="l" t="t" r="r" b="b"/>
              <a:pathLst>
                <a:path w="5333" h="386" fill="none" extrusionOk="0">
                  <a:moveTo>
                    <a:pt x="5147" y="385"/>
                  </a:moveTo>
                  <a:lnTo>
                    <a:pt x="186" y="385"/>
                  </a:lnTo>
                  <a:cubicBezTo>
                    <a:pt x="80" y="385"/>
                    <a:pt x="0" y="293"/>
                    <a:pt x="0" y="186"/>
                  </a:cubicBezTo>
                  <a:lnTo>
                    <a:pt x="0" y="186"/>
                  </a:lnTo>
                  <a:cubicBezTo>
                    <a:pt x="0" y="80"/>
                    <a:pt x="80" y="1"/>
                    <a:pt x="186" y="1"/>
                  </a:cubicBezTo>
                  <a:lnTo>
                    <a:pt x="5147" y="1"/>
                  </a:lnTo>
                  <a:cubicBezTo>
                    <a:pt x="5253" y="1"/>
                    <a:pt x="5333" y="80"/>
                    <a:pt x="5333" y="186"/>
                  </a:cubicBezTo>
                  <a:lnTo>
                    <a:pt x="5333" y="186"/>
                  </a:lnTo>
                  <a:cubicBezTo>
                    <a:pt x="5333" y="293"/>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d80886873b_33_59"/>
            <p:cNvSpPr/>
            <p:nvPr/>
          </p:nvSpPr>
          <p:spPr>
            <a:xfrm>
              <a:off x="3925364" y="910510"/>
              <a:ext cx="433840" cy="31401"/>
            </a:xfrm>
            <a:custGeom>
              <a:avLst/>
              <a:gdLst/>
              <a:ahLst/>
              <a:cxnLst/>
              <a:rect l="l" t="t" r="r" b="b"/>
              <a:pathLst>
                <a:path w="5333" h="386" fill="none" extrusionOk="0">
                  <a:moveTo>
                    <a:pt x="5147" y="385"/>
                  </a:moveTo>
                  <a:lnTo>
                    <a:pt x="186" y="385"/>
                  </a:lnTo>
                  <a:cubicBezTo>
                    <a:pt x="80" y="385"/>
                    <a:pt x="0" y="305"/>
                    <a:pt x="0" y="199"/>
                  </a:cubicBezTo>
                  <a:lnTo>
                    <a:pt x="0" y="199"/>
                  </a:lnTo>
                  <a:cubicBezTo>
                    <a:pt x="0" y="93"/>
                    <a:pt x="80" y="0"/>
                    <a:pt x="186" y="0"/>
                  </a:cubicBezTo>
                  <a:lnTo>
                    <a:pt x="5147" y="0"/>
                  </a:lnTo>
                  <a:cubicBezTo>
                    <a:pt x="5253" y="0"/>
                    <a:pt x="5333" y="93"/>
                    <a:pt x="5333" y="199"/>
                  </a:cubicBezTo>
                  <a:lnTo>
                    <a:pt x="5333" y="199"/>
                  </a:lnTo>
                  <a:cubicBezTo>
                    <a:pt x="5333" y="305"/>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d80886873b_33_59"/>
            <p:cNvSpPr/>
            <p:nvPr/>
          </p:nvSpPr>
          <p:spPr>
            <a:xfrm>
              <a:off x="3925364" y="995764"/>
              <a:ext cx="433840" cy="31320"/>
            </a:xfrm>
            <a:custGeom>
              <a:avLst/>
              <a:gdLst/>
              <a:ahLst/>
              <a:cxnLst/>
              <a:rect l="l" t="t" r="r" b="b"/>
              <a:pathLst>
                <a:path w="5333" h="385" fill="none" extrusionOk="0">
                  <a:moveTo>
                    <a:pt x="5147" y="385"/>
                  </a:moveTo>
                  <a:lnTo>
                    <a:pt x="186" y="385"/>
                  </a:lnTo>
                  <a:cubicBezTo>
                    <a:pt x="80" y="385"/>
                    <a:pt x="0" y="292"/>
                    <a:pt x="0" y="186"/>
                  </a:cubicBezTo>
                  <a:lnTo>
                    <a:pt x="0" y="186"/>
                  </a:lnTo>
                  <a:cubicBezTo>
                    <a:pt x="0" y="80"/>
                    <a:pt x="80" y="0"/>
                    <a:pt x="186" y="0"/>
                  </a:cubicBezTo>
                  <a:lnTo>
                    <a:pt x="5147" y="0"/>
                  </a:lnTo>
                  <a:cubicBezTo>
                    <a:pt x="5253" y="0"/>
                    <a:pt x="5333" y="80"/>
                    <a:pt x="5333" y="186"/>
                  </a:cubicBezTo>
                  <a:lnTo>
                    <a:pt x="5333" y="186"/>
                  </a:lnTo>
                  <a:cubicBezTo>
                    <a:pt x="5333" y="292"/>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d80886873b_33_59"/>
            <p:cNvSpPr/>
            <p:nvPr/>
          </p:nvSpPr>
          <p:spPr>
            <a:xfrm>
              <a:off x="3925364" y="1079880"/>
              <a:ext cx="433840" cy="31401"/>
            </a:xfrm>
            <a:custGeom>
              <a:avLst/>
              <a:gdLst/>
              <a:ahLst/>
              <a:cxnLst/>
              <a:rect l="l" t="t" r="r" b="b"/>
              <a:pathLst>
                <a:path w="5333" h="386" fill="none" extrusionOk="0">
                  <a:moveTo>
                    <a:pt x="5147" y="385"/>
                  </a:moveTo>
                  <a:lnTo>
                    <a:pt x="186" y="385"/>
                  </a:lnTo>
                  <a:cubicBezTo>
                    <a:pt x="80" y="385"/>
                    <a:pt x="0" y="306"/>
                    <a:pt x="0" y="200"/>
                  </a:cubicBezTo>
                  <a:lnTo>
                    <a:pt x="0" y="200"/>
                  </a:lnTo>
                  <a:cubicBezTo>
                    <a:pt x="0" y="94"/>
                    <a:pt x="80" y="1"/>
                    <a:pt x="186" y="1"/>
                  </a:cubicBezTo>
                  <a:lnTo>
                    <a:pt x="5147" y="1"/>
                  </a:lnTo>
                  <a:cubicBezTo>
                    <a:pt x="5253" y="1"/>
                    <a:pt x="5333" y="94"/>
                    <a:pt x="5333" y="200"/>
                  </a:cubicBezTo>
                  <a:lnTo>
                    <a:pt x="5333" y="200"/>
                  </a:lnTo>
                  <a:cubicBezTo>
                    <a:pt x="5333" y="306"/>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gd80886873b_33_59"/>
            <p:cNvSpPr/>
            <p:nvPr/>
          </p:nvSpPr>
          <p:spPr>
            <a:xfrm>
              <a:off x="4222126" y="1229889"/>
              <a:ext cx="119829" cy="229895"/>
            </a:xfrm>
            <a:custGeom>
              <a:avLst/>
              <a:gdLst/>
              <a:ahLst/>
              <a:cxnLst/>
              <a:rect l="l" t="t" r="r" b="b"/>
              <a:pathLst>
                <a:path w="1473" h="2826" extrusionOk="0">
                  <a:moveTo>
                    <a:pt x="0" y="1"/>
                  </a:moveTo>
                  <a:lnTo>
                    <a:pt x="0" y="2826"/>
                  </a:lnTo>
                  <a:lnTo>
                    <a:pt x="730" y="2255"/>
                  </a:lnTo>
                  <a:lnTo>
                    <a:pt x="1472" y="2826"/>
                  </a:lnTo>
                  <a:lnTo>
                    <a:pt x="1472" y="1"/>
                  </a:lnTo>
                  <a:close/>
                </a:path>
              </a:pathLst>
            </a:custGeom>
            <a:solidFill>
              <a:srgbClr val="9455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d80886873b_33_59"/>
            <p:cNvSpPr/>
            <p:nvPr/>
          </p:nvSpPr>
          <p:spPr>
            <a:xfrm>
              <a:off x="4220987" y="1229889"/>
              <a:ext cx="120967" cy="104779"/>
            </a:xfrm>
            <a:custGeom>
              <a:avLst/>
              <a:gdLst/>
              <a:ahLst/>
              <a:cxnLst/>
              <a:rect l="l" t="t" r="r" b="b"/>
              <a:pathLst>
                <a:path w="1487" h="1288" extrusionOk="0">
                  <a:moveTo>
                    <a:pt x="1" y="1"/>
                  </a:moveTo>
                  <a:lnTo>
                    <a:pt x="1" y="1048"/>
                  </a:lnTo>
                  <a:lnTo>
                    <a:pt x="14" y="1048"/>
                  </a:lnTo>
                  <a:cubicBezTo>
                    <a:pt x="213" y="1194"/>
                    <a:pt x="478" y="1287"/>
                    <a:pt x="744" y="1287"/>
                  </a:cubicBezTo>
                  <a:cubicBezTo>
                    <a:pt x="1022" y="1287"/>
                    <a:pt x="1287" y="1194"/>
                    <a:pt x="1486" y="1048"/>
                  </a:cubicBezTo>
                  <a:lnTo>
                    <a:pt x="1486" y="1"/>
                  </a:ln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d80886873b_33_59"/>
            <p:cNvSpPr/>
            <p:nvPr/>
          </p:nvSpPr>
          <p:spPr>
            <a:xfrm>
              <a:off x="4204798" y="1152200"/>
              <a:ext cx="154402" cy="155460"/>
            </a:xfrm>
            <a:custGeom>
              <a:avLst/>
              <a:gdLst/>
              <a:ahLst/>
              <a:cxnLst/>
              <a:rect l="l" t="t" r="r" b="b"/>
              <a:pathLst>
                <a:path w="1898" h="1911" extrusionOk="0">
                  <a:moveTo>
                    <a:pt x="943" y="1"/>
                  </a:moveTo>
                  <a:cubicBezTo>
                    <a:pt x="425" y="1"/>
                    <a:pt x="1" y="438"/>
                    <a:pt x="1" y="956"/>
                  </a:cubicBezTo>
                  <a:cubicBezTo>
                    <a:pt x="1" y="1486"/>
                    <a:pt x="425" y="1911"/>
                    <a:pt x="943" y="1911"/>
                  </a:cubicBezTo>
                  <a:cubicBezTo>
                    <a:pt x="1473" y="1911"/>
                    <a:pt x="1898" y="1486"/>
                    <a:pt x="1898" y="956"/>
                  </a:cubicBezTo>
                  <a:cubicBezTo>
                    <a:pt x="1898" y="438"/>
                    <a:pt x="1473" y="1"/>
                    <a:pt x="943" y="1"/>
                  </a:cubicBezTo>
                  <a:close/>
                </a:path>
              </a:pathLst>
            </a:custGeom>
            <a:solidFill>
              <a:srgbClr val="9455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d80886873b_33_59"/>
            <p:cNvSpPr/>
            <p:nvPr/>
          </p:nvSpPr>
          <p:spPr>
            <a:xfrm>
              <a:off x="4232864" y="1181323"/>
              <a:ext cx="98271" cy="98271"/>
            </a:xfrm>
            <a:custGeom>
              <a:avLst/>
              <a:gdLst/>
              <a:ahLst/>
              <a:cxnLst/>
              <a:rect l="l" t="t" r="r" b="b"/>
              <a:pathLst>
                <a:path w="1208" h="1208" fill="none" extrusionOk="0">
                  <a:moveTo>
                    <a:pt x="1208" y="598"/>
                  </a:moveTo>
                  <a:cubicBezTo>
                    <a:pt x="1208" y="929"/>
                    <a:pt x="943" y="1208"/>
                    <a:pt x="611" y="1208"/>
                  </a:cubicBezTo>
                  <a:cubicBezTo>
                    <a:pt x="266" y="1208"/>
                    <a:pt x="1" y="929"/>
                    <a:pt x="1" y="598"/>
                  </a:cubicBezTo>
                  <a:cubicBezTo>
                    <a:pt x="1" y="266"/>
                    <a:pt x="266" y="1"/>
                    <a:pt x="611" y="1"/>
                  </a:cubicBezTo>
                  <a:cubicBezTo>
                    <a:pt x="943" y="1"/>
                    <a:pt x="1208" y="266"/>
                    <a:pt x="1208" y="59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d80886873b_33_59"/>
            <p:cNvSpPr/>
            <p:nvPr/>
          </p:nvSpPr>
          <p:spPr>
            <a:xfrm>
              <a:off x="3187282" y="3226130"/>
              <a:ext cx="323854" cy="125198"/>
            </a:xfrm>
            <a:custGeom>
              <a:avLst/>
              <a:gdLst/>
              <a:ahLst/>
              <a:cxnLst/>
              <a:rect l="l" t="t" r="r" b="b"/>
              <a:pathLst>
                <a:path w="3981" h="1539" extrusionOk="0">
                  <a:moveTo>
                    <a:pt x="3887" y="0"/>
                  </a:moveTo>
                  <a:lnTo>
                    <a:pt x="2468" y="53"/>
                  </a:lnTo>
                  <a:lnTo>
                    <a:pt x="1592" y="717"/>
                  </a:lnTo>
                  <a:cubicBezTo>
                    <a:pt x="1592" y="717"/>
                    <a:pt x="1" y="849"/>
                    <a:pt x="14" y="1114"/>
                  </a:cubicBezTo>
                  <a:cubicBezTo>
                    <a:pt x="14" y="1274"/>
                    <a:pt x="67" y="1539"/>
                    <a:pt x="1075" y="1539"/>
                  </a:cubicBezTo>
                  <a:cubicBezTo>
                    <a:pt x="2070" y="1539"/>
                    <a:pt x="2906" y="1194"/>
                    <a:pt x="2906" y="1194"/>
                  </a:cubicBezTo>
                  <a:lnTo>
                    <a:pt x="2906" y="1539"/>
                  </a:lnTo>
                  <a:lnTo>
                    <a:pt x="3980" y="1539"/>
                  </a:lnTo>
                  <a:lnTo>
                    <a:pt x="3887" y="0"/>
                  </a:ln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d80886873b_33_59"/>
            <p:cNvSpPr/>
            <p:nvPr/>
          </p:nvSpPr>
          <p:spPr>
            <a:xfrm>
              <a:off x="3719306" y="3226130"/>
              <a:ext cx="328085" cy="125198"/>
            </a:xfrm>
            <a:custGeom>
              <a:avLst/>
              <a:gdLst/>
              <a:ahLst/>
              <a:cxnLst/>
              <a:rect l="l" t="t" r="r" b="b"/>
              <a:pathLst>
                <a:path w="4033" h="1539" extrusionOk="0">
                  <a:moveTo>
                    <a:pt x="0" y="0"/>
                  </a:moveTo>
                  <a:lnTo>
                    <a:pt x="53" y="1539"/>
                  </a:lnTo>
                  <a:lnTo>
                    <a:pt x="1141" y="1539"/>
                  </a:lnTo>
                  <a:lnTo>
                    <a:pt x="1141" y="1194"/>
                  </a:lnTo>
                  <a:cubicBezTo>
                    <a:pt x="1141" y="1194"/>
                    <a:pt x="1963" y="1539"/>
                    <a:pt x="2971" y="1539"/>
                  </a:cubicBezTo>
                  <a:cubicBezTo>
                    <a:pt x="3966" y="1539"/>
                    <a:pt x="4032" y="1274"/>
                    <a:pt x="4032" y="1114"/>
                  </a:cubicBezTo>
                  <a:cubicBezTo>
                    <a:pt x="4032" y="849"/>
                    <a:pt x="2441" y="717"/>
                    <a:pt x="2441" y="717"/>
                  </a:cubicBezTo>
                  <a:lnTo>
                    <a:pt x="1565" y="53"/>
                  </a:lnTo>
                  <a:lnTo>
                    <a:pt x="0" y="0"/>
                  </a:ln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d80886873b_33_59"/>
            <p:cNvSpPr/>
            <p:nvPr/>
          </p:nvSpPr>
          <p:spPr>
            <a:xfrm>
              <a:off x="3273593" y="1881663"/>
              <a:ext cx="621677" cy="1367168"/>
            </a:xfrm>
            <a:custGeom>
              <a:avLst/>
              <a:gdLst/>
              <a:ahLst/>
              <a:cxnLst/>
              <a:rect l="l" t="t" r="r" b="b"/>
              <a:pathLst>
                <a:path w="7642" h="16806" extrusionOk="0">
                  <a:moveTo>
                    <a:pt x="1" y="0"/>
                  </a:moveTo>
                  <a:lnTo>
                    <a:pt x="757" y="16806"/>
                  </a:lnTo>
                  <a:lnTo>
                    <a:pt x="3158" y="16806"/>
                  </a:lnTo>
                  <a:lnTo>
                    <a:pt x="3503" y="186"/>
                  </a:lnTo>
                  <a:lnTo>
                    <a:pt x="5413" y="16806"/>
                  </a:lnTo>
                  <a:lnTo>
                    <a:pt x="7641" y="16806"/>
                  </a:lnTo>
                  <a:lnTo>
                    <a:pt x="7018" y="0"/>
                  </a:lnTo>
                  <a:close/>
                </a:path>
              </a:pathLst>
            </a:custGeom>
            <a:solidFill>
              <a:srgbClr val="3D48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d80886873b_33_59"/>
            <p:cNvSpPr/>
            <p:nvPr/>
          </p:nvSpPr>
          <p:spPr>
            <a:xfrm>
              <a:off x="3713856" y="2270108"/>
              <a:ext cx="321658" cy="81025"/>
            </a:xfrm>
            <a:custGeom>
              <a:avLst/>
              <a:gdLst/>
              <a:ahLst/>
              <a:cxnLst/>
              <a:rect l="l" t="t" r="r" b="b"/>
              <a:pathLst>
                <a:path w="3954" h="996" fill="none" extrusionOk="0">
                  <a:moveTo>
                    <a:pt x="1" y="995"/>
                  </a:moveTo>
                  <a:lnTo>
                    <a:pt x="3953" y="995"/>
                  </a:lnTo>
                  <a:cubicBezTo>
                    <a:pt x="3953" y="995"/>
                    <a:pt x="3025" y="0"/>
                    <a:pt x="1977" y="0"/>
                  </a:cubicBezTo>
                  <a:cubicBezTo>
                    <a:pt x="929" y="0"/>
                    <a:pt x="1" y="995"/>
                    <a:pt x="1" y="995"/>
                  </a:cubicBezTo>
                  <a:close/>
                </a:path>
              </a:pathLst>
            </a:custGeom>
            <a:noFill/>
            <a:ln w="9525" cap="flat" cmpd="sng">
              <a:solidFill>
                <a:srgbClr val="1A2263"/>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d80886873b_33_59"/>
            <p:cNvSpPr/>
            <p:nvPr/>
          </p:nvSpPr>
          <p:spPr>
            <a:xfrm>
              <a:off x="3812044" y="2154591"/>
              <a:ext cx="130648" cy="154809"/>
            </a:xfrm>
            <a:custGeom>
              <a:avLst/>
              <a:gdLst/>
              <a:ahLst/>
              <a:cxnLst/>
              <a:rect l="l" t="t" r="r" b="b"/>
              <a:pathLst>
                <a:path w="1606" h="1903" extrusionOk="0">
                  <a:moveTo>
                    <a:pt x="399" y="1"/>
                  </a:moveTo>
                  <a:lnTo>
                    <a:pt x="359" y="757"/>
                  </a:lnTo>
                  <a:cubicBezTo>
                    <a:pt x="359" y="757"/>
                    <a:pt x="54" y="969"/>
                    <a:pt x="27" y="1301"/>
                  </a:cubicBezTo>
                  <a:cubicBezTo>
                    <a:pt x="1" y="1632"/>
                    <a:pt x="226" y="1646"/>
                    <a:pt x="226" y="1646"/>
                  </a:cubicBezTo>
                  <a:lnTo>
                    <a:pt x="226" y="1712"/>
                  </a:lnTo>
                  <a:cubicBezTo>
                    <a:pt x="226" y="1817"/>
                    <a:pt x="309" y="1902"/>
                    <a:pt x="402" y="1902"/>
                  </a:cubicBezTo>
                  <a:cubicBezTo>
                    <a:pt x="414" y="1902"/>
                    <a:pt x="426" y="1901"/>
                    <a:pt x="438" y="1898"/>
                  </a:cubicBezTo>
                  <a:cubicBezTo>
                    <a:pt x="478" y="1898"/>
                    <a:pt x="518" y="1884"/>
                    <a:pt x="545" y="1858"/>
                  </a:cubicBezTo>
                  <a:cubicBezTo>
                    <a:pt x="545" y="1858"/>
                    <a:pt x="615" y="1893"/>
                    <a:pt x="710" y="1893"/>
                  </a:cubicBezTo>
                  <a:cubicBezTo>
                    <a:pt x="757" y="1893"/>
                    <a:pt x="810" y="1884"/>
                    <a:pt x="863" y="1858"/>
                  </a:cubicBezTo>
                  <a:cubicBezTo>
                    <a:pt x="863" y="1858"/>
                    <a:pt x="945" y="1899"/>
                    <a:pt x="1036" y="1899"/>
                  </a:cubicBezTo>
                  <a:cubicBezTo>
                    <a:pt x="1081" y="1899"/>
                    <a:pt x="1128" y="1889"/>
                    <a:pt x="1168" y="1858"/>
                  </a:cubicBezTo>
                  <a:cubicBezTo>
                    <a:pt x="1168" y="1858"/>
                    <a:pt x="1227" y="1887"/>
                    <a:pt x="1290" y="1887"/>
                  </a:cubicBezTo>
                  <a:cubicBezTo>
                    <a:pt x="1321" y="1887"/>
                    <a:pt x="1354" y="1880"/>
                    <a:pt x="1380" y="1858"/>
                  </a:cubicBezTo>
                  <a:cubicBezTo>
                    <a:pt x="1473" y="1778"/>
                    <a:pt x="1606" y="1208"/>
                    <a:pt x="1327" y="823"/>
                  </a:cubicBezTo>
                  <a:lnTo>
                    <a:pt x="1380" y="27"/>
                  </a:lnTo>
                  <a:lnTo>
                    <a:pt x="399" y="1"/>
                  </a:ln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d80886873b_33_59"/>
            <p:cNvSpPr/>
            <p:nvPr/>
          </p:nvSpPr>
          <p:spPr>
            <a:xfrm>
              <a:off x="3614609" y="2342346"/>
              <a:ext cx="520152" cy="358347"/>
            </a:xfrm>
            <a:custGeom>
              <a:avLst/>
              <a:gdLst/>
              <a:ahLst/>
              <a:cxnLst/>
              <a:rect l="l" t="t" r="r" b="b"/>
              <a:pathLst>
                <a:path w="6394" h="4405" extrusionOk="0">
                  <a:moveTo>
                    <a:pt x="0" y="1"/>
                  </a:moveTo>
                  <a:lnTo>
                    <a:pt x="0" y="4405"/>
                  </a:lnTo>
                  <a:lnTo>
                    <a:pt x="6394" y="4405"/>
                  </a:lnTo>
                  <a:lnTo>
                    <a:pt x="6394" y="1"/>
                  </a:lnTo>
                  <a:close/>
                </a:path>
              </a:pathLst>
            </a:custGeom>
            <a:solidFill>
              <a:srgbClr val="536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d80886873b_33_59"/>
            <p:cNvSpPr/>
            <p:nvPr/>
          </p:nvSpPr>
          <p:spPr>
            <a:xfrm>
              <a:off x="3614609" y="2342346"/>
              <a:ext cx="520152" cy="26032"/>
            </a:xfrm>
            <a:custGeom>
              <a:avLst/>
              <a:gdLst/>
              <a:ahLst/>
              <a:cxnLst/>
              <a:rect l="l" t="t" r="r" b="b"/>
              <a:pathLst>
                <a:path w="6394" h="320" extrusionOk="0">
                  <a:moveTo>
                    <a:pt x="0" y="1"/>
                  </a:moveTo>
                  <a:lnTo>
                    <a:pt x="0" y="319"/>
                  </a:lnTo>
                  <a:lnTo>
                    <a:pt x="6394" y="319"/>
                  </a:lnTo>
                  <a:lnTo>
                    <a:pt x="6394" y="1"/>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d80886873b_33_59"/>
            <p:cNvSpPr/>
            <p:nvPr/>
          </p:nvSpPr>
          <p:spPr>
            <a:xfrm>
              <a:off x="3677167" y="2485929"/>
              <a:ext cx="29205" cy="160829"/>
            </a:xfrm>
            <a:custGeom>
              <a:avLst/>
              <a:gdLst/>
              <a:ahLst/>
              <a:cxnLst/>
              <a:rect l="l" t="t" r="r" b="b"/>
              <a:pathLst>
                <a:path w="359" h="1977" extrusionOk="0">
                  <a:moveTo>
                    <a:pt x="1" y="0"/>
                  </a:moveTo>
                  <a:lnTo>
                    <a:pt x="1" y="1976"/>
                  </a:lnTo>
                  <a:lnTo>
                    <a:pt x="359" y="1976"/>
                  </a:lnTo>
                  <a:lnTo>
                    <a:pt x="359" y="0"/>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d80886873b_33_59"/>
            <p:cNvSpPr/>
            <p:nvPr/>
          </p:nvSpPr>
          <p:spPr>
            <a:xfrm>
              <a:off x="3665290" y="2543118"/>
              <a:ext cx="52959" cy="52878"/>
            </a:xfrm>
            <a:custGeom>
              <a:avLst/>
              <a:gdLst/>
              <a:ahLst/>
              <a:cxnLst/>
              <a:rect l="l" t="t" r="r" b="b"/>
              <a:pathLst>
                <a:path w="651" h="650" fill="none" extrusionOk="0">
                  <a:moveTo>
                    <a:pt x="1" y="0"/>
                  </a:moveTo>
                  <a:lnTo>
                    <a:pt x="651" y="0"/>
                  </a:lnTo>
                  <a:lnTo>
                    <a:pt x="651" y="650"/>
                  </a:lnTo>
                  <a:lnTo>
                    <a:pt x="1" y="650"/>
                  </a:ln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gd80886873b_33_59"/>
            <p:cNvSpPr/>
            <p:nvPr/>
          </p:nvSpPr>
          <p:spPr>
            <a:xfrm>
              <a:off x="4042995" y="2485929"/>
              <a:ext cx="29205" cy="160829"/>
            </a:xfrm>
            <a:custGeom>
              <a:avLst/>
              <a:gdLst/>
              <a:ahLst/>
              <a:cxnLst/>
              <a:rect l="l" t="t" r="r" b="b"/>
              <a:pathLst>
                <a:path w="359" h="1977" extrusionOk="0">
                  <a:moveTo>
                    <a:pt x="0" y="0"/>
                  </a:moveTo>
                  <a:lnTo>
                    <a:pt x="0" y="1976"/>
                  </a:lnTo>
                  <a:lnTo>
                    <a:pt x="358" y="1976"/>
                  </a:lnTo>
                  <a:lnTo>
                    <a:pt x="358" y="0"/>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d80886873b_33_59"/>
            <p:cNvSpPr/>
            <p:nvPr/>
          </p:nvSpPr>
          <p:spPr>
            <a:xfrm>
              <a:off x="4031118" y="2543118"/>
              <a:ext cx="52959" cy="52878"/>
            </a:xfrm>
            <a:custGeom>
              <a:avLst/>
              <a:gdLst/>
              <a:ahLst/>
              <a:cxnLst/>
              <a:rect l="l" t="t" r="r" b="b"/>
              <a:pathLst>
                <a:path w="651" h="650" fill="none" extrusionOk="0">
                  <a:moveTo>
                    <a:pt x="0" y="0"/>
                  </a:moveTo>
                  <a:lnTo>
                    <a:pt x="650" y="0"/>
                  </a:lnTo>
                  <a:lnTo>
                    <a:pt x="650" y="650"/>
                  </a:lnTo>
                  <a:lnTo>
                    <a:pt x="0" y="650"/>
                  </a:ln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gd80886873b_33_59"/>
            <p:cNvSpPr/>
            <p:nvPr/>
          </p:nvSpPr>
          <p:spPr>
            <a:xfrm>
              <a:off x="3614609" y="2342346"/>
              <a:ext cx="520152" cy="143664"/>
            </a:xfrm>
            <a:custGeom>
              <a:avLst/>
              <a:gdLst/>
              <a:ahLst/>
              <a:cxnLst/>
              <a:rect l="l" t="t" r="r" b="b"/>
              <a:pathLst>
                <a:path w="6394" h="1766" fill="none" extrusionOk="0">
                  <a:moveTo>
                    <a:pt x="6394" y="1"/>
                  </a:moveTo>
                  <a:lnTo>
                    <a:pt x="5810" y="1765"/>
                  </a:lnTo>
                  <a:lnTo>
                    <a:pt x="584" y="1765"/>
                  </a:lnTo>
                  <a:lnTo>
                    <a:pt x="0" y="1"/>
                  </a:lnTo>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d80886873b_33_59"/>
            <p:cNvSpPr/>
            <p:nvPr/>
          </p:nvSpPr>
          <p:spPr>
            <a:xfrm>
              <a:off x="3273593" y="1881663"/>
              <a:ext cx="577422" cy="394954"/>
            </a:xfrm>
            <a:custGeom>
              <a:avLst/>
              <a:gdLst/>
              <a:ahLst/>
              <a:cxnLst/>
              <a:rect l="l" t="t" r="r" b="b"/>
              <a:pathLst>
                <a:path w="7098" h="4855" extrusionOk="0">
                  <a:moveTo>
                    <a:pt x="1" y="0"/>
                  </a:moveTo>
                  <a:lnTo>
                    <a:pt x="240" y="4855"/>
                  </a:lnTo>
                  <a:lnTo>
                    <a:pt x="3436" y="3462"/>
                  </a:lnTo>
                  <a:lnTo>
                    <a:pt x="3503" y="186"/>
                  </a:lnTo>
                  <a:lnTo>
                    <a:pt x="3861" y="3303"/>
                  </a:lnTo>
                  <a:lnTo>
                    <a:pt x="7097" y="2056"/>
                  </a:lnTo>
                  <a:lnTo>
                    <a:pt x="7018" y="0"/>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gd80886873b_33_59"/>
            <p:cNvSpPr/>
            <p:nvPr/>
          </p:nvSpPr>
          <p:spPr>
            <a:xfrm>
              <a:off x="2751413" y="1284800"/>
              <a:ext cx="186698" cy="134227"/>
            </a:xfrm>
            <a:custGeom>
              <a:avLst/>
              <a:gdLst/>
              <a:ahLst/>
              <a:cxnLst/>
              <a:rect l="l" t="t" r="r" b="b"/>
              <a:pathLst>
                <a:path w="2295" h="1650" extrusionOk="0">
                  <a:moveTo>
                    <a:pt x="1717" y="0"/>
                  </a:moveTo>
                  <a:cubicBezTo>
                    <a:pt x="1467" y="0"/>
                    <a:pt x="1143" y="153"/>
                    <a:pt x="796" y="413"/>
                  </a:cubicBezTo>
                  <a:cubicBezTo>
                    <a:pt x="265" y="798"/>
                    <a:pt x="0" y="1315"/>
                    <a:pt x="133" y="1461"/>
                  </a:cubicBezTo>
                  <a:cubicBezTo>
                    <a:pt x="257" y="1603"/>
                    <a:pt x="405" y="1650"/>
                    <a:pt x="549" y="1650"/>
                  </a:cubicBezTo>
                  <a:cubicBezTo>
                    <a:pt x="836" y="1650"/>
                    <a:pt x="1101" y="1461"/>
                    <a:pt x="1101" y="1461"/>
                  </a:cubicBezTo>
                  <a:lnTo>
                    <a:pt x="1525" y="1196"/>
                  </a:lnTo>
                  <a:cubicBezTo>
                    <a:pt x="1525" y="1196"/>
                    <a:pt x="2295" y="400"/>
                    <a:pt x="2043" y="135"/>
                  </a:cubicBezTo>
                  <a:cubicBezTo>
                    <a:pt x="1960" y="43"/>
                    <a:pt x="1849" y="0"/>
                    <a:pt x="1717" y="0"/>
                  </a:cubicBez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gd80886873b_33_59"/>
            <p:cNvSpPr/>
            <p:nvPr/>
          </p:nvSpPr>
          <p:spPr>
            <a:xfrm>
              <a:off x="2653224" y="1140323"/>
              <a:ext cx="286027" cy="280658"/>
            </a:xfrm>
            <a:custGeom>
              <a:avLst/>
              <a:gdLst/>
              <a:ahLst/>
              <a:cxnLst/>
              <a:rect l="l" t="t" r="r" b="b"/>
              <a:pathLst>
                <a:path w="3516" h="3450" extrusionOk="0">
                  <a:moveTo>
                    <a:pt x="1379" y="1"/>
                  </a:moveTo>
                  <a:cubicBezTo>
                    <a:pt x="1247" y="1"/>
                    <a:pt x="1512" y="624"/>
                    <a:pt x="1512" y="624"/>
                  </a:cubicBezTo>
                  <a:lnTo>
                    <a:pt x="849" y="531"/>
                  </a:lnTo>
                  <a:cubicBezTo>
                    <a:pt x="849" y="531"/>
                    <a:pt x="491" y="147"/>
                    <a:pt x="332" y="120"/>
                  </a:cubicBezTo>
                  <a:cubicBezTo>
                    <a:pt x="239" y="120"/>
                    <a:pt x="279" y="253"/>
                    <a:pt x="279" y="253"/>
                  </a:cubicBezTo>
                  <a:cubicBezTo>
                    <a:pt x="279" y="253"/>
                    <a:pt x="272" y="252"/>
                    <a:pt x="262" y="252"/>
                  </a:cubicBezTo>
                  <a:cubicBezTo>
                    <a:pt x="222" y="252"/>
                    <a:pt x="122" y="269"/>
                    <a:pt x="133" y="438"/>
                  </a:cubicBezTo>
                  <a:cubicBezTo>
                    <a:pt x="0" y="491"/>
                    <a:pt x="27" y="651"/>
                    <a:pt x="146" y="757"/>
                  </a:cubicBezTo>
                  <a:cubicBezTo>
                    <a:pt x="27" y="757"/>
                    <a:pt x="13" y="889"/>
                    <a:pt x="159" y="995"/>
                  </a:cubicBezTo>
                  <a:cubicBezTo>
                    <a:pt x="318" y="1115"/>
                    <a:pt x="504" y="1194"/>
                    <a:pt x="676" y="1301"/>
                  </a:cubicBezTo>
                  <a:cubicBezTo>
                    <a:pt x="1220" y="1592"/>
                    <a:pt x="1910" y="1606"/>
                    <a:pt x="1910" y="1606"/>
                  </a:cubicBezTo>
                  <a:lnTo>
                    <a:pt x="2878" y="3449"/>
                  </a:lnTo>
                  <a:lnTo>
                    <a:pt x="3515" y="2295"/>
                  </a:lnTo>
                  <a:lnTo>
                    <a:pt x="2640" y="1128"/>
                  </a:lnTo>
                  <a:cubicBezTo>
                    <a:pt x="2640" y="1128"/>
                    <a:pt x="2613" y="796"/>
                    <a:pt x="2335" y="664"/>
                  </a:cubicBezTo>
                  <a:cubicBezTo>
                    <a:pt x="2029" y="518"/>
                    <a:pt x="1738" y="465"/>
                    <a:pt x="1738" y="465"/>
                  </a:cubicBezTo>
                  <a:cubicBezTo>
                    <a:pt x="1738" y="465"/>
                    <a:pt x="1499" y="1"/>
                    <a:pt x="1379" y="1"/>
                  </a:cubicBez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d80886873b_33_59"/>
            <p:cNvSpPr/>
            <p:nvPr/>
          </p:nvSpPr>
          <p:spPr>
            <a:xfrm>
              <a:off x="2675839" y="1160823"/>
              <a:ext cx="77771" cy="43278"/>
            </a:xfrm>
            <a:custGeom>
              <a:avLst/>
              <a:gdLst/>
              <a:ahLst/>
              <a:cxnLst/>
              <a:rect l="l" t="t" r="r" b="b"/>
              <a:pathLst>
                <a:path w="956" h="532" fill="none" extrusionOk="0">
                  <a:moveTo>
                    <a:pt x="1" y="1"/>
                  </a:moveTo>
                  <a:lnTo>
                    <a:pt x="465" y="438"/>
                  </a:lnTo>
                  <a:lnTo>
                    <a:pt x="956" y="531"/>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gd80886873b_33_59"/>
            <p:cNvSpPr/>
            <p:nvPr/>
          </p:nvSpPr>
          <p:spPr>
            <a:xfrm>
              <a:off x="2663962" y="1175954"/>
              <a:ext cx="82082" cy="42139"/>
            </a:xfrm>
            <a:custGeom>
              <a:avLst/>
              <a:gdLst/>
              <a:ahLst/>
              <a:cxnLst/>
              <a:rect l="l" t="t" r="r" b="b"/>
              <a:pathLst>
                <a:path w="1009" h="518" fill="none" extrusionOk="0">
                  <a:moveTo>
                    <a:pt x="1" y="0"/>
                  </a:moveTo>
                  <a:lnTo>
                    <a:pt x="505" y="398"/>
                  </a:lnTo>
                  <a:lnTo>
                    <a:pt x="1009" y="518"/>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gd80886873b_33_59"/>
            <p:cNvSpPr/>
            <p:nvPr/>
          </p:nvSpPr>
          <p:spPr>
            <a:xfrm>
              <a:off x="2665020" y="1201823"/>
              <a:ext cx="75656" cy="32459"/>
            </a:xfrm>
            <a:custGeom>
              <a:avLst/>
              <a:gdLst/>
              <a:ahLst/>
              <a:cxnLst/>
              <a:rect l="l" t="t" r="r" b="b"/>
              <a:pathLst>
                <a:path w="930" h="399" fill="none" extrusionOk="0">
                  <a:moveTo>
                    <a:pt x="1" y="1"/>
                  </a:moveTo>
                  <a:lnTo>
                    <a:pt x="439" y="253"/>
                  </a:lnTo>
                  <a:lnTo>
                    <a:pt x="929" y="399"/>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d80886873b_33_59"/>
            <p:cNvSpPr/>
            <p:nvPr/>
          </p:nvSpPr>
          <p:spPr>
            <a:xfrm>
              <a:off x="2755724" y="1188888"/>
              <a:ext cx="86394" cy="47590"/>
            </a:xfrm>
            <a:custGeom>
              <a:avLst/>
              <a:gdLst/>
              <a:ahLst/>
              <a:cxnLst/>
              <a:rect l="l" t="t" r="r" b="b"/>
              <a:pathLst>
                <a:path w="1062" h="585" fill="none" extrusionOk="0">
                  <a:moveTo>
                    <a:pt x="0" y="558"/>
                  </a:moveTo>
                  <a:cubicBezTo>
                    <a:pt x="0" y="558"/>
                    <a:pt x="637" y="1"/>
                    <a:pt x="1061" y="584"/>
                  </a:cubicBez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gd80886873b_33_59"/>
            <p:cNvSpPr/>
            <p:nvPr/>
          </p:nvSpPr>
          <p:spPr>
            <a:xfrm>
              <a:off x="2762151" y="1101519"/>
              <a:ext cx="1271175" cy="1088788"/>
            </a:xfrm>
            <a:custGeom>
              <a:avLst/>
              <a:gdLst/>
              <a:ahLst/>
              <a:cxnLst/>
              <a:rect l="l" t="t" r="r" b="b"/>
              <a:pathLst>
                <a:path w="15626" h="13384" extrusionOk="0">
                  <a:moveTo>
                    <a:pt x="7256" y="0"/>
                  </a:moveTo>
                  <a:cubicBezTo>
                    <a:pt x="6553" y="0"/>
                    <a:pt x="5917" y="425"/>
                    <a:pt x="5651" y="1075"/>
                  </a:cubicBezTo>
                  <a:lnTo>
                    <a:pt x="4046" y="4974"/>
                  </a:lnTo>
                  <a:lnTo>
                    <a:pt x="1924" y="2388"/>
                  </a:lnTo>
                  <a:cubicBezTo>
                    <a:pt x="949" y="3584"/>
                    <a:pt x="347" y="3729"/>
                    <a:pt x="113" y="3729"/>
                  </a:cubicBezTo>
                  <a:cubicBezTo>
                    <a:pt x="38" y="3729"/>
                    <a:pt x="1" y="3714"/>
                    <a:pt x="1" y="3714"/>
                  </a:cubicBezTo>
                  <a:lnTo>
                    <a:pt x="1" y="3714"/>
                  </a:lnTo>
                  <a:lnTo>
                    <a:pt x="2853" y="7640"/>
                  </a:lnTo>
                  <a:cubicBezTo>
                    <a:pt x="3200" y="8124"/>
                    <a:pt x="3724" y="8356"/>
                    <a:pt x="4244" y="8356"/>
                  </a:cubicBezTo>
                  <a:cubicBezTo>
                    <a:pt x="4893" y="8356"/>
                    <a:pt x="5536" y="7994"/>
                    <a:pt x="5824" y="7309"/>
                  </a:cubicBezTo>
                  <a:lnTo>
                    <a:pt x="6513" y="5677"/>
                  </a:lnTo>
                  <a:lnTo>
                    <a:pt x="6500" y="7508"/>
                  </a:lnTo>
                  <a:lnTo>
                    <a:pt x="5824" y="10850"/>
                  </a:lnTo>
                  <a:lnTo>
                    <a:pt x="12761" y="10850"/>
                  </a:lnTo>
                  <a:lnTo>
                    <a:pt x="12761" y="13384"/>
                  </a:lnTo>
                  <a:lnTo>
                    <a:pt x="14870" y="13384"/>
                  </a:lnTo>
                  <a:cubicBezTo>
                    <a:pt x="14870" y="13384"/>
                    <a:pt x="15626" y="6911"/>
                    <a:pt x="15626" y="4497"/>
                  </a:cubicBezTo>
                  <a:cubicBezTo>
                    <a:pt x="15626" y="3396"/>
                    <a:pt x="15493" y="2361"/>
                    <a:pt x="15347" y="1565"/>
                  </a:cubicBezTo>
                  <a:cubicBezTo>
                    <a:pt x="15188" y="663"/>
                    <a:pt x="14406" y="0"/>
                    <a:pt x="13490" y="0"/>
                  </a:cubicBezTo>
                  <a:close/>
                </a:path>
              </a:pathLst>
            </a:custGeom>
            <a:solidFill>
              <a:srgbClr val="3D48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gd80886873b_33_59"/>
            <p:cNvSpPr/>
            <p:nvPr/>
          </p:nvSpPr>
          <p:spPr>
            <a:xfrm>
              <a:off x="3698806" y="1308635"/>
              <a:ext cx="101443" cy="675612"/>
            </a:xfrm>
            <a:custGeom>
              <a:avLst/>
              <a:gdLst/>
              <a:ahLst/>
              <a:cxnLst/>
              <a:rect l="l" t="t" r="r" b="b"/>
              <a:pathLst>
                <a:path w="1247" h="8305" extrusionOk="0">
                  <a:moveTo>
                    <a:pt x="1247" y="1"/>
                  </a:moveTo>
                  <a:lnTo>
                    <a:pt x="0" y="8304"/>
                  </a:lnTo>
                  <a:lnTo>
                    <a:pt x="1247" y="8304"/>
                  </a:lnTo>
                  <a:lnTo>
                    <a:pt x="1247" y="1"/>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d80886873b_33_59"/>
            <p:cNvSpPr/>
            <p:nvPr/>
          </p:nvSpPr>
          <p:spPr>
            <a:xfrm>
              <a:off x="3800167" y="1128446"/>
              <a:ext cx="126337" cy="163025"/>
            </a:xfrm>
            <a:custGeom>
              <a:avLst/>
              <a:gdLst/>
              <a:ahLst/>
              <a:cxnLst/>
              <a:rect l="l" t="t" r="r" b="b"/>
              <a:pathLst>
                <a:path w="1553" h="2004" fill="none" extrusionOk="0">
                  <a:moveTo>
                    <a:pt x="1" y="2004"/>
                  </a:moveTo>
                  <a:cubicBezTo>
                    <a:pt x="1" y="1088"/>
                    <a:pt x="638" y="1"/>
                    <a:pt x="1553" y="1"/>
                  </a:cubicBez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d80886873b_33_59"/>
            <p:cNvSpPr/>
            <p:nvPr/>
          </p:nvSpPr>
          <p:spPr>
            <a:xfrm>
              <a:off x="3936183" y="1582703"/>
              <a:ext cx="92820" cy="175960"/>
            </a:xfrm>
            <a:custGeom>
              <a:avLst/>
              <a:gdLst/>
              <a:ahLst/>
              <a:cxnLst/>
              <a:rect l="l" t="t" r="r" b="b"/>
              <a:pathLst>
                <a:path w="1141" h="2163" extrusionOk="0">
                  <a:moveTo>
                    <a:pt x="1088" y="1"/>
                  </a:moveTo>
                  <a:cubicBezTo>
                    <a:pt x="491" y="1"/>
                    <a:pt x="0" y="478"/>
                    <a:pt x="0" y="1089"/>
                  </a:cubicBezTo>
                  <a:cubicBezTo>
                    <a:pt x="0" y="1646"/>
                    <a:pt x="425" y="2110"/>
                    <a:pt x="982" y="2163"/>
                  </a:cubicBezTo>
                  <a:cubicBezTo>
                    <a:pt x="1048" y="1407"/>
                    <a:pt x="1101" y="664"/>
                    <a:pt x="1141" y="1"/>
                  </a:cubicBez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d80886873b_33_59"/>
            <p:cNvSpPr/>
            <p:nvPr/>
          </p:nvSpPr>
          <p:spPr>
            <a:xfrm>
              <a:off x="3024339" y="1671211"/>
              <a:ext cx="196460" cy="109660"/>
            </a:xfrm>
            <a:custGeom>
              <a:avLst/>
              <a:gdLst/>
              <a:ahLst/>
              <a:cxnLst/>
              <a:rect l="l" t="t" r="r" b="b"/>
              <a:pathLst>
                <a:path w="2415" h="1348" extrusionOk="0">
                  <a:moveTo>
                    <a:pt x="1301" y="1"/>
                  </a:moveTo>
                  <a:cubicBezTo>
                    <a:pt x="664" y="1"/>
                    <a:pt x="147" y="438"/>
                    <a:pt x="1" y="1022"/>
                  </a:cubicBezTo>
                  <a:cubicBezTo>
                    <a:pt x="303" y="1241"/>
                    <a:pt x="657" y="1347"/>
                    <a:pt x="1008" y="1347"/>
                  </a:cubicBezTo>
                  <a:cubicBezTo>
                    <a:pt x="1550" y="1347"/>
                    <a:pt x="2085" y="1094"/>
                    <a:pt x="2415" y="611"/>
                  </a:cubicBezTo>
                  <a:cubicBezTo>
                    <a:pt x="2189" y="239"/>
                    <a:pt x="1765" y="1"/>
                    <a:pt x="1301" y="1"/>
                  </a:cubicBez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d80886873b_33_59"/>
            <p:cNvSpPr/>
            <p:nvPr/>
          </p:nvSpPr>
          <p:spPr>
            <a:xfrm>
              <a:off x="3091290" y="1376644"/>
              <a:ext cx="61257" cy="165710"/>
            </a:xfrm>
            <a:custGeom>
              <a:avLst/>
              <a:gdLst/>
              <a:ahLst/>
              <a:cxnLst/>
              <a:rect l="l" t="t" r="r" b="b"/>
              <a:pathLst>
                <a:path w="753" h="2037" extrusionOk="0">
                  <a:moveTo>
                    <a:pt x="663" y="0"/>
                  </a:moveTo>
                  <a:lnTo>
                    <a:pt x="0" y="1592"/>
                  </a:lnTo>
                  <a:lnTo>
                    <a:pt x="345" y="1964"/>
                  </a:lnTo>
                  <a:cubicBezTo>
                    <a:pt x="392" y="2014"/>
                    <a:pt x="451" y="2037"/>
                    <a:pt x="509" y="2037"/>
                  </a:cubicBezTo>
                  <a:cubicBezTo>
                    <a:pt x="632" y="2037"/>
                    <a:pt x="752" y="1935"/>
                    <a:pt x="743" y="1791"/>
                  </a:cubicBezTo>
                  <a:lnTo>
                    <a:pt x="663" y="0"/>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d80886873b_33_59"/>
            <p:cNvSpPr/>
            <p:nvPr/>
          </p:nvSpPr>
          <p:spPr>
            <a:xfrm>
              <a:off x="3291978" y="1220208"/>
              <a:ext cx="81" cy="343216"/>
            </a:xfrm>
            <a:custGeom>
              <a:avLst/>
              <a:gdLst/>
              <a:ahLst/>
              <a:cxnLst/>
              <a:rect l="l" t="t" r="r" b="b"/>
              <a:pathLst>
                <a:path w="1" h="4219" fill="none" extrusionOk="0">
                  <a:moveTo>
                    <a:pt x="0" y="4218"/>
                  </a:moveTo>
                  <a:lnTo>
                    <a:pt x="0" y="0"/>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gd80886873b_33_59"/>
            <p:cNvSpPr/>
            <p:nvPr/>
          </p:nvSpPr>
          <p:spPr>
            <a:xfrm>
              <a:off x="3530413" y="1634522"/>
              <a:ext cx="8704" cy="349724"/>
            </a:xfrm>
            <a:custGeom>
              <a:avLst/>
              <a:gdLst/>
              <a:ahLst/>
              <a:cxnLst/>
              <a:rect l="l" t="t" r="r" b="b"/>
              <a:pathLst>
                <a:path w="107" h="4299" fill="none" extrusionOk="0">
                  <a:moveTo>
                    <a:pt x="107" y="1"/>
                  </a:moveTo>
                  <a:lnTo>
                    <a:pt x="1" y="4298"/>
                  </a:ln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gd80886873b_33_59"/>
            <p:cNvSpPr/>
            <p:nvPr/>
          </p:nvSpPr>
          <p:spPr>
            <a:xfrm>
              <a:off x="3384798" y="1101519"/>
              <a:ext cx="355093" cy="637784"/>
            </a:xfrm>
            <a:custGeom>
              <a:avLst/>
              <a:gdLst/>
              <a:ahLst/>
              <a:cxnLst/>
              <a:rect l="l" t="t" r="r" b="b"/>
              <a:pathLst>
                <a:path w="4365" h="7840" extrusionOk="0">
                  <a:moveTo>
                    <a:pt x="902" y="0"/>
                  </a:moveTo>
                  <a:lnTo>
                    <a:pt x="0" y="1061"/>
                  </a:lnTo>
                  <a:lnTo>
                    <a:pt x="1128" y="2733"/>
                  </a:lnTo>
                  <a:lnTo>
                    <a:pt x="159" y="3661"/>
                  </a:lnTo>
                  <a:lnTo>
                    <a:pt x="1844" y="7839"/>
                  </a:lnTo>
                  <a:lnTo>
                    <a:pt x="4245" y="3568"/>
                  </a:lnTo>
                  <a:lnTo>
                    <a:pt x="3184" y="2719"/>
                  </a:lnTo>
                  <a:lnTo>
                    <a:pt x="4364" y="1101"/>
                  </a:lnTo>
                  <a:lnTo>
                    <a:pt x="3887" y="0"/>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gd80886873b_33_59"/>
            <p:cNvSpPr/>
            <p:nvPr/>
          </p:nvSpPr>
          <p:spPr>
            <a:xfrm>
              <a:off x="3334036" y="1739219"/>
              <a:ext cx="125279" cy="19443"/>
            </a:xfrm>
            <a:custGeom>
              <a:avLst/>
              <a:gdLst/>
              <a:ahLst/>
              <a:cxnLst/>
              <a:rect l="l" t="t" r="r" b="b"/>
              <a:pathLst>
                <a:path w="1540" h="239" fill="none" extrusionOk="0">
                  <a:moveTo>
                    <a:pt x="1" y="0"/>
                  </a:moveTo>
                  <a:lnTo>
                    <a:pt x="1539" y="0"/>
                  </a:lnTo>
                  <a:lnTo>
                    <a:pt x="1539" y="239"/>
                  </a:lnTo>
                  <a:lnTo>
                    <a:pt x="1" y="239"/>
                  </a:lnTo>
                  <a:close/>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gd80886873b_33_59"/>
            <p:cNvSpPr/>
            <p:nvPr/>
          </p:nvSpPr>
          <p:spPr>
            <a:xfrm>
              <a:off x="3605986" y="1739219"/>
              <a:ext cx="125198" cy="19443"/>
            </a:xfrm>
            <a:custGeom>
              <a:avLst/>
              <a:gdLst/>
              <a:ahLst/>
              <a:cxnLst/>
              <a:rect l="l" t="t" r="r" b="b"/>
              <a:pathLst>
                <a:path w="1539" h="239" fill="none" extrusionOk="0">
                  <a:moveTo>
                    <a:pt x="0" y="0"/>
                  </a:moveTo>
                  <a:lnTo>
                    <a:pt x="1539" y="0"/>
                  </a:lnTo>
                  <a:lnTo>
                    <a:pt x="1539" y="239"/>
                  </a:lnTo>
                  <a:lnTo>
                    <a:pt x="0" y="239"/>
                  </a:lnTo>
                  <a:close/>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gd80886873b_33_59"/>
            <p:cNvSpPr/>
            <p:nvPr/>
          </p:nvSpPr>
          <p:spPr>
            <a:xfrm>
              <a:off x="3494863" y="1061576"/>
              <a:ext cx="173764" cy="573029"/>
            </a:xfrm>
            <a:custGeom>
              <a:avLst/>
              <a:gdLst/>
              <a:ahLst/>
              <a:cxnLst/>
              <a:rect l="l" t="t" r="r" b="b"/>
              <a:pathLst>
                <a:path w="2136" h="7044" extrusionOk="0">
                  <a:moveTo>
                    <a:pt x="1937" y="0"/>
                  </a:moveTo>
                  <a:lnTo>
                    <a:pt x="173" y="146"/>
                  </a:lnTo>
                  <a:lnTo>
                    <a:pt x="0" y="796"/>
                  </a:lnTo>
                  <a:lnTo>
                    <a:pt x="544" y="7044"/>
                  </a:lnTo>
                  <a:lnTo>
                    <a:pt x="2136" y="730"/>
                  </a:lnTo>
                  <a:lnTo>
                    <a:pt x="1937" y="0"/>
                  </a:lnTo>
                  <a:close/>
                </a:path>
              </a:pathLst>
            </a:custGeom>
            <a:solidFill>
              <a:srgbClr val="4444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gd80886873b_33_59"/>
            <p:cNvSpPr/>
            <p:nvPr/>
          </p:nvSpPr>
          <p:spPr>
            <a:xfrm>
              <a:off x="3462486" y="822001"/>
              <a:ext cx="183526" cy="155460"/>
            </a:xfrm>
            <a:custGeom>
              <a:avLst/>
              <a:gdLst/>
              <a:ahLst/>
              <a:cxnLst/>
              <a:rect l="l" t="t" r="r" b="b"/>
              <a:pathLst>
                <a:path w="2256" h="1911" extrusionOk="0">
                  <a:moveTo>
                    <a:pt x="173" y="1"/>
                  </a:moveTo>
                  <a:cubicBezTo>
                    <a:pt x="66" y="1"/>
                    <a:pt x="0" y="94"/>
                    <a:pt x="13" y="186"/>
                  </a:cubicBezTo>
                  <a:lnTo>
                    <a:pt x="80" y="571"/>
                  </a:lnTo>
                  <a:lnTo>
                    <a:pt x="1884" y="1911"/>
                  </a:lnTo>
                  <a:lnTo>
                    <a:pt x="2202" y="770"/>
                  </a:lnTo>
                  <a:cubicBezTo>
                    <a:pt x="2255" y="584"/>
                    <a:pt x="2149" y="385"/>
                    <a:pt x="1977" y="306"/>
                  </a:cubicBezTo>
                  <a:lnTo>
                    <a:pt x="1711" y="200"/>
                  </a:lnTo>
                  <a:cubicBezTo>
                    <a:pt x="1711" y="200"/>
                    <a:pt x="1552" y="1"/>
                    <a:pt x="1274" y="1"/>
                  </a:cubicBezTo>
                  <a:close/>
                </a:path>
              </a:pathLst>
            </a:custGeom>
            <a:solidFill>
              <a:srgbClr val="9455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gd80886873b_33_59"/>
            <p:cNvSpPr/>
            <p:nvPr/>
          </p:nvSpPr>
          <p:spPr>
            <a:xfrm>
              <a:off x="3463544" y="868452"/>
              <a:ext cx="180272" cy="277322"/>
            </a:xfrm>
            <a:custGeom>
              <a:avLst/>
              <a:gdLst/>
              <a:ahLst/>
              <a:cxnLst/>
              <a:rect l="l" t="t" r="r" b="b"/>
              <a:pathLst>
                <a:path w="2216" h="3409" extrusionOk="0">
                  <a:moveTo>
                    <a:pt x="67" y="0"/>
                  </a:moveTo>
                  <a:lnTo>
                    <a:pt x="186" y="942"/>
                  </a:lnTo>
                  <a:cubicBezTo>
                    <a:pt x="186" y="942"/>
                    <a:pt x="14" y="1141"/>
                    <a:pt x="0" y="1459"/>
                  </a:cubicBezTo>
                  <a:cubicBezTo>
                    <a:pt x="0" y="2056"/>
                    <a:pt x="664" y="2096"/>
                    <a:pt x="664" y="2096"/>
                  </a:cubicBezTo>
                  <a:lnTo>
                    <a:pt x="637" y="2918"/>
                  </a:lnTo>
                  <a:lnTo>
                    <a:pt x="1221" y="3409"/>
                  </a:lnTo>
                  <a:lnTo>
                    <a:pt x="2216" y="2613"/>
                  </a:lnTo>
                  <a:lnTo>
                    <a:pt x="1791" y="1074"/>
                  </a:lnTo>
                  <a:lnTo>
                    <a:pt x="1831" y="1074"/>
                  </a:lnTo>
                  <a:cubicBezTo>
                    <a:pt x="1977" y="1074"/>
                    <a:pt x="2096" y="955"/>
                    <a:pt x="2096" y="809"/>
                  </a:cubicBezTo>
                  <a:cubicBezTo>
                    <a:pt x="2096" y="663"/>
                    <a:pt x="1977" y="544"/>
                    <a:pt x="1831" y="544"/>
                  </a:cubicBezTo>
                  <a:cubicBezTo>
                    <a:pt x="1738" y="544"/>
                    <a:pt x="1672" y="584"/>
                    <a:pt x="1619" y="637"/>
                  </a:cubicBezTo>
                  <a:cubicBezTo>
                    <a:pt x="1141" y="451"/>
                    <a:pt x="1261" y="13"/>
                    <a:pt x="1261" y="13"/>
                  </a:cubicBezTo>
                  <a:lnTo>
                    <a:pt x="67" y="0"/>
                  </a:lnTo>
                  <a:close/>
                </a:path>
              </a:pathLst>
            </a:custGeom>
            <a:solidFill>
              <a:srgbClr val="F768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gd80886873b_33_59"/>
            <p:cNvSpPr/>
            <p:nvPr/>
          </p:nvSpPr>
          <p:spPr>
            <a:xfrm>
              <a:off x="3516421" y="992347"/>
              <a:ext cx="83872" cy="97376"/>
            </a:xfrm>
            <a:custGeom>
              <a:avLst/>
              <a:gdLst/>
              <a:ahLst/>
              <a:cxnLst/>
              <a:rect l="l" t="t" r="r" b="b"/>
              <a:pathLst>
                <a:path w="1031" h="1197" extrusionOk="0">
                  <a:moveTo>
                    <a:pt x="887" y="1"/>
                  </a:moveTo>
                  <a:cubicBezTo>
                    <a:pt x="851" y="1"/>
                    <a:pt x="814" y="20"/>
                    <a:pt x="796" y="55"/>
                  </a:cubicBezTo>
                  <a:cubicBezTo>
                    <a:pt x="711" y="251"/>
                    <a:pt x="422" y="594"/>
                    <a:pt x="97" y="594"/>
                  </a:cubicBezTo>
                  <a:cubicBezTo>
                    <a:pt x="69" y="594"/>
                    <a:pt x="41" y="591"/>
                    <a:pt x="14" y="586"/>
                  </a:cubicBezTo>
                  <a:lnTo>
                    <a:pt x="0" y="1196"/>
                  </a:lnTo>
                  <a:cubicBezTo>
                    <a:pt x="0" y="1196"/>
                    <a:pt x="412" y="1130"/>
                    <a:pt x="504" y="931"/>
                  </a:cubicBezTo>
                  <a:cubicBezTo>
                    <a:pt x="584" y="719"/>
                    <a:pt x="809" y="533"/>
                    <a:pt x="942" y="254"/>
                  </a:cubicBezTo>
                  <a:cubicBezTo>
                    <a:pt x="1031" y="78"/>
                    <a:pt x="960" y="1"/>
                    <a:pt x="887" y="1"/>
                  </a:cubicBezTo>
                  <a:close/>
                </a:path>
              </a:pathLst>
            </a:custGeom>
            <a:solidFill>
              <a:srgbClr val="DB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gd80886873b_33_59"/>
            <p:cNvSpPr/>
            <p:nvPr/>
          </p:nvSpPr>
          <p:spPr>
            <a:xfrm>
              <a:off x="3602732" y="924502"/>
              <a:ext cx="20582" cy="10901"/>
            </a:xfrm>
            <a:custGeom>
              <a:avLst/>
              <a:gdLst/>
              <a:ahLst/>
              <a:cxnLst/>
              <a:rect l="l" t="t" r="r" b="b"/>
              <a:pathLst>
                <a:path w="253" h="134" fill="none" extrusionOk="0">
                  <a:moveTo>
                    <a:pt x="0" y="133"/>
                  </a:moveTo>
                  <a:cubicBezTo>
                    <a:pt x="0" y="67"/>
                    <a:pt x="54" y="1"/>
                    <a:pt x="120" y="1"/>
                  </a:cubicBezTo>
                  <a:cubicBezTo>
                    <a:pt x="199" y="1"/>
                    <a:pt x="253" y="67"/>
                    <a:pt x="253" y="133"/>
                  </a:cubicBezTo>
                </a:path>
              </a:pathLst>
            </a:custGeom>
            <a:noFill/>
            <a:ln w="95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 name="Google Shape;142;gd80886873b_33_59"/>
          <p:cNvGrpSpPr/>
          <p:nvPr/>
        </p:nvGrpSpPr>
        <p:grpSpPr>
          <a:xfrm>
            <a:off x="2317820" y="1136703"/>
            <a:ext cx="1482940" cy="782857"/>
            <a:chOff x="1791950" y="676699"/>
            <a:chExt cx="3230805" cy="1532910"/>
          </a:xfrm>
        </p:grpSpPr>
        <p:sp>
          <p:nvSpPr>
            <p:cNvPr id="143" name="Google Shape;143;gd80886873b_33_59"/>
            <p:cNvSpPr/>
            <p:nvPr/>
          </p:nvSpPr>
          <p:spPr>
            <a:xfrm>
              <a:off x="1791950" y="676699"/>
              <a:ext cx="2870260" cy="735100"/>
            </a:xfrm>
            <a:custGeom>
              <a:avLst/>
              <a:gdLst/>
              <a:ahLst/>
              <a:cxnLst/>
              <a:rect l="l" t="t" r="r" b="b"/>
              <a:pathLst>
                <a:path w="125861" h="29404" extrusionOk="0">
                  <a:moveTo>
                    <a:pt x="1419" y="29404"/>
                  </a:moveTo>
                  <a:cubicBezTo>
                    <a:pt x="1478" y="25006"/>
                    <a:pt x="-1850" y="7713"/>
                    <a:pt x="1775" y="3018"/>
                  </a:cubicBezTo>
                  <a:cubicBezTo>
                    <a:pt x="5400" y="-1677"/>
                    <a:pt x="4687" y="1532"/>
                    <a:pt x="23169" y="1235"/>
                  </a:cubicBezTo>
                  <a:cubicBezTo>
                    <a:pt x="41651" y="938"/>
                    <a:pt x="95553" y="-1261"/>
                    <a:pt x="112668" y="1235"/>
                  </a:cubicBezTo>
                  <a:cubicBezTo>
                    <a:pt x="129783" y="3731"/>
                    <a:pt x="123662" y="13715"/>
                    <a:pt x="125861" y="16211"/>
                  </a:cubicBezTo>
                </a:path>
              </a:pathLst>
            </a:custGeom>
            <a:noFill/>
            <a:ln w="9525" cap="flat" cmpd="sng">
              <a:solidFill>
                <a:srgbClr val="9455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gd80886873b_33_59"/>
            <p:cNvSpPr/>
            <p:nvPr/>
          </p:nvSpPr>
          <p:spPr>
            <a:xfrm rot="10800000" flipH="1">
              <a:off x="4266200" y="1308576"/>
              <a:ext cx="756555" cy="901033"/>
            </a:xfrm>
            <a:custGeom>
              <a:avLst/>
              <a:gdLst/>
              <a:ahLst/>
              <a:cxnLst/>
              <a:rect l="l" t="t" r="r" b="b"/>
              <a:pathLst>
                <a:path w="9300" h="11076" extrusionOk="0">
                  <a:moveTo>
                    <a:pt x="4657" y="0"/>
                  </a:moveTo>
                  <a:cubicBezTo>
                    <a:pt x="2508" y="0"/>
                    <a:pt x="624" y="1207"/>
                    <a:pt x="266" y="3369"/>
                  </a:cubicBezTo>
                  <a:cubicBezTo>
                    <a:pt x="1" y="4988"/>
                    <a:pt x="624" y="6579"/>
                    <a:pt x="1553" y="7959"/>
                  </a:cubicBezTo>
                  <a:cubicBezTo>
                    <a:pt x="2481" y="9352"/>
                    <a:pt x="2694" y="11076"/>
                    <a:pt x="2694" y="11076"/>
                  </a:cubicBezTo>
                  <a:lnTo>
                    <a:pt x="6606" y="11076"/>
                  </a:lnTo>
                  <a:cubicBezTo>
                    <a:pt x="6606" y="11076"/>
                    <a:pt x="6819" y="9352"/>
                    <a:pt x="7747" y="7959"/>
                  </a:cubicBezTo>
                  <a:cubicBezTo>
                    <a:pt x="8676" y="6579"/>
                    <a:pt x="9299" y="4988"/>
                    <a:pt x="9034" y="3369"/>
                  </a:cubicBezTo>
                  <a:cubicBezTo>
                    <a:pt x="8676" y="1207"/>
                    <a:pt x="6792" y="0"/>
                    <a:pt x="4657" y="0"/>
                  </a:cubicBezTo>
                  <a:close/>
                </a:path>
              </a:pathLst>
            </a:custGeom>
            <a:solidFill>
              <a:srgbClr val="DEA2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gd80886873b_33_59"/>
            <p:cNvSpPr/>
            <p:nvPr/>
          </p:nvSpPr>
          <p:spPr>
            <a:xfrm rot="10800000" flipH="1">
              <a:off x="4479904" y="1179069"/>
              <a:ext cx="329142" cy="143583"/>
            </a:xfrm>
            <a:custGeom>
              <a:avLst/>
              <a:gdLst/>
              <a:ahLst/>
              <a:cxnLst/>
              <a:rect l="l" t="t" r="r" b="b"/>
              <a:pathLst>
                <a:path w="4046" h="1765" extrusionOk="0">
                  <a:moveTo>
                    <a:pt x="0" y="0"/>
                  </a:moveTo>
                  <a:lnTo>
                    <a:pt x="0" y="1765"/>
                  </a:lnTo>
                  <a:lnTo>
                    <a:pt x="4046" y="1765"/>
                  </a:lnTo>
                  <a:lnTo>
                    <a:pt x="4046" y="0"/>
                  </a:lnTo>
                  <a:close/>
                </a:path>
              </a:pathLst>
            </a:custGeom>
            <a:solidFill>
              <a:srgbClr val="1A22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gd80886873b_33_59"/>
            <p:cNvSpPr/>
            <p:nvPr/>
          </p:nvSpPr>
          <p:spPr>
            <a:xfrm rot="10800000" flipH="1">
              <a:off x="4458266" y="1431578"/>
              <a:ext cx="373478" cy="452143"/>
            </a:xfrm>
            <a:custGeom>
              <a:avLst/>
              <a:gdLst/>
              <a:ahLst/>
              <a:cxnLst/>
              <a:rect l="l" t="t" r="r" b="b"/>
              <a:pathLst>
                <a:path w="4591" h="5558" extrusionOk="0">
                  <a:moveTo>
                    <a:pt x="1871" y="345"/>
                  </a:moveTo>
                  <a:cubicBezTo>
                    <a:pt x="1951" y="438"/>
                    <a:pt x="2004" y="557"/>
                    <a:pt x="2004" y="690"/>
                  </a:cubicBezTo>
                  <a:cubicBezTo>
                    <a:pt x="2004" y="823"/>
                    <a:pt x="1951" y="942"/>
                    <a:pt x="1871" y="1035"/>
                  </a:cubicBezTo>
                  <a:cubicBezTo>
                    <a:pt x="1778" y="942"/>
                    <a:pt x="1739" y="823"/>
                    <a:pt x="1739" y="690"/>
                  </a:cubicBezTo>
                  <a:cubicBezTo>
                    <a:pt x="1739" y="557"/>
                    <a:pt x="1778" y="438"/>
                    <a:pt x="1871" y="345"/>
                  </a:cubicBezTo>
                  <a:close/>
                  <a:moveTo>
                    <a:pt x="2667" y="345"/>
                  </a:moveTo>
                  <a:cubicBezTo>
                    <a:pt x="2747" y="438"/>
                    <a:pt x="2800" y="557"/>
                    <a:pt x="2800" y="690"/>
                  </a:cubicBezTo>
                  <a:cubicBezTo>
                    <a:pt x="2800" y="823"/>
                    <a:pt x="2747" y="942"/>
                    <a:pt x="2667" y="1035"/>
                  </a:cubicBezTo>
                  <a:cubicBezTo>
                    <a:pt x="2587" y="942"/>
                    <a:pt x="2534" y="823"/>
                    <a:pt x="2534" y="690"/>
                  </a:cubicBezTo>
                  <a:cubicBezTo>
                    <a:pt x="2534" y="557"/>
                    <a:pt x="2587" y="438"/>
                    <a:pt x="2667" y="345"/>
                  </a:cubicBezTo>
                  <a:close/>
                  <a:moveTo>
                    <a:pt x="3476" y="358"/>
                  </a:moveTo>
                  <a:cubicBezTo>
                    <a:pt x="3542" y="451"/>
                    <a:pt x="3596" y="570"/>
                    <a:pt x="3596" y="690"/>
                  </a:cubicBezTo>
                  <a:cubicBezTo>
                    <a:pt x="3596" y="862"/>
                    <a:pt x="3503" y="1021"/>
                    <a:pt x="3370" y="1114"/>
                  </a:cubicBezTo>
                  <a:lnTo>
                    <a:pt x="3370" y="690"/>
                  </a:lnTo>
                  <a:cubicBezTo>
                    <a:pt x="3370" y="557"/>
                    <a:pt x="3410" y="451"/>
                    <a:pt x="3476" y="358"/>
                  </a:cubicBezTo>
                  <a:close/>
                  <a:moveTo>
                    <a:pt x="1075" y="332"/>
                  </a:moveTo>
                  <a:cubicBezTo>
                    <a:pt x="1155" y="425"/>
                    <a:pt x="1221" y="544"/>
                    <a:pt x="1221" y="690"/>
                  </a:cubicBezTo>
                  <a:lnTo>
                    <a:pt x="1221" y="1154"/>
                  </a:lnTo>
                  <a:lnTo>
                    <a:pt x="1208" y="1154"/>
                  </a:lnTo>
                  <a:cubicBezTo>
                    <a:pt x="1049" y="1061"/>
                    <a:pt x="943" y="889"/>
                    <a:pt x="943" y="690"/>
                  </a:cubicBezTo>
                  <a:cubicBezTo>
                    <a:pt x="943" y="544"/>
                    <a:pt x="996" y="425"/>
                    <a:pt x="1075" y="332"/>
                  </a:cubicBezTo>
                  <a:close/>
                  <a:moveTo>
                    <a:pt x="677" y="159"/>
                  </a:moveTo>
                  <a:cubicBezTo>
                    <a:pt x="784" y="159"/>
                    <a:pt x="876" y="186"/>
                    <a:pt x="956" y="239"/>
                  </a:cubicBezTo>
                  <a:cubicBezTo>
                    <a:pt x="850" y="358"/>
                    <a:pt x="784" y="517"/>
                    <a:pt x="784" y="690"/>
                  </a:cubicBezTo>
                  <a:cubicBezTo>
                    <a:pt x="784" y="902"/>
                    <a:pt x="876" y="1088"/>
                    <a:pt x="1036" y="1220"/>
                  </a:cubicBezTo>
                  <a:lnTo>
                    <a:pt x="677" y="1220"/>
                  </a:lnTo>
                  <a:cubicBezTo>
                    <a:pt x="386" y="1220"/>
                    <a:pt x="147" y="982"/>
                    <a:pt x="147" y="690"/>
                  </a:cubicBezTo>
                  <a:cubicBezTo>
                    <a:pt x="147" y="398"/>
                    <a:pt x="386" y="159"/>
                    <a:pt x="677" y="159"/>
                  </a:cubicBezTo>
                  <a:close/>
                  <a:moveTo>
                    <a:pt x="1473" y="159"/>
                  </a:moveTo>
                  <a:cubicBezTo>
                    <a:pt x="1566" y="159"/>
                    <a:pt x="1672" y="186"/>
                    <a:pt x="1752" y="239"/>
                  </a:cubicBezTo>
                  <a:cubicBezTo>
                    <a:pt x="1646" y="358"/>
                    <a:pt x="1579" y="517"/>
                    <a:pt x="1579" y="690"/>
                  </a:cubicBezTo>
                  <a:cubicBezTo>
                    <a:pt x="1579" y="862"/>
                    <a:pt x="1646" y="1021"/>
                    <a:pt x="1752" y="1141"/>
                  </a:cubicBezTo>
                  <a:cubicBezTo>
                    <a:pt x="1672" y="1194"/>
                    <a:pt x="1566" y="1220"/>
                    <a:pt x="1473" y="1220"/>
                  </a:cubicBezTo>
                  <a:cubicBezTo>
                    <a:pt x="1433" y="1220"/>
                    <a:pt x="1407" y="1207"/>
                    <a:pt x="1367" y="1207"/>
                  </a:cubicBezTo>
                  <a:lnTo>
                    <a:pt x="1367" y="690"/>
                  </a:lnTo>
                  <a:cubicBezTo>
                    <a:pt x="1367" y="517"/>
                    <a:pt x="1301" y="358"/>
                    <a:pt x="1195" y="239"/>
                  </a:cubicBezTo>
                  <a:cubicBezTo>
                    <a:pt x="1274" y="186"/>
                    <a:pt x="1367" y="159"/>
                    <a:pt x="1473" y="159"/>
                  </a:cubicBezTo>
                  <a:close/>
                  <a:moveTo>
                    <a:pt x="2269" y="159"/>
                  </a:moveTo>
                  <a:cubicBezTo>
                    <a:pt x="2362" y="159"/>
                    <a:pt x="2455" y="186"/>
                    <a:pt x="2548" y="239"/>
                  </a:cubicBezTo>
                  <a:cubicBezTo>
                    <a:pt x="2442" y="358"/>
                    <a:pt x="2375" y="517"/>
                    <a:pt x="2375" y="690"/>
                  </a:cubicBezTo>
                  <a:cubicBezTo>
                    <a:pt x="2375" y="862"/>
                    <a:pt x="2442" y="1008"/>
                    <a:pt x="2548" y="1141"/>
                  </a:cubicBezTo>
                  <a:cubicBezTo>
                    <a:pt x="2455" y="1194"/>
                    <a:pt x="2362" y="1220"/>
                    <a:pt x="2269" y="1220"/>
                  </a:cubicBezTo>
                  <a:cubicBezTo>
                    <a:pt x="2163" y="1220"/>
                    <a:pt x="2070" y="1194"/>
                    <a:pt x="1977" y="1141"/>
                  </a:cubicBezTo>
                  <a:cubicBezTo>
                    <a:pt x="2083" y="1021"/>
                    <a:pt x="2150" y="862"/>
                    <a:pt x="2150" y="690"/>
                  </a:cubicBezTo>
                  <a:cubicBezTo>
                    <a:pt x="2150" y="517"/>
                    <a:pt x="2083" y="358"/>
                    <a:pt x="1977" y="239"/>
                  </a:cubicBezTo>
                  <a:cubicBezTo>
                    <a:pt x="2070" y="186"/>
                    <a:pt x="2163" y="159"/>
                    <a:pt x="2269" y="159"/>
                  </a:cubicBezTo>
                  <a:close/>
                  <a:moveTo>
                    <a:pt x="3065" y="159"/>
                  </a:moveTo>
                  <a:cubicBezTo>
                    <a:pt x="3171" y="159"/>
                    <a:pt x="3277" y="186"/>
                    <a:pt x="3370" y="252"/>
                  </a:cubicBezTo>
                  <a:cubicBezTo>
                    <a:pt x="3264" y="372"/>
                    <a:pt x="3211" y="517"/>
                    <a:pt x="3211" y="690"/>
                  </a:cubicBezTo>
                  <a:lnTo>
                    <a:pt x="3211" y="1194"/>
                  </a:lnTo>
                  <a:cubicBezTo>
                    <a:pt x="3158" y="1207"/>
                    <a:pt x="3118" y="1220"/>
                    <a:pt x="3065" y="1220"/>
                  </a:cubicBezTo>
                  <a:cubicBezTo>
                    <a:pt x="2959" y="1220"/>
                    <a:pt x="2866" y="1194"/>
                    <a:pt x="2786" y="1141"/>
                  </a:cubicBezTo>
                  <a:cubicBezTo>
                    <a:pt x="2879" y="1021"/>
                    <a:pt x="2946" y="862"/>
                    <a:pt x="2946" y="690"/>
                  </a:cubicBezTo>
                  <a:cubicBezTo>
                    <a:pt x="2946" y="517"/>
                    <a:pt x="2879" y="358"/>
                    <a:pt x="2786" y="239"/>
                  </a:cubicBezTo>
                  <a:cubicBezTo>
                    <a:pt x="2866" y="186"/>
                    <a:pt x="2959" y="159"/>
                    <a:pt x="3065" y="159"/>
                  </a:cubicBezTo>
                  <a:close/>
                  <a:moveTo>
                    <a:pt x="3901" y="159"/>
                  </a:moveTo>
                  <a:cubicBezTo>
                    <a:pt x="4192" y="159"/>
                    <a:pt x="4431" y="398"/>
                    <a:pt x="4431" y="690"/>
                  </a:cubicBezTo>
                  <a:cubicBezTo>
                    <a:pt x="4431" y="982"/>
                    <a:pt x="4192" y="1220"/>
                    <a:pt x="3901" y="1220"/>
                  </a:cubicBezTo>
                  <a:lnTo>
                    <a:pt x="3489" y="1220"/>
                  </a:lnTo>
                  <a:cubicBezTo>
                    <a:pt x="3649" y="1088"/>
                    <a:pt x="3755" y="902"/>
                    <a:pt x="3755" y="690"/>
                  </a:cubicBezTo>
                  <a:cubicBezTo>
                    <a:pt x="3755" y="517"/>
                    <a:pt x="3688" y="372"/>
                    <a:pt x="3596" y="252"/>
                  </a:cubicBezTo>
                  <a:cubicBezTo>
                    <a:pt x="3675" y="199"/>
                    <a:pt x="3781" y="159"/>
                    <a:pt x="3901" y="159"/>
                  </a:cubicBezTo>
                  <a:close/>
                  <a:moveTo>
                    <a:pt x="677" y="0"/>
                  </a:moveTo>
                  <a:cubicBezTo>
                    <a:pt x="306" y="0"/>
                    <a:pt x="1" y="305"/>
                    <a:pt x="1" y="690"/>
                  </a:cubicBezTo>
                  <a:cubicBezTo>
                    <a:pt x="1" y="1061"/>
                    <a:pt x="306" y="1366"/>
                    <a:pt x="677" y="1366"/>
                  </a:cubicBezTo>
                  <a:lnTo>
                    <a:pt x="1208" y="1366"/>
                  </a:lnTo>
                  <a:lnTo>
                    <a:pt x="1208" y="5558"/>
                  </a:lnTo>
                  <a:lnTo>
                    <a:pt x="1367" y="5558"/>
                  </a:lnTo>
                  <a:lnTo>
                    <a:pt x="1367" y="1366"/>
                  </a:lnTo>
                  <a:lnTo>
                    <a:pt x="1473" y="1366"/>
                  </a:lnTo>
                  <a:cubicBezTo>
                    <a:pt x="1619" y="1366"/>
                    <a:pt x="1752" y="1327"/>
                    <a:pt x="1871" y="1247"/>
                  </a:cubicBezTo>
                  <a:cubicBezTo>
                    <a:pt x="1977" y="1327"/>
                    <a:pt x="2110" y="1366"/>
                    <a:pt x="2269" y="1366"/>
                  </a:cubicBezTo>
                  <a:cubicBezTo>
                    <a:pt x="2415" y="1366"/>
                    <a:pt x="2548" y="1327"/>
                    <a:pt x="2667" y="1247"/>
                  </a:cubicBezTo>
                  <a:cubicBezTo>
                    <a:pt x="2773" y="1327"/>
                    <a:pt x="2906" y="1366"/>
                    <a:pt x="3065" y="1366"/>
                  </a:cubicBezTo>
                  <a:cubicBezTo>
                    <a:pt x="3105" y="1366"/>
                    <a:pt x="3158" y="1366"/>
                    <a:pt x="3211" y="1353"/>
                  </a:cubicBezTo>
                  <a:lnTo>
                    <a:pt x="3211" y="1366"/>
                  </a:lnTo>
                  <a:lnTo>
                    <a:pt x="3211" y="5505"/>
                  </a:lnTo>
                  <a:lnTo>
                    <a:pt x="3370" y="5505"/>
                  </a:lnTo>
                  <a:lnTo>
                    <a:pt x="3370" y="1366"/>
                  </a:lnTo>
                  <a:lnTo>
                    <a:pt x="3901" y="1366"/>
                  </a:lnTo>
                  <a:cubicBezTo>
                    <a:pt x="4272" y="1366"/>
                    <a:pt x="4577" y="1061"/>
                    <a:pt x="4577" y="690"/>
                  </a:cubicBezTo>
                  <a:cubicBezTo>
                    <a:pt x="4590" y="305"/>
                    <a:pt x="4272" y="0"/>
                    <a:pt x="3901" y="0"/>
                  </a:cubicBezTo>
                  <a:cubicBezTo>
                    <a:pt x="3741" y="0"/>
                    <a:pt x="3596" y="53"/>
                    <a:pt x="3476" y="146"/>
                  </a:cubicBezTo>
                  <a:cubicBezTo>
                    <a:pt x="3370" y="53"/>
                    <a:pt x="3224" y="0"/>
                    <a:pt x="3065" y="0"/>
                  </a:cubicBezTo>
                  <a:cubicBezTo>
                    <a:pt x="2906" y="0"/>
                    <a:pt x="2773" y="53"/>
                    <a:pt x="2667" y="133"/>
                  </a:cubicBezTo>
                  <a:cubicBezTo>
                    <a:pt x="2548" y="53"/>
                    <a:pt x="2415" y="0"/>
                    <a:pt x="2269" y="0"/>
                  </a:cubicBezTo>
                  <a:cubicBezTo>
                    <a:pt x="2110" y="0"/>
                    <a:pt x="1977" y="53"/>
                    <a:pt x="1871" y="133"/>
                  </a:cubicBezTo>
                  <a:cubicBezTo>
                    <a:pt x="1752" y="53"/>
                    <a:pt x="1619" y="0"/>
                    <a:pt x="1473" y="0"/>
                  </a:cubicBezTo>
                  <a:cubicBezTo>
                    <a:pt x="1327" y="0"/>
                    <a:pt x="1181" y="53"/>
                    <a:pt x="1075" y="120"/>
                  </a:cubicBezTo>
                  <a:cubicBezTo>
                    <a:pt x="969" y="53"/>
                    <a:pt x="823" y="0"/>
                    <a:pt x="677" y="0"/>
                  </a:cubicBezTo>
                  <a:close/>
                </a:path>
              </a:pathLst>
            </a:custGeom>
            <a:solidFill>
              <a:srgbClr val="FFF0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gd80886873b_33_59"/>
            <p:cNvSpPr/>
            <p:nvPr/>
          </p:nvSpPr>
          <p:spPr>
            <a:xfrm rot="10800000" flipH="1">
              <a:off x="4458266" y="1007503"/>
              <a:ext cx="373478" cy="227780"/>
            </a:xfrm>
            <a:custGeom>
              <a:avLst/>
              <a:gdLst/>
              <a:ahLst/>
              <a:cxnLst/>
              <a:rect l="l" t="t" r="r" b="b"/>
              <a:pathLst>
                <a:path w="4591" h="2800" extrusionOk="0">
                  <a:moveTo>
                    <a:pt x="1" y="1"/>
                  </a:moveTo>
                  <a:lnTo>
                    <a:pt x="1" y="1778"/>
                  </a:lnTo>
                  <a:cubicBezTo>
                    <a:pt x="1" y="2123"/>
                    <a:pt x="266" y="2402"/>
                    <a:pt x="611" y="2402"/>
                  </a:cubicBezTo>
                  <a:lnTo>
                    <a:pt x="1168" y="2402"/>
                  </a:lnTo>
                  <a:lnTo>
                    <a:pt x="1168" y="2800"/>
                  </a:lnTo>
                  <a:lnTo>
                    <a:pt x="3423" y="2800"/>
                  </a:lnTo>
                  <a:lnTo>
                    <a:pt x="3423" y="2402"/>
                  </a:lnTo>
                  <a:lnTo>
                    <a:pt x="3967" y="2402"/>
                  </a:lnTo>
                  <a:cubicBezTo>
                    <a:pt x="4312" y="2402"/>
                    <a:pt x="4590" y="2123"/>
                    <a:pt x="4590" y="1778"/>
                  </a:cubicBezTo>
                  <a:lnTo>
                    <a:pt x="4590" y="1"/>
                  </a:lnTo>
                  <a:close/>
                </a:path>
              </a:pathLst>
            </a:custGeom>
            <a:solidFill>
              <a:srgbClr val="9455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dd1c8d4f11_0_3"/>
          <p:cNvSpPr txBox="1">
            <a:spLocks noGrp="1"/>
          </p:cNvSpPr>
          <p:nvPr>
            <p:ph type="title"/>
          </p:nvPr>
        </p:nvSpPr>
        <p:spPr>
          <a:xfrm>
            <a:off x="821750" y="303375"/>
            <a:ext cx="25080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Problem</a:t>
            </a:r>
            <a:endParaRPr/>
          </a:p>
        </p:txBody>
      </p:sp>
      <p:sp>
        <p:nvSpPr>
          <p:cNvPr id="153" name="Google Shape;153;gdd1c8d4f11_0_3"/>
          <p:cNvSpPr txBox="1"/>
          <p:nvPr/>
        </p:nvSpPr>
        <p:spPr>
          <a:xfrm>
            <a:off x="821750" y="1169675"/>
            <a:ext cx="4107000" cy="1469361"/>
          </a:xfrm>
          <a:prstGeom prst="rect">
            <a:avLst/>
          </a:prstGeom>
          <a:noFill/>
          <a:ln>
            <a:noFill/>
          </a:ln>
        </p:spPr>
        <p:txBody>
          <a:bodyPr spcFirstLastPara="1" wrap="square" lIns="0" tIns="8875" rIns="0" bIns="0" anchor="t" anchorCtr="0">
            <a:spAutoFit/>
          </a:bodyPr>
          <a:lstStyle/>
          <a:p>
            <a:pPr marL="50800" lvl="0" indent="0" algn="l" rtl="0">
              <a:lnSpc>
                <a:spcPct val="115000"/>
              </a:lnSpc>
              <a:spcBef>
                <a:spcPts val="0"/>
              </a:spcBef>
              <a:spcAft>
                <a:spcPts val="0"/>
              </a:spcAft>
              <a:buClr>
                <a:schemeClr val="dk1"/>
              </a:buClr>
              <a:buSzPts val="1100"/>
              <a:buFont typeface="Arial"/>
              <a:buNone/>
            </a:pPr>
            <a:r>
              <a:rPr lang="en-US" sz="1600" b="1" dirty="0">
                <a:solidFill>
                  <a:srgbClr val="595959"/>
                </a:solidFill>
                <a:latin typeface="Tahoma"/>
                <a:ea typeface="Tahoma"/>
                <a:cs typeface="Tahoma"/>
                <a:sym typeface="Tahoma"/>
              </a:rPr>
              <a:t>What is the business problem?</a:t>
            </a:r>
            <a:endParaRPr sz="1600" b="1" dirty="0">
              <a:solidFill>
                <a:srgbClr val="595959"/>
              </a:solidFill>
              <a:latin typeface="Tahoma"/>
              <a:ea typeface="Tahoma"/>
              <a:cs typeface="Tahoma"/>
              <a:sym typeface="Tahoma"/>
            </a:endParaRPr>
          </a:p>
          <a:p>
            <a:pPr marL="12700" marR="5080" lvl="0" indent="0" algn="l" rtl="0">
              <a:lnSpc>
                <a:spcPct val="150000"/>
              </a:lnSpc>
              <a:spcBef>
                <a:spcPts val="0"/>
              </a:spcBef>
              <a:spcAft>
                <a:spcPts val="0"/>
              </a:spcAft>
              <a:buClr>
                <a:srgbClr val="000000"/>
              </a:buClr>
              <a:buSzPts val="1700"/>
              <a:buFont typeface="Arial"/>
              <a:buNone/>
            </a:pPr>
            <a:r>
              <a:rPr lang="en-US" sz="1700" dirty="0">
                <a:solidFill>
                  <a:srgbClr val="595959"/>
                </a:solidFill>
                <a:latin typeface="Tahoma"/>
                <a:ea typeface="Tahoma"/>
                <a:cs typeface="Tahoma"/>
                <a:sym typeface="Tahoma"/>
              </a:rPr>
              <a:t>The bank wants to limit the risk of loss on delinquent loans and make more profit to increase its loan portfolio </a:t>
            </a:r>
            <a:endParaRPr sz="1700" dirty="0">
              <a:solidFill>
                <a:srgbClr val="595959"/>
              </a:solidFill>
              <a:latin typeface="Tahoma"/>
              <a:ea typeface="Tahoma"/>
              <a:cs typeface="Tahoma"/>
              <a:sym typeface="Tahoma"/>
            </a:endParaRPr>
          </a:p>
        </p:txBody>
      </p:sp>
      <p:pic>
        <p:nvPicPr>
          <p:cNvPr id="154" name="Google Shape;154;gdd1c8d4f11_0_3"/>
          <p:cNvPicPr preferRelativeResize="0"/>
          <p:nvPr/>
        </p:nvPicPr>
        <p:blipFill rotWithShape="1">
          <a:blip r:embed="rId3">
            <a:alphaModFix/>
          </a:blip>
          <a:srcRect/>
          <a:stretch/>
        </p:blipFill>
        <p:spPr>
          <a:xfrm>
            <a:off x="5316950" y="844763"/>
            <a:ext cx="3453972" cy="34539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e24c2a4305_1_36"/>
          <p:cNvSpPr txBox="1">
            <a:spLocks noGrp="1"/>
          </p:cNvSpPr>
          <p:nvPr>
            <p:ph type="title"/>
          </p:nvPr>
        </p:nvSpPr>
        <p:spPr>
          <a:xfrm>
            <a:off x="821750" y="303375"/>
            <a:ext cx="25080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Problem</a:t>
            </a:r>
            <a:endParaRPr/>
          </a:p>
        </p:txBody>
      </p:sp>
      <p:sp>
        <p:nvSpPr>
          <p:cNvPr id="160" name="Google Shape;160;ge24c2a4305_1_36"/>
          <p:cNvSpPr txBox="1"/>
          <p:nvPr/>
        </p:nvSpPr>
        <p:spPr>
          <a:xfrm>
            <a:off x="699501" y="931975"/>
            <a:ext cx="5366399" cy="3160594"/>
          </a:xfrm>
          <a:prstGeom prst="rect">
            <a:avLst/>
          </a:prstGeom>
          <a:noFill/>
          <a:ln>
            <a:noFill/>
          </a:ln>
        </p:spPr>
        <p:txBody>
          <a:bodyPr spcFirstLastPara="1" wrap="square" lIns="0" tIns="8875" rIns="0" bIns="0" anchor="t" anchorCtr="0">
            <a:spAutoFit/>
          </a:bodyPr>
          <a:lstStyle/>
          <a:p>
            <a:pPr marL="50800" lvl="0" indent="0" algn="l" rtl="0">
              <a:lnSpc>
                <a:spcPct val="115000"/>
              </a:lnSpc>
              <a:spcBef>
                <a:spcPts val="0"/>
              </a:spcBef>
              <a:spcAft>
                <a:spcPts val="0"/>
              </a:spcAft>
              <a:buClr>
                <a:schemeClr val="dk1"/>
              </a:buClr>
              <a:buSzPts val="1100"/>
              <a:buFont typeface="Arial"/>
              <a:buNone/>
            </a:pPr>
            <a:r>
              <a:rPr lang="en-US" sz="1600" b="1" dirty="0">
                <a:solidFill>
                  <a:srgbClr val="595959"/>
                </a:solidFill>
                <a:latin typeface="Tahoma"/>
                <a:ea typeface="Tahoma"/>
                <a:cs typeface="Tahoma"/>
                <a:sym typeface="Tahoma"/>
              </a:rPr>
              <a:t>Who are the stakeholders impacted by the problems?</a:t>
            </a:r>
            <a:endParaRPr sz="1600" b="1" dirty="0">
              <a:solidFill>
                <a:srgbClr val="595959"/>
              </a:solidFill>
              <a:latin typeface="Tahoma"/>
              <a:ea typeface="Tahoma"/>
              <a:cs typeface="Tahoma"/>
              <a:sym typeface="Tahoma"/>
            </a:endParaRPr>
          </a:p>
          <a:p>
            <a:pPr marL="0" marR="5080" lvl="0" indent="0" algn="l" rtl="0">
              <a:lnSpc>
                <a:spcPct val="150000"/>
              </a:lnSpc>
              <a:spcBef>
                <a:spcPts val="0"/>
              </a:spcBef>
              <a:spcAft>
                <a:spcPts val="0"/>
              </a:spcAft>
              <a:buClr>
                <a:srgbClr val="000000"/>
              </a:buClr>
              <a:buSzPts val="1700"/>
              <a:buFont typeface="Arial"/>
              <a:buNone/>
            </a:pPr>
            <a:r>
              <a:rPr lang="en-US" sz="1600" dirty="0">
                <a:solidFill>
                  <a:srgbClr val="595959"/>
                </a:solidFill>
                <a:latin typeface="Tahoma"/>
                <a:ea typeface="Tahoma"/>
                <a:cs typeface="Tahoma"/>
                <a:sym typeface="Tahoma"/>
              </a:rPr>
              <a:t>The stakeholders affected by this problems are :</a:t>
            </a:r>
            <a:endParaRPr sz="1600" dirty="0">
              <a:solidFill>
                <a:srgbClr val="595959"/>
              </a:solidFill>
              <a:latin typeface="Tahoma"/>
              <a:ea typeface="Tahoma"/>
              <a:cs typeface="Tahoma"/>
              <a:sym typeface="Tahoma"/>
            </a:endParaRPr>
          </a:p>
          <a:p>
            <a:pPr marL="457200" marR="508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 The Executive boards of the Bank that want to increase their credit </a:t>
            </a:r>
            <a:r>
              <a:rPr lang="en-US" sz="1600" dirty="0" err="1">
                <a:solidFill>
                  <a:srgbClr val="595959"/>
                </a:solidFill>
                <a:latin typeface="Tahoma"/>
                <a:ea typeface="Tahoma"/>
                <a:cs typeface="Tahoma"/>
                <a:sym typeface="Tahoma"/>
              </a:rPr>
              <a:t>portofolio</a:t>
            </a:r>
            <a:r>
              <a:rPr lang="en-US" sz="1600" dirty="0">
                <a:solidFill>
                  <a:srgbClr val="595959"/>
                </a:solidFill>
                <a:latin typeface="Tahoma"/>
                <a:ea typeface="Tahoma"/>
                <a:cs typeface="Tahoma"/>
                <a:sym typeface="Tahoma"/>
              </a:rPr>
              <a:t> and make more profit on the money </a:t>
            </a:r>
            <a:r>
              <a:rPr lang="en-US" sz="1600" dirty="0" err="1">
                <a:solidFill>
                  <a:srgbClr val="595959"/>
                </a:solidFill>
                <a:latin typeface="Tahoma"/>
                <a:ea typeface="Tahoma"/>
                <a:cs typeface="Tahoma"/>
                <a:sym typeface="Tahoma"/>
              </a:rPr>
              <a:t>avalaible</a:t>
            </a:r>
            <a:r>
              <a:rPr lang="en-US" sz="1600" dirty="0">
                <a:solidFill>
                  <a:srgbClr val="595959"/>
                </a:solidFill>
                <a:latin typeface="Tahoma"/>
                <a:ea typeface="Tahoma"/>
                <a:cs typeface="Tahoma"/>
                <a:sym typeface="Tahoma"/>
              </a:rPr>
              <a:t> for credit.</a:t>
            </a:r>
          </a:p>
          <a:p>
            <a:pPr marL="457200" marR="508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The Customers : the bank's customers want to have access to credit for their consumption and investment needs.</a:t>
            </a:r>
          </a:p>
        </p:txBody>
      </p:sp>
      <p:pic>
        <p:nvPicPr>
          <p:cNvPr id="161" name="Google Shape;161;ge24c2a4305_1_36"/>
          <p:cNvPicPr preferRelativeResize="0"/>
          <p:nvPr/>
        </p:nvPicPr>
        <p:blipFill rotWithShape="1">
          <a:blip r:embed="rId3">
            <a:alphaModFix/>
          </a:blip>
          <a:srcRect/>
          <a:stretch/>
        </p:blipFill>
        <p:spPr>
          <a:xfrm>
            <a:off x="5761300" y="844775"/>
            <a:ext cx="3117701" cy="34539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e24c2a4305_1_42"/>
          <p:cNvSpPr txBox="1">
            <a:spLocks noGrp="1"/>
          </p:cNvSpPr>
          <p:nvPr>
            <p:ph type="title"/>
          </p:nvPr>
        </p:nvSpPr>
        <p:spPr>
          <a:xfrm>
            <a:off x="821750" y="303375"/>
            <a:ext cx="25080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Problem</a:t>
            </a:r>
            <a:endParaRPr/>
          </a:p>
        </p:txBody>
      </p:sp>
      <p:sp>
        <p:nvSpPr>
          <p:cNvPr id="167" name="Google Shape;167;ge24c2a4305_1_42"/>
          <p:cNvSpPr txBox="1"/>
          <p:nvPr/>
        </p:nvSpPr>
        <p:spPr>
          <a:xfrm>
            <a:off x="821750" y="1161300"/>
            <a:ext cx="4107000" cy="3009783"/>
          </a:xfrm>
          <a:prstGeom prst="rect">
            <a:avLst/>
          </a:prstGeom>
          <a:noFill/>
          <a:ln>
            <a:noFill/>
          </a:ln>
        </p:spPr>
        <p:txBody>
          <a:bodyPr spcFirstLastPara="1" wrap="square" lIns="0" tIns="8875" rIns="0" bIns="0" anchor="t" anchorCtr="0">
            <a:spAutoFit/>
          </a:bodyPr>
          <a:lstStyle/>
          <a:p>
            <a:pPr marL="12700" marR="5080" lvl="0" indent="0" algn="l" rtl="0">
              <a:lnSpc>
                <a:spcPct val="150000"/>
              </a:lnSpc>
              <a:spcBef>
                <a:spcPts val="0"/>
              </a:spcBef>
              <a:spcAft>
                <a:spcPts val="0"/>
              </a:spcAft>
              <a:buClr>
                <a:srgbClr val="000000"/>
              </a:buClr>
              <a:buSzPts val="1700"/>
              <a:buFont typeface="Arial"/>
              <a:buNone/>
            </a:pPr>
            <a:r>
              <a:rPr lang="en-US" sz="1600" b="1" dirty="0">
                <a:solidFill>
                  <a:srgbClr val="595959"/>
                </a:solidFill>
                <a:latin typeface="Tahoma"/>
                <a:ea typeface="Tahoma"/>
                <a:cs typeface="Tahoma"/>
                <a:sym typeface="Tahoma"/>
              </a:rPr>
              <a:t>Why is this problem important to the organization?</a:t>
            </a:r>
          </a:p>
          <a:p>
            <a:pPr marL="12700" marR="5080" lvl="0" indent="0" algn="l" rtl="0">
              <a:lnSpc>
                <a:spcPct val="150000"/>
              </a:lnSpc>
              <a:spcBef>
                <a:spcPts val="0"/>
              </a:spcBef>
              <a:spcAft>
                <a:spcPts val="0"/>
              </a:spcAft>
              <a:buClr>
                <a:srgbClr val="000000"/>
              </a:buClr>
              <a:buSzPts val="1700"/>
              <a:buFont typeface="Arial"/>
              <a:buNone/>
            </a:pPr>
            <a:r>
              <a:rPr lang="en-US" dirty="0">
                <a:solidFill>
                  <a:srgbClr val="595959"/>
                </a:solidFill>
                <a:latin typeface="Tahoma"/>
                <a:ea typeface="Tahoma"/>
                <a:cs typeface="Tahoma"/>
                <a:sym typeface="Tahoma"/>
              </a:rPr>
              <a:t> Credit risk refers to the probability of loss due to a borrower’s failure to make repayments of any type of credit, and credit risk management is the practice of mitigating the probability of loan loss due to borrower’s failure to make loan payments at any given time. Limited risk is essential for the bank.</a:t>
            </a:r>
            <a:endParaRPr dirty="0">
              <a:solidFill>
                <a:srgbClr val="595959"/>
              </a:solidFill>
              <a:latin typeface="Tahoma"/>
              <a:ea typeface="Tahoma"/>
              <a:cs typeface="Tahoma"/>
              <a:sym typeface="Tahoma"/>
            </a:endParaRPr>
          </a:p>
        </p:txBody>
      </p:sp>
      <p:pic>
        <p:nvPicPr>
          <p:cNvPr id="168" name="Google Shape;168;ge24c2a4305_1_42"/>
          <p:cNvPicPr preferRelativeResize="0"/>
          <p:nvPr/>
        </p:nvPicPr>
        <p:blipFill rotWithShape="1">
          <a:blip r:embed="rId3">
            <a:alphaModFix/>
          </a:blip>
          <a:srcRect/>
          <a:stretch/>
        </p:blipFill>
        <p:spPr>
          <a:xfrm>
            <a:off x="5316950" y="844763"/>
            <a:ext cx="3453972" cy="34539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
          <p:cNvSpPr txBox="1"/>
          <p:nvPr/>
        </p:nvSpPr>
        <p:spPr>
          <a:xfrm>
            <a:off x="821750" y="303367"/>
            <a:ext cx="213995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1A1A1A"/>
                </a:solidFill>
                <a:latin typeface="Trebuchet MS"/>
                <a:ea typeface="Trebuchet MS"/>
                <a:cs typeface="Trebuchet MS"/>
                <a:sym typeface="Trebuchet MS"/>
              </a:rPr>
              <a:t>Methodology</a:t>
            </a:r>
            <a:endParaRPr sz="2600" b="0" i="0" u="none" strike="noStrike" cap="none">
              <a:solidFill>
                <a:srgbClr val="000000"/>
              </a:solidFill>
              <a:latin typeface="Trebuchet MS"/>
              <a:ea typeface="Trebuchet MS"/>
              <a:cs typeface="Trebuchet MS"/>
              <a:sym typeface="Trebuchet MS"/>
            </a:endParaRPr>
          </a:p>
        </p:txBody>
      </p:sp>
      <p:sp>
        <p:nvSpPr>
          <p:cNvPr id="174" name="Google Shape;174;p3"/>
          <p:cNvSpPr txBox="1"/>
          <p:nvPr/>
        </p:nvSpPr>
        <p:spPr>
          <a:xfrm>
            <a:off x="802475" y="1357625"/>
            <a:ext cx="4713000" cy="2921313"/>
          </a:xfrm>
          <a:prstGeom prst="rect">
            <a:avLst/>
          </a:prstGeom>
          <a:noFill/>
          <a:ln>
            <a:noFill/>
          </a:ln>
        </p:spPr>
        <p:txBody>
          <a:bodyPr spcFirstLastPara="1" wrap="square" lIns="0" tIns="12700" rIns="0" bIns="0" anchor="t" anchorCtr="0">
            <a:spAutoFit/>
          </a:bodyPr>
          <a:lstStyle/>
          <a:p>
            <a:pPr marL="0" marR="0" lvl="0" indent="0" algn="just" rtl="0">
              <a:lnSpc>
                <a:spcPct val="150000"/>
              </a:lnSpc>
              <a:spcBef>
                <a:spcPts val="0"/>
              </a:spcBef>
              <a:spcAft>
                <a:spcPts val="0"/>
              </a:spcAft>
              <a:buClr>
                <a:schemeClr val="dk1"/>
              </a:buClr>
              <a:buSzPts val="1100"/>
              <a:buFont typeface="Arial"/>
              <a:buNone/>
            </a:pPr>
            <a:endParaRPr sz="1400" b="0" i="0" u="none" strike="noStrike" cap="none" dirty="0">
              <a:solidFill>
                <a:srgbClr val="595959"/>
              </a:solidFill>
              <a:latin typeface="Tahoma"/>
              <a:ea typeface="Tahoma"/>
              <a:cs typeface="Tahoma"/>
              <a:sym typeface="Tahoma"/>
            </a:endParaRPr>
          </a:p>
          <a:p>
            <a:pPr marL="457200" marR="0" lvl="0" indent="-317500" algn="just" rtl="0">
              <a:lnSpc>
                <a:spcPct val="150000"/>
              </a:lnSpc>
              <a:spcBef>
                <a:spcPts val="0"/>
              </a:spcBef>
              <a:spcAft>
                <a:spcPts val="0"/>
              </a:spcAft>
              <a:buClr>
                <a:srgbClr val="595959"/>
              </a:buClr>
              <a:buSzPts val="1400"/>
              <a:buFont typeface="Tahoma"/>
              <a:buChar char="❏"/>
            </a:pPr>
            <a:r>
              <a:rPr lang="en-US" dirty="0">
                <a:solidFill>
                  <a:srgbClr val="595959"/>
                </a:solidFill>
                <a:latin typeface="Tahoma"/>
                <a:ea typeface="Tahoma"/>
                <a:cs typeface="Tahoma"/>
                <a:sym typeface="Tahoma"/>
              </a:rPr>
              <a:t>A credit Dataset provided by the Bank</a:t>
            </a:r>
          </a:p>
          <a:p>
            <a:pPr marL="457200" marR="0" lvl="0" indent="-317500" algn="just" rtl="0">
              <a:lnSpc>
                <a:spcPct val="150000"/>
              </a:lnSpc>
              <a:spcBef>
                <a:spcPts val="0"/>
              </a:spcBef>
              <a:spcAft>
                <a:spcPts val="0"/>
              </a:spcAft>
              <a:buClr>
                <a:srgbClr val="595959"/>
              </a:buClr>
              <a:buSzPts val="1400"/>
              <a:buFont typeface="Tahoma"/>
              <a:buChar char="❏"/>
            </a:pPr>
            <a:r>
              <a:rPr lang="en-US" dirty="0">
                <a:solidFill>
                  <a:srgbClr val="595959"/>
                </a:solidFill>
                <a:latin typeface="Tahoma"/>
                <a:ea typeface="Tahoma"/>
                <a:cs typeface="Tahoma"/>
                <a:sym typeface="Tahoma"/>
              </a:rPr>
              <a:t>The main tool we used for the data processing is Tableau Software.  We used it to do the merging of the dataset, data cleaning and also data visualization. </a:t>
            </a:r>
            <a:endParaRPr dirty="0">
              <a:solidFill>
                <a:srgbClr val="595959"/>
              </a:solidFill>
              <a:latin typeface="Tahoma"/>
              <a:ea typeface="Tahoma"/>
              <a:cs typeface="Tahoma"/>
              <a:sym typeface="Tahoma"/>
            </a:endParaRPr>
          </a:p>
          <a:p>
            <a:pPr marL="457200" marR="0" lvl="0" indent="-317500" algn="just" rtl="0">
              <a:lnSpc>
                <a:spcPct val="150000"/>
              </a:lnSpc>
              <a:spcBef>
                <a:spcPts val="0"/>
              </a:spcBef>
              <a:spcAft>
                <a:spcPts val="0"/>
              </a:spcAft>
              <a:buClr>
                <a:srgbClr val="595959"/>
              </a:buClr>
              <a:buSzPts val="1400"/>
              <a:buFont typeface="Tahoma"/>
              <a:buChar char="❏"/>
            </a:pPr>
            <a:r>
              <a:rPr lang="en-US" dirty="0">
                <a:solidFill>
                  <a:srgbClr val="595959"/>
                </a:solidFill>
                <a:latin typeface="Tahoma"/>
                <a:ea typeface="Tahoma"/>
                <a:cs typeface="Tahoma"/>
                <a:sym typeface="Tahoma"/>
              </a:rPr>
              <a:t>Our approach is Diagnostic Analysis to provide a more in-depth analysis. We highlight profit/loss made by the banks, the age distribution of the customers and why they take a loan.</a:t>
            </a:r>
            <a:endParaRPr dirty="0">
              <a:solidFill>
                <a:srgbClr val="595959"/>
              </a:solidFill>
              <a:latin typeface="Tahoma"/>
              <a:ea typeface="Tahoma"/>
              <a:cs typeface="Tahoma"/>
              <a:sym typeface="Tahoma"/>
            </a:endParaRPr>
          </a:p>
        </p:txBody>
      </p:sp>
      <p:pic>
        <p:nvPicPr>
          <p:cNvPr id="175" name="Google Shape;175;p3"/>
          <p:cNvPicPr preferRelativeResize="0"/>
          <p:nvPr/>
        </p:nvPicPr>
        <p:blipFill rotWithShape="1">
          <a:blip r:embed="rId3">
            <a:alphaModFix/>
          </a:blip>
          <a:srcRect l="15393" t="14260" r="15393" b="14254"/>
          <a:stretch/>
        </p:blipFill>
        <p:spPr>
          <a:xfrm>
            <a:off x="5695300" y="1053163"/>
            <a:ext cx="3247050" cy="3353424"/>
          </a:xfrm>
          <a:prstGeom prst="rect">
            <a:avLst/>
          </a:prstGeom>
          <a:noFill/>
          <a:ln>
            <a:noFill/>
          </a:ln>
        </p:spPr>
      </p:pic>
      <p:sp>
        <p:nvSpPr>
          <p:cNvPr id="176" name="Google Shape;176;p3"/>
          <p:cNvSpPr txBox="1"/>
          <p:nvPr/>
        </p:nvSpPr>
        <p:spPr>
          <a:xfrm>
            <a:off x="777700" y="1155475"/>
            <a:ext cx="43734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a:solidFill>
                  <a:srgbClr val="595959"/>
                </a:solidFill>
                <a:latin typeface="Tahoma"/>
                <a:ea typeface="Tahoma"/>
                <a:cs typeface="Tahoma"/>
                <a:sym typeface="Tahoma"/>
              </a:rPr>
              <a:t>To realized this project, we used:</a:t>
            </a:r>
            <a:endParaRPr sz="1500" b="1" i="0" u="none" strike="noStrike" cap="none">
              <a:solidFill>
                <a:srgbClr val="595959"/>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CB1B-7A54-4F1C-8E64-D8E781264109}"/>
              </a:ext>
            </a:extLst>
          </p:cNvPr>
          <p:cNvSpPr>
            <a:spLocks noGrp="1"/>
          </p:cNvSpPr>
          <p:nvPr>
            <p:ph type="title"/>
          </p:nvPr>
        </p:nvSpPr>
        <p:spPr>
          <a:xfrm>
            <a:off x="821750" y="303367"/>
            <a:ext cx="7500499" cy="400110"/>
          </a:xfrm>
        </p:spPr>
        <p:txBody>
          <a:bodyPr/>
          <a:lstStyle/>
          <a:p>
            <a:r>
              <a:rPr lang="fr-HT" dirty="0"/>
              <a:t>Risk Management</a:t>
            </a:r>
          </a:p>
        </p:txBody>
      </p:sp>
      <p:sp>
        <p:nvSpPr>
          <p:cNvPr id="3" name="Text Placeholder 2">
            <a:extLst>
              <a:ext uri="{FF2B5EF4-FFF2-40B4-BE49-F238E27FC236}">
                <a16:creationId xmlns:a16="http://schemas.microsoft.com/office/drawing/2014/main" id="{AA19660B-E611-49DE-BC3F-AD5A3ADC4F96}"/>
              </a:ext>
            </a:extLst>
          </p:cNvPr>
          <p:cNvSpPr>
            <a:spLocks noGrp="1"/>
          </p:cNvSpPr>
          <p:nvPr>
            <p:ph type="body" idx="1"/>
          </p:nvPr>
        </p:nvSpPr>
        <p:spPr>
          <a:xfrm>
            <a:off x="799629" y="1275037"/>
            <a:ext cx="7544740" cy="1723549"/>
          </a:xfrm>
        </p:spPr>
        <p:txBody>
          <a:bodyPr/>
          <a:lstStyle/>
          <a:p>
            <a:r>
              <a:rPr lang="en-US" dirty="0"/>
              <a:t>Managing credit risks is one of the main focus of any banking operations these days as fraudsters and unethical customers have sophisticated methods to deceive the banks. </a:t>
            </a:r>
          </a:p>
          <a:p>
            <a:endParaRPr lang="en-US" dirty="0"/>
          </a:p>
          <a:p>
            <a:r>
              <a:rPr lang="en-US" dirty="0"/>
              <a:t>Because of this, the effective management of credit risk has become a critical component and the banks need to monitor, control, and measure its credit risk practices more often to ensure their long term success.</a:t>
            </a:r>
            <a:endParaRPr lang="fr-HT" dirty="0"/>
          </a:p>
        </p:txBody>
      </p:sp>
    </p:spTree>
    <p:extLst>
      <p:ext uri="{BB962C8B-B14F-4D97-AF65-F5344CB8AC3E}">
        <p14:creationId xmlns:p14="http://schemas.microsoft.com/office/powerpoint/2010/main" val="3763972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595</Words>
  <Application>Microsoft Office PowerPoint</Application>
  <PresentationFormat>On-screen Show (16:9)</PresentationFormat>
  <Paragraphs>75</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Trebuchet MS</vt:lpstr>
      <vt:lpstr>Arial</vt:lpstr>
      <vt:lpstr>Calibri</vt:lpstr>
      <vt:lpstr>pnRegular</vt:lpstr>
      <vt:lpstr>Tahoma</vt:lpstr>
      <vt:lpstr>Montserrat</vt:lpstr>
      <vt:lpstr>Montserrat ExtraBold</vt:lpstr>
      <vt:lpstr>Office Theme</vt:lpstr>
      <vt:lpstr>PowerPoint Presentation</vt:lpstr>
      <vt:lpstr>This project is presented by :     </vt:lpstr>
      <vt:lpstr>Table of content</vt:lpstr>
      <vt:lpstr>Introduction</vt:lpstr>
      <vt:lpstr>Problem</vt:lpstr>
      <vt:lpstr>Problem</vt:lpstr>
      <vt:lpstr>Problem</vt:lpstr>
      <vt:lpstr>PowerPoint Presentation</vt:lpstr>
      <vt:lpstr>Risk Management</vt:lpstr>
      <vt:lpstr>Insights regarding the dataset</vt:lpstr>
      <vt:lpstr>Dashboard Made using Tableau </vt:lpstr>
      <vt:lpstr>Discussion &amp; Proposed Solution</vt:lpstr>
      <vt:lpstr>References &amp; Appendices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Pierry Valcin</dc:creator>
  <cp:lastModifiedBy>Pierry Valcin</cp:lastModifiedBy>
  <cp:revision>4</cp:revision>
  <dcterms:created xsi:type="dcterms:W3CDTF">2021-05-25T12:22:41Z</dcterms:created>
  <dcterms:modified xsi:type="dcterms:W3CDTF">2021-07-27T22:06:51Z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