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7" r:id="rId5"/>
  </p:sldMasterIdLst>
  <p:notesMasterIdLst>
    <p:notesMasterId r:id="rId16"/>
  </p:notesMasterIdLst>
  <p:handoutMasterIdLst>
    <p:handoutMasterId r:id="rId17"/>
  </p:handoutMasterIdLst>
  <p:sldIdLst>
    <p:sldId id="256" r:id="rId6"/>
    <p:sldId id="257" r:id="rId7"/>
    <p:sldId id="265" r:id="rId8"/>
    <p:sldId id="267" r:id="rId9"/>
    <p:sldId id="258" r:id="rId10"/>
    <p:sldId id="259" r:id="rId11"/>
    <p:sldId id="260" r:id="rId12"/>
    <p:sldId id="261" r:id="rId13"/>
    <p:sldId id="262" r:id="rId14"/>
    <p:sldId id="266" r:id="rId15"/>
  </p:sldIdLst>
  <p:sldSz cx="9144000" cy="5143500" type="screen16x9"/>
  <p:notesSz cx="6797675" cy="9928225"/>
  <p:custDataLst>
    <p:tags r:id="rId18"/>
  </p:custDataLst>
  <p:defaultTextStyle>
    <a:defPPr>
      <a:defRPr lang="de-DE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962">
          <p15:clr>
            <a:srgbClr val="A4A3A4"/>
          </p15:clr>
        </p15:guide>
        <p15:guide id="4" orient="horz" pos="666" userDrawn="1">
          <p15:clr>
            <a:srgbClr val="A4A3A4"/>
          </p15:clr>
        </p15:guide>
        <p15:guide id="5" orient="horz" pos="282" userDrawn="1">
          <p15:clr>
            <a:srgbClr val="A4A3A4"/>
          </p15:clr>
        </p15:guide>
        <p15:guide id="6" orient="horz" pos="2867" userDrawn="1">
          <p15:clr>
            <a:srgbClr val="A4A3A4"/>
          </p15:clr>
        </p15:guide>
        <p15:guide id="7" orient="horz" pos="3053" userDrawn="1">
          <p15:clr>
            <a:srgbClr val="A4A3A4"/>
          </p15:clr>
        </p15:guide>
        <p15:guide id="9" pos="282">
          <p15:clr>
            <a:srgbClr val="A4A3A4"/>
          </p15:clr>
        </p15:guide>
        <p15:guide id="10" pos="464">
          <p15:clr>
            <a:srgbClr val="A4A3A4"/>
          </p15:clr>
        </p15:guide>
        <p15:guide id="11" pos="4536" userDrawn="1">
          <p15:clr>
            <a:srgbClr val="A4A3A4"/>
          </p15:clr>
        </p15:guide>
        <p15:guide id="12" pos="5135" userDrawn="1">
          <p15:clr>
            <a:srgbClr val="A4A3A4"/>
          </p15:clr>
        </p15:guide>
        <p15:guide id="13" pos="53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Drimmel" initials="CD" lastIdx="40" clrIdx="0">
    <p:extLst>
      <p:ext uri="{19B8F6BF-5375-455C-9EA6-DF929625EA0E}">
        <p15:presenceInfo xmlns:p15="http://schemas.microsoft.com/office/powerpoint/2012/main" userId="Christina Drimmel" providerId="None"/>
      </p:ext>
    </p:extLst>
  </p:cmAuthor>
  <p:cmAuthor id="2" name="Christina Drimmel" initials="NN" lastIdx="21" clrIdx="1"/>
  <p:cmAuthor id="3" name="Nina Bacher" initials="NB" lastIdx="1" clrIdx="2">
    <p:extLst>
      <p:ext uri="{19B8F6BF-5375-455C-9EA6-DF929625EA0E}">
        <p15:presenceInfo xmlns:p15="http://schemas.microsoft.com/office/powerpoint/2012/main" userId="Nina Ba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940" autoAdjust="0"/>
  </p:normalViewPr>
  <p:slideViewPr>
    <p:cSldViewPr snapToGrid="0" showGuides="1">
      <p:cViewPr varScale="1">
        <p:scale>
          <a:sx n="108" d="100"/>
          <a:sy n="108" d="100"/>
        </p:scale>
        <p:origin x="758" y="77"/>
      </p:cViewPr>
      <p:guideLst>
        <p:guide orient="horz" pos="1620"/>
        <p:guide pos="2880"/>
        <p:guide orient="horz" pos="962"/>
        <p:guide orient="horz" pos="666"/>
        <p:guide orient="horz" pos="282"/>
        <p:guide orient="horz" pos="2867"/>
        <p:guide orient="horz" pos="3053"/>
        <p:guide pos="282"/>
        <p:guide pos="464"/>
        <p:guide pos="4536"/>
        <p:guide pos="5135"/>
        <p:guide pos="53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 Schäfer" userId="7e124e77-37b6-400a-8309-de03e74da690" providerId="ADAL" clId="{B5B70D5E-3896-4ED6-A095-8AED714A8193}"/>
    <pc:docChg chg="delSld">
      <pc:chgData name="Georg Schäfer" userId="7e124e77-37b6-400a-8309-de03e74da690" providerId="ADAL" clId="{B5B70D5E-3896-4ED6-A095-8AED714A8193}" dt="2022-06-04T12:58:38.292" v="0" actId="47"/>
      <pc:docMkLst>
        <pc:docMk/>
      </pc:docMkLst>
      <pc:sldChg chg="del">
        <pc:chgData name="Georg Schäfer" userId="7e124e77-37b6-400a-8309-de03e74da690" providerId="ADAL" clId="{B5B70D5E-3896-4ED6-A095-8AED714A8193}" dt="2022-06-04T12:58:38.292" v="0" actId="47"/>
        <pc:sldMkLst>
          <pc:docMk/>
          <pc:sldMk cId="2187819801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A041AAB-3404-4DE7-B246-0B814E4583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95BC99-12C7-4D2E-9A31-068A354E7B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8B47B-DE8B-42E2-90CB-8CC5A2589376}" type="datetimeFigureOut">
              <a:rPr lang="de-AT" smtClean="0"/>
              <a:t>04.06.2022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9D7A63-9742-4E73-ADB9-D196F7EC86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9ED582-CCA9-4776-B08A-81969A66F2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D1194-6684-412E-B460-C443F1FBB8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06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0B7C445-6903-42AB-A513-90430BD76E54}" type="datetimeFigureOut">
              <a:rPr lang="de-AT" smtClean="0"/>
              <a:pPr/>
              <a:t>04.06.2022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Formatvorlagen des Textmasters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0767BAC-B3A7-4D51-A51F-3A021F6FF3ED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351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892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783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675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566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162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598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598" y="2701528"/>
            <a:ext cx="4597401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5FD48EC-9EFA-4483-BA6A-81FE01BA2209}"/>
              </a:ext>
            </a:extLst>
          </p:cNvPr>
          <p:cNvGrpSpPr/>
          <p:nvPr userDrawn="1"/>
        </p:nvGrpSpPr>
        <p:grpSpPr>
          <a:xfrm>
            <a:off x="5424183" y="447675"/>
            <a:ext cx="905483" cy="4435476"/>
            <a:chOff x="5424183" y="447675"/>
            <a:chExt cx="905483" cy="4435476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6192169-D0D9-494B-BC86-2BA3093BE0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907" y="4387903"/>
              <a:ext cx="812714" cy="495248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2AE456A8-BAE7-474A-9307-E9B8EEDE4C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4183" y="447675"/>
              <a:ext cx="905483" cy="813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847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81E6-5DAF-42C7-B85C-93757488BB1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7980" y="1527175"/>
            <a:ext cx="7415419" cy="30241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AT" dirty="0"/>
              <a:t>Bild, Grafik, Diagramm oder SmartArt einfügen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C606-27FD-44D0-AD15-079BA439602C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2502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81E6-5DAF-42C7-B85C-93757488BB1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7980" y="1527175"/>
            <a:ext cx="7415419" cy="33178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AT" dirty="0"/>
              <a:t>Bild, Grafik, Diagramm oder SmartArt einfügen</a:t>
            </a:r>
          </a:p>
        </p:txBody>
      </p:sp>
    </p:spTree>
    <p:extLst>
      <p:ext uri="{BB962C8B-B14F-4D97-AF65-F5344CB8AC3E}">
        <p14:creationId xmlns:p14="http://schemas.microsoft.com/office/powerpoint/2010/main" val="260163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1AE8B-0B7F-443F-8C2F-3CEE422FD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600" y="1527175"/>
            <a:ext cx="3762000" cy="30289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8C7300-D35E-41E8-ADDB-4850FB726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863" y="1527175"/>
            <a:ext cx="3762000" cy="30289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ADE-CD83-444E-A0AA-C9BCDEBDCAB3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‹#›</a:t>
            </a:fld>
            <a:endParaRPr lang="de-AT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2D1044B-ECA7-4545-AABE-0EDC1C47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1205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12154-D44A-48C0-85C7-3A6B700E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532732"/>
            <a:ext cx="3762000" cy="4992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9A8AA5-22D4-4FE5-99FA-0034B1189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600" y="2127250"/>
            <a:ext cx="3762000" cy="24288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7D6A39-2CE2-497A-829A-CDA53E018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2863" y="1532732"/>
            <a:ext cx="3762000" cy="4992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851359-DAFB-4A7D-8805-89E792FE9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2863" y="2127250"/>
            <a:ext cx="3762000" cy="24288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23ECFA-6E29-4872-B0E4-D6A116AD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B95E-7C03-46C4-8062-8B766A553017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FD7E99-323F-4CFA-A86E-7D1436DE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85E1F5-F8C0-48A7-AE8A-5405E73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‹#›</a:t>
            </a:fld>
            <a:endParaRPr lang="de-AT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B188B3A9-2C37-45D5-A8AD-F3CEFD9A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211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BC0764D-07A4-43BD-8EA0-81B3BE86C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6600" y="3116263"/>
            <a:ext cx="3762000" cy="1439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5A938329-341A-4F53-ABCE-F0CCC54980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600" y="1527175"/>
            <a:ext cx="3762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2F07-069A-4192-9D82-579444BABB03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‹#›</a:t>
            </a:fld>
            <a:endParaRPr lang="de-AT" dirty="0"/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0964FE8B-93B6-4BC4-BBBC-9B75021A79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62862" y="1527175"/>
            <a:ext cx="3762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6DD21BDB-B655-4D05-8643-3C004094F7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2863" y="3116263"/>
            <a:ext cx="3762000" cy="1439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7812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5A938329-341A-4F53-ABCE-F0CCC54980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601" y="1527175"/>
            <a:ext cx="2448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38A3-E720-4855-942C-83725ACE0FF6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‹#›</a:t>
            </a:fld>
            <a:endParaRPr lang="de-AT" dirty="0"/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0964FE8B-93B6-4BC4-BBBC-9B75021A79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48000" y="1527175"/>
            <a:ext cx="2448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D74B3FA1-9846-4211-A3A6-9F425E0602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74149" y="1527175"/>
            <a:ext cx="2448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3CCF484-D439-4AF8-99D7-7CEA0E8F14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6599" y="3116263"/>
            <a:ext cx="2448000" cy="1439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5F93C75-38F0-4ED6-A6F7-EFAB1F28DC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8000" y="3116263"/>
            <a:ext cx="2448000" cy="1439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07A9B07E-868E-41ED-8FD6-D193AF336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4148" y="3116263"/>
            <a:ext cx="2448000" cy="1439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592200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5A938329-341A-4F53-ABCE-F0CCC54980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600" y="1527175"/>
            <a:ext cx="1800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EAA-F536-43C0-84E3-AE928FDECF6D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‹#›</a:t>
            </a:fld>
            <a:endParaRPr lang="de-AT" dirty="0"/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0964FE8B-93B6-4BC4-BBBC-9B75021A79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99354" y="1527175"/>
            <a:ext cx="1800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CC97C896-2A9B-4881-9271-E4E3CACCC9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62108" y="1527175"/>
            <a:ext cx="1800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931E0872-DC46-495C-9C8A-14B2E64043D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24863" y="1527175"/>
            <a:ext cx="1800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DDDC9030-CF9B-42B6-87C3-C18F84BFA5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6600" y="3116263"/>
            <a:ext cx="1800000" cy="14398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5F2C7516-6BCF-4DC7-B27C-1FF2C84A73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99353" y="3116263"/>
            <a:ext cx="1800000" cy="14398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Textplatzhalter 15">
            <a:extLst>
              <a:ext uri="{FF2B5EF4-FFF2-40B4-BE49-F238E27FC236}">
                <a16:creationId xmlns:a16="http://schemas.microsoft.com/office/drawing/2014/main" id="{C684E9AE-BEB7-4A25-A358-1EA4271D5E8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62108" y="3116263"/>
            <a:ext cx="1800000" cy="14398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0" name="Textplatzhalter 15">
            <a:extLst>
              <a:ext uri="{FF2B5EF4-FFF2-40B4-BE49-F238E27FC236}">
                <a16:creationId xmlns:a16="http://schemas.microsoft.com/office/drawing/2014/main" id="{7F22FED2-2C96-438F-B75F-2A353B83E46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4863" y="3116263"/>
            <a:ext cx="1800000" cy="14398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258933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0302-BBF5-4CBC-A3E9-62848A00C7B7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‹#›</a:t>
            </a:fld>
            <a:endParaRPr lang="de-AT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3CCF484-D439-4AF8-99D7-7CEA0E8F14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6599" y="1527175"/>
            <a:ext cx="2448000" cy="467880"/>
          </a:xfrm>
        </p:spPr>
        <p:txBody>
          <a:bodyPr/>
          <a:lstStyle>
            <a:lvl1pPr marL="0" indent="0">
              <a:buNone/>
              <a:defRPr b="1"/>
            </a:lvl1pPr>
            <a:lvl2pPr marL="1440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5F93C75-38F0-4ED6-A6F7-EFAB1F28DC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8000" y="1527175"/>
            <a:ext cx="2448000" cy="467880"/>
          </a:xfrm>
        </p:spPr>
        <p:txBody>
          <a:bodyPr/>
          <a:lstStyle>
            <a:lvl1pPr marL="0" indent="0">
              <a:buNone/>
              <a:defRPr b="1"/>
            </a:lvl1pPr>
            <a:lvl2pPr marL="1440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07A9B07E-868E-41ED-8FD6-D193AF336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6362" y="1527175"/>
            <a:ext cx="2448000" cy="467880"/>
          </a:xfrm>
        </p:spPr>
        <p:txBody>
          <a:bodyPr/>
          <a:lstStyle>
            <a:lvl1pPr marL="0" indent="0">
              <a:buNone/>
              <a:defRPr b="1"/>
            </a:lvl1pPr>
            <a:lvl2pPr marL="1440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447D7D5-AA85-4440-8440-1D81CB94530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36599" y="2146300"/>
            <a:ext cx="2448000" cy="24098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Inhaltsplatzhalter 8">
            <a:extLst>
              <a:ext uri="{FF2B5EF4-FFF2-40B4-BE49-F238E27FC236}">
                <a16:creationId xmlns:a16="http://schemas.microsoft.com/office/drawing/2014/main" id="{FC7741F3-7BD4-4444-85A2-EF57946830B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348538" y="2146300"/>
            <a:ext cx="2448000" cy="24098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Inhaltsplatzhalter 8">
            <a:extLst>
              <a:ext uri="{FF2B5EF4-FFF2-40B4-BE49-F238E27FC236}">
                <a16:creationId xmlns:a16="http://schemas.microsoft.com/office/drawing/2014/main" id="{22432E4A-F9FF-4EBA-B6AD-B49BBEDDEC1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976900" y="2146300"/>
            <a:ext cx="2448000" cy="24098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897446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1AE8B-0B7F-443F-8C2F-3CEE422FD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600" y="1527174"/>
            <a:ext cx="3762000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8C7300-D35E-41E8-ADDB-4850FB726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863" y="1527174"/>
            <a:ext cx="3762000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0ED-753D-4F33-8512-07BE07FE5450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‹#›</a:t>
            </a:fld>
            <a:endParaRPr lang="de-AT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EE80469-4037-4CA5-A3FF-1325E225CDB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36600" y="3116125"/>
            <a:ext cx="3762000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6A6E04A0-B015-4720-933D-DF1F33496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62863" y="3116125"/>
            <a:ext cx="3762000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932554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7A4C7-9ECA-43F3-AA1A-B08CBCC2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351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81E6-5DAF-42C7-B85C-93757488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80" y="1527175"/>
            <a:ext cx="6462920" cy="3024188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F274-0B4E-4804-887C-0260E2BCE210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0394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117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IS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400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C1D6EF4D-631D-4362-81AC-26961EA8E6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807118F-A939-4F98-BF7E-02D4E3043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91"/>
          <a:stretch/>
        </p:blipFill>
        <p:spPr>
          <a:xfrm>
            <a:off x="5076000" y="446400"/>
            <a:ext cx="1594800" cy="10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33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MA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710"/>
          <a:stretch/>
        </p:blipFill>
        <p:spPr>
          <a:xfrm>
            <a:off x="5076820" y="447674"/>
            <a:ext cx="1594005" cy="1021265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C1D6EF4D-631D-4362-81AC-26961EA8E6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3418293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WI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000" y="447675"/>
            <a:ext cx="1594800" cy="1012895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1"/>
            <a:ext cx="4594225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83F827D1-FF39-40DE-97AA-081D57EC6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79812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PM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1996F01-04F5-4D7D-A887-8C787E507B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605196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MA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BFEF362D-E7C0-4461-849C-A611330610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3905406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UK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33F5AB24-971C-420D-9B89-E454BC1A85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756255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B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5E1F1654-B7AB-49C5-8BE4-326B1B94A0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24947378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TB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F682C394-5EF2-490B-8106-0BBC549309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2375321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TW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400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8F899730-BE1F-46EC-B9A0-398E774EC8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7354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/Schlussfolie Campus Urste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C44F2EE5-CE7F-4593-8CAD-E8078A1E4E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4" y="1527345"/>
            <a:ext cx="5400675" cy="27190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598" y="1771650"/>
            <a:ext cx="4597401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B7790845-DD05-47CE-95C4-F61D53D422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1B2625C-79AA-4DD8-9922-FD4AF7958CEF}"/>
              </a:ext>
            </a:extLst>
          </p:cNvPr>
          <p:cNvGrpSpPr/>
          <p:nvPr userDrawn="1"/>
        </p:nvGrpSpPr>
        <p:grpSpPr>
          <a:xfrm>
            <a:off x="5424183" y="447675"/>
            <a:ext cx="905483" cy="4435476"/>
            <a:chOff x="5424183" y="447675"/>
            <a:chExt cx="905483" cy="4435476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C12EBE4C-E0AD-4335-879F-F138A46487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907" y="4387903"/>
              <a:ext cx="812714" cy="49524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61D025B5-A5A5-49A1-B272-B654A59511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4183" y="447675"/>
              <a:ext cx="905483" cy="813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23310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T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7E97493-B531-4358-819D-B71C1D50D3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27076420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SP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400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415E80E3-5A0A-4659-ABD5-2060C6B04D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42946152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TS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E6F97EC7-102F-41B0-8F33-3DB6E20C22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2248556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MU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400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6D1DA30-ED20-4719-BE0D-2E7FB6FE1C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952056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MA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A55B50DC-30EB-4216-8DC3-C793BA0EBC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9304939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MT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106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400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383022AC-0988-40A9-9D6A-AEC56F9D0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537360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K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400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4512474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TH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4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4912137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AT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4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102721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B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4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224629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/Schlussfolie Campus Kuchl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BE141672-6861-415A-991B-047E33499A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527346"/>
            <a:ext cx="5400676" cy="27190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400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399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EEAADEA8-10A1-4B06-B8E6-F9C8BA1E9C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450636E-A77C-4235-86DB-C0255DFFF315}"/>
              </a:ext>
            </a:extLst>
          </p:cNvPr>
          <p:cNvGrpSpPr/>
          <p:nvPr userDrawn="1"/>
        </p:nvGrpSpPr>
        <p:grpSpPr>
          <a:xfrm>
            <a:off x="5424183" y="447675"/>
            <a:ext cx="905483" cy="4435476"/>
            <a:chOff x="5424183" y="447675"/>
            <a:chExt cx="905483" cy="4435476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3FDACBC6-AA6E-42D5-9984-6E5FD0A5D2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907" y="4387903"/>
              <a:ext cx="812714" cy="49524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FF3A8E3-C385-4A4E-B89B-BD395927C8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4183" y="447675"/>
              <a:ext cx="905483" cy="813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1941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C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4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9182285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ZA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1" y="447674"/>
            <a:ext cx="1594002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1771650"/>
            <a:ext cx="4597399" cy="860822"/>
          </a:xfrm>
        </p:spPr>
        <p:txBody>
          <a:bodyPr lIns="0" tIns="0" rIns="0" bIns="0" anchor="b">
            <a:noAutofit/>
          </a:bodyPr>
          <a:lstStyle>
            <a:lvl1pPr algn="l">
              <a:defRPr sz="24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" y="2701528"/>
            <a:ext cx="4597400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 noProof="0" dirty="0"/>
              <a:t>Platzhalter für Copyright (nur auf Schlussfolie)</a:t>
            </a:r>
          </a:p>
        </p:txBody>
      </p:sp>
    </p:spTree>
    <p:extLst>
      <p:ext uri="{BB962C8B-B14F-4D97-AF65-F5344CB8AC3E}">
        <p14:creationId xmlns:p14="http://schemas.microsoft.com/office/powerpoint/2010/main" val="100478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CC736-C343-4042-B5B2-73170316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282305"/>
            <a:ext cx="6464300" cy="135016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DCB93D-318A-45C3-8194-DDE8366E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2709665"/>
            <a:ext cx="6464300" cy="696476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5D056F7C-ED23-4533-9A14-AAD9B831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251-AC05-408B-8D6A-D08A9B57A344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2F5ADF56-030A-4C93-8AE6-2BA59031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DC75D510-D956-4292-A897-7931AE7D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130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n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‹#›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F1C6A4-DABF-4715-8EE9-C35B37CAD9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600" y="1527175"/>
            <a:ext cx="6461548" cy="30241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306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87C4412-BC86-4328-9CE7-6534E42DFD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6600" y="1520894"/>
            <a:ext cx="4978400" cy="30241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E8E-E45B-4B9D-B1F6-54DC56462905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‹#›</a:t>
            </a:fld>
            <a:endParaRPr lang="de-AT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6F23870-1C97-46CC-B44B-E70B19B893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38850" y="1527175"/>
            <a:ext cx="2114550" cy="30241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653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e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7119-485F-4303-8687-3E523663B2F0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‹#›</a:t>
            </a:fld>
            <a:endParaRPr lang="de-AT" dirty="0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F4789065-741B-4EC2-A140-ABFAF37AC5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6600" y="1520894"/>
            <a:ext cx="4978400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1A3D3140-D15D-4F15-B188-A7A96B16AD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38850" y="1527176"/>
            <a:ext cx="2114550" cy="1440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381D330A-3676-46BD-867C-3782B51816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6600" y="3115426"/>
            <a:ext cx="4978400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86DC60E8-8AB3-4B6E-9107-6ABBD969C40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38850" y="3121708"/>
            <a:ext cx="2114550" cy="1440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50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größ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C49B7C-293D-47F6-ABD9-362F882D64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6600" y="1527175"/>
            <a:ext cx="3003550" cy="302418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AT"/>
              <a:t>Formatvorlagen des Textmasters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2D54-5DCF-45BD-A6A8-F63BD8AA7EEC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‹#›</a:t>
            </a:fld>
            <a:endParaRPr lang="de-AT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6F23870-1C97-46CC-B44B-E70B19B893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9400" y="1527175"/>
            <a:ext cx="4064000" cy="30241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0162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7C5A7-4347-4014-9D47-CB4608DB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460980"/>
            <a:ext cx="6752060" cy="60362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89F7C-4182-47B8-BD42-A40F0C18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980" y="1527175"/>
            <a:ext cx="6460168" cy="3028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AT"/>
              <a:t>Formatvorlagen des Textmasters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7C340-2F41-41B2-8762-CA0A51DE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6600" y="4851400"/>
            <a:ext cx="638175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38404FC-5D45-44B5-BE8B-19AC5F313CAA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AF78E-4449-4A86-83E5-D4455C3D5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5938" y="4851400"/>
            <a:ext cx="4329112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EE357D-7DDC-4AB4-9413-94A13EF00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37488" y="4851400"/>
            <a:ext cx="315912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53469B5-C180-4227-8051-48377B8E3CF1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81E819D-714F-4721-A610-5C8F08CF82B5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96" y="526977"/>
            <a:ext cx="537867" cy="5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2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62" r:id="rId6"/>
    <p:sldLayoutId id="2147483663" r:id="rId7"/>
    <p:sldLayoutId id="2147483674" r:id="rId8"/>
    <p:sldLayoutId id="2147483664" r:id="rId9"/>
    <p:sldLayoutId id="2147483665" r:id="rId10"/>
    <p:sldLayoutId id="2147483676" r:id="rId11"/>
    <p:sldLayoutId id="2147483652" r:id="rId12"/>
    <p:sldLayoutId id="2147483653" r:id="rId13"/>
    <p:sldLayoutId id="2147483671" r:id="rId14"/>
    <p:sldLayoutId id="2147483672" r:id="rId15"/>
    <p:sldLayoutId id="2147483673" r:id="rId16"/>
    <p:sldLayoutId id="2147483675" r:id="rId17"/>
    <p:sldLayoutId id="2147483666" r:id="rId18"/>
    <p:sldLayoutId id="2147483654" r:id="rId19"/>
    <p:sldLayoutId id="2147483655" r:id="rId20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6858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81" userDrawn="1">
          <p15:clr>
            <a:srgbClr val="F26B43"/>
          </p15:clr>
        </p15:guide>
        <p15:guide id="6" orient="horz" pos="962" userDrawn="1">
          <p15:clr>
            <a:srgbClr val="F26B43"/>
          </p15:clr>
        </p15:guide>
        <p15:guide id="8" pos="5136" userDrawn="1">
          <p15:clr>
            <a:srgbClr val="F26B43"/>
          </p15:clr>
        </p15:guide>
        <p15:guide id="9" pos="464" userDrawn="1">
          <p15:clr>
            <a:srgbClr val="F26B43"/>
          </p15:clr>
        </p15:guide>
        <p15:guide id="10" pos="4536" userDrawn="1">
          <p15:clr>
            <a:srgbClr val="F26B43"/>
          </p15:clr>
        </p15:guide>
        <p15:guide id="11" orient="horz" pos="2867" userDrawn="1">
          <p15:clr>
            <a:srgbClr val="F26B43"/>
          </p15:clr>
        </p15:guide>
        <p15:guide id="12" orient="horz" pos="667" userDrawn="1">
          <p15:clr>
            <a:srgbClr val="F26B43"/>
          </p15:clr>
        </p15:guide>
        <p15:guide id="13" orient="horz" pos="282" userDrawn="1">
          <p15:clr>
            <a:srgbClr val="F26B43"/>
          </p15:clr>
        </p15:guide>
        <p15:guide id="14" orient="horz" pos="3052" userDrawn="1">
          <p15:clr>
            <a:srgbClr val="A4A3A4"/>
          </p15:clr>
        </p15:guide>
        <p15:guide id="15" pos="530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7C5A7-4347-4014-9D47-CB4608DB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460980"/>
            <a:ext cx="6752060" cy="60362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89F7C-4182-47B8-BD42-A40F0C18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980" y="1527175"/>
            <a:ext cx="6460168" cy="3028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AT"/>
              <a:t>Formatvorlagen des Textmasters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7C340-2F41-41B2-8762-CA0A51DE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6600" y="4851400"/>
            <a:ext cx="638175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BE80F87-52B6-4304-92FD-9EC271560256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AF78E-4449-4A86-83E5-D4455C3D5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5938" y="4851400"/>
            <a:ext cx="4329112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EE357D-7DDC-4AB4-9413-94A13EF00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37488" y="4851400"/>
            <a:ext cx="315912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53469B5-C180-4227-8051-48377B8E3CF1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81E819D-714F-4721-A610-5C8F08CF82B5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96" y="526977"/>
            <a:ext cx="537867" cy="5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8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6858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1">
          <p15:clr>
            <a:srgbClr val="F26B43"/>
          </p15:clr>
        </p15:guide>
        <p15:guide id="6" orient="horz" pos="962">
          <p15:clr>
            <a:srgbClr val="F26B43"/>
          </p15:clr>
        </p15:guide>
        <p15:guide id="8" pos="5136">
          <p15:clr>
            <a:srgbClr val="F26B43"/>
          </p15:clr>
        </p15:guide>
        <p15:guide id="9" pos="464">
          <p15:clr>
            <a:srgbClr val="F26B43"/>
          </p15:clr>
        </p15:guide>
        <p15:guide id="10" pos="4536">
          <p15:clr>
            <a:srgbClr val="F26B43"/>
          </p15:clr>
        </p15:guide>
        <p15:guide id="11" orient="horz" pos="2867">
          <p15:clr>
            <a:srgbClr val="F26B43"/>
          </p15:clr>
        </p15:guide>
        <p15:guide id="12" orient="horz" pos="667">
          <p15:clr>
            <a:srgbClr val="F26B43"/>
          </p15:clr>
        </p15:guide>
        <p15:guide id="13" orient="horz" pos="282">
          <p15:clr>
            <a:srgbClr val="F26B43"/>
          </p15:clr>
        </p15:guide>
        <p15:guide id="14" orient="horz" pos="3052">
          <p15:clr>
            <a:srgbClr val="A4A3A4"/>
          </p15:clr>
        </p15:guide>
        <p15:guide id="15" pos="53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5.196.132.7:1080/" TargetMode="External"/><Relationship Id="rId2" Type="http://schemas.openxmlformats.org/officeDocument/2006/relationships/hyperlink" Target="http://5.196.132.7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pdf-archive/OWASP_Top_10-2017_%28en%29.pdf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391308A0-1A28-4A4D-84AA-09BC5D677C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1F570A9-4787-4003-97BA-5041EFFB2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MINT-Lab Softwareentwicklung 4. Semester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0AB73C6-E4DA-4C92-85E8-C883E8D8A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05: </a:t>
            </a:r>
            <a:r>
              <a:rPr lang="de-AT" dirty="0" err="1"/>
              <a:t>MintBank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07122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D4D62-5532-45B6-BCF2-EFF922D7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MintBank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52F9EC-D24E-41C6-8A3C-9FAD02B9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69AA14-979C-4AD2-BCE4-22A47FC2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363DBD-ABF3-4ACF-B7A2-D562B2D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10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B2FA36-C8DF-4B33-8A2F-88AFA6B390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MintBank</a:t>
            </a:r>
            <a:r>
              <a:rPr lang="de-DE" dirty="0"/>
              <a:t> ist unter </a:t>
            </a:r>
            <a:r>
              <a:rPr lang="de-DE" dirty="0">
                <a:hlinkClick r:id="rId2"/>
              </a:rPr>
              <a:t>http://5.196.132.7/</a:t>
            </a:r>
            <a:r>
              <a:rPr lang="de-DE" dirty="0"/>
              <a:t> erreichbar.</a:t>
            </a:r>
          </a:p>
          <a:p>
            <a:endParaRPr lang="de-DE" dirty="0"/>
          </a:p>
          <a:p>
            <a:r>
              <a:rPr lang="de-DE" dirty="0"/>
              <a:t>Alle E-Mails werden an das Postfach in </a:t>
            </a:r>
            <a:r>
              <a:rPr lang="de-DE" dirty="0">
                <a:hlinkClick r:id="rId3"/>
              </a:rPr>
              <a:t>http://5.196.132.7:1080/</a:t>
            </a:r>
            <a:r>
              <a:rPr lang="de-DE" dirty="0"/>
              <a:t> gesendet.</a:t>
            </a:r>
          </a:p>
          <a:p>
            <a:endParaRPr lang="de-DE" dirty="0"/>
          </a:p>
          <a:p>
            <a:r>
              <a:rPr lang="de-DE" dirty="0"/>
              <a:t>Rechne damit, dass der Server öfters neugestartet und zurückgesetzt werden wird!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516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10148-503A-4C86-9B5C-D86BA453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4C16C-419F-44CA-BCB6-C6618172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113 Millionen Webseiten haben Sicherheitslücken</a:t>
            </a:r>
          </a:p>
          <a:p>
            <a:pPr lvl="1"/>
            <a:r>
              <a:rPr lang="de-DE" dirty="0"/>
              <a:t>Das entspricht etwa 6% aller global verfügbaren Webseiten</a:t>
            </a:r>
          </a:p>
          <a:p>
            <a:pPr lvl="1"/>
            <a:endParaRPr lang="de-DE" dirty="0"/>
          </a:p>
          <a:p>
            <a:pPr algn="just"/>
            <a:r>
              <a:rPr lang="de-DE" dirty="0"/>
              <a:t>Bei dem Entwickeln von Anwendungen geht es nicht nur um das Lösen von Programmieraufgaben, sondern auch um das Lösen von Security Problemen.</a:t>
            </a:r>
          </a:p>
          <a:p>
            <a:pPr algn="just"/>
            <a:endParaRPr lang="de-DE" dirty="0"/>
          </a:p>
          <a:p>
            <a:pPr algn="just"/>
            <a:r>
              <a:rPr lang="de-DE" dirty="0"/>
              <a:t>Ethisches Hacken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2F46C2-D755-49A4-9053-0F4BFC3D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F274-0B4E-4804-887C-0260E2BCE210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2FBB5-83C8-4811-9514-19FA98E1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D973E4-5F1D-4CB2-B087-7A180821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932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8679E-B83F-6A25-FEB4-77D23C6D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OWASP Top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5CC4E-D1D7-59B1-48D3-047BF9498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Open Web </a:t>
            </a:r>
            <a:r>
              <a:rPr lang="de-AT" dirty="0" err="1"/>
              <a:t>Application</a:t>
            </a:r>
            <a:r>
              <a:rPr lang="de-AT" dirty="0"/>
              <a:t> Security Project</a:t>
            </a:r>
          </a:p>
          <a:p>
            <a:endParaRPr lang="de-AT" dirty="0"/>
          </a:p>
          <a:p>
            <a:r>
              <a:rPr lang="de-AT" dirty="0"/>
              <a:t>Beinhaltet die 10 gefährlichsten Sicherheitslücken im Webbereich</a:t>
            </a:r>
          </a:p>
          <a:p>
            <a:endParaRPr lang="de-AT" dirty="0"/>
          </a:p>
          <a:p>
            <a:r>
              <a:rPr lang="de-AT" dirty="0"/>
              <a:t>Download der OWASP Top 10 aus 2017</a:t>
            </a:r>
          </a:p>
          <a:p>
            <a:pPr lvl="1"/>
            <a:r>
              <a:rPr lang="de-AT" dirty="0">
                <a:hlinkClick r:id="rId2"/>
              </a:rPr>
              <a:t>https://owasp.org/www-pdf-archive/OWASP_Top_10-2017_%28en%29.pdf.pdf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D6B9DB-0C73-BB33-CB0E-C7717883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F274-0B4E-4804-887C-0260E2BCE210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BD7CAE-B8FD-DA64-7E61-4AF00ED3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C7759-1763-980F-EBE8-E00226CC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149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E16B3-3B6E-42D4-BD45-F6BFE28C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Top 10 – 2017/2021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AD076-DC5B-4B48-A30B-FDE55A14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F274-0B4E-4804-887C-0260E2BCE210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6D6A3-5022-490D-94D3-B4FA1AFB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C01FD0-C42D-4562-809C-A9332F7B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4</a:t>
            </a:fld>
            <a:endParaRPr lang="de-AT" dirty="0"/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473844CE-829E-4774-A0C3-DE96922B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729279"/>
            <a:ext cx="89154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3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AD84A-C9AF-4864-8504-4E987B01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Injection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4B5E9-1F5D-46CA-ADE1-1F631EE0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Injections</a:t>
            </a:r>
            <a:r>
              <a:rPr lang="de-DE" dirty="0"/>
              <a:t> passieren, wenn nicht vertrauenswürdige Daten an einen Interpreter als Teil eines Befehls oder einer Query gesendet werden.</a:t>
            </a:r>
          </a:p>
          <a:p>
            <a:endParaRPr lang="de-DE" dirty="0"/>
          </a:p>
          <a:p>
            <a:r>
              <a:rPr lang="de-DE" dirty="0"/>
              <a:t>Die Daten des Angreifers bringen den Interpreter dazu, unbeabsichtigte Befehle auszuführen.</a:t>
            </a:r>
          </a:p>
          <a:p>
            <a:endParaRPr lang="de-DE" dirty="0"/>
          </a:p>
          <a:p>
            <a:r>
              <a:rPr lang="de-DE" dirty="0"/>
              <a:t>Wird oft gefunden in</a:t>
            </a:r>
          </a:p>
          <a:p>
            <a:pPr lvl="1"/>
            <a:r>
              <a:rPr lang="de-DE" dirty="0"/>
              <a:t>SQL, NoSQL, LDAP etc.</a:t>
            </a:r>
          </a:p>
          <a:p>
            <a:endParaRPr lang="de-DE" dirty="0"/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6A39A5-02C4-4498-ACCA-7FA3B06C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F274-0B4E-4804-887C-0260E2BCE210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1216AC-7044-4007-A6D5-AB8F9729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122841-3CB0-45EF-A75F-2428CF8E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559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4378B-6F34-4E18-974D-C865D2A0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 </a:t>
            </a:r>
            <a:r>
              <a:rPr lang="de-DE" dirty="0" err="1"/>
              <a:t>Injection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853D8-E685-4424-B2B4-E54A667F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F274-0B4E-4804-887C-0260E2BCE210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587309-EB1A-412D-90EA-AD79B4A5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188DFB-EAD5-41B5-957B-DDD3860A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6</a:t>
            </a:fld>
            <a:endParaRPr lang="de-AT" dirty="0"/>
          </a:p>
        </p:txBody>
      </p:sp>
      <p:pic>
        <p:nvPicPr>
          <p:cNvPr id="2050" name="Picture 2" descr="SQL normal and SQL injection attack data flow. All subsequent strings... |  Download Scientific Diagram">
            <a:extLst>
              <a:ext uri="{FF2B5EF4-FFF2-40B4-BE49-F238E27FC236}">
                <a16:creationId xmlns:a16="http://schemas.microsoft.com/office/drawing/2014/main" id="{C0F39E8E-3E07-49B0-B99A-73FD8A92C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14" y="1064608"/>
            <a:ext cx="5755834" cy="356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10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8598B47-6A8D-44DE-B315-E1853830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SQL </a:t>
            </a:r>
            <a:r>
              <a:rPr lang="de-DE" dirty="0" err="1"/>
              <a:t>Injection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6E520-A2A1-4A37-97C6-CA27CC3A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F274-0B4E-4804-887C-0260E2BCE210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9E184-50B9-4BD1-80F8-45FB4B78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AE62A8-1349-4020-ADED-947BA995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7</a:t>
            </a:fld>
            <a:endParaRPr lang="de-AT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105757D-1CFC-437A-9E04-9A20F6AB7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Aufgabe: Finde alle Transaktionen (inklusive denen, die du eigentlich nicht sehen dürftest).</a:t>
            </a:r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dirty="0" err="1"/>
              <a:t>Flag</a:t>
            </a:r>
            <a:r>
              <a:rPr lang="de-DE" dirty="0"/>
              <a:t> (</a:t>
            </a:r>
            <a:r>
              <a:rPr lang="de-DE" dirty="0" err="1"/>
              <a:t>sql_injection</a:t>
            </a:r>
            <a:r>
              <a:rPr lang="de-DE" dirty="0"/>
              <a:t>) befindet sich im Response Header.</a:t>
            </a:r>
          </a:p>
        </p:txBody>
      </p:sp>
    </p:spTree>
    <p:extLst>
      <p:ext uri="{BB962C8B-B14F-4D97-AF65-F5344CB8AC3E}">
        <p14:creationId xmlns:p14="http://schemas.microsoft.com/office/powerpoint/2010/main" val="309423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D85D8-015C-4B71-8B00-ACD0E086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E-Mail-Verifikation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EFF955-B12D-415F-B313-7F2DD0A5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47990E-B229-42D3-91C5-A8314142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940585-F7B2-4F8F-918E-95FCFC24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8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1EB260D-D797-4091-B68A-F2CEE2352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143510" indent="-143510"/>
            <a:r>
              <a:rPr lang="de-DE" dirty="0"/>
              <a:t>Aufgaben</a:t>
            </a:r>
            <a:endParaRPr lang="en-US"/>
          </a:p>
          <a:p>
            <a:pPr marL="287655" lvl="1" indent="-143510"/>
            <a:r>
              <a:rPr lang="de-DE" dirty="0"/>
              <a:t>Logge Dich mit einem User ein, dessen E-Mail-Adresse nicht bestätigt wurde.</a:t>
            </a:r>
            <a:endParaRPr lang="de-DE" dirty="0">
              <a:cs typeface="Arial"/>
            </a:endParaRPr>
          </a:p>
          <a:p>
            <a:pPr marL="287655" lvl="1" indent="-143510"/>
            <a:r>
              <a:rPr lang="de-DE" dirty="0"/>
              <a:t>Knacke die Verschlüsselung der E-Mail-Verifikation</a:t>
            </a:r>
            <a:endParaRPr lang="de-DE" dirty="0">
              <a:cs typeface="Arial"/>
            </a:endParaRPr>
          </a:p>
          <a:p>
            <a:pPr marL="287655" lvl="1" indent="-143510"/>
            <a:endParaRPr lang="de-DE" dirty="0">
              <a:cs typeface="Arial"/>
            </a:endParaRPr>
          </a:p>
          <a:p>
            <a:pPr marL="143510" indent="-143510"/>
            <a:r>
              <a:rPr lang="de-DE" dirty="0"/>
              <a:t>Das </a:t>
            </a:r>
            <a:r>
              <a:rPr lang="de-DE" dirty="0" err="1"/>
              <a:t>Flag</a:t>
            </a:r>
            <a:r>
              <a:rPr lang="de-DE" dirty="0"/>
              <a:t> befindet sich im Quellcode.</a:t>
            </a:r>
            <a:endParaRPr lang="de-DE" dirty="0">
              <a:cs typeface="Arial"/>
            </a:endParaRPr>
          </a:p>
          <a:p>
            <a:pPr marL="143510" indent="-143510"/>
            <a:endParaRPr lang="de-DE" dirty="0">
              <a:cs typeface="Arial"/>
            </a:endParaRPr>
          </a:p>
          <a:p>
            <a:pPr marL="143510" indent="-143510"/>
            <a:endParaRPr lang="de-DE" dirty="0">
              <a:cs typeface="Arial"/>
            </a:endParaRPr>
          </a:p>
          <a:p>
            <a:pPr marL="143510" indent="-143510"/>
            <a:endParaRPr lang="de-AT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18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87512-4B86-4BA1-B639-8EDA8EF0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Sensitive Data </a:t>
            </a:r>
            <a:r>
              <a:rPr lang="de-DE" dirty="0" err="1"/>
              <a:t>Exposure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958485-53E3-4441-996B-C3D3F14D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07D-193E-4BAB-AE77-9606647CE952}" type="datetime1">
              <a:rPr lang="de-AT" smtClean="0"/>
              <a:t>04.06.2022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D220DC-461F-4433-85C0-6D38DE26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ITS  ·  Georg Schäfer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4DF68F-D00F-4619-AEA2-F2493E95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9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75EA5F-ADCB-4229-AEF9-904833580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Aufgaben: Finde Möglichkeiten, Daten einzusehen, die nicht für Deine Augen bestimmt sind.</a:t>
            </a:r>
          </a:p>
          <a:p>
            <a:endParaRPr lang="de-DE" dirty="0"/>
          </a:p>
          <a:p>
            <a:pPr lvl="1"/>
            <a:r>
              <a:rPr lang="de-DE" dirty="0"/>
              <a:t>Die Flags (</a:t>
            </a:r>
            <a:r>
              <a:rPr lang="de-DE" dirty="0" err="1"/>
              <a:t>sensitive_data_exposure</a:t>
            </a:r>
            <a:r>
              <a:rPr lang="de-DE" dirty="0"/>
              <a:t> und </a:t>
            </a:r>
            <a:r>
              <a:rPr lang="de-DE" dirty="0" err="1"/>
              <a:t>enumeration</a:t>
            </a:r>
            <a:r>
              <a:rPr lang="de-DE" dirty="0"/>
              <a:t>) befinden sich im Response Header.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6183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German Austria"/>
</p:tagLst>
</file>

<file path=ppt/theme/theme1.xml><?xml version="1.0" encoding="utf-8"?>
<a:theme xmlns:a="http://schemas.openxmlformats.org/drawingml/2006/main" name="FH Salzburg Lehre DE">
  <a:themeElements>
    <a:clrScheme name="FHS">
      <a:dk1>
        <a:srgbClr val="000000"/>
      </a:dk1>
      <a:lt1>
        <a:srgbClr val="FFFFFF"/>
      </a:lt1>
      <a:dk2>
        <a:srgbClr val="A0A0A0"/>
      </a:dk2>
      <a:lt2>
        <a:srgbClr val="F5F5F5"/>
      </a:lt2>
      <a:accent1>
        <a:srgbClr val="A5D2A5"/>
      </a:accent1>
      <a:accent2>
        <a:srgbClr val="F5A073"/>
      </a:accent2>
      <a:accent3>
        <a:srgbClr val="FFEB64"/>
      </a:accent3>
      <a:accent4>
        <a:srgbClr val="A0B4CD"/>
      </a:accent4>
      <a:accent5>
        <a:srgbClr val="A0A0A0"/>
      </a:accent5>
      <a:accent6>
        <a:srgbClr val="D2D2D2"/>
      </a:accent6>
      <a:hlink>
        <a:srgbClr val="000000"/>
      </a:hlink>
      <a:folHlink>
        <a:srgbClr val="A0A0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aesentation_Lehre_DE_V03.potx" id="{67AE8ED6-E306-434E-BFFF-1C3EA048DD27}" vid="{EB992524-63FE-4852-A974-EDA6D1E394E7}"/>
    </a:ext>
  </a:extLst>
</a:theme>
</file>

<file path=ppt/theme/theme2.xml><?xml version="1.0" encoding="utf-8"?>
<a:theme xmlns:a="http://schemas.openxmlformats.org/drawingml/2006/main" name="FH Salzburg Lehre DE Studiengänge">
  <a:themeElements>
    <a:clrScheme name="FHS">
      <a:dk1>
        <a:srgbClr val="000000"/>
      </a:dk1>
      <a:lt1>
        <a:srgbClr val="FFFFFF"/>
      </a:lt1>
      <a:dk2>
        <a:srgbClr val="A0A0A0"/>
      </a:dk2>
      <a:lt2>
        <a:srgbClr val="F5F5F5"/>
      </a:lt2>
      <a:accent1>
        <a:srgbClr val="A5D2A5"/>
      </a:accent1>
      <a:accent2>
        <a:srgbClr val="F5A073"/>
      </a:accent2>
      <a:accent3>
        <a:srgbClr val="FFEB64"/>
      </a:accent3>
      <a:accent4>
        <a:srgbClr val="A0B4CD"/>
      </a:accent4>
      <a:accent5>
        <a:srgbClr val="A0A0A0"/>
      </a:accent5>
      <a:accent6>
        <a:srgbClr val="D2D2D2"/>
      </a:accent6>
      <a:hlink>
        <a:srgbClr val="000000"/>
      </a:hlink>
      <a:folHlink>
        <a:srgbClr val="A0A0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aesentation_Lehre_DE_V03.potx" id="{67AE8ED6-E306-434E-BFFF-1C3EA048DD27}" vid="{6CD093F8-7A79-49CB-9583-866F2B2A36D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D0E6F45E76B5B45A2B2CCA5A2964310" ma:contentTypeVersion="7" ma:contentTypeDescription="Ein neues Dokument erstellen." ma:contentTypeScope="" ma:versionID="eb34ff0b44a78f2312939e8312c861ab">
  <xsd:schema xmlns:xsd="http://www.w3.org/2001/XMLSchema" xmlns:xs="http://www.w3.org/2001/XMLSchema" xmlns:p="http://schemas.microsoft.com/office/2006/metadata/properties" xmlns:ns2="d5eed7b5-e4dd-4b23-b0f0-2bca503224bb" xmlns:ns3="b893badd-9daf-4ab3-b3c7-c0a5712992b0" targetNamespace="http://schemas.microsoft.com/office/2006/metadata/properties" ma:root="true" ma:fieldsID="67178f8aa707731d67536d83b27dd605" ns2:_="" ns3:_="">
    <xsd:import namespace="d5eed7b5-e4dd-4b23-b0f0-2bca503224bb"/>
    <xsd:import namespace="b893badd-9daf-4ab3-b3c7-c0a5712992b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eed7b5-e4dd-4b23-b0f0-2bca503224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3badd-9daf-4ab3-b3c7-c0a5712992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8F7E16-FB87-42B9-AB7A-98B8F33605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02031C-D3E6-43B2-9D2A-FA00F73867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6175E5-7EFB-4F76-8A89-BB21137F026C}"/>
</file>

<file path=docProps/app.xml><?xml version="1.0" encoding="utf-8"?>
<Properties xmlns="http://schemas.openxmlformats.org/officeDocument/2006/extended-properties" xmlns:vt="http://schemas.openxmlformats.org/officeDocument/2006/docPropsVTypes">
  <Template>Praesentation_Lehre_DE</Template>
  <TotalTime>0</TotalTime>
  <Words>358</Words>
  <Application>Microsoft Office PowerPoint</Application>
  <PresentationFormat>On-screen Show (16:9)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FH Salzburg Lehre DE</vt:lpstr>
      <vt:lpstr>FH Salzburg Lehre DE Studiengänge</vt:lpstr>
      <vt:lpstr>MINT-Lab Softwareentwicklung 4. Semester</vt:lpstr>
      <vt:lpstr>Intro</vt:lpstr>
      <vt:lpstr>OWASP Top 10</vt:lpstr>
      <vt:lpstr>OWASP Top 10 – 2017/2021</vt:lpstr>
      <vt:lpstr>Injection</vt:lpstr>
      <vt:lpstr>SQL Injection</vt:lpstr>
      <vt:lpstr>SQL Injection</vt:lpstr>
      <vt:lpstr>E-Mail-Verifikation</vt:lpstr>
      <vt:lpstr>Sensitive Data Exposure</vt:lpstr>
      <vt:lpstr>Die MintBank</vt:lpstr>
    </vt:vector>
  </TitlesOfParts>
  <Company>Fachhochschule Salzburg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Harald Schmuck</dc:creator>
  <cp:lastModifiedBy>Georg Schäfer</cp:lastModifiedBy>
  <cp:revision>71</cp:revision>
  <cp:lastPrinted>2017-08-24T21:21:44Z</cp:lastPrinted>
  <dcterms:created xsi:type="dcterms:W3CDTF">2018-10-15T06:41:51Z</dcterms:created>
  <dcterms:modified xsi:type="dcterms:W3CDTF">2022-06-04T12:58:42Z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0x0101006D0E6F45E76B5B45A2B2CCA5A2964310</vt:lpwstr>
  </property>
</Properties>
</file>