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8869A-B7CE-4AE9-A1A1-A692187EAD36}" type="datetimeFigureOut">
              <a:rPr lang="ko-KR" altLang="en-US" smtClean="0"/>
              <a:t>2024-03-21(Thu)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264E4-3893-49BC-85B3-154A99F4F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954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6bde1b3c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6bde1b3c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c430d97713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c430d97713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555555"/>
                </a:solidFill>
              </a:rPr>
              <a:t>그림 : 동빈나 유튜브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c430d9771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c430d9771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c430d9771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c430d9771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c430d9771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c430d9771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c430d9771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c430d97713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c430d9771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c430d97713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c430d97713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c430d97713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c430d97713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c430d97713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c430d97713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c430d97713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c430d97713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c430d97713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430d977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c430d977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c430d97713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c430d97713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c430d97713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c430d97713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c430d9771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c430d9771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c430d9771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c430d9771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430d9771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c430d9771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430d9771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c430d9771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430d9771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c430d9771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c430d9771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c430d97713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c430d97713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c430d97713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c430d9771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c430d9771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555555"/>
                </a:solidFill>
              </a:rPr>
              <a:t>그림 : 동빈나 유튜브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3EAEC-BFF2-F966-BEF8-02CED0B5E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8778C1-4425-5C0A-CFDA-DA5B3BEF5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90B1B9-1902-0EB8-F79C-0200566DA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1640-FE17-4A3E-8648-BD4765B85CC8}" type="datetimeFigureOut">
              <a:rPr lang="ko-KR" altLang="en-US" smtClean="0"/>
              <a:t>2024-03-21(Thu)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29E299-9FCE-1BD6-29C4-C58162411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44805-7717-8E94-C4F5-163E180AF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F26-735E-4672-A6AA-CC63AE005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93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BF74A-B7B5-5416-DB9C-C138E63B3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53F99D-8232-E5FB-5CD5-4247B2115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B16D92-2346-0E59-B3B7-AEA3FE1B5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1640-FE17-4A3E-8648-BD4765B85CC8}" type="datetimeFigureOut">
              <a:rPr lang="ko-KR" altLang="en-US" smtClean="0"/>
              <a:t>2024-03-21(Thu)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5AC76F-51FA-13B9-B1AE-F2F0CE302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E8F78-26DE-2405-7DB2-6D46FE62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F26-735E-4672-A6AA-CC63AE005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44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48809E-2A0E-5737-3938-AA59D0CF9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A36D32-AE8E-880C-8CBD-B3612C4A1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E134D-E614-041D-7DE6-06CD286BA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1640-FE17-4A3E-8648-BD4765B85CC8}" type="datetimeFigureOut">
              <a:rPr lang="ko-KR" altLang="en-US" smtClean="0"/>
              <a:t>2024-03-21(Thu)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D3AE9E-9CA4-1D1A-E7F4-5F55D541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FD0FA-1CCB-F3B4-33E6-6FB80801F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F26-735E-4672-A6AA-CC63AE005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938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368219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2EE73-8F78-AB8A-CC62-F1DDAFCF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859DB8-664A-9664-6EB9-4D2667352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C2CCC-E939-9159-D836-8C2B37AE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1640-FE17-4A3E-8648-BD4765B85CC8}" type="datetimeFigureOut">
              <a:rPr lang="ko-KR" altLang="en-US" smtClean="0"/>
              <a:t>2024-03-21(Thu)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7294F-8BD2-EA28-10CC-0067AB624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7A5CF-A9FA-2346-703B-D2A4CEC5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F26-735E-4672-A6AA-CC63AE005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63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E8FBB-0179-74AB-BD85-83251807C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DC1115-251E-A9BC-EC0D-555A4957A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487098-06E4-92D1-FC04-6C26587F3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1640-FE17-4A3E-8648-BD4765B85CC8}" type="datetimeFigureOut">
              <a:rPr lang="ko-KR" altLang="en-US" smtClean="0"/>
              <a:t>2024-03-21(Thu)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3F0E8-B9D8-5ABC-6433-421C397B0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4BCB0-DF02-A894-A186-4028E5C4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F26-735E-4672-A6AA-CC63AE005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43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A2488-E1D5-0B01-2E86-1115D6F1E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23FBAC-D8D0-3E1C-82BE-208BC8FDB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747442-5B95-CE61-CB58-3288A64D6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D8BE3A-10B8-D57B-D789-17B42495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1640-FE17-4A3E-8648-BD4765B85CC8}" type="datetimeFigureOut">
              <a:rPr lang="ko-KR" altLang="en-US" smtClean="0"/>
              <a:t>2024-03-21(Thu)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9E57C5-42D7-0FD2-63EB-6A4B078F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FFFEF-D70C-7517-93B8-96784AFA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F26-735E-4672-A6AA-CC63AE005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38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68BD8-0E0B-3E75-E969-646D9DF6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080027-EC97-F74A-C21B-03623A778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29B1BB-6B27-6006-D240-BFE824CAC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3FF676-4428-1B92-076D-325EAD771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3DFC24-FA7E-F2E6-9F42-4B39EF3AC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CF9D0D-2ACF-22C2-4E33-C1953C3C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1640-FE17-4A3E-8648-BD4765B85CC8}" type="datetimeFigureOut">
              <a:rPr lang="ko-KR" altLang="en-US" smtClean="0"/>
              <a:t>2024-03-21(Thu)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B9FED2-BA3D-B18D-1074-A2DFE9F03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DF8A49-83AF-10C3-9212-918759D4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F26-735E-4672-A6AA-CC63AE005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32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ACA60-4C9F-2E2F-6555-09D2F9E21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48B9A6-95E4-E7FB-EA3D-0F837121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1640-FE17-4A3E-8648-BD4765B85CC8}" type="datetimeFigureOut">
              <a:rPr lang="ko-KR" altLang="en-US" smtClean="0"/>
              <a:t>2024-03-21(Thu)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DD062B-6B8D-F83E-3541-CCD5CF91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0A301B-ECD4-3AFE-8D80-72C23B77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F26-735E-4672-A6AA-CC63AE005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22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70143B-5602-B486-BF77-CFFF84BC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1640-FE17-4A3E-8648-BD4765B85CC8}" type="datetimeFigureOut">
              <a:rPr lang="ko-KR" altLang="en-US" smtClean="0"/>
              <a:t>2024-03-21(Thu)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CA4A3F-1369-A65C-3F19-75E66754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14BFBD-5B1D-65B5-4691-9393E5CB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F26-735E-4672-A6AA-CC63AE005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78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96757-4154-0652-73AF-AC7BD2F2B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E2AD73-66FF-F107-415F-61057CA99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4B537-3D0D-3985-D227-6D2624C78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38CA37-DED8-37D7-5D47-59736127E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1640-FE17-4A3E-8648-BD4765B85CC8}" type="datetimeFigureOut">
              <a:rPr lang="ko-KR" altLang="en-US" smtClean="0"/>
              <a:t>2024-03-21(Thu)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138C8B-7AB3-8922-7EF7-32487037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D73C87-1DD8-6292-0C49-9142BE4A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F26-735E-4672-A6AA-CC63AE005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50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8A4EC-6EFD-9C5A-26D4-1E7944CF3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6C6189-885D-9F8E-89CC-62AA8E740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952B05-500C-F226-3344-237B19022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D7A429-9262-016B-7599-1CD30F41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1640-FE17-4A3E-8648-BD4765B85CC8}" type="datetimeFigureOut">
              <a:rPr lang="ko-KR" altLang="en-US" smtClean="0"/>
              <a:t>2024-03-21(Thu)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C6B689-B3E7-B4B9-4E92-3DD2DDED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41E323-C190-6026-B2B1-79C90DD7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F26-735E-4672-A6AA-CC63AE005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25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B8D3BC-C2E2-156F-2F14-C27004FA8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102367-8C91-7BB8-79B9-CEE9BA759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8017B-369B-F61B-2DC4-6EA757187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741640-FE17-4A3E-8648-BD4765B85CC8}" type="datetimeFigureOut">
              <a:rPr lang="ko-KR" altLang="en-US" smtClean="0"/>
              <a:t>2024-03-21(Thu)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1385ED-74AA-B8E6-4C6E-CAD0F7BF5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3B9B1-321E-1BD2-E166-36DEC0FB4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8CBF26-735E-4672-A6AA-CC63AE005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26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9kcPytLrjE2ghODRPrJK1e3-dNCX6MCJ?usp=sha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ko"/>
              <a:t>2회차(03.19) - 오늘의 목표</a:t>
            </a:r>
            <a:endParaRPr dirty="0"/>
          </a:p>
        </p:txBody>
      </p:sp>
      <p:sp>
        <p:nvSpPr>
          <p:cNvPr id="212" name="Google Shape;212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011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14170">
              <a:buClr>
                <a:schemeClr val="dk1"/>
              </a:buClr>
              <a:buSzPts val="1292"/>
              <a:buAutoNum type="arabicPeriod"/>
            </a:pPr>
            <a:r>
              <a:rPr lang="en-US" altLang="ko" sz="1721" dirty="0" err="1">
                <a:solidFill>
                  <a:schemeClr val="dk1"/>
                </a:solidFill>
              </a:rPr>
              <a:t>resnet</a:t>
            </a:r>
            <a:r>
              <a:rPr lang="ko" altLang="en-US" sz="1721" dirty="0">
                <a:solidFill>
                  <a:schemeClr val="dk1"/>
                </a:solidFill>
              </a:rPr>
              <a:t>의 구조를 알아보고 어떻게 성능이 좋은 네트워크가 되었는지 알아봅니다</a:t>
            </a:r>
            <a:r>
              <a:rPr lang="en-US" altLang="ko" sz="1721" dirty="0">
                <a:solidFill>
                  <a:schemeClr val="dk1"/>
                </a:solidFill>
              </a:rPr>
              <a:t>.</a:t>
            </a:r>
            <a:endParaRPr sz="1721" dirty="0">
              <a:solidFill>
                <a:schemeClr val="dk1"/>
              </a:solidFill>
            </a:endParaRPr>
          </a:p>
          <a:p>
            <a:pPr indent="-414170">
              <a:buClr>
                <a:schemeClr val="dk1"/>
              </a:buClr>
              <a:buSzPts val="1292"/>
              <a:buAutoNum type="arabicPeriod"/>
            </a:pPr>
            <a:r>
              <a:rPr lang="en-US" altLang="ko" sz="1721" dirty="0" err="1">
                <a:solidFill>
                  <a:schemeClr val="dk1"/>
                </a:solidFill>
              </a:rPr>
              <a:t>torchvision.models</a:t>
            </a:r>
            <a:r>
              <a:rPr lang="ko" altLang="en-US" sz="1721" dirty="0">
                <a:solidFill>
                  <a:schemeClr val="dk1"/>
                </a:solidFill>
              </a:rPr>
              <a:t>에 있는 </a:t>
            </a:r>
            <a:r>
              <a:rPr lang="en-US" altLang="ko" sz="1721" dirty="0" err="1">
                <a:solidFill>
                  <a:schemeClr val="dk1"/>
                </a:solidFill>
              </a:rPr>
              <a:t>resnet</a:t>
            </a:r>
            <a:r>
              <a:rPr lang="ko" altLang="en-US" sz="1721" dirty="0">
                <a:solidFill>
                  <a:schemeClr val="dk1"/>
                </a:solidFill>
              </a:rPr>
              <a:t>의 코드를 보며 논문의 구조와 비교하며 살펴봅니다</a:t>
            </a:r>
            <a:r>
              <a:rPr lang="en-US" altLang="ko" sz="1721" dirty="0">
                <a:solidFill>
                  <a:schemeClr val="dk1"/>
                </a:solidFill>
              </a:rPr>
              <a:t>.</a:t>
            </a:r>
            <a:br>
              <a:rPr lang="en-US" altLang="ko" sz="1721" dirty="0">
                <a:solidFill>
                  <a:schemeClr val="dk1"/>
                </a:solidFill>
              </a:rPr>
            </a:br>
            <a:endParaRPr sz="1721" dirty="0">
              <a:solidFill>
                <a:schemeClr val="dk1"/>
              </a:solidFill>
            </a:endParaRPr>
          </a:p>
          <a:p>
            <a:pPr indent="-414170">
              <a:buClr>
                <a:schemeClr val="dk1"/>
              </a:buClr>
              <a:buSzPts val="1292"/>
              <a:buAutoNum type="arabicPeriod"/>
            </a:pPr>
            <a:r>
              <a:rPr lang="en-US" altLang="ko" sz="1721" dirty="0">
                <a:solidFill>
                  <a:schemeClr val="dk1"/>
                </a:solidFill>
              </a:rPr>
              <a:t>1</a:t>
            </a:r>
            <a:r>
              <a:rPr lang="ko" altLang="en-US" sz="1721" dirty="0">
                <a:solidFill>
                  <a:schemeClr val="dk1"/>
                </a:solidFill>
              </a:rPr>
              <a:t>회차에 사용한 </a:t>
            </a:r>
            <a:r>
              <a:rPr lang="en-US" altLang="ko" sz="1721" dirty="0">
                <a:solidFill>
                  <a:schemeClr val="dk1"/>
                </a:solidFill>
              </a:rPr>
              <a:t>stanford40 </a:t>
            </a:r>
            <a:r>
              <a:rPr lang="ko" altLang="en-US" sz="1721" dirty="0">
                <a:solidFill>
                  <a:schemeClr val="dk1"/>
                </a:solidFill>
              </a:rPr>
              <a:t>데이터 셋과 커스텀 모델에 </a:t>
            </a:r>
            <a:r>
              <a:rPr lang="en-US" altLang="ko" sz="1721" dirty="0" err="1">
                <a:solidFill>
                  <a:schemeClr val="dk1"/>
                </a:solidFill>
              </a:rPr>
              <a:t>resnet</a:t>
            </a:r>
            <a:r>
              <a:rPr lang="ko" altLang="en-US" sz="1721" dirty="0">
                <a:solidFill>
                  <a:schemeClr val="dk1"/>
                </a:solidFill>
              </a:rPr>
              <a:t>의 코드를 추가하여 성능을 올려봅니다</a:t>
            </a:r>
            <a:r>
              <a:rPr lang="en-US" altLang="ko" sz="1721" dirty="0">
                <a:solidFill>
                  <a:schemeClr val="dk1"/>
                </a:solidFill>
              </a:rPr>
              <a:t>.</a:t>
            </a:r>
            <a:endParaRPr sz="1721" dirty="0"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endParaRPr sz="1721" dirty="0"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-US" altLang="ko" sz="1721" dirty="0">
                <a:solidFill>
                  <a:schemeClr val="dk1"/>
                </a:solidFill>
              </a:rPr>
              <a:t>2</a:t>
            </a:r>
            <a:r>
              <a:rPr lang="ko" altLang="en-US" sz="1721" dirty="0">
                <a:solidFill>
                  <a:schemeClr val="dk1"/>
                </a:solidFill>
              </a:rPr>
              <a:t>회차 실습 참고 코드 </a:t>
            </a:r>
            <a:r>
              <a:rPr lang="en-US" altLang="ko" sz="1721" dirty="0">
                <a:solidFill>
                  <a:schemeClr val="dk1"/>
                </a:solidFill>
              </a:rPr>
              <a:t>: </a:t>
            </a:r>
            <a:r>
              <a:rPr lang="en-US" altLang="ko" sz="1733" u="sng" dirty="0">
                <a:solidFill>
                  <a:schemeClr val="hlink"/>
                </a:solidFill>
                <a:hlinkClick r:id="rId3"/>
              </a:rPr>
              <a:t>https://colab.research.google.com/drive/19kcPytLrjE2ghODRPrJK1e3-dNCX6MCJ?usp=sharing</a:t>
            </a:r>
            <a:endParaRPr sz="1733" dirty="0"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ko"/>
              <a:t>ResNet</a:t>
            </a:r>
            <a:endParaRPr dirty="0"/>
          </a:p>
        </p:txBody>
      </p:sp>
      <p:pic>
        <p:nvPicPr>
          <p:cNvPr id="280" name="Google Shape;28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1831101"/>
            <a:ext cx="11049000" cy="35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ko"/>
              <a:t>ResNet 코드를 직접 쳐야되나요?</a:t>
            </a:r>
            <a:endParaRPr dirty="0"/>
          </a:p>
        </p:txBody>
      </p:sp>
      <p:sp>
        <p:nvSpPr>
          <p:cNvPr id="286" name="Google Shape;286;p4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60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marL="0" indent="0">
              <a:buNone/>
            </a:pPr>
            <a:r>
              <a:rPr lang="ko"/>
              <a:t>torchvision.models에는 다음과 같은 코드들이 존재하는데, 기본적인 네트워크들이 존재하므로 처음부터 타이핑하는 것이 아니라 구조들을 참고해서 가져올 수 있다!!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물론 한 번 정도는 직접 논문을 보면서 수식대로 구현하는 것이 필요하지만 이건 개인 공부로!</a:t>
            </a:r>
            <a:endParaRPr dirty="0"/>
          </a:p>
        </p:txBody>
      </p:sp>
      <p:pic>
        <p:nvPicPr>
          <p:cNvPr id="287" name="Google Shape;28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5701" y="1680967"/>
            <a:ext cx="5600700" cy="4266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ko"/>
              <a:t>ResNet 코드와 구조를 비교</a:t>
            </a:r>
            <a:endParaRPr dirty="0"/>
          </a:p>
        </p:txBody>
      </p:sp>
      <p:sp>
        <p:nvSpPr>
          <p:cNvPr id="293" name="Google Shape;293;p4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60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ko"/>
              <a:t>오른쪽과 같은 모듈을 어떻게 표현했을까?</a:t>
            </a:r>
            <a:endParaRPr dirty="0"/>
          </a:p>
        </p:txBody>
      </p:sp>
      <p:pic>
        <p:nvPicPr>
          <p:cNvPr id="294" name="Google Shape;29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6537" y="1"/>
            <a:ext cx="299032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3"/>
          <p:cNvSpPr/>
          <p:nvPr/>
        </p:nvSpPr>
        <p:spPr>
          <a:xfrm>
            <a:off x="9906400" y="1276600"/>
            <a:ext cx="950400" cy="412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/>
          </a:p>
        </p:txBody>
      </p:sp>
      <p:pic>
        <p:nvPicPr>
          <p:cNvPr id="296" name="Google Shape;296;p43"/>
          <p:cNvPicPr preferRelativeResize="0"/>
          <p:nvPr/>
        </p:nvPicPr>
        <p:blipFill rotWithShape="1">
          <a:blip r:embed="rId4">
            <a:alphaModFix/>
          </a:blip>
          <a:srcRect l="52022" r="16001"/>
          <a:stretch/>
        </p:blipFill>
        <p:spPr>
          <a:xfrm>
            <a:off x="5940934" y="2556400"/>
            <a:ext cx="1715332" cy="20535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7" name="Google Shape;297;p43"/>
          <p:cNvCxnSpPr>
            <a:stCxn id="295" idx="1"/>
            <a:endCxn id="296" idx="0"/>
          </p:cNvCxnSpPr>
          <p:nvPr/>
        </p:nvCxnSpPr>
        <p:spPr>
          <a:xfrm flipH="1">
            <a:off x="6798400" y="1482800"/>
            <a:ext cx="3108000" cy="1073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ko"/>
              <a:t>ResNet 코드와 구조를 비교</a:t>
            </a:r>
            <a:endParaRPr dirty="0"/>
          </a:p>
        </p:txBody>
      </p:sp>
      <p:sp>
        <p:nvSpPr>
          <p:cNvPr id="303" name="Google Shape;303;p4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60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ko"/>
              <a:t>오른쪽과 같은 모듈을 어떻게 표현했을까?</a:t>
            </a:r>
            <a:endParaRPr dirty="0"/>
          </a:p>
        </p:txBody>
      </p:sp>
      <p:pic>
        <p:nvPicPr>
          <p:cNvPr id="304" name="Google Shape;304;p44"/>
          <p:cNvPicPr preferRelativeResize="0"/>
          <p:nvPr/>
        </p:nvPicPr>
        <p:blipFill rotWithShape="1">
          <a:blip r:embed="rId3">
            <a:alphaModFix/>
          </a:blip>
          <a:srcRect l="52022" r="15693"/>
          <a:stretch/>
        </p:blipFill>
        <p:spPr>
          <a:xfrm>
            <a:off x="4041533" y="4678334"/>
            <a:ext cx="1731832" cy="2053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4967" y="-43466"/>
            <a:ext cx="6185035" cy="6944967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4"/>
          <p:cNvSpPr/>
          <p:nvPr/>
        </p:nvSpPr>
        <p:spPr>
          <a:xfrm>
            <a:off x="6442767" y="4344367"/>
            <a:ext cx="1411600" cy="610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/>
          </a:p>
        </p:txBody>
      </p:sp>
      <p:sp>
        <p:nvSpPr>
          <p:cNvPr id="307" name="Google Shape;307;p44"/>
          <p:cNvSpPr/>
          <p:nvPr/>
        </p:nvSpPr>
        <p:spPr>
          <a:xfrm>
            <a:off x="4582800" y="4678333"/>
            <a:ext cx="926800" cy="886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/>
          </a:p>
        </p:txBody>
      </p:sp>
      <p:sp>
        <p:nvSpPr>
          <p:cNvPr id="308" name="Google Shape;308;p44"/>
          <p:cNvSpPr/>
          <p:nvPr/>
        </p:nvSpPr>
        <p:spPr>
          <a:xfrm>
            <a:off x="4582800" y="5565133"/>
            <a:ext cx="926800" cy="8868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/>
          </a:p>
        </p:txBody>
      </p:sp>
      <p:sp>
        <p:nvSpPr>
          <p:cNvPr id="309" name="Google Shape;309;p44"/>
          <p:cNvSpPr/>
          <p:nvPr/>
        </p:nvSpPr>
        <p:spPr>
          <a:xfrm>
            <a:off x="6442767" y="5092100"/>
            <a:ext cx="1411600" cy="17660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/>
          </a:p>
        </p:txBody>
      </p:sp>
      <p:sp>
        <p:nvSpPr>
          <p:cNvPr id="310" name="Google Shape;310;p44"/>
          <p:cNvSpPr/>
          <p:nvPr/>
        </p:nvSpPr>
        <p:spPr>
          <a:xfrm>
            <a:off x="6442767" y="3970300"/>
            <a:ext cx="926800" cy="236800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/>
          </a:p>
        </p:txBody>
      </p:sp>
      <p:sp>
        <p:nvSpPr>
          <p:cNvPr id="311" name="Google Shape;311;p44"/>
          <p:cNvSpPr/>
          <p:nvPr/>
        </p:nvSpPr>
        <p:spPr>
          <a:xfrm>
            <a:off x="5620733" y="4678333"/>
            <a:ext cx="152800" cy="1596000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ko"/>
              <a:t>ResNet 코드와 구조를 비교</a:t>
            </a:r>
            <a:endParaRPr dirty="0"/>
          </a:p>
        </p:txBody>
      </p:sp>
      <p:sp>
        <p:nvSpPr>
          <p:cNvPr id="317" name="Google Shape;317;p45"/>
          <p:cNvSpPr txBox="1">
            <a:spLocks noGrp="1"/>
          </p:cNvSpPr>
          <p:nvPr>
            <p:ph type="body" idx="1"/>
          </p:nvPr>
        </p:nvSpPr>
        <p:spPr>
          <a:xfrm>
            <a:off x="415600" y="4705767"/>
            <a:ext cx="11446400" cy="179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ko"/>
              <a:t>이 방대한 반복되는 네트워크는 어떻게 만들었을까?</a:t>
            </a:r>
            <a:endParaRPr dirty="0"/>
          </a:p>
        </p:txBody>
      </p:sp>
      <p:pic>
        <p:nvPicPr>
          <p:cNvPr id="318" name="Google Shape;318;p45"/>
          <p:cNvPicPr preferRelativeResize="0"/>
          <p:nvPr/>
        </p:nvPicPr>
        <p:blipFill rotWithShape="1">
          <a:blip r:embed="rId3">
            <a:alphaModFix/>
          </a:blip>
          <a:srcRect l="64671"/>
          <a:stretch/>
        </p:blipFill>
        <p:spPr>
          <a:xfrm rot="-5400000">
            <a:off x="5349443" y="-1814975"/>
            <a:ext cx="1493099" cy="9692597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5"/>
          <p:cNvSpPr/>
          <p:nvPr/>
        </p:nvSpPr>
        <p:spPr>
          <a:xfrm>
            <a:off x="3028600" y="2284767"/>
            <a:ext cx="7200800" cy="1493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434" y="3157118"/>
            <a:ext cx="4884233" cy="1314233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ko"/>
              <a:t>ResNet 코드와 구조를 비교</a:t>
            </a:r>
            <a:endParaRPr dirty="0"/>
          </a:p>
        </p:txBody>
      </p:sp>
      <p:sp>
        <p:nvSpPr>
          <p:cNvPr id="326" name="Google Shape;326;p4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60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ko"/>
              <a:t>오른쪽과 같은 모듈을 어떻게 표현했을까?</a:t>
            </a:r>
            <a:endParaRPr dirty="0"/>
          </a:p>
        </p:txBody>
      </p:sp>
      <p:pic>
        <p:nvPicPr>
          <p:cNvPr id="327" name="Google Shape;327;p46"/>
          <p:cNvPicPr preferRelativeResize="0"/>
          <p:nvPr/>
        </p:nvPicPr>
        <p:blipFill rotWithShape="1">
          <a:blip r:embed="rId4">
            <a:alphaModFix/>
          </a:blip>
          <a:srcRect l="65775"/>
          <a:stretch/>
        </p:blipFill>
        <p:spPr>
          <a:xfrm>
            <a:off x="9833432" y="1"/>
            <a:ext cx="102343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6"/>
          <p:cNvSpPr/>
          <p:nvPr/>
        </p:nvSpPr>
        <p:spPr>
          <a:xfrm>
            <a:off x="9906400" y="1276600"/>
            <a:ext cx="950400" cy="1006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/>
          </a:p>
        </p:txBody>
      </p:sp>
      <p:cxnSp>
        <p:nvCxnSpPr>
          <p:cNvPr id="329" name="Google Shape;329;p46"/>
          <p:cNvCxnSpPr>
            <a:stCxn id="328" idx="1"/>
          </p:cNvCxnSpPr>
          <p:nvPr/>
        </p:nvCxnSpPr>
        <p:spPr>
          <a:xfrm flipH="1">
            <a:off x="8371200" y="1779600"/>
            <a:ext cx="1535200" cy="1464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0" name="Google Shape;330;p46"/>
          <p:cNvSpPr/>
          <p:nvPr/>
        </p:nvSpPr>
        <p:spPr>
          <a:xfrm>
            <a:off x="9906400" y="2282600"/>
            <a:ext cx="950400" cy="1234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/>
          </a:p>
        </p:txBody>
      </p:sp>
      <p:sp>
        <p:nvSpPr>
          <p:cNvPr id="331" name="Google Shape;331;p46"/>
          <p:cNvSpPr/>
          <p:nvPr/>
        </p:nvSpPr>
        <p:spPr>
          <a:xfrm>
            <a:off x="9906400" y="3517000"/>
            <a:ext cx="950400" cy="1882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/>
          </a:p>
        </p:txBody>
      </p:sp>
      <p:sp>
        <p:nvSpPr>
          <p:cNvPr id="332" name="Google Shape;332;p46"/>
          <p:cNvSpPr/>
          <p:nvPr/>
        </p:nvSpPr>
        <p:spPr>
          <a:xfrm>
            <a:off x="9906400" y="5438167"/>
            <a:ext cx="950400" cy="1006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/>
          </a:p>
        </p:txBody>
      </p:sp>
      <p:cxnSp>
        <p:nvCxnSpPr>
          <p:cNvPr id="333" name="Google Shape;333;p46"/>
          <p:cNvCxnSpPr>
            <a:stCxn id="330" idx="1"/>
          </p:cNvCxnSpPr>
          <p:nvPr/>
        </p:nvCxnSpPr>
        <p:spPr>
          <a:xfrm flipH="1">
            <a:off x="9562000" y="2899800"/>
            <a:ext cx="344400" cy="595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46"/>
          <p:cNvCxnSpPr>
            <a:stCxn id="331" idx="1"/>
          </p:cNvCxnSpPr>
          <p:nvPr/>
        </p:nvCxnSpPr>
        <p:spPr>
          <a:xfrm rot="10800000">
            <a:off x="9562000" y="4077200"/>
            <a:ext cx="344400" cy="381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5" name="Google Shape;335;p46"/>
          <p:cNvCxnSpPr>
            <a:endCxn id="332" idx="1"/>
          </p:cNvCxnSpPr>
          <p:nvPr/>
        </p:nvCxnSpPr>
        <p:spPr>
          <a:xfrm>
            <a:off x="9535600" y="4434367"/>
            <a:ext cx="370800" cy="1506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1468" y="1653152"/>
            <a:ext cx="4884233" cy="1314233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ko"/>
              <a:t>ResNet 코드와 구조를 비교</a:t>
            </a:r>
            <a:endParaRPr dirty="0"/>
          </a:p>
        </p:txBody>
      </p:sp>
      <p:sp>
        <p:nvSpPr>
          <p:cNvPr id="342" name="Google Shape;342;p4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60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ko"/>
              <a:t>오른쪽과 같은 모듈을 어떻게 표현했을까?</a:t>
            </a:r>
            <a:endParaRPr dirty="0"/>
          </a:p>
        </p:txBody>
      </p:sp>
      <p:pic>
        <p:nvPicPr>
          <p:cNvPr id="343" name="Google Shape;34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1564" y="3649600"/>
            <a:ext cx="6064033" cy="183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" name="Google Shape;344;p47"/>
          <p:cNvCxnSpPr/>
          <p:nvPr/>
        </p:nvCxnSpPr>
        <p:spPr>
          <a:xfrm rot="10800000" flipH="1">
            <a:off x="8124783" y="1769551"/>
            <a:ext cx="556000" cy="335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5" name="Google Shape;345;p47"/>
          <p:cNvCxnSpPr/>
          <p:nvPr/>
        </p:nvCxnSpPr>
        <p:spPr>
          <a:xfrm rot="10800000" flipH="1">
            <a:off x="8991083" y="1780184"/>
            <a:ext cx="530400" cy="33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9601" y="318052"/>
            <a:ext cx="4884233" cy="1314233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ko"/>
              <a:t>ResNet 코드와 구조를 비교</a:t>
            </a:r>
            <a:endParaRPr dirty="0"/>
          </a:p>
        </p:txBody>
      </p:sp>
      <p:sp>
        <p:nvSpPr>
          <p:cNvPr id="352" name="Google Shape;352;p4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60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ko"/>
              <a:t>오른쪽과 같은 모듈을 어떻게 표현했을까?</a:t>
            </a:r>
            <a:endParaRPr dirty="0"/>
          </a:p>
        </p:txBody>
      </p:sp>
      <p:pic>
        <p:nvPicPr>
          <p:cNvPr id="353" name="Google Shape;35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1835484"/>
            <a:ext cx="5769200" cy="4482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9601" y="318052"/>
            <a:ext cx="4884233" cy="1314233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ko"/>
              <a:t>ResNet 코드와 구조를 비교</a:t>
            </a:r>
            <a:endParaRPr dirty="0"/>
          </a:p>
        </p:txBody>
      </p:sp>
      <p:sp>
        <p:nvSpPr>
          <p:cNvPr id="360" name="Google Shape;360;p4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60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ko"/>
              <a:t>오른쪽과 같은 모듈을 어떻게 표현했을까?</a:t>
            </a:r>
            <a:endParaRPr dirty="0"/>
          </a:p>
        </p:txBody>
      </p:sp>
      <p:pic>
        <p:nvPicPr>
          <p:cNvPr id="361" name="Google Shape;36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1835484"/>
            <a:ext cx="5769200" cy="4482617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9"/>
          <p:cNvSpPr/>
          <p:nvPr/>
        </p:nvSpPr>
        <p:spPr>
          <a:xfrm>
            <a:off x="6409600" y="4560467"/>
            <a:ext cx="5366800" cy="36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/>
          </a:p>
        </p:txBody>
      </p:sp>
      <p:sp>
        <p:nvSpPr>
          <p:cNvPr id="363" name="Google Shape;363;p49"/>
          <p:cNvSpPr/>
          <p:nvPr/>
        </p:nvSpPr>
        <p:spPr>
          <a:xfrm>
            <a:off x="6649100" y="5307933"/>
            <a:ext cx="5127200" cy="632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/>
          </a:p>
        </p:txBody>
      </p:sp>
      <p:sp>
        <p:nvSpPr>
          <p:cNvPr id="364" name="Google Shape;364;p49"/>
          <p:cNvSpPr/>
          <p:nvPr/>
        </p:nvSpPr>
        <p:spPr>
          <a:xfrm>
            <a:off x="6409600" y="6091833"/>
            <a:ext cx="2121200" cy="226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ko"/>
              <a:t>ResNet 코드와 구조를 비교</a:t>
            </a:r>
            <a:endParaRPr dirty="0"/>
          </a:p>
        </p:txBody>
      </p:sp>
      <p:sp>
        <p:nvSpPr>
          <p:cNvPr id="370" name="Google Shape;370;p5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60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ko"/>
              <a:t>오른쪽과 같은 모듈을 어떻게 표현했을까?</a:t>
            </a:r>
            <a:endParaRPr dirty="0"/>
          </a:p>
        </p:txBody>
      </p:sp>
      <p:pic>
        <p:nvPicPr>
          <p:cNvPr id="371" name="Google Shape;371;p50"/>
          <p:cNvPicPr preferRelativeResize="0"/>
          <p:nvPr/>
        </p:nvPicPr>
        <p:blipFill rotWithShape="1">
          <a:blip r:embed="rId3">
            <a:alphaModFix/>
          </a:blip>
          <a:srcRect t="55947"/>
          <a:stretch/>
        </p:blipFill>
        <p:spPr>
          <a:xfrm>
            <a:off x="6350000" y="97967"/>
            <a:ext cx="5769200" cy="19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0"/>
          <p:cNvSpPr/>
          <p:nvPr/>
        </p:nvSpPr>
        <p:spPr>
          <a:xfrm>
            <a:off x="6663600" y="315033"/>
            <a:ext cx="5366800" cy="36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/>
          </a:p>
        </p:txBody>
      </p:sp>
      <p:sp>
        <p:nvSpPr>
          <p:cNvPr id="373" name="Google Shape;373;p50"/>
          <p:cNvSpPr/>
          <p:nvPr/>
        </p:nvSpPr>
        <p:spPr>
          <a:xfrm>
            <a:off x="6903100" y="1062500"/>
            <a:ext cx="5127200" cy="632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/>
          </a:p>
        </p:txBody>
      </p:sp>
      <p:sp>
        <p:nvSpPr>
          <p:cNvPr id="374" name="Google Shape;374;p50"/>
          <p:cNvSpPr/>
          <p:nvPr/>
        </p:nvSpPr>
        <p:spPr>
          <a:xfrm>
            <a:off x="6663600" y="1846400"/>
            <a:ext cx="2121200" cy="226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/>
          </a:p>
        </p:txBody>
      </p:sp>
      <p:pic>
        <p:nvPicPr>
          <p:cNvPr id="375" name="Google Shape;37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6397" y="2224700"/>
            <a:ext cx="6064033" cy="183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5485" y="4211401"/>
            <a:ext cx="5145871" cy="23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0"/>
          <p:cNvSpPr/>
          <p:nvPr/>
        </p:nvSpPr>
        <p:spPr>
          <a:xfrm>
            <a:off x="8784800" y="3658133"/>
            <a:ext cx="234000" cy="226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/>
          </a:p>
        </p:txBody>
      </p:sp>
      <p:sp>
        <p:nvSpPr>
          <p:cNvPr id="378" name="Google Shape;378;p50"/>
          <p:cNvSpPr/>
          <p:nvPr/>
        </p:nvSpPr>
        <p:spPr>
          <a:xfrm>
            <a:off x="6429600" y="4170267"/>
            <a:ext cx="546000" cy="2392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ko"/>
              <a:t>CNN의 간단 역사</a:t>
            </a:r>
            <a:endParaRPr dirty="0"/>
          </a:p>
        </p:txBody>
      </p:sp>
      <p:sp>
        <p:nvSpPr>
          <p:cNvPr id="218" name="Google Shape;218;p33"/>
          <p:cNvSpPr txBox="1">
            <a:spLocks noGrp="1"/>
          </p:cNvSpPr>
          <p:nvPr>
            <p:ph type="body" idx="1"/>
          </p:nvPr>
        </p:nvSpPr>
        <p:spPr>
          <a:xfrm>
            <a:off x="415600" y="4366600"/>
            <a:ext cx="11360800" cy="208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Char char="-"/>
            </a:pPr>
            <a:r>
              <a:rPr lang="ko"/>
              <a:t>LeNet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CNN 구조로 딥러닝 네트워크를 구성한 최초의 모델, 위 사진은 LeNet-5 버전이며 LeNet-1에 비해서 파라미터가 20배 많아졌다.</a:t>
            </a:r>
            <a:endParaRPr dirty="0"/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134" y="1536634"/>
            <a:ext cx="9029700" cy="25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ko"/>
              <a:t>ResNet를 커스텀 코드에 활용해보자</a:t>
            </a:r>
            <a:endParaRPr dirty="0"/>
          </a:p>
        </p:txBody>
      </p:sp>
      <p:sp>
        <p:nvSpPr>
          <p:cNvPr id="384" name="Google Shape;384;p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60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ko"/>
              <a:t>물론 그냥 ResNet을 불러와서 사용해도 되겠지만, make_layer 함수를 커스텀해서 사용해보겠습니다.</a:t>
            </a:r>
            <a:endParaRPr dirty="0"/>
          </a:p>
        </p:txBody>
      </p:sp>
      <p:pic>
        <p:nvPicPr>
          <p:cNvPr id="385" name="Google Shape;38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824" y="593352"/>
            <a:ext cx="4803509" cy="6147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9733" y="1072167"/>
            <a:ext cx="5196867" cy="5484133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ko"/>
              <a:t>ResNet를 커스텀 코드에 활용해보자</a:t>
            </a:r>
            <a:endParaRPr dirty="0"/>
          </a:p>
        </p:txBody>
      </p:sp>
      <p:sp>
        <p:nvSpPr>
          <p:cNvPr id="392" name="Google Shape;392;p5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60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marL="0" indent="0">
              <a:buNone/>
            </a:pPr>
            <a:r>
              <a:rPr lang="ko"/>
              <a:t>resnet18은 layer를 [2,2,2,2]를 사용하고 채널이 [64,128,256,512]로 증가하는데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마음대로 커스텀해서 [2,4,3,2] 레이어와 [64,128,128,256] 채널로 만들어서 코드를 작성합니다.</a:t>
            </a:r>
            <a:endParaRPr dirty="0"/>
          </a:p>
        </p:txBody>
      </p:sp>
      <p:pic>
        <p:nvPicPr>
          <p:cNvPr id="393" name="Google Shape;393;p52"/>
          <p:cNvPicPr preferRelativeResize="0"/>
          <p:nvPr/>
        </p:nvPicPr>
        <p:blipFill rotWithShape="1">
          <a:blip r:embed="rId4">
            <a:alphaModFix/>
          </a:blip>
          <a:srcRect l="4235" t="77356" r="15086"/>
          <a:stretch/>
        </p:blipFill>
        <p:spPr>
          <a:xfrm>
            <a:off x="349467" y="5318150"/>
            <a:ext cx="5733068" cy="460017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2"/>
          <p:cNvSpPr/>
          <p:nvPr/>
        </p:nvSpPr>
        <p:spPr>
          <a:xfrm>
            <a:off x="7758867" y="2921000"/>
            <a:ext cx="3048000" cy="692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/>
          </a:p>
        </p:txBody>
      </p:sp>
      <p:sp>
        <p:nvSpPr>
          <p:cNvPr id="395" name="Google Shape;395;p52"/>
          <p:cNvSpPr/>
          <p:nvPr/>
        </p:nvSpPr>
        <p:spPr>
          <a:xfrm>
            <a:off x="6878333" y="5863900"/>
            <a:ext cx="1337600" cy="228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ko"/>
              <a:t>ResNet를 커스텀 코드에 활용해보자</a:t>
            </a:r>
            <a:endParaRPr dirty="0"/>
          </a:p>
        </p:txBody>
      </p:sp>
      <p:sp>
        <p:nvSpPr>
          <p:cNvPr id="401" name="Google Shape;401;p5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60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ko"/>
              <a:t>나머지 방식은 전 시간과 동일하게 학습합니다</a:t>
            </a:r>
            <a:endParaRPr dirty="0"/>
          </a:p>
        </p:txBody>
      </p:sp>
      <p:pic>
        <p:nvPicPr>
          <p:cNvPr id="402" name="Google Shape;40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6800" y="2110433"/>
            <a:ext cx="3651000" cy="34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9814" y="0"/>
            <a:ext cx="278704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ko"/>
              <a:t>CNN의 간단 역사</a:t>
            </a:r>
            <a:endParaRPr dirty="0"/>
          </a:p>
        </p:txBody>
      </p:sp>
      <p:sp>
        <p:nvSpPr>
          <p:cNvPr id="225" name="Google Shape;225;p34"/>
          <p:cNvSpPr txBox="1">
            <a:spLocks noGrp="1"/>
          </p:cNvSpPr>
          <p:nvPr>
            <p:ph type="body" idx="1"/>
          </p:nvPr>
        </p:nvSpPr>
        <p:spPr>
          <a:xfrm>
            <a:off x="415600" y="4366600"/>
            <a:ext cx="11360800" cy="208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Char char="-"/>
            </a:pPr>
            <a:r>
              <a:rPr lang="ko"/>
              <a:t>AlexNet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60,000,000개의 파라미터를 가지고 있으며, overfitting을 방지하기 위해서 augmentation과 dropout을 사용한 것이 특징인 네트워크</a:t>
            </a:r>
            <a:endParaRPr dirty="0"/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516" y="1356967"/>
            <a:ext cx="6338965" cy="3077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ko"/>
              <a:t>CNN의 간단 역사</a:t>
            </a:r>
            <a:endParaRPr dirty="0"/>
          </a:p>
        </p:txBody>
      </p:sp>
      <p:sp>
        <p:nvSpPr>
          <p:cNvPr id="232" name="Google Shape;232;p35"/>
          <p:cNvSpPr txBox="1">
            <a:spLocks noGrp="1"/>
          </p:cNvSpPr>
          <p:nvPr>
            <p:ph type="body" idx="1"/>
          </p:nvPr>
        </p:nvSpPr>
        <p:spPr>
          <a:xfrm>
            <a:off x="415600" y="4366600"/>
            <a:ext cx="11360800" cy="208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Char char="-"/>
            </a:pPr>
            <a:r>
              <a:rPr lang="ko"/>
              <a:t>GoogleNet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ko" sz="2133">
                <a:solidFill>
                  <a:srgbClr val="0D0D0D"/>
                </a:solidFill>
                <a:highlight>
                  <a:srgbClr val="FFFFFF"/>
                </a:highlight>
              </a:rPr>
              <a:t>1x1 Convolution</a:t>
            </a:r>
            <a:r>
              <a:rPr lang="ko" altLang="en-US" sz="2133">
                <a:solidFill>
                  <a:srgbClr val="0D0D0D"/>
                </a:solidFill>
                <a:highlight>
                  <a:srgbClr val="FFFFFF"/>
                </a:highlight>
              </a:rPr>
              <a:t>을 사용해 채널 수를 줄이며 파라미터 수를 감소시키는 것이 핵심 아이디어이다</a:t>
            </a:r>
            <a:r>
              <a:rPr lang="en-US" altLang="ko" sz="2133">
                <a:solidFill>
                  <a:srgbClr val="0D0D0D"/>
                </a:solidFill>
                <a:highlight>
                  <a:srgbClr val="FFFFFF"/>
                </a:highlight>
              </a:rPr>
              <a:t>. </a:t>
            </a:r>
            <a:r>
              <a:rPr lang="ko" altLang="en-US" sz="2133">
                <a:solidFill>
                  <a:srgbClr val="0D0D0D"/>
                </a:solidFill>
                <a:highlight>
                  <a:srgbClr val="FFFFFF"/>
                </a:highlight>
              </a:rPr>
              <a:t>이는 기존 </a:t>
            </a:r>
            <a:r>
              <a:rPr lang="en-US" altLang="ko" sz="2133">
                <a:solidFill>
                  <a:srgbClr val="0D0D0D"/>
                </a:solidFill>
                <a:highlight>
                  <a:srgbClr val="FFFFFF"/>
                </a:highlight>
              </a:rPr>
              <a:t>CNN</a:t>
            </a:r>
            <a:r>
              <a:rPr lang="ko" altLang="en-US" sz="2133">
                <a:solidFill>
                  <a:srgbClr val="0D0D0D"/>
                </a:solidFill>
                <a:highlight>
                  <a:srgbClr val="FFFFFF"/>
                </a:highlight>
              </a:rPr>
              <a:t>에서 볼 수 있는 </a:t>
            </a:r>
            <a:r>
              <a:rPr lang="en-US" altLang="ko" sz="2133">
                <a:solidFill>
                  <a:srgbClr val="0D0D0D"/>
                </a:solidFill>
                <a:highlight>
                  <a:srgbClr val="FFFFFF"/>
                </a:highlight>
              </a:rPr>
              <a:t>Width</a:t>
            </a:r>
            <a:r>
              <a:rPr lang="ko" altLang="en-US" sz="2133">
                <a:solidFill>
                  <a:srgbClr val="0D0D0D"/>
                </a:solidFill>
                <a:highlight>
                  <a:srgbClr val="FFFFFF"/>
                </a:highlight>
              </a:rPr>
              <a:t>와 </a:t>
            </a:r>
            <a:r>
              <a:rPr lang="en-US" altLang="ko" sz="2133">
                <a:solidFill>
                  <a:srgbClr val="0D0D0D"/>
                </a:solidFill>
                <a:highlight>
                  <a:srgbClr val="FFFFFF"/>
                </a:highlight>
              </a:rPr>
              <a:t>Height</a:t>
            </a:r>
            <a:r>
              <a:rPr lang="ko" altLang="en-US" sz="2133">
                <a:solidFill>
                  <a:srgbClr val="0D0D0D"/>
                </a:solidFill>
                <a:highlight>
                  <a:srgbClr val="FFFFFF"/>
                </a:highlight>
              </a:rPr>
              <a:t>의 크기는 줄이면서 채널 수를 증가시키는 대신</a:t>
            </a:r>
            <a:r>
              <a:rPr lang="en-US" altLang="ko" sz="2133">
                <a:solidFill>
                  <a:srgbClr val="0D0D0D"/>
                </a:solidFill>
                <a:highlight>
                  <a:srgbClr val="FFFFFF"/>
                </a:highlight>
              </a:rPr>
              <a:t>, </a:t>
            </a:r>
            <a:r>
              <a:rPr lang="ko" altLang="en-US" sz="2133">
                <a:solidFill>
                  <a:srgbClr val="0D0D0D"/>
                </a:solidFill>
                <a:highlight>
                  <a:srgbClr val="FFFFFF"/>
                </a:highlight>
              </a:rPr>
              <a:t>채널 수를 줄여 계산량을 줄이는 방식이다</a:t>
            </a:r>
            <a:r>
              <a:rPr lang="en-US" altLang="ko" sz="2133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sz="2933" dirty="0"/>
          </a:p>
        </p:txBody>
      </p:sp>
      <p:pic>
        <p:nvPicPr>
          <p:cNvPr id="233" name="Google Shape;2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1560168"/>
            <a:ext cx="11732881" cy="260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3359" y="0"/>
            <a:ext cx="5858635" cy="1459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ko"/>
              <a:t>CNN의 간단 역사</a:t>
            </a:r>
            <a:endParaRPr dirty="0"/>
          </a:p>
        </p:txBody>
      </p:sp>
      <p:sp>
        <p:nvSpPr>
          <p:cNvPr id="240" name="Google Shape;240;p36"/>
          <p:cNvSpPr txBox="1">
            <a:spLocks noGrp="1"/>
          </p:cNvSpPr>
          <p:nvPr>
            <p:ph type="body" idx="1"/>
          </p:nvPr>
        </p:nvSpPr>
        <p:spPr>
          <a:xfrm>
            <a:off x="415600" y="4468200"/>
            <a:ext cx="11360800" cy="208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20000"/>
          </a:bodyPr>
          <a:lstStyle/>
          <a:p>
            <a:pPr indent="-434329">
              <a:buSzPct val="100000"/>
              <a:buChar char="-"/>
            </a:pPr>
            <a:r>
              <a:rPr lang="ko"/>
              <a:t>VGGNet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ko" sz="2133">
                <a:solidFill>
                  <a:srgbClr val="0D0D0D"/>
                </a:solidFill>
                <a:highlight>
                  <a:srgbClr val="FFFFFF"/>
                </a:highlight>
              </a:rPr>
              <a:t>1. 7X7 kernel 1</a:t>
            </a:r>
            <a:r>
              <a:rPr lang="ko" altLang="en-US" sz="2133">
                <a:solidFill>
                  <a:srgbClr val="0D0D0D"/>
                </a:solidFill>
                <a:highlight>
                  <a:srgbClr val="FFFFFF"/>
                </a:highlight>
              </a:rPr>
              <a:t>개보다 </a:t>
            </a:r>
            <a:r>
              <a:rPr lang="en-US" altLang="ko" sz="2133">
                <a:solidFill>
                  <a:srgbClr val="0D0D0D"/>
                </a:solidFill>
                <a:highlight>
                  <a:srgbClr val="FFFFFF"/>
                </a:highlight>
              </a:rPr>
              <a:t>3X3 kernel</a:t>
            </a:r>
            <a:r>
              <a:rPr lang="ko" altLang="en-US" sz="2133">
                <a:solidFill>
                  <a:srgbClr val="0D0D0D"/>
                </a:solidFill>
                <a:highlight>
                  <a:srgbClr val="FFFFFF"/>
                </a:highlight>
              </a:rPr>
              <a:t>이 </a:t>
            </a:r>
            <a:r>
              <a:rPr lang="en-US" altLang="ko" sz="2133">
                <a:solidFill>
                  <a:srgbClr val="0D0D0D"/>
                </a:solidFill>
                <a:highlight>
                  <a:srgbClr val="FFFFFF"/>
                </a:highlight>
              </a:rPr>
              <a:t>2</a:t>
            </a:r>
            <a:r>
              <a:rPr lang="ko" altLang="en-US" sz="2133">
                <a:solidFill>
                  <a:srgbClr val="0D0D0D"/>
                </a:solidFill>
                <a:highlight>
                  <a:srgbClr val="FFFFFF"/>
                </a:highlight>
              </a:rPr>
              <a:t>개 있는 것이 연산량 및 파라미터 수의 감소에 효과가 있다는 점</a:t>
            </a:r>
            <a:br>
              <a:rPr lang="ko" altLang="en-US" sz="2133">
                <a:solidFill>
                  <a:srgbClr val="0D0D0D"/>
                </a:solidFill>
                <a:highlight>
                  <a:srgbClr val="FFFFFF"/>
                </a:highlight>
              </a:rPr>
            </a:br>
            <a:r>
              <a:rPr lang="en-US" altLang="ko" sz="2133">
                <a:solidFill>
                  <a:srgbClr val="0D0D0D"/>
                </a:solidFill>
                <a:highlight>
                  <a:srgbClr val="FFFFFF"/>
                </a:highlight>
              </a:rPr>
              <a:t>2. </a:t>
            </a:r>
            <a:r>
              <a:rPr lang="ko" altLang="en-US" sz="2133">
                <a:solidFill>
                  <a:srgbClr val="0D0D0D"/>
                </a:solidFill>
                <a:highlight>
                  <a:srgbClr val="FFFFFF"/>
                </a:highlight>
              </a:rPr>
              <a:t>작은 크기의 네트워크에서 학습시킨 파라미터를 그대로 사용해서 깊은 네트워크를 설계한 것</a:t>
            </a:r>
            <a:br>
              <a:rPr lang="ko" altLang="en-US" sz="2133">
                <a:solidFill>
                  <a:srgbClr val="0D0D0D"/>
                </a:solidFill>
                <a:highlight>
                  <a:srgbClr val="FFFFFF"/>
                </a:highlight>
              </a:rPr>
            </a:br>
            <a:r>
              <a:rPr lang="en-US" altLang="ko" sz="2133">
                <a:solidFill>
                  <a:srgbClr val="0D0D0D"/>
                </a:solidFill>
                <a:highlight>
                  <a:srgbClr val="FFFFFF"/>
                </a:highlight>
              </a:rPr>
              <a:t>3. average pooling </a:t>
            </a:r>
            <a:r>
              <a:rPr lang="ko" altLang="en-US" sz="2133">
                <a:solidFill>
                  <a:srgbClr val="0D0D0D"/>
                </a:solidFill>
                <a:highlight>
                  <a:srgbClr val="FFFFFF"/>
                </a:highlight>
              </a:rPr>
              <a:t>방식을 통해서 이미지 </a:t>
            </a:r>
            <a:r>
              <a:rPr lang="en-US" altLang="ko" sz="2133">
                <a:solidFill>
                  <a:srgbClr val="0D0D0D"/>
                </a:solidFill>
                <a:highlight>
                  <a:srgbClr val="FFFFFF"/>
                </a:highlight>
              </a:rPr>
              <a:t>input size</a:t>
            </a:r>
            <a:r>
              <a:rPr lang="ko" altLang="en-US" sz="2133">
                <a:solidFill>
                  <a:srgbClr val="0D0D0D"/>
                </a:solidFill>
                <a:highlight>
                  <a:srgbClr val="FFFFFF"/>
                </a:highlight>
              </a:rPr>
              <a:t>로 부터 자유로워진 점</a:t>
            </a:r>
            <a:br>
              <a:rPr lang="ko" altLang="en-US" sz="2133">
                <a:solidFill>
                  <a:srgbClr val="0D0D0D"/>
                </a:solidFill>
                <a:highlight>
                  <a:srgbClr val="FFFFFF"/>
                </a:highlight>
              </a:rPr>
            </a:br>
            <a:r>
              <a:rPr lang="ko" altLang="en-US" sz="2133">
                <a:solidFill>
                  <a:srgbClr val="0D0D0D"/>
                </a:solidFill>
                <a:highlight>
                  <a:srgbClr val="FFFFFF"/>
                </a:highlight>
              </a:rPr>
              <a:t>위 </a:t>
            </a:r>
            <a:r>
              <a:rPr lang="en-US" altLang="ko" sz="2133">
                <a:solidFill>
                  <a:srgbClr val="0D0D0D"/>
                </a:solidFill>
                <a:highlight>
                  <a:srgbClr val="FFFFFF"/>
                </a:highlight>
              </a:rPr>
              <a:t>3</a:t>
            </a:r>
            <a:r>
              <a:rPr lang="ko" altLang="en-US" sz="2133">
                <a:solidFill>
                  <a:srgbClr val="0D0D0D"/>
                </a:solidFill>
                <a:highlight>
                  <a:srgbClr val="FFFFFF"/>
                </a:highlight>
              </a:rPr>
              <a:t>가지를 이용해서 네트워크 구조를 설계한 효율적인 네트워크</a:t>
            </a:r>
            <a:endParaRPr sz="2133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pic>
        <p:nvPicPr>
          <p:cNvPr id="241" name="Google Shape;2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1759575"/>
            <a:ext cx="3570033" cy="2629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2749" y="1849700"/>
            <a:ext cx="3426499" cy="2449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ko"/>
              <a:t>ResNet</a:t>
            </a:r>
            <a:endParaRPr dirty="0"/>
          </a:p>
        </p:txBody>
      </p:sp>
      <p:sp>
        <p:nvSpPr>
          <p:cNvPr id="248" name="Google Shape;248;p37"/>
          <p:cNvSpPr txBox="1">
            <a:spLocks noGrp="1"/>
          </p:cNvSpPr>
          <p:nvPr>
            <p:ph type="body" idx="1"/>
          </p:nvPr>
        </p:nvSpPr>
        <p:spPr>
          <a:xfrm>
            <a:off x="415600" y="4468200"/>
            <a:ext cx="11360800" cy="208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ko" altLang="en-US" sz="2133">
                <a:solidFill>
                  <a:srgbClr val="0D0D0D"/>
                </a:solidFill>
                <a:highlight>
                  <a:srgbClr val="FFFFFF"/>
                </a:highlight>
              </a:rPr>
              <a:t>현재는 큰 문제로 여겨지지 않지만</a:t>
            </a:r>
            <a:r>
              <a:rPr lang="en-US" altLang="ko" sz="2133">
                <a:solidFill>
                  <a:srgbClr val="0D0D0D"/>
                </a:solidFill>
                <a:highlight>
                  <a:srgbClr val="FFFFFF"/>
                </a:highlight>
              </a:rPr>
              <a:t>, </a:t>
            </a:r>
            <a:r>
              <a:rPr lang="ko" altLang="en-US" sz="2133">
                <a:solidFill>
                  <a:srgbClr val="0D0D0D"/>
                </a:solidFill>
                <a:highlight>
                  <a:srgbClr val="FFFFFF"/>
                </a:highlight>
              </a:rPr>
              <a:t>과거에는 </a:t>
            </a:r>
            <a:r>
              <a:rPr lang="en-US" altLang="ko" sz="2133">
                <a:solidFill>
                  <a:srgbClr val="0D0D0D"/>
                </a:solidFill>
                <a:highlight>
                  <a:srgbClr val="FFFFFF"/>
                </a:highlight>
              </a:rPr>
              <a:t>deep learning</a:t>
            </a:r>
            <a:r>
              <a:rPr lang="ko" altLang="en-US" sz="2133">
                <a:solidFill>
                  <a:srgbClr val="0D0D0D"/>
                </a:solidFill>
                <a:highlight>
                  <a:srgbClr val="FFFFFF"/>
                </a:highlight>
              </a:rPr>
              <a:t>의 신경망이 깊어지면 깊어질수록 성능이 올라가는 것이 아니라 일정 이상 깊어지면 </a:t>
            </a:r>
            <a:r>
              <a:rPr lang="en-US" altLang="ko" sz="2133">
                <a:solidFill>
                  <a:srgbClr val="0D0D0D"/>
                </a:solidFill>
                <a:highlight>
                  <a:srgbClr val="FFFFFF"/>
                </a:highlight>
              </a:rPr>
              <a:t>gradient explode</a:t>
            </a:r>
            <a:r>
              <a:rPr lang="ko" altLang="en-US" sz="2133">
                <a:solidFill>
                  <a:srgbClr val="0D0D0D"/>
                </a:solidFill>
                <a:highlight>
                  <a:srgbClr val="FFFFFF"/>
                </a:highlight>
              </a:rPr>
              <a:t>나 </a:t>
            </a:r>
            <a:r>
              <a:rPr lang="en-US" altLang="ko" sz="2133">
                <a:solidFill>
                  <a:srgbClr val="0D0D0D"/>
                </a:solidFill>
                <a:highlight>
                  <a:srgbClr val="FFFFFF"/>
                </a:highlight>
              </a:rPr>
              <a:t>vanish</a:t>
            </a:r>
            <a:r>
              <a:rPr lang="ko" altLang="en-US" sz="2133">
                <a:solidFill>
                  <a:srgbClr val="0D0D0D"/>
                </a:solidFill>
                <a:highlight>
                  <a:srgbClr val="FFFFFF"/>
                </a:highlight>
              </a:rPr>
              <a:t>가 발생하는 현상이 생겼다</a:t>
            </a:r>
            <a:r>
              <a:rPr lang="en-US" altLang="ko" sz="2133">
                <a:solidFill>
                  <a:srgbClr val="0D0D0D"/>
                </a:solidFill>
                <a:highlight>
                  <a:srgbClr val="FFFFFF"/>
                </a:highlight>
              </a:rPr>
              <a:t>. </a:t>
            </a:r>
            <a:r>
              <a:rPr lang="ko" altLang="en-US" sz="2133">
                <a:solidFill>
                  <a:srgbClr val="0D0D0D"/>
                </a:solidFill>
                <a:highlight>
                  <a:srgbClr val="FFFFFF"/>
                </a:highlight>
              </a:rPr>
              <a:t>위 사진을 보면 알 수 있듯이 레이어 수가 늘어났는데도 불구하고 성능이 오히려 떨어지는 현상을 볼 수 있다</a:t>
            </a:r>
            <a:r>
              <a:rPr lang="en-US" altLang="ko" sz="2133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sz="2133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pic>
        <p:nvPicPr>
          <p:cNvPr id="249" name="Google Shape;24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318" y="1560168"/>
            <a:ext cx="7791357" cy="2704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ko"/>
              <a:t>ResNet</a:t>
            </a:r>
            <a:endParaRPr dirty="0"/>
          </a:p>
        </p:txBody>
      </p:sp>
      <p:sp>
        <p:nvSpPr>
          <p:cNvPr id="255" name="Google Shape;255;p38"/>
          <p:cNvSpPr txBox="1">
            <a:spLocks noGrp="1"/>
          </p:cNvSpPr>
          <p:nvPr>
            <p:ph type="body" idx="1"/>
          </p:nvPr>
        </p:nvSpPr>
        <p:spPr>
          <a:xfrm>
            <a:off x="415600" y="4468200"/>
            <a:ext cx="11360800" cy="208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altLang="ko" sz="2133">
                <a:solidFill>
                  <a:srgbClr val="0D0D0D"/>
                </a:solidFill>
                <a:highlight>
                  <a:srgbClr val="FFFFFF"/>
                </a:highlight>
              </a:rPr>
              <a:t>GoogleNet</a:t>
            </a:r>
            <a:r>
              <a:rPr lang="ko" altLang="en-US" sz="2133">
                <a:solidFill>
                  <a:srgbClr val="0D0D0D"/>
                </a:solidFill>
                <a:highlight>
                  <a:srgbClr val="FFFFFF"/>
                </a:highlight>
              </a:rPr>
              <a:t>에서도 이런 문제를 고민했는지</a:t>
            </a:r>
            <a:r>
              <a:rPr lang="en-US" altLang="ko" sz="2133">
                <a:solidFill>
                  <a:srgbClr val="0D0D0D"/>
                </a:solidFill>
                <a:highlight>
                  <a:srgbClr val="FFFFFF"/>
                </a:highlight>
              </a:rPr>
              <a:t>, </a:t>
            </a:r>
            <a:r>
              <a:rPr lang="ko" altLang="en-US" sz="2133">
                <a:solidFill>
                  <a:srgbClr val="0D0D0D"/>
                </a:solidFill>
                <a:highlight>
                  <a:srgbClr val="FFFFFF"/>
                </a:highlight>
              </a:rPr>
              <a:t>네트워크 중간 중간에 정답을 맞추는 </a:t>
            </a:r>
            <a:r>
              <a:rPr lang="en-US" altLang="ko" sz="2133">
                <a:solidFill>
                  <a:srgbClr val="0D0D0D"/>
                </a:solidFill>
                <a:highlight>
                  <a:srgbClr val="FFFFFF"/>
                </a:highlight>
              </a:rPr>
              <a:t>branch</a:t>
            </a:r>
            <a:r>
              <a:rPr lang="ko" altLang="en-US" sz="2133">
                <a:solidFill>
                  <a:srgbClr val="0D0D0D"/>
                </a:solidFill>
                <a:highlight>
                  <a:srgbClr val="FFFFFF"/>
                </a:highlight>
              </a:rPr>
              <a:t>를 추가해서 </a:t>
            </a:r>
            <a:r>
              <a:rPr lang="en-US" altLang="ko" sz="2133">
                <a:solidFill>
                  <a:srgbClr val="0D0D0D"/>
                </a:solidFill>
                <a:highlight>
                  <a:srgbClr val="FFFFFF"/>
                </a:highlight>
              </a:rPr>
              <a:t>gradient</a:t>
            </a:r>
            <a:r>
              <a:rPr lang="ko" altLang="en-US" sz="2133">
                <a:solidFill>
                  <a:srgbClr val="0D0D0D"/>
                </a:solidFill>
                <a:highlight>
                  <a:srgbClr val="FFFFFF"/>
                </a:highlight>
              </a:rPr>
              <a:t>를 흘려주는 방식으로 문제를 해결하려고 하였다</a:t>
            </a:r>
            <a:r>
              <a:rPr lang="en-US" altLang="ko" sz="2133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sz="2133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pic>
        <p:nvPicPr>
          <p:cNvPr id="256" name="Google Shape;2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1560168"/>
            <a:ext cx="11732881" cy="2603233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8"/>
          <p:cNvSpPr/>
          <p:nvPr/>
        </p:nvSpPr>
        <p:spPr>
          <a:xfrm>
            <a:off x="5354167" y="3635033"/>
            <a:ext cx="1799200" cy="461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/>
          </a:p>
        </p:txBody>
      </p:sp>
      <p:sp>
        <p:nvSpPr>
          <p:cNvPr id="258" name="Google Shape;258;p38"/>
          <p:cNvSpPr/>
          <p:nvPr/>
        </p:nvSpPr>
        <p:spPr>
          <a:xfrm>
            <a:off x="7986867" y="3198400"/>
            <a:ext cx="1799200" cy="461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ko"/>
              <a:t>ResNet 코드와 구조를 비교</a:t>
            </a:r>
            <a:endParaRPr dirty="0"/>
          </a:p>
        </p:txBody>
      </p:sp>
      <p:pic>
        <p:nvPicPr>
          <p:cNvPr id="264" name="Google Shape;26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1137" y="-101599"/>
            <a:ext cx="2990329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9"/>
          <p:cNvPicPr preferRelativeResize="0"/>
          <p:nvPr/>
        </p:nvPicPr>
        <p:blipFill rotWithShape="1">
          <a:blip r:embed="rId4">
            <a:alphaModFix/>
          </a:blip>
          <a:srcRect l="52022" r="16001"/>
          <a:stretch/>
        </p:blipFill>
        <p:spPr>
          <a:xfrm>
            <a:off x="2622001" y="2556400"/>
            <a:ext cx="1715332" cy="20535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Google Shape;266;p39"/>
          <p:cNvCxnSpPr>
            <a:stCxn id="267" idx="1"/>
            <a:endCxn id="265" idx="0"/>
          </p:cNvCxnSpPr>
          <p:nvPr/>
        </p:nvCxnSpPr>
        <p:spPr>
          <a:xfrm flipH="1">
            <a:off x="3479667" y="1482800"/>
            <a:ext cx="6426800" cy="1073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ko"/>
              <a:t>ResNet</a:t>
            </a:r>
            <a:endParaRPr dirty="0"/>
          </a:p>
        </p:txBody>
      </p:sp>
      <p:sp>
        <p:nvSpPr>
          <p:cNvPr id="273" name="Google Shape;273;p40"/>
          <p:cNvSpPr txBox="1">
            <a:spLocks noGrp="1"/>
          </p:cNvSpPr>
          <p:nvPr>
            <p:ph type="body" idx="1"/>
          </p:nvPr>
        </p:nvSpPr>
        <p:spPr>
          <a:xfrm>
            <a:off x="415600" y="4619133"/>
            <a:ext cx="11427600" cy="192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ko" altLang="en-US" sz="2133">
                <a:solidFill>
                  <a:srgbClr val="0D0D0D"/>
                </a:solidFill>
                <a:highlight>
                  <a:srgbClr val="FFFFFF"/>
                </a:highlight>
              </a:rPr>
              <a:t>기존 네트워크는 왼쪽과 같이 가중치 </a:t>
            </a:r>
            <a:r>
              <a:rPr lang="en-US" altLang="ko" sz="2133">
                <a:solidFill>
                  <a:srgbClr val="0D0D0D"/>
                </a:solidFill>
                <a:highlight>
                  <a:srgbClr val="FFFFFF"/>
                </a:highlight>
              </a:rPr>
              <a:t>H(x)</a:t>
            </a:r>
            <a:r>
              <a:rPr lang="ko" altLang="en-US" sz="2133">
                <a:solidFill>
                  <a:srgbClr val="0D0D0D"/>
                </a:solidFill>
                <a:highlight>
                  <a:srgbClr val="FFFFFF"/>
                </a:highlight>
              </a:rPr>
              <a:t>를 구하는 것을 목표로 하였다면</a:t>
            </a:r>
            <a:r>
              <a:rPr lang="en-US" altLang="ko" sz="2133">
                <a:solidFill>
                  <a:srgbClr val="0D0D0D"/>
                </a:solidFill>
                <a:highlight>
                  <a:srgbClr val="FFFFFF"/>
                </a:highlight>
              </a:rPr>
              <a:t>, ResNet</a:t>
            </a:r>
            <a:r>
              <a:rPr lang="ko" altLang="en-US" sz="2133">
                <a:solidFill>
                  <a:srgbClr val="0D0D0D"/>
                </a:solidFill>
                <a:highlight>
                  <a:srgbClr val="FFFFFF"/>
                </a:highlight>
              </a:rPr>
              <a:t>은 </a:t>
            </a:r>
            <a:r>
              <a:rPr lang="en-US" altLang="ko" sz="2133">
                <a:solidFill>
                  <a:srgbClr val="0D0D0D"/>
                </a:solidFill>
                <a:highlight>
                  <a:srgbClr val="FFFFFF"/>
                </a:highlight>
              </a:rPr>
              <a:t>H(x) - x(</a:t>
            </a:r>
            <a:r>
              <a:rPr lang="ko" altLang="en-US" sz="2133">
                <a:solidFill>
                  <a:srgbClr val="0D0D0D"/>
                </a:solidFill>
                <a:highlight>
                  <a:srgbClr val="FFFFFF"/>
                </a:highlight>
              </a:rPr>
              <a:t>입력과 출력의 차이</a:t>
            </a:r>
            <a:r>
              <a:rPr lang="en-US" altLang="ko" sz="2133">
                <a:solidFill>
                  <a:srgbClr val="0D0D0D"/>
                </a:solidFill>
                <a:highlight>
                  <a:srgbClr val="FFFFFF"/>
                </a:highlight>
              </a:rPr>
              <a:t>)</a:t>
            </a:r>
            <a:r>
              <a:rPr lang="ko" altLang="en-US" sz="2133">
                <a:solidFill>
                  <a:srgbClr val="0D0D0D"/>
                </a:solidFill>
                <a:highlight>
                  <a:srgbClr val="FFFFFF"/>
                </a:highlight>
              </a:rPr>
              <a:t>를 최적화 하는 것을 목표로 합니다</a:t>
            </a:r>
            <a:r>
              <a:rPr lang="en-US" altLang="ko" sz="2133">
                <a:solidFill>
                  <a:srgbClr val="0D0D0D"/>
                </a:solidFill>
                <a:highlight>
                  <a:srgbClr val="FFFFFF"/>
                </a:highlight>
              </a:rPr>
              <a:t>. </a:t>
            </a:r>
            <a:r>
              <a:rPr lang="ko" altLang="en-US" sz="2133">
                <a:solidFill>
                  <a:srgbClr val="0D0D0D"/>
                </a:solidFill>
                <a:highlight>
                  <a:srgbClr val="FFFFFF"/>
                </a:highlight>
              </a:rPr>
              <a:t>이는 </a:t>
            </a:r>
            <a:r>
              <a:rPr lang="en-US" altLang="ko" sz="2133">
                <a:solidFill>
                  <a:srgbClr val="0D0D0D"/>
                </a:solidFill>
                <a:highlight>
                  <a:srgbClr val="FFFFFF"/>
                </a:highlight>
              </a:rPr>
              <a:t>F(x) = H(x) - x</a:t>
            </a:r>
            <a:r>
              <a:rPr lang="ko" altLang="en-US" sz="2133">
                <a:solidFill>
                  <a:srgbClr val="0D0D0D"/>
                </a:solidFill>
                <a:highlight>
                  <a:srgbClr val="FFFFFF"/>
                </a:highlight>
              </a:rPr>
              <a:t>로 표현할 수 있으며 결국 </a:t>
            </a:r>
            <a:r>
              <a:rPr lang="en-US" altLang="ko" sz="2133">
                <a:solidFill>
                  <a:srgbClr val="0D0D0D"/>
                </a:solidFill>
                <a:highlight>
                  <a:srgbClr val="FFFFFF"/>
                </a:highlight>
              </a:rPr>
              <a:t>H(x) = F(x) + x</a:t>
            </a:r>
            <a:r>
              <a:rPr lang="ko" altLang="en-US" sz="2133">
                <a:solidFill>
                  <a:srgbClr val="0D0D0D"/>
                </a:solidFill>
                <a:highlight>
                  <a:srgbClr val="FFFFFF"/>
                </a:highlight>
              </a:rPr>
              <a:t>로 표현할 수 있으며 이는 오른쪽과 같이 표현할 수 있게 됩니다</a:t>
            </a:r>
            <a:r>
              <a:rPr lang="en-US" altLang="ko" sz="2133">
                <a:solidFill>
                  <a:srgbClr val="0D0D0D"/>
                </a:solidFill>
                <a:highlight>
                  <a:srgbClr val="FFFFFF"/>
                </a:highlight>
              </a:rPr>
              <a:t>. </a:t>
            </a:r>
            <a:r>
              <a:rPr lang="ko" altLang="en-US" sz="2133">
                <a:solidFill>
                  <a:srgbClr val="0D0D0D"/>
                </a:solidFill>
                <a:highlight>
                  <a:srgbClr val="FFFFFF"/>
                </a:highlight>
              </a:rPr>
              <a:t>이 방법은 최적화 시 </a:t>
            </a:r>
            <a:r>
              <a:rPr lang="en-US" altLang="ko" sz="2133">
                <a:solidFill>
                  <a:srgbClr val="0D0D0D"/>
                </a:solidFill>
                <a:highlight>
                  <a:srgbClr val="FFFFFF"/>
                </a:highlight>
              </a:rPr>
              <a:t>gradient</a:t>
            </a:r>
            <a:r>
              <a:rPr lang="ko" altLang="en-US" sz="2133">
                <a:solidFill>
                  <a:srgbClr val="0D0D0D"/>
                </a:solidFill>
                <a:highlight>
                  <a:srgbClr val="FFFFFF"/>
                </a:highlight>
              </a:rPr>
              <a:t>를 두 방향으로 역전파하는 등의 이점을 가질 수 있습니다</a:t>
            </a:r>
            <a:r>
              <a:rPr lang="en-US" altLang="ko" sz="2133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sz="2133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pic>
        <p:nvPicPr>
          <p:cNvPr id="274" name="Google Shape;27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900" y="1356967"/>
            <a:ext cx="7830200" cy="29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</Words>
  <Application>Microsoft Office PowerPoint</Application>
  <PresentationFormat>와이드스크린</PresentationFormat>
  <Paragraphs>54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2회차(03.19) - 오늘의 목표</vt:lpstr>
      <vt:lpstr>CNN의 간단 역사</vt:lpstr>
      <vt:lpstr>CNN의 간단 역사</vt:lpstr>
      <vt:lpstr>CNN의 간단 역사</vt:lpstr>
      <vt:lpstr>CNN의 간단 역사</vt:lpstr>
      <vt:lpstr>ResNet</vt:lpstr>
      <vt:lpstr>ResNet</vt:lpstr>
      <vt:lpstr>ResNet 코드와 구조를 비교</vt:lpstr>
      <vt:lpstr>ResNet</vt:lpstr>
      <vt:lpstr>ResNet</vt:lpstr>
      <vt:lpstr>ResNet 코드를 직접 쳐야되나요?</vt:lpstr>
      <vt:lpstr>ResNet 코드와 구조를 비교</vt:lpstr>
      <vt:lpstr>ResNet 코드와 구조를 비교</vt:lpstr>
      <vt:lpstr>ResNet 코드와 구조를 비교</vt:lpstr>
      <vt:lpstr>ResNet 코드와 구조를 비교</vt:lpstr>
      <vt:lpstr>ResNet 코드와 구조를 비교</vt:lpstr>
      <vt:lpstr>ResNet 코드와 구조를 비교</vt:lpstr>
      <vt:lpstr>ResNet 코드와 구조를 비교</vt:lpstr>
      <vt:lpstr>ResNet 코드와 구조를 비교</vt:lpstr>
      <vt:lpstr>ResNet를 커스텀 코드에 활용해보자</vt:lpstr>
      <vt:lpstr>ResNet를 커스텀 코드에 활용해보자</vt:lpstr>
      <vt:lpstr>ResNet를 커스텀 코드에 활용해보자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2회차(03.19) - 오늘의 목표</dc:title>
  <dc:creator>이예준</dc:creator>
  <cp:lastModifiedBy>이예준</cp:lastModifiedBy>
  <cp:revision>1</cp:revision>
  <dcterms:created xsi:type="dcterms:W3CDTF">2024-03-21T06:06:55Z</dcterms:created>
  <dcterms:modified xsi:type="dcterms:W3CDTF">2024-03-21T06:07:21Z</dcterms:modified>
</cp:coreProperties>
</file>