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70" r:id="rId15"/>
    <p:sldId id="269" r:id="rId16"/>
    <p:sldId id="271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AA308-07E4-08D2-88DB-0531CD54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4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EF6-A3A1-5F28-C597-402EE39D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BDBA-E80E-95B5-14D4-FE652173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/>
              <a:t>17/08/2023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FE7B-3AD8-6D1D-C193-BE16D894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Spiking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56B2-6DD5-21EC-DE8F-7F54F68C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6" y="2372064"/>
            <a:ext cx="10168128" cy="3694176"/>
          </a:xfrm>
        </p:spPr>
        <p:txBody>
          <a:bodyPr/>
          <a:lstStyle/>
          <a:p>
            <a:r>
              <a:rPr lang="en-GB" dirty="0"/>
              <a:t>Based on the idea that neural networks may able to predict the value of a state-action pair, but not on </a:t>
            </a:r>
            <a:r>
              <a:rPr lang="en-GB" b="1" dirty="0"/>
              <a:t>when </a:t>
            </a:r>
            <a:r>
              <a:rPr lang="en-GB" dirty="0"/>
              <a:t>they will receive the reward.</a:t>
            </a:r>
          </a:p>
          <a:p>
            <a:endParaRPr lang="en-GB" dirty="0"/>
          </a:p>
        </p:txBody>
      </p:sp>
      <p:pic>
        <p:nvPicPr>
          <p:cNvPr id="1028" name="Picture 4" descr="Q-learning: a value-based reinforcement learning algorithm | by Dhanoop  Karunakaran | Intro to Artificial Intelligence | Medium">
            <a:extLst>
              <a:ext uri="{FF2B5EF4-FFF2-40B4-BE49-F238E27FC236}">
                <a16:creationId xmlns:a16="http://schemas.microsoft.com/office/drawing/2014/main" id="{0BFD04EB-FED8-559C-1AFD-5898BA3A6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r="25644"/>
          <a:stretch/>
        </p:blipFill>
        <p:spPr bwMode="auto">
          <a:xfrm>
            <a:off x="549424" y="3714417"/>
            <a:ext cx="5922017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9F2FE-151F-E434-99EE-1F475F295F91}"/>
              </a:ext>
            </a:extLst>
          </p:cNvPr>
          <p:cNvSpPr txBox="1"/>
          <p:nvPr/>
        </p:nvSpPr>
        <p:spPr>
          <a:xfrm>
            <a:off x="653774" y="4973983"/>
            <a:ext cx="104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Q(</a:t>
            </a:r>
            <a:r>
              <a:rPr lang="en-GB" dirty="0" err="1"/>
              <a:t>s,a</a:t>
            </a:r>
            <a:r>
              <a:rPr lang="en-GB" dirty="0"/>
              <a:t>) = r(</a:t>
            </a:r>
            <a:r>
              <a:rPr lang="en-GB" dirty="0" err="1"/>
              <a:t>s,a</a:t>
            </a:r>
            <a:r>
              <a:rPr lang="en-GB" dirty="0"/>
              <a:t>) +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*r(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Google Sans"/>
              </a:rPr>
              <a:t>s’,a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r>
              <a:rPr lang="en-GB" baseline="-25000" dirty="0">
                <a:solidFill>
                  <a:srgbClr val="202124"/>
                </a:solidFill>
                <a:latin typeface="Google Sans"/>
              </a:rPr>
              <a:t>t+1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 +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 γ</a:t>
            </a:r>
            <a:r>
              <a:rPr lang="en-GB" b="0" i="0" baseline="30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r>
              <a:rPr lang="en-GB" b="0" i="0" baseline="-2500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*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r(</a:t>
            </a:r>
            <a:r>
              <a:rPr lang="en-GB" dirty="0" err="1">
                <a:solidFill>
                  <a:srgbClr val="202124"/>
                </a:solidFill>
                <a:latin typeface="Google Sans"/>
              </a:rPr>
              <a:t>s’’,a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)</a:t>
            </a:r>
            <a:r>
              <a:rPr lang="en-GB" baseline="-25000" dirty="0">
                <a:solidFill>
                  <a:srgbClr val="202124"/>
                </a:solidFill>
                <a:latin typeface="Google Sans"/>
              </a:rPr>
              <a:t>t+1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 + 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1511C-C35E-8789-C55B-B1A5C394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05" y="4879424"/>
            <a:ext cx="2553865" cy="776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27AFF-1010-7C44-4F7B-0822E6ACA0D5}"/>
              </a:ext>
            </a:extLst>
          </p:cNvPr>
          <p:cNvSpPr txBox="1"/>
          <p:nvPr/>
        </p:nvSpPr>
        <p:spPr>
          <a:xfrm>
            <a:off x="4838864" y="4789317"/>
            <a:ext cx="1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152EF-401C-85F0-687F-11185FF2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491" y="3879685"/>
            <a:ext cx="2401123" cy="2060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153F0-00A1-5B2E-7E70-FB42737F0AD2}"/>
              </a:ext>
            </a:extLst>
          </p:cNvPr>
          <p:cNvSpPr txBox="1"/>
          <p:nvPr/>
        </p:nvSpPr>
        <p:spPr>
          <a:xfrm>
            <a:off x="7432934" y="5940028"/>
            <a:ext cx="459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r(</a:t>
            </a:r>
            <a:r>
              <a:rPr lang="en-GB" dirty="0" err="1"/>
              <a:t>s,a</a:t>
            </a:r>
            <a:r>
              <a:rPr lang="en-GB" dirty="0"/>
              <a:t>)=1		                  r(</a:t>
            </a:r>
            <a:r>
              <a:rPr lang="en-GB" dirty="0" err="1"/>
              <a:t>s,a</a:t>
            </a:r>
            <a:r>
              <a:rPr lang="en-GB" dirty="0"/>
              <a:t>)=0</a:t>
            </a:r>
          </a:p>
          <a:p>
            <a:r>
              <a:rPr lang="en-GB" dirty="0"/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FA649-C357-6BEF-1775-D8E0CA2F8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44" y="3894841"/>
            <a:ext cx="2390257" cy="2030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E0170-D8D1-EBD6-610E-000C4EEA8476}"/>
              </a:ext>
            </a:extLst>
          </p:cNvPr>
          <p:cNvSpPr txBox="1"/>
          <p:nvPr/>
        </p:nvSpPr>
        <p:spPr>
          <a:xfrm>
            <a:off x="8104017" y="3417666"/>
            <a:ext cx="15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EB32-8C5A-CB3E-7357-DBC9F3EE2E53}"/>
              </a:ext>
            </a:extLst>
          </p:cNvPr>
          <p:cNvSpPr txBox="1"/>
          <p:nvPr/>
        </p:nvSpPr>
        <p:spPr>
          <a:xfrm>
            <a:off x="10665594" y="3397781"/>
            <a:ext cx="10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S’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FCA5B3-1EBA-E78D-B904-E9701F5BD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425" y="546501"/>
            <a:ext cx="2187447" cy="1778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E465CD-83E9-E2CE-5F94-02E075961B3F}"/>
              </a:ext>
            </a:extLst>
          </p:cNvPr>
          <p:cNvSpPr txBox="1"/>
          <p:nvPr/>
        </p:nvSpPr>
        <p:spPr>
          <a:xfrm>
            <a:off x="9191094" y="62791"/>
            <a:ext cx="140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S’’’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BBC89-05FE-3B32-0FAB-23476E660E77}"/>
              </a:ext>
            </a:extLst>
          </p:cNvPr>
          <p:cNvSpPr txBox="1"/>
          <p:nvPr/>
        </p:nvSpPr>
        <p:spPr>
          <a:xfrm>
            <a:off x="6436120" y="4789317"/>
            <a:ext cx="38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‘’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76202-9C87-0944-40C6-CFD6DC343124}"/>
              </a:ext>
            </a:extLst>
          </p:cNvPr>
          <p:cNvSpPr txBox="1"/>
          <p:nvPr/>
        </p:nvSpPr>
        <p:spPr>
          <a:xfrm>
            <a:off x="-21710" y="4161882"/>
            <a:ext cx="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1F00E-89DE-16D2-A86A-21B0F72762AD}"/>
              </a:ext>
            </a:extLst>
          </p:cNvPr>
          <p:cNvSpPr txBox="1"/>
          <p:nvPr/>
        </p:nvSpPr>
        <p:spPr>
          <a:xfrm>
            <a:off x="0" y="4964600"/>
            <a:ext cx="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N=3</a:t>
            </a:r>
          </a:p>
        </p:txBody>
      </p:sp>
    </p:spTree>
    <p:extLst>
      <p:ext uri="{BB962C8B-B14F-4D97-AF65-F5344CB8AC3E}">
        <p14:creationId xmlns:p14="http://schemas.microsoft.com/office/powerpoint/2010/main" val="273348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B4-96C3-9355-BE84-51AB64F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6B0A-BC31-361B-1D78-6AF04DBF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relying on n-step to make us look past the reward, just give the rewards a spread.</a:t>
            </a:r>
          </a:p>
          <a:p>
            <a:r>
              <a:rPr lang="en-GB" dirty="0"/>
              <a:t>Instead of receiving over the next 5 timesteps [1,0,0,0,0], receive [0.2, 0.2, 0.2, 0.2, 0.2]</a:t>
            </a:r>
          </a:p>
        </p:txBody>
      </p:sp>
    </p:spTree>
    <p:extLst>
      <p:ext uri="{BB962C8B-B14F-4D97-AF65-F5344CB8AC3E}">
        <p14:creationId xmlns:p14="http://schemas.microsoft.com/office/powerpoint/2010/main" val="375821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7C3C-398A-DC61-694E-359C82B4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of Reward Spiking with n-step=1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4A06-19DF-E089-C442-2094E930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03049"/>
              </p:ext>
            </p:extLst>
          </p:nvPr>
        </p:nvGraphicFramePr>
        <p:xfrm>
          <a:off x="532092" y="2122154"/>
          <a:ext cx="10486165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17172">
                  <a:extLst>
                    <a:ext uri="{9D8B030D-6E8A-4147-A177-3AD203B41FA5}">
                      <a16:colId xmlns:a16="http://schemas.microsoft.com/office/drawing/2014/main" val="1533840876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2754584131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4567026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2706838665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1682784949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170581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5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6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6A97-4D86-9685-7880-873EC2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news -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003B-5BC0-32CA-4E5B-90A5002C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15" y="2309272"/>
            <a:ext cx="10168128" cy="3694176"/>
          </a:xfrm>
        </p:spPr>
        <p:txBody>
          <a:bodyPr/>
          <a:lstStyle/>
          <a:p>
            <a:r>
              <a:rPr lang="en-GB" dirty="0"/>
              <a:t>Have been contemplating my internship due to recent successes.</a:t>
            </a:r>
          </a:p>
          <a:p>
            <a:r>
              <a:rPr lang="en-GB" dirty="0"/>
              <a:t>Considering suspending on work on this instead, as money is possibly better and work is very enjoyable and specific to my PhD</a:t>
            </a:r>
          </a:p>
        </p:txBody>
      </p:sp>
    </p:spTree>
    <p:extLst>
      <p:ext uri="{BB962C8B-B14F-4D97-AF65-F5344CB8AC3E}">
        <p14:creationId xmlns:p14="http://schemas.microsoft.com/office/powerpoint/2010/main" val="321584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353-5027-D35C-ADDA-D73504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6" y="60829"/>
            <a:ext cx="10168128" cy="1179576"/>
          </a:xfrm>
        </p:spPr>
        <p:txBody>
          <a:bodyPr/>
          <a:lstStyle/>
          <a:p>
            <a:r>
              <a:rPr lang="en-GB" dirty="0"/>
              <a:t>Full 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8A70CB-7C56-FD0F-8555-03D10B23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929675"/>
              </p:ext>
            </p:extLst>
          </p:nvPr>
        </p:nvGraphicFramePr>
        <p:xfrm>
          <a:off x="510181" y="1084905"/>
          <a:ext cx="10497939" cy="537510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384436">
                <a:tc>
                  <a:txBody>
                    <a:bodyPr/>
                    <a:lstStyle/>
                    <a:p>
                      <a:r>
                        <a:rPr lang="en-GB" sz="1200" dirty="0"/>
                        <a:t>DDQN bs=16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DDQN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Lr=0.00025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2221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</a:t>
                      </a:r>
                      <a:r>
                        <a:rPr lang="en-GB" sz="1200" dirty="0" err="1"/>
                        <a:t>mem_size</a:t>
                      </a:r>
                      <a:r>
                        <a:rPr lang="en-GB" sz="12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40406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 </a:t>
                      </a:r>
                      <a:r>
                        <a:rPr lang="en-GB" sz="1200" dirty="0" err="1"/>
                        <a:t>spread_high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4169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004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200" dirty="0"/>
                        <a:t>DDQN Augmentations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AE-B4D7-7B5C-99BD-DB0FEC1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978-187E-60AF-5EC1-29FD416A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full time again on the feasibility study</a:t>
            </a:r>
          </a:p>
          <a:p>
            <a:r>
              <a:rPr lang="en-GB" dirty="0"/>
              <a:t>Will continue to look for answers regarding the n-step ideas, but want to begin writing up soon</a:t>
            </a:r>
          </a:p>
          <a:p>
            <a:r>
              <a:rPr lang="en-GB" dirty="0"/>
              <a:t>My deadline is on the12</a:t>
            </a:r>
            <a:r>
              <a:rPr lang="en-GB" baseline="30000" dirty="0"/>
              <a:t>th</a:t>
            </a:r>
            <a:r>
              <a:rPr lang="en-GB" dirty="0"/>
              <a:t> October</a:t>
            </a:r>
          </a:p>
          <a:p>
            <a:r>
              <a:rPr lang="en-GB" dirty="0"/>
              <a:t>Demonstrations are usually on the 25</a:t>
            </a:r>
            <a:r>
              <a:rPr lang="en-GB" baseline="30000" dirty="0"/>
              <a:t>th</a:t>
            </a:r>
            <a:r>
              <a:rPr lang="en-GB" dirty="0"/>
              <a:t> September, however this may also be pushed back three weeks</a:t>
            </a:r>
          </a:p>
        </p:txBody>
      </p:sp>
    </p:spTree>
    <p:extLst>
      <p:ext uri="{BB962C8B-B14F-4D97-AF65-F5344CB8AC3E}">
        <p14:creationId xmlns:p14="http://schemas.microsoft.com/office/powerpoint/2010/main" val="38832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50A7-D314-5E3A-8F37-AE6C7B9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E47-A00F-FDFD-C880-4F8E4FF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more results – Have been running experiments on Iridis for the last 2 weeks</a:t>
            </a:r>
          </a:p>
          <a:p>
            <a:r>
              <a:rPr lang="en-GB" dirty="0"/>
              <a:t>Results have given more questions than answers; now trying to create testable hypotheses</a:t>
            </a:r>
          </a:p>
          <a:p>
            <a:r>
              <a:rPr lang="en-GB" dirty="0"/>
              <a:t>Referral work is about 95% finished, then will send it to Mohammad.</a:t>
            </a:r>
          </a:p>
          <a:p>
            <a:r>
              <a:rPr lang="en-GB" dirty="0"/>
              <a:t>Thinking on Internship has changed</a:t>
            </a:r>
          </a:p>
        </p:txBody>
      </p:sp>
    </p:spTree>
    <p:extLst>
      <p:ext uri="{BB962C8B-B14F-4D97-AF65-F5344CB8AC3E}">
        <p14:creationId xmlns:p14="http://schemas.microsoft.com/office/powerpoint/2010/main" val="21066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657-E009-F0A6-AB26-BBF785A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F5EA-E912-85E4-9EFD-802A8BB1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4" y="4353682"/>
            <a:ext cx="10168128" cy="2333604"/>
          </a:xfrm>
        </p:spPr>
        <p:txBody>
          <a:bodyPr/>
          <a:lstStyle/>
          <a:p>
            <a:r>
              <a:rPr lang="en-GB" dirty="0"/>
              <a:t>N-step is clearly the major driver behind policy churn.</a:t>
            </a:r>
          </a:p>
          <a:p>
            <a:r>
              <a:rPr lang="en-GB" dirty="0"/>
              <a:t>In the original paper, they used DDQN n-step=1, and got results around 9%, roughly matching these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53300-ED5C-2168-CF1C-5D46BB33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83640"/>
              </p:ext>
            </p:extLst>
          </p:nvPr>
        </p:nvGraphicFramePr>
        <p:xfrm>
          <a:off x="262939" y="1858024"/>
          <a:ext cx="10435147" cy="2316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630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868361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264414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8203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98F-E987-A084-535C-F55A87E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- </a:t>
            </a:r>
            <a:r>
              <a:rPr lang="en-GB" sz="4000" dirty="0"/>
              <a:t>(Variance Double down)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EAD2-3FAD-6EC1-0294-89615F2D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" y="2289650"/>
            <a:ext cx="11771062" cy="3694176"/>
          </a:xfrm>
        </p:spPr>
        <p:txBody>
          <a:bodyPr>
            <a:normAutofit/>
          </a:bodyPr>
          <a:lstStyle/>
          <a:p>
            <a:r>
              <a:rPr lang="en-GB" sz="2400" dirty="0"/>
              <a:t>After reviewing more literature, other papers have also found n-step to be far more important than expected</a:t>
            </a:r>
          </a:p>
          <a:p>
            <a:r>
              <a:rPr lang="en-GB" sz="2400" dirty="0"/>
              <a:t>This paper reported that performance </a:t>
            </a:r>
            <a:r>
              <a:rPr lang="en-GB" sz="2400" i="1" dirty="0"/>
              <a:t>increased </a:t>
            </a:r>
            <a:r>
              <a:rPr lang="en-GB" sz="2400" dirty="0"/>
              <a:t>when both n-step was increased and batch size was decreased – however despite their testing, they did not find a good reason for why this was. My results may provide a reason.</a:t>
            </a:r>
          </a:p>
          <a:p>
            <a:r>
              <a:rPr lang="en-GB" sz="2400" dirty="0"/>
              <a:t>The reason for this is that they both of these parameter changes increased variance, hence they thought they were destabilising to learning. My results show that N-step has a very strong stabilising effect.</a:t>
            </a:r>
          </a:p>
        </p:txBody>
      </p:sp>
    </p:spTree>
    <p:extLst>
      <p:ext uri="{BB962C8B-B14F-4D97-AF65-F5344CB8AC3E}">
        <p14:creationId xmlns:p14="http://schemas.microsoft.com/office/powerpoint/2010/main" val="34877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D9252-F71B-03D3-ADBB-B7457E9D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3700"/>
              <a:t>Literature – Revisiting fundamentals of Experience Replay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F53E2-BEDD-7145-E6AC-398E2250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1" r="2" b="2"/>
          <a:stretch/>
        </p:blipFill>
        <p:spPr>
          <a:xfrm>
            <a:off x="127934" y="2499015"/>
            <a:ext cx="5246096" cy="32247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55B4-8B15-7455-C344-DAC31CBA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62" y="2358754"/>
            <a:ext cx="6834634" cy="3694176"/>
          </a:xfrm>
        </p:spPr>
        <p:txBody>
          <a:bodyPr anchor="ctr">
            <a:normAutofit/>
          </a:bodyPr>
          <a:lstStyle/>
          <a:p>
            <a:r>
              <a:rPr lang="en-GB" sz="1800" dirty="0"/>
              <a:t>This paper looked to find correlations between Experience Replay size, and the age of policies in the replay buffer.</a:t>
            </a:r>
          </a:p>
          <a:p>
            <a:r>
              <a:rPr lang="en-GB" sz="1800" dirty="0"/>
              <a:t>Despite this, what they found was that larger experience replays had massive performance gains, but </a:t>
            </a:r>
            <a:r>
              <a:rPr lang="en-GB" sz="1800" b="1" dirty="0"/>
              <a:t>only </a:t>
            </a:r>
            <a:r>
              <a:rPr lang="en-GB" sz="1800" dirty="0"/>
              <a:t>with n-step. Without n-step this improvement disappears entirely.</a:t>
            </a:r>
          </a:p>
          <a:p>
            <a:r>
              <a:rPr lang="en-GB" sz="1800" dirty="0"/>
              <a:t>Paper also found even in offline RL, where n-step was thought to be detrimental, n-step still increases performance.</a:t>
            </a:r>
          </a:p>
          <a:p>
            <a:r>
              <a:rPr lang="en-GB" sz="1800" dirty="0"/>
              <a:t>The paper also proposed some theories to explain this</a:t>
            </a:r>
          </a:p>
        </p:txBody>
      </p:sp>
    </p:spTree>
    <p:extLst>
      <p:ext uri="{BB962C8B-B14F-4D97-AF65-F5344CB8AC3E}">
        <p14:creationId xmlns:p14="http://schemas.microsoft.com/office/powerpoint/2010/main" val="29012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22F-4BE7-01A8-A1AD-76D43DF8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Contrastive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66F7-09E5-1B27-C501-A13F5836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7" y="2080137"/>
            <a:ext cx="11745031" cy="2801896"/>
          </a:xfrm>
        </p:spPr>
        <p:txBody>
          <a:bodyPr>
            <a:normAutofit/>
          </a:bodyPr>
          <a:lstStyle/>
          <a:p>
            <a:r>
              <a:rPr lang="en-GB" sz="2000" dirty="0"/>
              <a:t>N-step decreases the reliance on bootstrapped targets – But is this the reason for the results?</a:t>
            </a:r>
          </a:p>
          <a:p>
            <a:r>
              <a:rPr lang="en-GB" sz="2000" dirty="0"/>
              <a:t>They tested this by adjusting the discount rate to have the same reliance on bootstrapped targets, and it to have a small impact, but not enough to justify the results.</a:t>
            </a:r>
          </a:p>
          <a:p>
            <a:r>
              <a:rPr lang="en-GB" sz="2000" dirty="0"/>
              <a:t>My Results: 0.999^10 = 0.99004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4106D5-28F8-06C7-9A95-8A1F60297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47276"/>
              </p:ext>
            </p:extLst>
          </p:nvPr>
        </p:nvGraphicFramePr>
        <p:xfrm>
          <a:off x="569047" y="3919546"/>
          <a:ext cx="10433512" cy="2682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3995">
                  <a:extLst>
                    <a:ext uri="{9D8B030D-6E8A-4147-A177-3AD203B41FA5}">
                      <a16:colId xmlns:a16="http://schemas.microsoft.com/office/drawing/2014/main" val="2304146027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3190687604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2924148390"/>
                    </a:ext>
                  </a:extLst>
                </a:gridCol>
                <a:gridCol w="1868361">
                  <a:extLst>
                    <a:ext uri="{9D8B030D-6E8A-4147-A177-3AD203B41FA5}">
                      <a16:colId xmlns:a16="http://schemas.microsoft.com/office/drawing/2014/main" val="3421807684"/>
                    </a:ext>
                  </a:extLst>
                </a:gridCol>
                <a:gridCol w="2264414">
                  <a:extLst>
                    <a:ext uri="{9D8B030D-6E8A-4147-A177-3AD203B41FA5}">
                      <a16:colId xmlns:a16="http://schemas.microsoft.com/office/drawing/2014/main" val="1618338956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261121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n-step=10, discount=0.99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43525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  <a:p>
                      <a:r>
                        <a:rPr lang="en-GB" sz="1600" dirty="0"/>
                        <a:t>Discount=0.99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15674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n-step=10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3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D94F-D203-DAF0-13FD-3B5DC61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paper’s other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25C3-E27C-C990-A161-032DA71B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55" y="2073804"/>
            <a:ext cx="10168128" cy="3694176"/>
          </a:xfrm>
        </p:spPr>
        <p:txBody>
          <a:bodyPr>
            <a:normAutofit/>
          </a:bodyPr>
          <a:lstStyle/>
          <a:p>
            <a:r>
              <a:rPr lang="en-GB" sz="2000" dirty="0"/>
              <a:t>The paper also found that larger replay capacities reduced variance, and again that n-step increases variance. They proposed the idea that this could be the reason for improved performance with larger replay buffers and larger n-step, and tested this.</a:t>
            </a:r>
          </a:p>
          <a:p>
            <a:r>
              <a:rPr lang="en-GB" sz="2000" dirty="0"/>
              <a:t>The results showed this could be partially responsible for the correlation, but was fairly weak.</a:t>
            </a:r>
          </a:p>
          <a:p>
            <a:r>
              <a:rPr lang="en-GB" sz="2000" dirty="0"/>
              <a:t>Regardless however, this does still not explain why high n-step decreases policy churn so much. My results also showed replay size has practically no impact on policy churn, at least with high N-step.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883E1-D026-5C56-3FD7-37D2B127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05941"/>
              </p:ext>
            </p:extLst>
          </p:nvPr>
        </p:nvGraphicFramePr>
        <p:xfrm>
          <a:off x="727765" y="5129785"/>
          <a:ext cx="10486165" cy="1554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17172">
                  <a:extLst>
                    <a:ext uri="{9D8B030D-6E8A-4147-A177-3AD203B41FA5}">
                      <a16:colId xmlns:a16="http://schemas.microsoft.com/office/drawing/2014/main" val="2844020185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2844048310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756468581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2555887315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1428250550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58184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7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n-step=10</a:t>
                      </a:r>
                    </a:p>
                    <a:p>
                      <a:r>
                        <a:rPr lang="en-GB" sz="1200" dirty="0" err="1"/>
                        <a:t>Mem_size</a:t>
                      </a:r>
                      <a:r>
                        <a:rPr lang="en-GB" sz="1200" dirty="0"/>
                        <a:t>=100k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3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DDQN n-step=10 </a:t>
                      </a:r>
                      <a:r>
                        <a:rPr lang="en-GB" sz="1200" dirty="0" err="1"/>
                        <a:t>mem_size</a:t>
                      </a:r>
                      <a:r>
                        <a:rPr lang="en-GB" sz="12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4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99B2-8F62-7A1D-5106-2759B57C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My First proposed theory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4E5-9DFE-2599-CBA1-96E37C89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Overgeneralisation – perhaps n-step causes other actions to have be impacted less by gradient updates, hence stabilising training.</a:t>
            </a:r>
          </a:p>
        </p:txBody>
      </p:sp>
      <p:pic>
        <p:nvPicPr>
          <p:cNvPr id="5" name="Picture 4" descr="A graph of a training step&#10;&#10;Description automatically generated with medium confidence">
            <a:extLst>
              <a:ext uri="{FF2B5EF4-FFF2-40B4-BE49-F238E27FC236}">
                <a16:creationId xmlns:a16="http://schemas.microsoft.com/office/drawing/2014/main" id="{6B095E6A-8D43-D073-412D-0B8E635A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883539"/>
            <a:ext cx="6922008" cy="51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C697-C24A-A8D1-285B-51245DC9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theory was dramatically wrong</a:t>
            </a:r>
          </a:p>
        </p:txBody>
      </p:sp>
      <p:pic>
        <p:nvPicPr>
          <p:cNvPr id="5" name="Content Placeholder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90098EA4-DD0A-228F-D5A8-103918823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18" y="2160036"/>
            <a:ext cx="4925482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E758A-B16E-11AD-E591-7F70A4F8EA56}"/>
              </a:ext>
            </a:extLst>
          </p:cNvPr>
          <p:cNvSpPr txBox="1"/>
          <p:nvPr/>
        </p:nvSpPr>
        <p:spPr>
          <a:xfrm>
            <a:off x="511886" y="3035791"/>
            <a:ext cx="5848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N-step massively </a:t>
            </a:r>
            <a:r>
              <a:rPr lang="en-GB" b="1" dirty="0"/>
              <a:t>increased </a:t>
            </a:r>
            <a:r>
              <a:rPr lang="en-GB" dirty="0"/>
              <a:t>how much gradient updates effected actions they were not intended for – the exact opposite of what I was hoping to find.</a:t>
            </a:r>
          </a:p>
          <a:p>
            <a:endParaRPr lang="en-GB" b="1" dirty="0"/>
          </a:p>
          <a:p>
            <a:r>
              <a:rPr lang="en-GB" dirty="0"/>
              <a:t>I am still unsure of what conclusions to draw from this, as it seems highly strange that high n-step causes actions to generalise </a:t>
            </a:r>
            <a:r>
              <a:rPr lang="en-GB" b="1" dirty="0"/>
              <a:t>more</a:t>
            </a:r>
            <a:r>
              <a:rPr lang="en-GB" dirty="0"/>
              <a:t>, but the policy to change </a:t>
            </a:r>
            <a:r>
              <a:rPr lang="en-GB" b="1" dirty="0"/>
              <a:t>less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was done on a single sample, so perhaps it is needed to repeat?</a:t>
            </a:r>
          </a:p>
        </p:txBody>
      </p:sp>
    </p:spTree>
    <p:extLst>
      <p:ext uri="{BB962C8B-B14F-4D97-AF65-F5344CB8AC3E}">
        <p14:creationId xmlns:p14="http://schemas.microsoft.com/office/powerpoint/2010/main" val="41158342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A5B84DD74DE40B36E4BC6020E6D9F" ma:contentTypeVersion="14" ma:contentTypeDescription="Create a new document." ma:contentTypeScope="" ma:versionID="28de449c72a5e47c5202139f2bf51550">
  <xsd:schema xmlns:xsd="http://www.w3.org/2001/XMLSchema" xmlns:xs="http://www.w3.org/2001/XMLSchema" xmlns:p="http://schemas.microsoft.com/office/2006/metadata/properties" xmlns:ns3="d7f5a7ab-2def-40a3-afd2-85d03e8f423c" xmlns:ns4="bd5b3ce5-9684-4633-a08f-c606343f8864" targetNamespace="http://schemas.microsoft.com/office/2006/metadata/properties" ma:root="true" ma:fieldsID="129c7dcc6397faf9c08502e0001ef98d" ns3:_="" ns4:_="">
    <xsd:import namespace="d7f5a7ab-2def-40a3-afd2-85d03e8f423c"/>
    <xsd:import namespace="bd5b3ce5-9684-4633-a08f-c606343f8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a7ab-2def-40a3-afd2-85d03e8f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b3ce5-9684-4633-a08f-c606343f8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5a7ab-2def-40a3-afd2-85d03e8f423c" xsi:nil="true"/>
  </documentManagement>
</p:properties>
</file>

<file path=customXml/itemProps1.xml><?xml version="1.0" encoding="utf-8"?>
<ds:datastoreItem xmlns:ds="http://schemas.openxmlformats.org/officeDocument/2006/customXml" ds:itemID="{77AE5E60-3EE9-482E-890B-30FA5C1AAE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477F19-84E0-4B89-B81C-DC3E856BC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a7ab-2def-40a3-afd2-85d03e8f423c"/>
    <ds:schemaRef ds:uri="bd5b3ce5-9684-4633-a08f-c606343f8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C4B124-6D81-4E57-9C18-D557619DF62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d5b3ce5-9684-4633-a08f-c606343f886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7f5a7ab-2def-40a3-afd2-85d03e8f42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22897</TotalTime>
  <Words>1158</Words>
  <Application>Microsoft Office PowerPoint</Application>
  <PresentationFormat>Widescreen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Google Sans</vt:lpstr>
      <vt:lpstr>AccentBoxVTI</vt:lpstr>
      <vt:lpstr>Feasibility Study</vt:lpstr>
      <vt:lpstr>What I’ve been doing</vt:lpstr>
      <vt:lpstr>Major Results</vt:lpstr>
      <vt:lpstr>Literature - (Variance Double down) </vt:lpstr>
      <vt:lpstr>Literature – Revisiting fundamentals of Experience Replay</vt:lpstr>
      <vt:lpstr>Contrastive Factor</vt:lpstr>
      <vt:lpstr>The paper’s other explanation</vt:lpstr>
      <vt:lpstr>My First proposed theory</vt:lpstr>
      <vt:lpstr>This theory was dramatically wrong</vt:lpstr>
      <vt:lpstr>Reward Spiking</vt:lpstr>
      <vt:lpstr>Test</vt:lpstr>
      <vt:lpstr>Results of Reward Spiking with n-step=1</vt:lpstr>
      <vt:lpstr>Other news - YouTube</vt:lpstr>
      <vt:lpstr>Full Results Table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Tyler Clark</dc:creator>
  <cp:lastModifiedBy>Tyler Clark</cp:lastModifiedBy>
  <cp:revision>28</cp:revision>
  <dcterms:created xsi:type="dcterms:W3CDTF">2023-08-17T14:25:07Z</dcterms:created>
  <dcterms:modified xsi:type="dcterms:W3CDTF">2023-09-21T13:15:16Z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0x01010080EA5B84DD74DE40B36E4BC6020E6D9F</vt:lpwstr>
  </property>
</Properties>
</file>