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56" r:id="rId5"/>
    <p:sldId id="257" r:id="rId6"/>
    <p:sldId id="262" r:id="rId7"/>
    <p:sldId id="272" r:id="rId8"/>
    <p:sldId id="273" r:id="rId9"/>
    <p:sldId id="275" r:id="rId10"/>
    <p:sldId id="274" r:id="rId11"/>
    <p:sldId id="260" r:id="rId12"/>
    <p:sldId id="259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Early Churn (x)</a:t>
            </a:r>
            <a:r>
              <a:rPr lang="en-US" baseline="0" dirty="0"/>
              <a:t> vs Reward Proportion (y)</a:t>
            </a:r>
            <a:endParaRPr lang="en-US" dirty="0"/>
          </a:p>
        </c:rich>
      </c:tx>
      <c:layout>
        <c:manualLayout>
          <c:xMode val="edge"/>
          <c:yMode val="edge"/>
          <c:x val="0.18150187805494519"/>
          <c:y val="2.65795100580075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2.6</c:v>
                </c:pt>
                <c:pt idx="1">
                  <c:v>3.8</c:v>
                </c:pt>
                <c:pt idx="2">
                  <c:v>7.5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20.9</c:v>
                </c:pt>
                <c:pt idx="1">
                  <c:v>3.3</c:v>
                </c:pt>
                <c:pt idx="2">
                  <c:v>0.6</c:v>
                </c:pt>
                <c:pt idx="3">
                  <c:v>23.6</c:v>
                </c:pt>
                <c:pt idx="4">
                  <c:v>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36-408D-9FD2-D69062EA10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683679"/>
        <c:axId val="976303407"/>
      </c:scatterChart>
      <c:valAx>
        <c:axId val="9706836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303407"/>
        <c:crosses val="autoZero"/>
        <c:crossBetween val="midCat"/>
      </c:valAx>
      <c:valAx>
        <c:axId val="976303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6836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85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8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1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0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5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4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2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3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BA0AA308-07E4-08D2-88DB-0531CD542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74" r="14503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96EF6-A3A1-5F28-C597-402EE39D0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Feasibility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FBDBA-E80E-95B5-14D4-FE6521736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GB" sz="2000" dirty="0"/>
              <a:t>22/08/2023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90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C0BC-532D-D351-1CE0-AB8E1842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Ultra-reliable – 5 Run repeats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64FEBF-9FCF-D46D-8E5D-74C8FDEDA3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996081"/>
              </p:ext>
            </p:extLst>
          </p:nvPr>
        </p:nvGraphicFramePr>
        <p:xfrm>
          <a:off x="771456" y="2248384"/>
          <a:ext cx="5953410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028946">
                  <a:extLst>
                    <a:ext uri="{9D8B030D-6E8A-4147-A177-3AD203B41FA5}">
                      <a16:colId xmlns:a16="http://schemas.microsoft.com/office/drawing/2014/main" val="1480766151"/>
                    </a:ext>
                  </a:extLst>
                </a:gridCol>
                <a:gridCol w="996813">
                  <a:extLst>
                    <a:ext uri="{9D8B030D-6E8A-4147-A177-3AD203B41FA5}">
                      <a16:colId xmlns:a16="http://schemas.microsoft.com/office/drawing/2014/main" val="1779393713"/>
                    </a:ext>
                  </a:extLst>
                </a:gridCol>
                <a:gridCol w="1235892">
                  <a:extLst>
                    <a:ext uri="{9D8B030D-6E8A-4147-A177-3AD203B41FA5}">
                      <a16:colId xmlns:a16="http://schemas.microsoft.com/office/drawing/2014/main" val="3895533353"/>
                    </a:ext>
                  </a:extLst>
                </a:gridCol>
                <a:gridCol w="1691759">
                  <a:extLst>
                    <a:ext uri="{9D8B030D-6E8A-4147-A177-3AD203B41FA5}">
                      <a16:colId xmlns:a16="http://schemas.microsoft.com/office/drawing/2014/main" val="2183006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Early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Late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724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/>
                        <a:t>DDQN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636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99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50A7-D314-5E3A-8F37-AE6C7B96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I’ve been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49E47-A00F-FDFD-C880-4F8E4FF45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 on Referral is completed</a:t>
            </a:r>
          </a:p>
          <a:p>
            <a:r>
              <a:rPr lang="en-GB" dirty="0"/>
              <a:t>Spent a lot of time writing my dissertation</a:t>
            </a:r>
          </a:p>
          <a:p>
            <a:r>
              <a:rPr lang="en-GB" dirty="0"/>
              <a:t>Considering what remaining tests need to be run</a:t>
            </a:r>
          </a:p>
          <a:p>
            <a:r>
              <a:rPr lang="en-GB" dirty="0"/>
              <a:t>Continuing to explore reasons for my results</a:t>
            </a:r>
          </a:p>
        </p:txBody>
      </p:sp>
    </p:spTree>
    <p:extLst>
      <p:ext uri="{BB962C8B-B14F-4D97-AF65-F5344CB8AC3E}">
        <p14:creationId xmlns:p14="http://schemas.microsoft.com/office/powerpoint/2010/main" val="210663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7657-E009-F0A6-AB26-BBF785AA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Focus of my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F5EA-E912-85E4-9EFD-802A8BB1F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584" y="5075338"/>
            <a:ext cx="10168128" cy="1611947"/>
          </a:xfrm>
        </p:spPr>
        <p:txBody>
          <a:bodyPr>
            <a:normAutofit fontScale="92500"/>
          </a:bodyPr>
          <a:lstStyle/>
          <a:p>
            <a:r>
              <a:rPr lang="en-GB" dirty="0"/>
              <a:t>N-step is clearly the major driver behind policy churn. I believe this to be currently unknown by many RL researchers</a:t>
            </a:r>
          </a:p>
          <a:p>
            <a:r>
              <a:rPr lang="en-GB" dirty="0"/>
              <a:t>I then want to find a reason for this pattern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C53300-ED5C-2168-CF1C-5D46BB3304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119127"/>
              </p:ext>
            </p:extLst>
          </p:nvPr>
        </p:nvGraphicFramePr>
        <p:xfrm>
          <a:off x="282861" y="1409434"/>
          <a:ext cx="10435147" cy="28956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85630">
                  <a:extLst>
                    <a:ext uri="{9D8B030D-6E8A-4147-A177-3AD203B41FA5}">
                      <a16:colId xmlns:a16="http://schemas.microsoft.com/office/drawing/2014/main" val="4255414579"/>
                    </a:ext>
                  </a:extLst>
                </a:gridCol>
                <a:gridCol w="1177337">
                  <a:extLst>
                    <a:ext uri="{9D8B030D-6E8A-4147-A177-3AD203B41FA5}">
                      <a16:colId xmlns:a16="http://schemas.microsoft.com/office/drawing/2014/main" val="996843923"/>
                    </a:ext>
                  </a:extLst>
                </a:gridCol>
                <a:gridCol w="1235892">
                  <a:extLst>
                    <a:ext uri="{9D8B030D-6E8A-4147-A177-3AD203B41FA5}">
                      <a16:colId xmlns:a16="http://schemas.microsoft.com/office/drawing/2014/main" val="3559425137"/>
                    </a:ext>
                  </a:extLst>
                </a:gridCol>
                <a:gridCol w="2019748">
                  <a:extLst>
                    <a:ext uri="{9D8B030D-6E8A-4147-A177-3AD203B41FA5}">
                      <a16:colId xmlns:a16="http://schemas.microsoft.com/office/drawing/2014/main" val="1334783072"/>
                    </a:ext>
                  </a:extLst>
                </a:gridCol>
                <a:gridCol w="2113027">
                  <a:extLst>
                    <a:ext uri="{9D8B030D-6E8A-4147-A177-3AD203B41FA5}">
                      <a16:colId xmlns:a16="http://schemas.microsoft.com/office/drawing/2014/main" val="2824663947"/>
                    </a:ext>
                  </a:extLst>
                </a:gridCol>
                <a:gridCol w="2103513">
                  <a:extLst>
                    <a:ext uri="{9D8B030D-6E8A-4147-A177-3AD203B41FA5}">
                      <a16:colId xmlns:a16="http://schemas.microsoft.com/office/drawing/2014/main" val="3874905528"/>
                    </a:ext>
                  </a:extLst>
                </a:gridCol>
              </a:tblGrid>
              <a:tr h="382038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Early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Late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0% Churn Rate 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0% Churn Rate 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85900"/>
                  </a:ext>
                </a:extLst>
              </a:tr>
              <a:tr h="382038">
                <a:tc>
                  <a:txBody>
                    <a:bodyPr/>
                    <a:lstStyle/>
                    <a:p>
                      <a:r>
                        <a:rPr lang="en-GB" sz="1600" dirty="0"/>
                        <a:t>DDQN n-step=20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80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DDQN n-step=10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17332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r>
                        <a:rPr lang="en-GB" sz="1600" dirty="0"/>
                        <a:t>DDQN n-step=3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0.127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01908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r>
                        <a:rPr lang="en-GB" sz="1600" dirty="0"/>
                        <a:t>DDQN n-step=1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29.2%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530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18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C883-61AA-07FC-B422-840E67AC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Reward to Bootstrap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F1C40-4977-6630-82EB-9AA4283D8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possible reason for N-step Reinforcement Learning to have an impact on policy churn is that N-step changes the ratio of rewards given from the environment, and the bootstrap target. Higher values of N are less reliant on a bootstrap target. Furthermore, this would also explain </a:t>
            </a:r>
          </a:p>
        </p:txBody>
      </p:sp>
    </p:spTree>
    <p:extLst>
      <p:ext uri="{BB962C8B-B14F-4D97-AF65-F5344CB8AC3E}">
        <p14:creationId xmlns:p14="http://schemas.microsoft.com/office/powerpoint/2010/main" val="360098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583A-8154-A92E-0A55-7F7FE90E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Asterix, Breakout, Freeway, Gopher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22815C-DE1E-1E16-BF50-F88F1FCD9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103706"/>
              </p:ext>
            </p:extLst>
          </p:nvPr>
        </p:nvGraphicFramePr>
        <p:xfrm>
          <a:off x="404145" y="1884978"/>
          <a:ext cx="7189088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05">
                  <a:extLst>
                    <a:ext uri="{9D8B030D-6E8A-4147-A177-3AD203B41FA5}">
                      <a16:colId xmlns:a16="http://schemas.microsoft.com/office/drawing/2014/main" val="3249405573"/>
                    </a:ext>
                  </a:extLst>
                </a:gridCol>
                <a:gridCol w="1674939">
                  <a:extLst>
                    <a:ext uri="{9D8B030D-6E8A-4147-A177-3AD203B41FA5}">
                      <a16:colId xmlns:a16="http://schemas.microsoft.com/office/drawing/2014/main" val="1374060826"/>
                    </a:ext>
                  </a:extLst>
                </a:gridCol>
                <a:gridCol w="1797272">
                  <a:extLst>
                    <a:ext uri="{9D8B030D-6E8A-4147-A177-3AD203B41FA5}">
                      <a16:colId xmlns:a16="http://schemas.microsoft.com/office/drawing/2014/main" val="3289418570"/>
                    </a:ext>
                  </a:extLst>
                </a:gridCol>
                <a:gridCol w="1797272">
                  <a:extLst>
                    <a:ext uri="{9D8B030D-6E8A-4147-A177-3AD203B41FA5}">
                      <a16:colId xmlns:a16="http://schemas.microsoft.com/office/drawing/2014/main" val="1928808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Early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Late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Final Reward Proportion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69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DDQN n=10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DDQN n=3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54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DDQN n=1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9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DDQN n=1, discount=0.904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78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DDQN n=10, discount=0.999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877885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5910227-82D8-D1F2-19B7-BCA795517F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2228280"/>
              </p:ext>
            </p:extLst>
          </p:nvPr>
        </p:nvGraphicFramePr>
        <p:xfrm>
          <a:off x="7795765" y="2009055"/>
          <a:ext cx="4205681" cy="4300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677E261-4FA6-5C7F-E55D-53901A24D063}"/>
              </a:ext>
            </a:extLst>
          </p:cNvPr>
          <p:cNvSpPr txBox="1"/>
          <p:nvPr/>
        </p:nvSpPr>
        <p:spPr>
          <a:xfrm>
            <a:off x="377782" y="5897461"/>
            <a:ext cx="701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Results for this theory show no strong evidence</a:t>
            </a:r>
          </a:p>
        </p:txBody>
      </p:sp>
    </p:spTree>
    <p:extLst>
      <p:ext uri="{BB962C8B-B14F-4D97-AF65-F5344CB8AC3E}">
        <p14:creationId xmlns:p14="http://schemas.microsoft.com/office/powerpoint/2010/main" val="319399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01D3-8A8D-B282-B68D-5CD95A38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Reward Proportion (All Games)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F866D-CDBC-E76C-079D-695ABFBF2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A1B714-120D-F540-E267-4D5F441BC5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934221"/>
              </p:ext>
            </p:extLst>
          </p:nvPr>
        </p:nvGraphicFramePr>
        <p:xfrm>
          <a:off x="400220" y="1728216"/>
          <a:ext cx="7758740" cy="4083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11">
                  <a:extLst>
                    <a:ext uri="{9D8B030D-6E8A-4147-A177-3AD203B41FA5}">
                      <a16:colId xmlns:a16="http://schemas.microsoft.com/office/drawing/2014/main" val="3249405573"/>
                    </a:ext>
                  </a:extLst>
                </a:gridCol>
                <a:gridCol w="1807659">
                  <a:extLst>
                    <a:ext uri="{9D8B030D-6E8A-4147-A177-3AD203B41FA5}">
                      <a16:colId xmlns:a16="http://schemas.microsoft.com/office/drawing/2014/main" val="1374060826"/>
                    </a:ext>
                  </a:extLst>
                </a:gridCol>
                <a:gridCol w="1939685">
                  <a:extLst>
                    <a:ext uri="{9D8B030D-6E8A-4147-A177-3AD203B41FA5}">
                      <a16:colId xmlns:a16="http://schemas.microsoft.com/office/drawing/2014/main" val="3289418570"/>
                    </a:ext>
                  </a:extLst>
                </a:gridCol>
                <a:gridCol w="1939685">
                  <a:extLst>
                    <a:ext uri="{9D8B030D-6E8A-4147-A177-3AD203B41FA5}">
                      <a16:colId xmlns:a16="http://schemas.microsoft.com/office/drawing/2014/main" val="1928808689"/>
                    </a:ext>
                  </a:extLst>
                </a:gridCol>
              </a:tblGrid>
              <a:tr h="790435">
                <a:tc>
                  <a:txBody>
                    <a:bodyPr/>
                    <a:lstStyle/>
                    <a:p>
                      <a:r>
                        <a:rPr lang="en-GB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Early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Late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Final Reward Proportion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696198"/>
                  </a:ext>
                </a:extLst>
              </a:tr>
              <a:tr h="457950">
                <a:tc>
                  <a:txBody>
                    <a:bodyPr/>
                    <a:lstStyle/>
                    <a:p>
                      <a:r>
                        <a:rPr lang="en-GB" dirty="0"/>
                        <a:t>DDQN n=10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6473"/>
                  </a:ext>
                </a:extLst>
              </a:tr>
              <a:tr h="457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DDQN n=3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540661"/>
                  </a:ext>
                </a:extLst>
              </a:tr>
              <a:tr h="457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DDQN n=1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96025"/>
                  </a:ext>
                </a:extLst>
              </a:tr>
              <a:tr h="7904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DDQN n=1, discount=0.904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787262"/>
                  </a:ext>
                </a:extLst>
              </a:tr>
              <a:tr h="1129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DDQN n=10, discount=0.999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877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87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C644-CD0D-F22C-2345-43678948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N-step causing overgeneralisation?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C25F38-FACE-389E-F12C-E1C79B5B3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024718"/>
              </p:ext>
            </p:extLst>
          </p:nvPr>
        </p:nvGraphicFramePr>
        <p:xfrm>
          <a:off x="1929467" y="1728216"/>
          <a:ext cx="6962864" cy="4422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362">
                  <a:extLst>
                    <a:ext uri="{9D8B030D-6E8A-4147-A177-3AD203B41FA5}">
                      <a16:colId xmlns:a16="http://schemas.microsoft.com/office/drawing/2014/main" val="2791267482"/>
                    </a:ext>
                  </a:extLst>
                </a:gridCol>
                <a:gridCol w="2329251">
                  <a:extLst>
                    <a:ext uri="{9D8B030D-6E8A-4147-A177-3AD203B41FA5}">
                      <a16:colId xmlns:a16="http://schemas.microsoft.com/office/drawing/2014/main" val="1266841127"/>
                    </a:ext>
                  </a:extLst>
                </a:gridCol>
                <a:gridCol w="2329251">
                  <a:extLst>
                    <a:ext uri="{9D8B030D-6E8A-4147-A177-3AD203B41FA5}">
                      <a16:colId xmlns:a16="http://schemas.microsoft.com/office/drawing/2014/main" val="2734042992"/>
                    </a:ext>
                  </a:extLst>
                </a:gridCol>
              </a:tblGrid>
              <a:tr h="907206">
                <a:tc>
                  <a:txBody>
                    <a:bodyPr/>
                    <a:lstStyle/>
                    <a:p>
                      <a:r>
                        <a:rPr lang="en-GB" sz="1600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Churn 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Churn std Late (Higher=more generalisation)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63092"/>
                  </a:ext>
                </a:extLst>
              </a:tr>
              <a:tr h="502363">
                <a:tc>
                  <a:txBody>
                    <a:bodyPr/>
                    <a:lstStyle/>
                    <a:p>
                      <a:r>
                        <a:rPr lang="en-GB" sz="1600" dirty="0"/>
                        <a:t>DDQN n=20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0.0042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417473"/>
                  </a:ext>
                </a:extLst>
              </a:tr>
              <a:tr h="502363">
                <a:tc>
                  <a:txBody>
                    <a:bodyPr/>
                    <a:lstStyle/>
                    <a:p>
                      <a:r>
                        <a:rPr lang="en-GB" sz="1600" dirty="0"/>
                        <a:t>DDQN n=10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0.0037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42004"/>
                  </a:ext>
                </a:extLst>
              </a:tr>
              <a:tr h="638404">
                <a:tc>
                  <a:txBody>
                    <a:bodyPr/>
                    <a:lstStyle/>
                    <a:p>
                      <a:r>
                        <a:rPr lang="en-GB" sz="1600" dirty="0"/>
                        <a:t>DDQN n=1, discount=0.904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highlight>
                            <a:srgbClr val="FFFF00"/>
                          </a:highlight>
                        </a:rPr>
                        <a:t>0.0063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307657"/>
                  </a:ext>
                </a:extLst>
              </a:tr>
              <a:tr h="867092">
                <a:tc>
                  <a:txBody>
                    <a:bodyPr/>
                    <a:lstStyle/>
                    <a:p>
                      <a:r>
                        <a:rPr lang="en-GB" sz="1600" dirty="0"/>
                        <a:t>DDQN n=10 discount=0.999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0.0028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05244"/>
                  </a:ext>
                </a:extLst>
              </a:tr>
              <a:tr h="502363">
                <a:tc>
                  <a:txBody>
                    <a:bodyPr/>
                    <a:lstStyle/>
                    <a:p>
                      <a:r>
                        <a:rPr lang="en-GB" sz="1600" dirty="0"/>
                        <a:t>DDQN n=3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0.0020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01823"/>
                  </a:ext>
                </a:extLst>
              </a:tr>
              <a:tr h="502363">
                <a:tc>
                  <a:txBody>
                    <a:bodyPr/>
                    <a:lstStyle/>
                    <a:p>
                      <a:r>
                        <a:rPr lang="en-GB" sz="1600" dirty="0"/>
                        <a:t>DDQN n=1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0.0008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73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84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3BAE-B4D7-7B5C-99BD-DB0FEC17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8B978-187E-60AF-5EC1-29FD416A2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Continue writing my thesis – Hope to have a first draft finished (with the exception of some results) by next week</a:t>
            </a:r>
          </a:p>
          <a:p>
            <a:r>
              <a:rPr lang="en-GB" dirty="0"/>
              <a:t>https://www.overleaf.com/4671849558kqdfdgzbskmz</a:t>
            </a:r>
          </a:p>
          <a:p>
            <a:r>
              <a:rPr lang="en-GB" dirty="0"/>
              <a:t>Continue looking into N-step, but primary focus will be on writing</a:t>
            </a:r>
          </a:p>
          <a:p>
            <a:r>
              <a:rPr lang="en-GB" dirty="0"/>
              <a:t>My deadline is on the 12</a:t>
            </a:r>
            <a:r>
              <a:rPr lang="en-GB" baseline="30000" dirty="0"/>
              <a:t>th</a:t>
            </a:r>
            <a:r>
              <a:rPr lang="en-GB" dirty="0"/>
              <a:t> October</a:t>
            </a:r>
          </a:p>
          <a:p>
            <a:r>
              <a:rPr lang="en-GB" dirty="0"/>
              <a:t>Demonstrations are usually on the 25</a:t>
            </a:r>
            <a:r>
              <a:rPr lang="en-GB" baseline="30000" dirty="0"/>
              <a:t>th</a:t>
            </a:r>
            <a:r>
              <a:rPr lang="en-GB" dirty="0"/>
              <a:t> September, however this may also be pushed back three weeks</a:t>
            </a:r>
          </a:p>
        </p:txBody>
      </p:sp>
    </p:spTree>
    <p:extLst>
      <p:ext uri="{BB962C8B-B14F-4D97-AF65-F5344CB8AC3E}">
        <p14:creationId xmlns:p14="http://schemas.microsoft.com/office/powerpoint/2010/main" val="388328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7353-5027-D35C-ADDA-D7350437B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36" y="60829"/>
            <a:ext cx="10168128" cy="1179576"/>
          </a:xfrm>
        </p:spPr>
        <p:txBody>
          <a:bodyPr/>
          <a:lstStyle/>
          <a:p>
            <a:r>
              <a:rPr lang="en-GB" dirty="0"/>
              <a:t>Full Results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8A70CB-7C56-FD0F-8555-03D10B23D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941933"/>
              </p:ext>
            </p:extLst>
          </p:nvPr>
        </p:nvGraphicFramePr>
        <p:xfrm>
          <a:off x="364669" y="1012695"/>
          <a:ext cx="10497939" cy="523255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028946">
                  <a:extLst>
                    <a:ext uri="{9D8B030D-6E8A-4147-A177-3AD203B41FA5}">
                      <a16:colId xmlns:a16="http://schemas.microsoft.com/office/drawing/2014/main" val="4255414579"/>
                    </a:ext>
                  </a:extLst>
                </a:gridCol>
                <a:gridCol w="996813">
                  <a:extLst>
                    <a:ext uri="{9D8B030D-6E8A-4147-A177-3AD203B41FA5}">
                      <a16:colId xmlns:a16="http://schemas.microsoft.com/office/drawing/2014/main" val="996843923"/>
                    </a:ext>
                  </a:extLst>
                </a:gridCol>
                <a:gridCol w="1235892">
                  <a:extLst>
                    <a:ext uri="{9D8B030D-6E8A-4147-A177-3AD203B41FA5}">
                      <a16:colId xmlns:a16="http://schemas.microsoft.com/office/drawing/2014/main" val="3559425137"/>
                    </a:ext>
                  </a:extLst>
                </a:gridCol>
                <a:gridCol w="1691759">
                  <a:extLst>
                    <a:ext uri="{9D8B030D-6E8A-4147-A177-3AD203B41FA5}">
                      <a16:colId xmlns:a16="http://schemas.microsoft.com/office/drawing/2014/main" val="1334783072"/>
                    </a:ext>
                  </a:extLst>
                </a:gridCol>
                <a:gridCol w="2441016">
                  <a:extLst>
                    <a:ext uri="{9D8B030D-6E8A-4147-A177-3AD203B41FA5}">
                      <a16:colId xmlns:a16="http://schemas.microsoft.com/office/drawing/2014/main" val="2824663947"/>
                    </a:ext>
                  </a:extLst>
                </a:gridCol>
                <a:gridCol w="2103513">
                  <a:extLst>
                    <a:ext uri="{9D8B030D-6E8A-4147-A177-3AD203B41FA5}">
                      <a16:colId xmlns:a16="http://schemas.microsoft.com/office/drawing/2014/main" val="3874905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Early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Late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0% Churn Rate 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0% Churn Rate 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8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/>
                        <a:t>DDQN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17332"/>
                  </a:ext>
                </a:extLst>
              </a:tr>
              <a:tr h="384436">
                <a:tc>
                  <a:txBody>
                    <a:bodyPr/>
                    <a:lstStyle/>
                    <a:p>
                      <a:r>
                        <a:rPr lang="en-GB" sz="1000" dirty="0"/>
                        <a:t>DDQN bs=16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14.8%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457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/>
                        <a:t>DDQN discount=0.999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14.4%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DDQN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Lr=0.00025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22216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r>
                        <a:rPr lang="en-GB" sz="1000" dirty="0"/>
                        <a:t>DDQN n-step=3,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01908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r>
                        <a:rPr lang="en-GB" sz="1000" dirty="0"/>
                        <a:t>DDQN n-step=1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29.2%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530293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r>
                        <a:rPr lang="en-GB" sz="1000" dirty="0"/>
                        <a:t>DDQN n-step=20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40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/>
                        <a:t>DDQN </a:t>
                      </a:r>
                      <a:r>
                        <a:rPr lang="en-GB" sz="1000" dirty="0" err="1"/>
                        <a:t>mem_size</a:t>
                      </a:r>
                      <a:r>
                        <a:rPr lang="en-GB" sz="1000" dirty="0"/>
                        <a:t>=15k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40406"/>
                  </a:ext>
                </a:extLst>
              </a:tr>
              <a:tr h="289429">
                <a:tc>
                  <a:txBody>
                    <a:bodyPr/>
                    <a:lstStyle/>
                    <a:p>
                      <a:r>
                        <a:rPr lang="en-GB" sz="1000" dirty="0"/>
                        <a:t>DDQN n=1 </a:t>
                      </a:r>
                      <a:r>
                        <a:rPr lang="en-GB" sz="1000" dirty="0" err="1"/>
                        <a:t>spread_high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004169"/>
                  </a:ext>
                </a:extLst>
              </a:tr>
              <a:tr h="316629">
                <a:tc>
                  <a:txBody>
                    <a:bodyPr/>
                    <a:lstStyle/>
                    <a:p>
                      <a:r>
                        <a:rPr lang="en-GB" sz="1000" dirty="0"/>
                        <a:t>DDQN n=1, discount=0.904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438004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r>
                        <a:rPr lang="en-GB" sz="1000" dirty="0"/>
                        <a:t>DDQN Augmentations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69891"/>
                  </a:ext>
                </a:extLst>
              </a:tr>
              <a:tr h="313578">
                <a:tc>
                  <a:txBody>
                    <a:bodyPr/>
                    <a:lstStyle/>
                    <a:p>
                      <a:r>
                        <a:rPr lang="en-GB" sz="1000" dirty="0"/>
                        <a:t>DDDQN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95851"/>
                  </a:ext>
                </a:extLst>
              </a:tr>
              <a:tr h="301021">
                <a:tc>
                  <a:txBody>
                    <a:bodyPr/>
                    <a:lstStyle/>
                    <a:p>
                      <a:r>
                        <a:rPr lang="en-GB" sz="1000" dirty="0"/>
                        <a:t>DDQN target update=16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701499"/>
                  </a:ext>
                </a:extLst>
              </a:tr>
              <a:tr h="561197">
                <a:tc>
                  <a:txBody>
                    <a:bodyPr/>
                    <a:lstStyle/>
                    <a:p>
                      <a:r>
                        <a:rPr lang="en-GB" sz="1000" dirty="0"/>
                        <a:t>DDQN Update Interval=4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687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36126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EA5B84DD74DE40B36E4BC6020E6D9F" ma:contentTypeVersion="14" ma:contentTypeDescription="Create a new document." ma:contentTypeScope="" ma:versionID="28de449c72a5e47c5202139f2bf51550">
  <xsd:schema xmlns:xsd="http://www.w3.org/2001/XMLSchema" xmlns:xs="http://www.w3.org/2001/XMLSchema" xmlns:p="http://schemas.microsoft.com/office/2006/metadata/properties" xmlns:ns3="d7f5a7ab-2def-40a3-afd2-85d03e8f423c" xmlns:ns4="bd5b3ce5-9684-4633-a08f-c606343f8864" targetNamespace="http://schemas.microsoft.com/office/2006/metadata/properties" ma:root="true" ma:fieldsID="129c7dcc6397faf9c08502e0001ef98d" ns3:_="" ns4:_="">
    <xsd:import namespace="d7f5a7ab-2def-40a3-afd2-85d03e8f423c"/>
    <xsd:import namespace="bd5b3ce5-9684-4633-a08f-c606343f88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f5a7ab-2def-40a3-afd2-85d03e8f4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5b3ce5-9684-4633-a08f-c606343f886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7f5a7ab-2def-40a3-afd2-85d03e8f423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477F19-84E0-4B89-B81C-DC3E856BCF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f5a7ab-2def-40a3-afd2-85d03e8f423c"/>
    <ds:schemaRef ds:uri="bd5b3ce5-9684-4633-a08f-c606343f88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C4B124-6D81-4E57-9C18-D557619DF62D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bd5b3ce5-9684-4633-a08f-c606343f8864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d7f5a7ab-2def-40a3-afd2-85d03e8f423c"/>
  </ds:schemaRefs>
</ds:datastoreItem>
</file>

<file path=customXml/itemProps3.xml><?xml version="1.0" encoding="utf-8"?>
<ds:datastoreItem xmlns:ds="http://schemas.openxmlformats.org/officeDocument/2006/customXml" ds:itemID="{77AE5E60-3EE9-482E-890B-30FA5C1AAE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24673</TotalTime>
  <Words>685</Words>
  <Application>Microsoft Office PowerPoint</Application>
  <PresentationFormat>Widescreen</PresentationFormat>
  <Paragraphs>206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Feasibility Study</vt:lpstr>
      <vt:lpstr>What I’ve been doing</vt:lpstr>
      <vt:lpstr>Key Focus of my dissertation</vt:lpstr>
      <vt:lpstr>Reward to Bootstrap Ratio</vt:lpstr>
      <vt:lpstr>Asterix, Breakout, Freeway, Gopher</vt:lpstr>
      <vt:lpstr>Reward Proportion (All Games)</vt:lpstr>
      <vt:lpstr>N-step causing overgeneralisation?</vt:lpstr>
      <vt:lpstr>Next Week</vt:lpstr>
      <vt:lpstr>Full Results Table</vt:lpstr>
      <vt:lpstr>Ultra-reliable – 5 Run repeats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Feasibility Study</dc:title>
  <dc:creator>Tyler Clark</dc:creator>
  <cp:lastModifiedBy>Tyler Clark</cp:lastModifiedBy>
  <cp:revision>39</cp:revision>
  <dcterms:created xsi:type="dcterms:W3CDTF">2023-08-17T14:25:07Z</dcterms:created>
  <dcterms:modified xsi:type="dcterms:W3CDTF">2023-09-26T08:49:48Z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0x01010080EA5B84DD74DE40B36E4BC6020E6D9F</vt:lpwstr>
  </property>
</Properties>
</file>