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63"/>
  </p:notesMasterIdLst>
  <p:sldIdLst>
    <p:sldId id="256" r:id="rId2"/>
    <p:sldId id="257" r:id="rId3"/>
    <p:sldId id="264" r:id="rId4"/>
    <p:sldId id="288" r:id="rId5"/>
    <p:sldId id="265" r:id="rId6"/>
    <p:sldId id="259" r:id="rId7"/>
    <p:sldId id="260" r:id="rId8"/>
    <p:sldId id="261" r:id="rId9"/>
    <p:sldId id="262" r:id="rId10"/>
    <p:sldId id="263" r:id="rId11"/>
    <p:sldId id="266" r:id="rId12"/>
    <p:sldId id="267" r:id="rId13"/>
    <p:sldId id="268" r:id="rId14"/>
    <p:sldId id="286" r:id="rId15"/>
    <p:sldId id="270" r:id="rId16"/>
    <p:sldId id="269" r:id="rId17"/>
    <p:sldId id="271" r:id="rId18"/>
    <p:sldId id="272" r:id="rId19"/>
    <p:sldId id="273" r:id="rId20"/>
    <p:sldId id="274" r:id="rId21"/>
    <p:sldId id="275" r:id="rId22"/>
    <p:sldId id="277" r:id="rId23"/>
    <p:sldId id="276" r:id="rId24"/>
    <p:sldId id="278" r:id="rId25"/>
    <p:sldId id="279" r:id="rId26"/>
    <p:sldId id="281" r:id="rId27"/>
    <p:sldId id="282" r:id="rId28"/>
    <p:sldId id="285" r:id="rId29"/>
    <p:sldId id="284" r:id="rId30"/>
    <p:sldId id="289" r:id="rId31"/>
    <p:sldId id="290" r:id="rId32"/>
    <p:sldId id="283" r:id="rId33"/>
    <p:sldId id="291" r:id="rId34"/>
    <p:sldId id="292" r:id="rId35"/>
    <p:sldId id="293" r:id="rId36"/>
    <p:sldId id="294" r:id="rId37"/>
    <p:sldId id="295" r:id="rId38"/>
    <p:sldId id="296" r:id="rId39"/>
    <p:sldId id="297" r:id="rId40"/>
    <p:sldId id="298" r:id="rId41"/>
    <p:sldId id="299" r:id="rId42"/>
    <p:sldId id="300" r:id="rId43"/>
    <p:sldId id="301" r:id="rId44"/>
    <p:sldId id="280"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02" r:id="rId61"/>
    <p:sldId id="318"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0BD0E-D3E3-4941-9467-CF89C006765E}" type="datetimeFigureOut">
              <a:rPr lang="zh-CN" altLang="en-US" smtClean="0"/>
              <a:pPr/>
              <a:t>2010-9-8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2DCE0-2B3D-47A6-BA14-6DBA7648105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5BC149-60C7-4D15-B5E2-03D6C6ECFA92}" type="slidenum">
              <a:rPr lang="zh-CN" altLang="en-AU"/>
              <a:pPr>
                <a:defRPr/>
              </a:pPr>
              <a:t>4</a:t>
            </a:fld>
            <a:endParaRPr lang="en-AU" altLang="zh-CN"/>
          </a:p>
        </p:txBody>
      </p:sp>
      <p:sp>
        <p:nvSpPr>
          <p:cNvPr id="75779" name="Rectangle 2"/>
          <p:cNvSpPr>
            <a:spLocks noGrp="1" noRot="1" noChangeAspect="1" noChangeArrowheads="1" noTextEdit="1"/>
          </p:cNvSpPr>
          <p:nvPr>
            <p:ph type="sldImg"/>
          </p:nvPr>
        </p:nvSpPr>
        <p:spPr>
          <a:xfrm>
            <a:off x="1165225" y="679450"/>
            <a:ext cx="4532313" cy="3398838"/>
          </a:xfrm>
          <a:ln/>
        </p:spPr>
      </p:sp>
      <p:sp>
        <p:nvSpPr>
          <p:cNvPr id="75780"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9212E91-31F1-4302-8AB4-036E9139ED74}" type="slidenum">
              <a:rPr lang="zh-CN" altLang="en-AU"/>
              <a:pPr>
                <a:defRPr/>
              </a:pPr>
              <a:t>33</a:t>
            </a:fld>
            <a:endParaRPr lang="en-AU" altLang="zh-CN"/>
          </a:p>
        </p:txBody>
      </p:sp>
      <p:sp>
        <p:nvSpPr>
          <p:cNvPr id="92163" name="Rectangle 2"/>
          <p:cNvSpPr>
            <a:spLocks noGrp="1" noRot="1" noChangeAspect="1" noChangeArrowheads="1" noTextEdit="1"/>
          </p:cNvSpPr>
          <p:nvPr>
            <p:ph type="sldImg"/>
          </p:nvPr>
        </p:nvSpPr>
        <p:spPr>
          <a:xfrm>
            <a:off x="1165225" y="679450"/>
            <a:ext cx="4532313" cy="3398838"/>
          </a:xfrm>
          <a:ln/>
        </p:spPr>
      </p:sp>
      <p:sp>
        <p:nvSpPr>
          <p:cNvPr id="92164"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E20433D4-E769-45B8-8BD5-58BFD8C402E4}" type="slidenum">
              <a:rPr lang="en-US" altLang="zh-CN"/>
              <a:pPr>
                <a:defRPr/>
              </a:pPr>
              <a:t>34</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GB"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A8B7AE-95F4-4034-AA45-C9719B69CD50}" type="slidenum">
              <a:rPr lang="zh-CN" altLang="en-AU"/>
              <a:pPr>
                <a:defRPr/>
              </a:pPr>
              <a:t>35</a:t>
            </a:fld>
            <a:endParaRPr lang="en-AU" altLang="zh-CN"/>
          </a:p>
        </p:txBody>
      </p:sp>
      <p:sp>
        <p:nvSpPr>
          <p:cNvPr id="95235" name="Rectangle 2"/>
          <p:cNvSpPr>
            <a:spLocks noGrp="1" noRot="1" noChangeAspect="1" noChangeArrowheads="1" noTextEdit="1"/>
          </p:cNvSpPr>
          <p:nvPr>
            <p:ph type="sldImg"/>
          </p:nvPr>
        </p:nvSpPr>
        <p:spPr>
          <a:xfrm>
            <a:off x="1165225" y="679450"/>
            <a:ext cx="4532313" cy="3398838"/>
          </a:xfrm>
          <a:ln/>
        </p:spPr>
      </p:sp>
      <p:sp>
        <p:nvSpPr>
          <p:cNvPr id="95236"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D70D8E-0A8A-4C1B-8DCD-89B9975017FF}" type="slidenum">
              <a:rPr lang="zh-CN" altLang="en-AU"/>
              <a:pPr>
                <a:defRPr/>
              </a:pPr>
              <a:t>36</a:t>
            </a:fld>
            <a:endParaRPr lang="en-AU" altLang="zh-CN"/>
          </a:p>
        </p:txBody>
      </p:sp>
      <p:sp>
        <p:nvSpPr>
          <p:cNvPr id="96259" name="Rectangle 2"/>
          <p:cNvSpPr>
            <a:spLocks noGrp="1" noRot="1" noChangeAspect="1" noChangeArrowheads="1" noTextEdit="1"/>
          </p:cNvSpPr>
          <p:nvPr>
            <p:ph type="sldImg"/>
          </p:nvPr>
        </p:nvSpPr>
        <p:spPr>
          <a:xfrm>
            <a:off x="1165225" y="679450"/>
            <a:ext cx="4532313" cy="3398838"/>
          </a:xfrm>
          <a:ln/>
        </p:spPr>
      </p:sp>
      <p:sp>
        <p:nvSpPr>
          <p:cNvPr id="96260"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1ABBBF8-46A5-4540-8370-674AB39F7B0C}" type="slidenum">
              <a:rPr lang="zh-CN" altLang="en-AU"/>
              <a:pPr>
                <a:defRPr/>
              </a:pPr>
              <a:t>37</a:t>
            </a:fld>
            <a:endParaRPr lang="en-AU" altLang="zh-CN"/>
          </a:p>
        </p:txBody>
      </p:sp>
      <p:sp>
        <p:nvSpPr>
          <p:cNvPr id="97283" name="Rectangle 2"/>
          <p:cNvSpPr>
            <a:spLocks noGrp="1" noRot="1" noChangeAspect="1" noChangeArrowheads="1" noTextEdit="1"/>
          </p:cNvSpPr>
          <p:nvPr>
            <p:ph type="sldImg"/>
          </p:nvPr>
        </p:nvSpPr>
        <p:spPr>
          <a:xfrm>
            <a:off x="1165225" y="679450"/>
            <a:ext cx="4532313" cy="3398838"/>
          </a:xfrm>
          <a:ln/>
        </p:spPr>
      </p:sp>
      <p:sp>
        <p:nvSpPr>
          <p:cNvPr id="97284"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29BC2CD-FBC4-4D30-8B74-94CFCEF1C945}" type="slidenum">
              <a:rPr lang="zh-CN" altLang="en-AU"/>
              <a:pPr>
                <a:defRPr/>
              </a:pPr>
              <a:t>38</a:t>
            </a:fld>
            <a:endParaRPr lang="en-AU" altLang="zh-CN"/>
          </a:p>
        </p:txBody>
      </p:sp>
      <p:sp>
        <p:nvSpPr>
          <p:cNvPr id="98307" name="Rectangle 2"/>
          <p:cNvSpPr>
            <a:spLocks noGrp="1" noRot="1" noChangeAspect="1" noChangeArrowheads="1" noTextEdit="1"/>
          </p:cNvSpPr>
          <p:nvPr>
            <p:ph type="sldImg"/>
          </p:nvPr>
        </p:nvSpPr>
        <p:spPr>
          <a:xfrm>
            <a:off x="1165225" y="679450"/>
            <a:ext cx="4532313" cy="3398838"/>
          </a:xfrm>
          <a:ln/>
        </p:spPr>
      </p:sp>
      <p:sp>
        <p:nvSpPr>
          <p:cNvPr id="98308"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A6C1BD-4F24-49E2-8799-7F24C0F145EF}" type="slidenum">
              <a:rPr lang="zh-CN" altLang="en-AU"/>
              <a:pPr>
                <a:defRPr/>
              </a:pPr>
              <a:t>39</a:t>
            </a:fld>
            <a:endParaRPr lang="en-AU" altLang="zh-CN"/>
          </a:p>
        </p:txBody>
      </p:sp>
      <p:sp>
        <p:nvSpPr>
          <p:cNvPr id="99331" name="Rectangle 2"/>
          <p:cNvSpPr>
            <a:spLocks noGrp="1" noRot="1" noChangeAspect="1" noChangeArrowheads="1" noTextEdit="1"/>
          </p:cNvSpPr>
          <p:nvPr>
            <p:ph type="sldImg"/>
          </p:nvPr>
        </p:nvSpPr>
        <p:spPr>
          <a:xfrm>
            <a:off x="1165225" y="679450"/>
            <a:ext cx="4532313" cy="3398838"/>
          </a:xfrm>
          <a:ln/>
        </p:spPr>
      </p:sp>
      <p:sp>
        <p:nvSpPr>
          <p:cNvPr id="99332"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07FA6CD-F0CA-42BB-96C8-C86288B3193C}" type="slidenum">
              <a:rPr lang="zh-CN" altLang="en-AU"/>
              <a:pPr>
                <a:defRPr/>
              </a:pPr>
              <a:t>40</a:t>
            </a:fld>
            <a:endParaRPr lang="en-AU" altLang="zh-CN"/>
          </a:p>
        </p:txBody>
      </p:sp>
      <p:sp>
        <p:nvSpPr>
          <p:cNvPr id="100355" name="Rectangle 2"/>
          <p:cNvSpPr>
            <a:spLocks noGrp="1" noRot="1" noChangeAspect="1" noChangeArrowheads="1" noTextEdit="1"/>
          </p:cNvSpPr>
          <p:nvPr>
            <p:ph type="sldImg"/>
          </p:nvPr>
        </p:nvSpPr>
        <p:spPr>
          <a:xfrm>
            <a:off x="1165225" y="679450"/>
            <a:ext cx="4532313" cy="3398838"/>
          </a:xfrm>
          <a:ln/>
        </p:spPr>
      </p:sp>
      <p:sp>
        <p:nvSpPr>
          <p:cNvPr id="100356"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11E748-94B5-4F81-BC04-9680625C63E2}" type="slidenum">
              <a:rPr lang="zh-CN" altLang="en-AU"/>
              <a:pPr>
                <a:defRPr/>
              </a:pPr>
              <a:t>41</a:t>
            </a:fld>
            <a:endParaRPr lang="en-AU" altLang="zh-CN"/>
          </a:p>
        </p:txBody>
      </p:sp>
      <p:sp>
        <p:nvSpPr>
          <p:cNvPr id="101379" name="Rectangle 2"/>
          <p:cNvSpPr>
            <a:spLocks noGrp="1" noRot="1" noChangeAspect="1" noChangeArrowheads="1" noTextEdit="1"/>
          </p:cNvSpPr>
          <p:nvPr>
            <p:ph type="sldImg"/>
          </p:nvPr>
        </p:nvSpPr>
        <p:spPr>
          <a:xfrm>
            <a:off x="1165225" y="679450"/>
            <a:ext cx="4532313" cy="3398838"/>
          </a:xfrm>
          <a:ln/>
        </p:spPr>
      </p:sp>
      <p:sp>
        <p:nvSpPr>
          <p:cNvPr id="101380"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CA7DC5-FD4D-4239-9D33-129C4CD6600D}" type="slidenum">
              <a:rPr lang="zh-CN" altLang="en-AU"/>
              <a:pPr>
                <a:defRPr/>
              </a:pPr>
              <a:t>42</a:t>
            </a:fld>
            <a:endParaRPr lang="en-AU" altLang="zh-CN"/>
          </a:p>
        </p:txBody>
      </p:sp>
      <p:sp>
        <p:nvSpPr>
          <p:cNvPr id="102403" name="Rectangle 2"/>
          <p:cNvSpPr>
            <a:spLocks noGrp="1" noRot="1" noChangeAspect="1" noChangeArrowheads="1" noTextEdit="1"/>
          </p:cNvSpPr>
          <p:nvPr>
            <p:ph type="sldImg"/>
          </p:nvPr>
        </p:nvSpPr>
        <p:spPr>
          <a:xfrm>
            <a:off x="1165225" y="679450"/>
            <a:ext cx="4532313" cy="3398838"/>
          </a:xfrm>
          <a:ln/>
        </p:spPr>
      </p:sp>
      <p:sp>
        <p:nvSpPr>
          <p:cNvPr id="102404"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17B485E1-D659-4582-B4EC-CA96BB5F051C}" type="slidenum">
              <a:rPr lang="en-US" altLang="zh-CN"/>
              <a:pPr>
                <a:defRPr/>
              </a:pPr>
              <a:t>14</a:t>
            </a:fld>
            <a:endParaRPr lang="en-US" altLang="zh-CN"/>
          </a:p>
        </p:txBody>
      </p:sp>
      <p:sp>
        <p:nvSpPr>
          <p:cNvPr id="77827" name="Rectangle 2"/>
          <p:cNvSpPr>
            <a:spLocks noGrp="1" noRot="1" noChangeAspect="1" noChangeArrowheads="1" noTextEdit="1"/>
          </p:cNvSpPr>
          <p:nvPr>
            <p:ph type="sldImg"/>
          </p:nvPr>
        </p:nvSpPr>
        <p:spPr>
          <a:xfrm>
            <a:off x="4025900" y="0"/>
            <a:ext cx="2770188" cy="2079625"/>
          </a:xfrm>
          <a:ln/>
        </p:spPr>
      </p:sp>
      <p:sp>
        <p:nvSpPr>
          <p:cNvPr id="77828" name="Rectangle 3"/>
          <p:cNvSpPr>
            <a:spLocks noGrp="1" noChangeArrowheads="1"/>
          </p:cNvSpPr>
          <p:nvPr>
            <p:ph type="body" idx="1"/>
          </p:nvPr>
        </p:nvSpPr>
        <p:spPr>
          <a:xfrm>
            <a:off x="0" y="2135188"/>
            <a:ext cx="6858000" cy="7008812"/>
          </a:xfrm>
          <a:noFill/>
          <a:ln/>
        </p:spPr>
        <p:txBody>
          <a:bodyPr/>
          <a:lstStyle/>
          <a:p>
            <a:pPr eaLnBrk="1" hangingPunct="1"/>
            <a:r>
              <a:rPr lang="en-GB" altLang="zh-CN" smtClean="0">
                <a:latin typeface="Arial" pitchFamily="34" charset="0"/>
              </a:rPr>
              <a:t>It is important to bear in mind that, in a real-world system, there will be many rules (potentially tens of thousands) and many facts (possibly even hundreds of thousands). Let us look at the steps required to get JBoss Rules up and running and see how the system works to process our rules.</a:t>
            </a:r>
          </a:p>
          <a:p>
            <a:pPr eaLnBrk="1" hangingPunct="1"/>
            <a:r>
              <a:rPr lang="en-GB" altLang="zh-CN" smtClean="0">
                <a:latin typeface="Arial" pitchFamily="34" charset="0"/>
              </a:rPr>
              <a:t>First of all, we obtain our list of rules (specified in one or more DRL, DSL or XML files) and tell JBoss Rules to parse them into memory. </a:t>
            </a:r>
          </a:p>
          <a:p>
            <a:pPr eaLnBrk="1" hangingPunct="1"/>
            <a:r>
              <a:rPr lang="en-GB" altLang="zh-CN" smtClean="0">
                <a:latin typeface="Arial" pitchFamily="34" charset="0"/>
              </a:rPr>
              <a:t>&lt;animate id=“1”/&gt; This uses an instance of the org.drools.compiler.PackageBuilder class. A java.io.InputStream is passed to the addPackageFromDrl(…) method and then the getPackage() method is called to obtain an in-memory representation of the parsed rules. Then we can pick an implementation of org.drools.RuleBase depending on the algorithm we wish to apply (org.drools.reteoo.RuleBaseImpl for the Object Oriented Rete implementation) and load the package into a RuleBase with the RuleBase.addPackage(…) method. Now we have an in-memory definition of the Rules suitable for algorithmic processing.</a:t>
            </a:r>
          </a:p>
          <a:p>
            <a:pPr eaLnBrk="1" hangingPunct="1"/>
            <a:r>
              <a:rPr lang="en-GB" altLang="zh-CN" smtClean="0">
                <a:latin typeface="Arial" pitchFamily="34" charset="0"/>
              </a:rPr>
              <a:t>&lt;animate id=“2”/&gt;Now we have the RuleBase defined, we need to obtain a construct that can do the work of combining rules and facts, this is known as the “Working Memory” and is created using the org.drools.WorkingMemory RuleBase.newWorkingMemory() method.</a:t>
            </a:r>
          </a:p>
          <a:p>
            <a:pPr eaLnBrk="1" hangingPunct="1"/>
            <a:r>
              <a:rPr lang="en-GB" altLang="zh-CN" smtClean="0">
                <a:latin typeface="Arial" pitchFamily="34" charset="0"/>
              </a:rPr>
              <a:t>&lt;animate id=“3”/&gt; So the next step is to make JBoss Rules “aware” of the world in which it is operating.  Each fact is asserted into the Working Memory ( WorkingMemory.assert(…) ). As the facts are asserted, JBoss Rules is actually doing a lot of the work required to understand how the facts relate to the rules and to build up the optimised Rete network that describes this relationship.</a:t>
            </a:r>
          </a:p>
          <a:p>
            <a:pPr eaLnBrk="1" hangingPunct="1"/>
            <a:r>
              <a:rPr lang="en-GB" altLang="zh-CN" smtClean="0">
                <a:latin typeface="Arial" pitchFamily="34" charset="0"/>
              </a:rPr>
              <a:t>&lt;animate id=“4”/&gt; If we “look inside” the implementation of the WorkingMemory we can see that it is holding a reference to the Facts and a copy of the parsed Rules, we are ready to go</a:t>
            </a:r>
          </a:p>
          <a:p>
            <a:pPr eaLnBrk="1" hangingPunct="1"/>
            <a:r>
              <a:rPr lang="en-GB" altLang="zh-CN" smtClean="0">
                <a:latin typeface="Arial" pitchFamily="34" charset="0"/>
              </a:rPr>
              <a:t>&lt;animate id=“5”/&gt; Now we ask the call the fire all rules method on the WorkingMemory (WorkingMemory.fireAllRules()) to actually trigger all the interactions between facts and rules. It is helpful and instructive at this point to consider a naïve, brute force approach. The rules engine behaves as if it has exhaustively evaluated all of the rules against all of the facts and looked to see which rules should be fired against which facts.</a:t>
            </a:r>
          </a:p>
          <a:p>
            <a:pPr eaLnBrk="1" hangingPunct="1"/>
            <a:r>
              <a:rPr lang="en-GB" altLang="zh-CN" smtClean="0">
                <a:latin typeface="Arial" pitchFamily="34" charset="0"/>
              </a:rPr>
              <a:t>&lt;animate id=“6”/&gt; The black lines represent all the possible interactions and the red lines the ones when a particular rule matches against one or more sets of facts. Each such red line, represents an activation object in JBoss rules terminlogy and is a pair of a rules consquence and the tuple of objects on which the rule has been activated.</a:t>
            </a:r>
          </a:p>
          <a:p>
            <a:pPr eaLnBrk="1" hangingPunct="1"/>
            <a:r>
              <a:rPr lang="en-GB" altLang="zh-CN" smtClean="0">
                <a:latin typeface="Arial" pitchFamily="34" charset="0"/>
              </a:rPr>
              <a:t>&lt;animate id=“7”/&gt; All of the activations are queued within a data construct known as an agenda. In general, the order which this activations are stacked will not be formally defined. The constructs such as salience allow some more control over how they are defined.</a:t>
            </a:r>
          </a:p>
          <a:p>
            <a:pPr eaLnBrk="1" hangingPunct="1"/>
            <a:r>
              <a:rPr lang="en-GB" altLang="zh-CN" smtClean="0">
                <a:latin typeface="Arial" pitchFamily="34" charset="0"/>
              </a:rPr>
              <a:t>&lt;animate id=“8”/&gt; Finally, activations are processed one-by-one from the agenda, calling the consequence of the rule on the facts that activated it.</a:t>
            </a:r>
          </a:p>
          <a:p>
            <a:pPr eaLnBrk="1" hangingPunct="1"/>
            <a:r>
              <a:rPr lang="en-GB" altLang="zh-CN" smtClean="0">
                <a:latin typeface="Arial" pitchFamily="34" charset="0"/>
              </a:rPr>
              <a:t>One final complication to note is that the processing of the consequence from one rule may change facts on which other activations’s on the agenda rules and facts were calculated. Thus this is actually an iterative process where the firing of one activation on the agenda can actually affect the contents of the agenda before the next activation is fired!</a:t>
            </a:r>
          </a:p>
          <a:p>
            <a:pPr eaLnBrk="1" hangingPunct="1"/>
            <a:r>
              <a:rPr lang="en-GB" altLang="zh-CN" smtClean="0">
                <a:latin typeface="Arial" pitchFamily="34" charset="0"/>
              </a:rPr>
              <a:t>As you can imagine, once you have tens of thousand rules and potential hundreds of thousands of facts, a “brute force” approach which mindelessly evaluates all facts against all rules becomes unworkable. The Rete algorithm’s purpose is to provide an efficient way of handling such as situation. </a:t>
            </a:r>
          </a:p>
          <a:p>
            <a:pPr eaLnBrk="1" hangingPunct="1"/>
            <a:r>
              <a:rPr lang="en-GB" altLang="zh-CN" smtClean="0">
                <a:latin typeface="Arial" pitchFamily="34" charset="0"/>
              </a:rPr>
              <a:t>&lt;senote&gt;To complete this overview, I would really like to add a single slide after this one that shows the basics of what the Rete algorithm is doing – pending inspiration&lt;/senote&gt;</a:t>
            </a:r>
          </a:p>
          <a:p>
            <a:pPr eaLnBrk="1" hangingPunct="1"/>
            <a:endParaRPr lang="en-GB" altLang="zh-CN" smtClean="0">
              <a:latin typeface="Arial" pitchFamily="34" charset="0"/>
            </a:endParaRPr>
          </a:p>
          <a:p>
            <a:pPr eaLnBrk="1" hangingPunct="1"/>
            <a:endParaRPr lang="en-GB"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p:txBody>
          <a:bodyPr/>
          <a:lstStyle/>
          <a:p>
            <a:pPr>
              <a:defRPr/>
            </a:pPr>
            <a:fld id="{469A13FA-8174-4711-995A-ED2EE5CD1FBB}" type="slidenum">
              <a:rPr lang="en-US" altLang="zh-CN"/>
              <a:pPr>
                <a:defRPr/>
              </a:pPr>
              <a:t>24</a:t>
            </a:fld>
            <a:endParaRPr lang="en-US" altLang="zh-CN"/>
          </a:p>
        </p:txBody>
      </p:sp>
      <p:sp>
        <p:nvSpPr>
          <p:cNvPr id="79875" name="Rectangle 2"/>
          <p:cNvSpPr>
            <a:spLocks noGrp="1" noRot="1" noChangeAspect="1" noChangeArrowheads="1" noTextEdit="1"/>
          </p:cNvSpPr>
          <p:nvPr>
            <p:ph type="sldImg"/>
          </p:nvPr>
        </p:nvSpPr>
        <p:spPr>
          <a:xfrm>
            <a:off x="4025900" y="0"/>
            <a:ext cx="2770188" cy="2079625"/>
          </a:xfrm>
          <a:ln/>
        </p:spPr>
      </p:sp>
      <p:sp>
        <p:nvSpPr>
          <p:cNvPr id="79876" name="Rectangle 3"/>
          <p:cNvSpPr>
            <a:spLocks noGrp="1" noChangeArrowheads="1"/>
          </p:cNvSpPr>
          <p:nvPr>
            <p:ph type="body" idx="1"/>
          </p:nvPr>
        </p:nvSpPr>
        <p:spPr>
          <a:xfrm>
            <a:off x="0" y="2135188"/>
            <a:ext cx="6858000" cy="7008812"/>
          </a:xfrm>
          <a:noFill/>
          <a:ln/>
        </p:spPr>
        <p:txBody>
          <a:bodyPr/>
          <a:lstStyle/>
          <a:p>
            <a:pPr eaLnBrk="1" hangingPunct="1"/>
            <a:r>
              <a:rPr lang="en-GB" altLang="zh-CN" smtClean="0">
                <a:latin typeface="Arial" pitchFamily="34" charset="0"/>
              </a:rPr>
              <a:t>It is very useful when attempting to get one’s head around a rules engine to dive into a concrete example of what a rule and a fact might look like in a real-world system. Here we see a very small slice through a system that is being used to automate the process of trading stocks on an exchange.</a:t>
            </a:r>
          </a:p>
          <a:p>
            <a:pPr eaLnBrk="1" hangingPunct="1"/>
            <a:r>
              <a:rPr lang="en-GB" altLang="zh-CN" smtClean="0">
                <a:latin typeface="Arial" pitchFamily="34" charset="0"/>
              </a:rPr>
              <a:t>On the right we see the class that defines one of the key facts in the system and represents a Stock trading on the exchange. The key things to notice are that:</a:t>
            </a:r>
          </a:p>
          <a:p>
            <a:pPr eaLnBrk="1" hangingPunct="1">
              <a:buFontTx/>
              <a:buChar char="•"/>
            </a:pPr>
            <a:r>
              <a:rPr lang="en-GB" altLang="zh-CN" smtClean="0">
                <a:latin typeface="Arial" pitchFamily="34" charset="0"/>
              </a:rPr>
              <a:t>this is a plain old Java object (POJO) which has exposed its state via a number of getters and setters that follow the JavaBeans naming conventions</a:t>
            </a:r>
          </a:p>
          <a:p>
            <a:pPr eaLnBrk="1" hangingPunct="1">
              <a:buFontTx/>
              <a:buChar char="•"/>
            </a:pPr>
            <a:r>
              <a:rPr lang="en-GB" altLang="zh-CN" smtClean="0">
                <a:latin typeface="Arial" pitchFamily="34" charset="0"/>
              </a:rPr>
              <a:t>this is the type of POJO a well-architected imperative solution would be likely to have produced already which can be reused in JBoss Rules (although we should note it can be best practice to produce a layer of POJOs specific to Rules – perhaps at a finer level of granularity to optimise performance and readability)</a:t>
            </a:r>
          </a:p>
          <a:p>
            <a:pPr eaLnBrk="1" hangingPunct="1"/>
            <a:r>
              <a:rPr lang="en-GB" altLang="zh-CN" smtClean="0">
                <a:latin typeface="Arial" pitchFamily="34" charset="0"/>
              </a:rPr>
              <a:t>On the left we see a simple rule, specified in a text file in the recommended DRL format provided with JBoss Rules 3.x . In POE (Plain Old English) this rule defines the following behaviour “when price of the stock with ticker symbol DJIA falls below $100.00 and the technical score is at least 10.1, the fundamentals metric is at least 62.5 and the perceived attractiveness is at least 87.2 then flag the stock as a BUY”. This is exactly what the rule would look like in a DSL (domain specific language) if the mappings had been configured to support a “Stock Picker DSL”.</a:t>
            </a:r>
          </a:p>
          <a:p>
            <a:pPr eaLnBrk="1" hangingPunct="1"/>
            <a:r>
              <a:rPr lang="en-GB" altLang="zh-CN" smtClean="0">
                <a:latin typeface="Arial" pitchFamily="34" charset="0"/>
              </a:rPr>
              <a:t>Delving into a little more detail we can see that the rule is given a name “IdentifyHotBuys” and then has two modifiers applied to it, no-loop which ensures that is the facts on which this rule is based changed then the rule (which would normally then be fired again) is not re-activated and salience which define the priority of this rule relative to other rules and allows some control over the order in which the rules will be fired.</a:t>
            </a:r>
          </a:p>
          <a:p>
            <a:pPr eaLnBrk="1" hangingPunct="1"/>
            <a:r>
              <a:rPr lang="en-GB" altLang="zh-CN" smtClean="0">
                <a:latin typeface="Arial" pitchFamily="34" charset="0"/>
              </a:rPr>
              <a:t>Other available rule attributes are:</a:t>
            </a:r>
          </a:p>
          <a:p>
            <a:pPr eaLnBrk="1" hangingPunct="1">
              <a:buFontTx/>
              <a:buChar char="•"/>
            </a:pPr>
            <a:r>
              <a:rPr lang="en-GB" altLang="zh-CN" smtClean="0">
                <a:latin typeface="Arial" pitchFamily="34" charset="0"/>
              </a:rPr>
              <a:t>agenda-group – partitions rules into a named group and allows only members of the group which currently has the focus to fire</a:t>
            </a:r>
          </a:p>
          <a:p>
            <a:pPr eaLnBrk="1" hangingPunct="1">
              <a:buFontTx/>
              <a:buChar char="•"/>
            </a:pPr>
            <a:r>
              <a:rPr lang="en-GB" altLang="zh-CN" smtClean="0">
                <a:latin typeface="Arial" pitchFamily="34" charset="0"/>
              </a:rPr>
              <a:t>auto-focus – allows automatic switching of the focus to the agenda-group this rule is in when it fires</a:t>
            </a:r>
          </a:p>
          <a:p>
            <a:pPr eaLnBrk="1" hangingPunct="1">
              <a:buFontTx/>
              <a:buChar char="•"/>
            </a:pPr>
            <a:r>
              <a:rPr lang="en-GB" altLang="zh-CN" smtClean="0">
                <a:latin typeface="Arial" pitchFamily="34" charset="0"/>
              </a:rPr>
              <a:t>activation-group – makes all rules in this group exclusive, i.e. only one rule from this group will fire not matter how many are activated</a:t>
            </a:r>
          </a:p>
          <a:p>
            <a:pPr eaLnBrk="1" hangingPunct="1">
              <a:buFontTx/>
              <a:buChar char="•"/>
            </a:pPr>
            <a:r>
              <a:rPr lang="en-GB" altLang="zh-CN" smtClean="0">
                <a:latin typeface="Arial" pitchFamily="34" charset="0"/>
              </a:rPr>
              <a:t>duration - ?not defined in docos?</a:t>
            </a:r>
          </a:p>
          <a:p>
            <a:pPr eaLnBrk="1" hangingPunct="1"/>
            <a:r>
              <a:rPr lang="en-GB" altLang="zh-CN" smtClean="0">
                <a:latin typeface="Arial" pitchFamily="34" charset="0"/>
              </a:rPr>
              <a:t>The When clause specifies the conditions that must be met for this rule to fire in an HQL like object-oriented query syntax. Note that all matching objects will be found and have this rule applied. In this case, we are only likely to find one Stock object. If we had specified simply fundamentals &gt;50.0 we would find many more. Each stock would then be matched with this rule (in what is called an activation).</a:t>
            </a:r>
          </a:p>
          <a:p>
            <a:pPr eaLnBrk="1" hangingPunct="1"/>
            <a:r>
              <a:rPr lang="en-GB" altLang="zh-CN" smtClean="0">
                <a:latin typeface="Arial" pitchFamily="34" charset="0"/>
              </a:rPr>
              <a:t>The Then clause specifies the action that will be taken for each matching stock (using the stock variable to access the matched stock and some other built-in JBoss Rules objects such as the modify() method to let the rules engine know that this object has been updated and that it need to recalculate the result of any relevant rules that were referring to the object.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pPr>
              <a:defRPr/>
            </a:pPr>
            <a:fld id="{D291DF52-69CB-42F8-A50A-3DFF9CB5C90D}" type="slidenum">
              <a:rPr lang="en-US" altLang="zh-CN"/>
              <a:pPr>
                <a:defRPr/>
              </a:pPr>
              <a:t>26</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GB"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5269D384-8EE6-429C-A1C0-4DC04ED5DBFE}" type="slidenum">
              <a:rPr lang="en-US" altLang="zh-CN"/>
              <a:pPr>
                <a:defRPr/>
              </a:pPr>
              <a:t>27</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GB"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DE9D4A-E543-4F42-9E6B-601991279A0E}" type="slidenum">
              <a:rPr lang="zh-CN" altLang="en-AU"/>
              <a:pPr>
                <a:defRPr/>
              </a:pPr>
              <a:t>29</a:t>
            </a:fld>
            <a:endParaRPr lang="en-AU" altLang="zh-CN"/>
          </a:p>
        </p:txBody>
      </p:sp>
      <p:sp>
        <p:nvSpPr>
          <p:cNvPr id="89091" name="Rectangle 2"/>
          <p:cNvSpPr>
            <a:spLocks noGrp="1" noRot="1" noChangeAspect="1" noChangeArrowheads="1" noTextEdit="1"/>
          </p:cNvSpPr>
          <p:nvPr>
            <p:ph type="sldImg"/>
          </p:nvPr>
        </p:nvSpPr>
        <p:spPr>
          <a:xfrm>
            <a:off x="1165225" y="679450"/>
            <a:ext cx="4532313" cy="3398838"/>
          </a:xfrm>
          <a:ln/>
        </p:spPr>
      </p:sp>
      <p:sp>
        <p:nvSpPr>
          <p:cNvPr id="89092"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19A39F-8F6C-45DB-B453-FB782EEF7671}" type="slidenum">
              <a:rPr lang="zh-CN" altLang="en-AU"/>
              <a:pPr>
                <a:defRPr/>
              </a:pPr>
              <a:t>30</a:t>
            </a:fld>
            <a:endParaRPr lang="en-AU" altLang="zh-CN"/>
          </a:p>
        </p:txBody>
      </p:sp>
      <p:sp>
        <p:nvSpPr>
          <p:cNvPr id="90115" name="Rectangle 2"/>
          <p:cNvSpPr>
            <a:spLocks noGrp="1" noRot="1" noChangeAspect="1" noChangeArrowheads="1" noTextEdit="1"/>
          </p:cNvSpPr>
          <p:nvPr>
            <p:ph type="sldImg"/>
          </p:nvPr>
        </p:nvSpPr>
        <p:spPr>
          <a:xfrm>
            <a:off x="1165225" y="679450"/>
            <a:ext cx="4532313" cy="3398838"/>
          </a:xfrm>
          <a:ln/>
        </p:spPr>
      </p:sp>
      <p:sp>
        <p:nvSpPr>
          <p:cNvPr id="90116"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961ADF0-3E60-4E7C-927E-B0D8F3071161}" type="slidenum">
              <a:rPr lang="zh-CN" altLang="en-AU"/>
              <a:pPr>
                <a:defRPr/>
              </a:pPr>
              <a:t>31</a:t>
            </a:fld>
            <a:endParaRPr lang="en-AU" altLang="zh-CN"/>
          </a:p>
        </p:txBody>
      </p:sp>
      <p:sp>
        <p:nvSpPr>
          <p:cNvPr id="91139" name="Rectangle 2"/>
          <p:cNvSpPr>
            <a:spLocks noGrp="1" noRot="1" noChangeAspect="1" noChangeArrowheads="1" noTextEdit="1"/>
          </p:cNvSpPr>
          <p:nvPr>
            <p:ph type="sldImg"/>
          </p:nvPr>
        </p:nvSpPr>
        <p:spPr>
          <a:xfrm>
            <a:off x="1165225" y="679450"/>
            <a:ext cx="4532313" cy="3398838"/>
          </a:xfrm>
          <a:ln/>
        </p:spPr>
      </p:sp>
      <p:sp>
        <p:nvSpPr>
          <p:cNvPr id="91140"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83A7F5-0650-4434-BAD6-F73196A5B477}" type="slidenum">
              <a:rPr lang="zh-CN" altLang="en-AU"/>
              <a:pPr>
                <a:defRPr/>
              </a:pPr>
              <a:t>32</a:t>
            </a:fld>
            <a:endParaRPr lang="en-AU" altLang="zh-CN"/>
          </a:p>
        </p:txBody>
      </p:sp>
      <p:sp>
        <p:nvSpPr>
          <p:cNvPr id="88067" name="Rectangle 2"/>
          <p:cNvSpPr>
            <a:spLocks noGrp="1" noRot="1" noChangeAspect="1" noChangeArrowheads="1" noTextEdit="1"/>
          </p:cNvSpPr>
          <p:nvPr>
            <p:ph type="sldImg"/>
          </p:nvPr>
        </p:nvSpPr>
        <p:spPr>
          <a:xfrm>
            <a:off x="1165225" y="679450"/>
            <a:ext cx="4532313" cy="3398838"/>
          </a:xfrm>
          <a:ln/>
        </p:spPr>
      </p:sp>
      <p:sp>
        <p:nvSpPr>
          <p:cNvPr id="88068" name="Rectangle 3"/>
          <p:cNvSpPr>
            <a:spLocks noGrp="1" noChangeArrowheads="1"/>
          </p:cNvSpPr>
          <p:nvPr>
            <p:ph type="body" idx="1"/>
          </p:nvPr>
        </p:nvSpPr>
        <p:spPr>
          <a:xfrm>
            <a:off x="895350" y="4379913"/>
            <a:ext cx="5073650" cy="4079875"/>
          </a:xfrm>
          <a:noFill/>
          <a:ln/>
        </p:spPr>
        <p:txBody>
          <a:bodyPr/>
          <a:lstStyle/>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86557B3C-8F81-4915-B940-41B0F0CD5CD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57B3C-8F81-4915-B940-41B0F0CD5CD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57B3C-8F81-4915-B940-41B0F0CD5CD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57B3C-8F81-4915-B940-41B0F0CD5CD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57B3C-8F81-4915-B940-41B0F0CD5CD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557B3C-8F81-4915-B940-41B0F0CD5CD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557B3C-8F81-4915-B940-41B0F0CD5CD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8" name="灯片编号占位符 7"/>
          <p:cNvSpPr>
            <a:spLocks noGrp="1"/>
          </p:cNvSpPr>
          <p:nvPr>
            <p:ph type="sldNum" sz="quarter" idx="11"/>
          </p:nvPr>
        </p:nvSpPr>
        <p:spPr/>
        <p:txBody>
          <a:bodyPr/>
          <a:lstStyle/>
          <a:p>
            <a:fld id="{86557B3C-8F81-4915-B940-41B0F0CD5CD4}" type="slidenum">
              <a:rPr lang="zh-CN" altLang="en-US" smtClean="0"/>
              <a:pPr/>
              <a:t>‹#›</a:t>
            </a:fld>
            <a:endParaRPr lang="zh-CN" altLang="en-US"/>
          </a:p>
        </p:txBody>
      </p:sp>
      <p:sp>
        <p:nvSpPr>
          <p:cNvPr id="9" name="页脚占位符 8"/>
          <p:cNvSpPr>
            <a:spLocks noGrp="1"/>
          </p:cNvSpPr>
          <p:nvPr>
            <p:ph type="ftr" sz="quarter" idx="12"/>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557B3C-8F81-4915-B940-41B0F0CD5CD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C4B4D9A-75C3-42E1-90EA-38572460E556}" type="datetimeFigureOut">
              <a:rPr lang="zh-CN" altLang="en-US" smtClean="0"/>
              <a:pPr/>
              <a:t>2010-9-8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156448" y="6422064"/>
            <a:ext cx="762000" cy="365125"/>
          </a:xfrm>
        </p:spPr>
        <p:txBody>
          <a:bodyPr/>
          <a:lstStyle/>
          <a:p>
            <a:fld id="{86557B3C-8F81-4915-B940-41B0F0CD5CD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fld id="{0C4B4D9A-75C3-42E1-90EA-38572460E556}" type="datetimeFigureOut">
              <a:rPr lang="zh-CN" altLang="en-US" smtClean="0"/>
              <a:pPr/>
              <a:t>2010-9-8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557B3C-8F81-4915-B940-41B0F0CD5CD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C4B4D9A-75C3-42E1-90EA-38572460E556}" type="datetimeFigureOut">
              <a:rPr lang="zh-CN" altLang="en-US" smtClean="0"/>
              <a:pPr/>
              <a:t>2010-9-8</a:t>
            </a:fld>
            <a:endParaRPr lang="zh-CN" altLang="en-US"/>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zh-CN" altLang="en-US"/>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6557B3C-8F81-4915-B940-41B0F0CD5CD4}"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jboss.org/drool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JBoss</a:t>
            </a:r>
            <a:r>
              <a:rPr lang="en-US" altLang="zh-CN" dirty="0" smtClean="0"/>
              <a:t> Drools</a:t>
            </a:r>
            <a:endParaRPr lang="zh-CN" altLang="en-US" dirty="0"/>
          </a:p>
        </p:txBody>
      </p:sp>
      <p:sp>
        <p:nvSpPr>
          <p:cNvPr id="3" name="副标题 2"/>
          <p:cNvSpPr>
            <a:spLocks noGrp="1"/>
          </p:cNvSpPr>
          <p:nvPr>
            <p:ph type="subTitle" idx="1"/>
          </p:nvPr>
        </p:nvSpPr>
        <p:spPr/>
        <p:txBody>
          <a:bodyPr/>
          <a:lstStyle/>
          <a:p>
            <a:r>
              <a:rPr lang="zh-CN" altLang="en-US" dirty="0" smtClean="0"/>
              <a:t>刘俊豪</a:t>
            </a:r>
            <a:endParaRPr lang="zh-CN" altLang="en-US" dirty="0"/>
          </a:p>
        </p:txBody>
      </p:sp>
      <p:pic>
        <p:nvPicPr>
          <p:cNvPr id="4" name="图片 3" descr="DroolsLogo.jpg"/>
          <p:cNvPicPr>
            <a:picLocks noChangeAspect="1"/>
          </p:cNvPicPr>
          <p:nvPr/>
        </p:nvPicPr>
        <p:blipFill>
          <a:blip r:embed="rId2"/>
          <a:stretch>
            <a:fillRect/>
          </a:stretch>
        </p:blipFill>
        <p:spPr>
          <a:xfrm>
            <a:off x="2987824" y="4077072"/>
            <a:ext cx="3888432" cy="89733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RETE</a:t>
            </a:r>
            <a:r>
              <a:rPr lang="zh-CN" altLang="en-US" dirty="0" smtClean="0"/>
              <a:t>网络</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0" y="1556792"/>
            <a:ext cx="9144000" cy="46820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ea typeface="宋体" pitchFamily="2" charset="-122"/>
              </a:rPr>
              <a:t>JoinNode</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a:xfrm>
            <a:off x="0" y="1628800"/>
            <a:ext cx="9144000" cy="4745254"/>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更复杂的网络</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 y="1916832"/>
            <a:ext cx="9144001" cy="40662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srcRect/>
          <a:stretch>
            <a:fillRect/>
          </a:stretch>
        </p:blipFill>
        <p:spPr bwMode="auto">
          <a:xfrm>
            <a:off x="0" y="0"/>
            <a:ext cx="911458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ChangeArrowheads="1"/>
          </p:cNvSpPr>
          <p:nvPr/>
        </p:nvSpPr>
        <p:spPr bwMode="auto">
          <a:xfrm>
            <a:off x="5907088" y="1152525"/>
            <a:ext cx="2940050" cy="2354263"/>
          </a:xfrm>
          <a:prstGeom prst="plus">
            <a:avLst>
              <a:gd name="adj" fmla="val 6810"/>
            </a:avLst>
          </a:prstGeom>
          <a:solidFill>
            <a:srgbClr val="FFCC99"/>
          </a:solidFill>
          <a:ln w="19050" algn="ctr">
            <a:solidFill>
              <a:schemeClr val="tx1"/>
            </a:solidFill>
            <a:miter lim="800000"/>
            <a:headEnd/>
            <a:tailEnd/>
          </a:ln>
        </p:spPr>
        <p:txBody>
          <a:bodyPr anchorCtr="1"/>
          <a:lstStyle/>
          <a:p>
            <a:pPr algn="ctr">
              <a:spcBef>
                <a:spcPct val="50000"/>
              </a:spcBef>
            </a:pPr>
            <a:r>
              <a:rPr lang="en-GB" altLang="zh-CN" b="1" i="1">
                <a:solidFill>
                  <a:schemeClr val="bg1"/>
                </a:solidFill>
                <a:latin typeface="Arial" pitchFamily="34" charset="0"/>
              </a:rPr>
              <a:t>Agenda</a:t>
            </a:r>
            <a:endParaRPr lang="en-US" altLang="zh-CN" b="1" i="1">
              <a:solidFill>
                <a:schemeClr val="bg1"/>
              </a:solidFill>
              <a:latin typeface="Arial" pitchFamily="34" charset="0"/>
            </a:endParaRPr>
          </a:p>
        </p:txBody>
      </p:sp>
      <p:sp>
        <p:nvSpPr>
          <p:cNvPr id="10243" name="Rectangle 3"/>
          <p:cNvSpPr>
            <a:spLocks noGrp="1" noChangeArrowheads="1"/>
          </p:cNvSpPr>
          <p:nvPr>
            <p:ph type="title"/>
          </p:nvPr>
        </p:nvSpPr>
        <p:spPr>
          <a:xfrm>
            <a:off x="457200" y="274638"/>
            <a:ext cx="7467600" cy="850106"/>
          </a:xfrm>
        </p:spPr>
        <p:txBody>
          <a:bodyPr/>
          <a:lstStyle/>
          <a:p>
            <a:pPr eaLnBrk="1" hangingPunct="1"/>
            <a:r>
              <a:rPr lang="en-US" altLang="zh-CN" dirty="0" smtClean="0">
                <a:latin typeface="宋体" pitchFamily="2" charset="-122"/>
                <a:ea typeface="宋体" pitchFamily="2" charset="-122"/>
              </a:rPr>
              <a:t>Drools</a:t>
            </a:r>
            <a:r>
              <a:rPr lang="zh-CN" altLang="en-US" dirty="0" smtClean="0">
                <a:latin typeface="宋体" pitchFamily="2" charset="-122"/>
                <a:ea typeface="宋体" pitchFamily="2" charset="-122"/>
              </a:rPr>
              <a:t>是如何工作的？</a:t>
            </a:r>
            <a:endParaRPr lang="en-US" altLang="zh-CN" dirty="0" smtClean="0">
              <a:ea typeface="宋体" pitchFamily="2" charset="-122"/>
            </a:endParaRPr>
          </a:p>
        </p:txBody>
      </p:sp>
      <p:sp>
        <p:nvSpPr>
          <p:cNvPr id="10244" name="Rectangle 4"/>
          <p:cNvSpPr>
            <a:spLocks noChangeArrowheads="1"/>
          </p:cNvSpPr>
          <p:nvPr/>
        </p:nvSpPr>
        <p:spPr bwMode="auto">
          <a:xfrm>
            <a:off x="388938" y="15843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10245" name="Rectangle 5"/>
          <p:cNvSpPr>
            <a:spLocks noChangeArrowheads="1"/>
          </p:cNvSpPr>
          <p:nvPr/>
        </p:nvSpPr>
        <p:spPr bwMode="auto">
          <a:xfrm>
            <a:off x="541338" y="17367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10246" name="Rectangle 6"/>
          <p:cNvSpPr>
            <a:spLocks noChangeArrowheads="1"/>
          </p:cNvSpPr>
          <p:nvPr/>
        </p:nvSpPr>
        <p:spPr bwMode="auto">
          <a:xfrm>
            <a:off x="693738" y="18891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10247" name="Rectangle 7"/>
          <p:cNvSpPr>
            <a:spLocks noChangeArrowheads="1"/>
          </p:cNvSpPr>
          <p:nvPr/>
        </p:nvSpPr>
        <p:spPr bwMode="auto">
          <a:xfrm>
            <a:off x="846138" y="20415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10248" name="Rectangle 8"/>
          <p:cNvSpPr>
            <a:spLocks noChangeArrowheads="1"/>
          </p:cNvSpPr>
          <p:nvPr/>
        </p:nvSpPr>
        <p:spPr bwMode="auto">
          <a:xfrm>
            <a:off x="998538" y="2193925"/>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solidFill>
                  <a:schemeClr val="bg1"/>
                </a:solidFill>
                <a:latin typeface="Arial" pitchFamily="34" charset="0"/>
              </a:rPr>
              <a:t>Rule</a:t>
            </a:r>
            <a:endParaRPr lang="en-US" altLang="zh-CN" b="1" i="1" dirty="0">
              <a:solidFill>
                <a:schemeClr val="bg1"/>
              </a:solidFill>
              <a:latin typeface="Arial" pitchFamily="34" charset="0"/>
            </a:endParaRPr>
          </a:p>
        </p:txBody>
      </p:sp>
      <p:sp>
        <p:nvSpPr>
          <p:cNvPr id="10249" name="Rectangle 9"/>
          <p:cNvSpPr>
            <a:spLocks noChangeArrowheads="1"/>
          </p:cNvSpPr>
          <p:nvPr/>
        </p:nvSpPr>
        <p:spPr bwMode="auto">
          <a:xfrm>
            <a:off x="428625" y="39888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10250" name="Rectangle 10"/>
          <p:cNvSpPr>
            <a:spLocks noChangeArrowheads="1"/>
          </p:cNvSpPr>
          <p:nvPr/>
        </p:nvSpPr>
        <p:spPr bwMode="auto">
          <a:xfrm>
            <a:off x="581025" y="41412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10251" name="Rectangle 11"/>
          <p:cNvSpPr>
            <a:spLocks noChangeArrowheads="1"/>
          </p:cNvSpPr>
          <p:nvPr/>
        </p:nvSpPr>
        <p:spPr bwMode="auto">
          <a:xfrm>
            <a:off x="733425" y="42936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10252" name="Rectangle 12"/>
          <p:cNvSpPr>
            <a:spLocks noChangeArrowheads="1"/>
          </p:cNvSpPr>
          <p:nvPr/>
        </p:nvSpPr>
        <p:spPr bwMode="auto">
          <a:xfrm>
            <a:off x="885825" y="44460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10253" name="Rectangle 13"/>
          <p:cNvSpPr>
            <a:spLocks noChangeArrowheads="1"/>
          </p:cNvSpPr>
          <p:nvPr/>
        </p:nvSpPr>
        <p:spPr bwMode="auto">
          <a:xfrm>
            <a:off x="1038225" y="4598447"/>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62478" name="AutoShape 14"/>
          <p:cNvSpPr>
            <a:spLocks noChangeArrowheads="1"/>
          </p:cNvSpPr>
          <p:nvPr/>
        </p:nvSpPr>
        <p:spPr bwMode="auto">
          <a:xfrm>
            <a:off x="3741738" y="4233322"/>
            <a:ext cx="1911350" cy="1283910"/>
          </a:xfrm>
          <a:prstGeom prst="plus">
            <a:avLst>
              <a:gd name="adj" fmla="val 25000"/>
            </a:avLst>
          </a:prstGeom>
          <a:solidFill>
            <a:srgbClr val="FFCC99"/>
          </a:solidFill>
          <a:ln w="19050" algn="ctr">
            <a:solidFill>
              <a:schemeClr val="tx1"/>
            </a:solidFill>
            <a:miter lim="800000"/>
            <a:headEnd/>
            <a:tailEnd/>
          </a:ln>
        </p:spPr>
        <p:txBody>
          <a:bodyPr anchor="ctr">
            <a:spAutoFit/>
          </a:bodyPr>
          <a:lstStyle/>
          <a:p>
            <a:pPr algn="ctr">
              <a:spcBef>
                <a:spcPct val="50000"/>
              </a:spcBef>
            </a:pPr>
            <a:r>
              <a:rPr lang="en-GB" altLang="zh-CN" b="1" i="1">
                <a:solidFill>
                  <a:schemeClr val="bg1"/>
                </a:solidFill>
                <a:latin typeface="Arial" pitchFamily="34" charset="0"/>
              </a:rPr>
              <a:t>WorkingMemory</a:t>
            </a:r>
            <a:endParaRPr lang="en-US" altLang="zh-CN" b="1" i="1">
              <a:solidFill>
                <a:schemeClr val="bg1"/>
              </a:solidFill>
              <a:latin typeface="Arial" pitchFamily="34" charset="0"/>
            </a:endParaRPr>
          </a:p>
        </p:txBody>
      </p:sp>
      <p:sp>
        <p:nvSpPr>
          <p:cNvPr id="62479" name="AutoShape 15"/>
          <p:cNvSpPr>
            <a:spLocks noChangeArrowheads="1"/>
          </p:cNvSpPr>
          <p:nvPr/>
        </p:nvSpPr>
        <p:spPr bwMode="auto">
          <a:xfrm>
            <a:off x="1763688" y="4516318"/>
            <a:ext cx="1969542" cy="611386"/>
          </a:xfrm>
          <a:prstGeom prst="rightArrow">
            <a:avLst>
              <a:gd name="adj1" fmla="val 50000"/>
              <a:gd name="adj2" fmla="val 87726"/>
            </a:avLst>
          </a:prstGeom>
          <a:solidFill>
            <a:srgbClr val="CCFFFF"/>
          </a:solidFill>
          <a:ln w="9525" algn="ctr">
            <a:solidFill>
              <a:schemeClr val="tx1"/>
            </a:solidFill>
            <a:miter lim="800000"/>
            <a:headEnd/>
            <a:tailEnd/>
          </a:ln>
        </p:spPr>
        <p:txBody>
          <a:bodyPr wrap="square" anchor="ctr">
            <a:spAutoFit/>
          </a:bodyPr>
          <a:lstStyle/>
          <a:p>
            <a:pPr algn="ctr">
              <a:spcBef>
                <a:spcPct val="50000"/>
              </a:spcBef>
            </a:pPr>
            <a:r>
              <a:rPr lang="en-GB" altLang="zh-CN" sz="1400" b="1" i="1">
                <a:solidFill>
                  <a:schemeClr val="bg1"/>
                </a:solidFill>
                <a:latin typeface="Arial" pitchFamily="34" charset="0"/>
              </a:rPr>
              <a:t>3. Assert Facts</a:t>
            </a:r>
            <a:endParaRPr lang="en-US" altLang="zh-CN" sz="1400" b="1" i="1">
              <a:solidFill>
                <a:schemeClr val="bg1"/>
              </a:solidFill>
              <a:latin typeface="Arial" pitchFamily="34" charset="0"/>
            </a:endParaRPr>
          </a:p>
        </p:txBody>
      </p:sp>
      <p:sp>
        <p:nvSpPr>
          <p:cNvPr id="62480" name="AutoShape 16"/>
          <p:cNvSpPr>
            <a:spLocks noChangeArrowheads="1"/>
          </p:cNvSpPr>
          <p:nvPr/>
        </p:nvSpPr>
        <p:spPr bwMode="auto">
          <a:xfrm>
            <a:off x="5975796" y="4077072"/>
            <a:ext cx="3060700" cy="2733675"/>
          </a:xfrm>
          <a:prstGeom prst="cloudCallout">
            <a:avLst>
              <a:gd name="adj1" fmla="val -58972"/>
              <a:gd name="adj2" fmla="val -25027"/>
            </a:avLst>
          </a:prstGeom>
          <a:solidFill>
            <a:srgbClr val="CCFFCC"/>
          </a:solidFill>
          <a:ln w="19050">
            <a:solidFill>
              <a:schemeClr val="tx1"/>
            </a:solidFill>
            <a:round/>
            <a:headEnd/>
            <a:tailEnd/>
          </a:ln>
        </p:spPr>
        <p:txBody>
          <a:bodyPr anchor="ctr"/>
          <a:lstStyle/>
          <a:p>
            <a:pPr algn="ctr">
              <a:spcBef>
                <a:spcPct val="50000"/>
              </a:spcBef>
            </a:pPr>
            <a:endParaRPr lang="en-GB" altLang="zh-CN" b="1" i="1">
              <a:solidFill>
                <a:schemeClr val="bg1"/>
              </a:solidFill>
              <a:latin typeface="Arial" pitchFamily="34" charset="0"/>
            </a:endParaRPr>
          </a:p>
        </p:txBody>
      </p:sp>
      <p:sp>
        <p:nvSpPr>
          <p:cNvPr id="62481" name="AutoShape 17"/>
          <p:cNvSpPr>
            <a:spLocks noChangeArrowheads="1"/>
          </p:cNvSpPr>
          <p:nvPr/>
        </p:nvSpPr>
        <p:spPr bwMode="auto">
          <a:xfrm>
            <a:off x="3754438" y="1779588"/>
            <a:ext cx="1911350" cy="733663"/>
          </a:xfrm>
          <a:prstGeom prst="plus">
            <a:avLst>
              <a:gd name="adj" fmla="val 25000"/>
            </a:avLst>
          </a:prstGeom>
          <a:solidFill>
            <a:srgbClr val="FFCC99"/>
          </a:solidFill>
          <a:ln w="19050" algn="ctr">
            <a:solidFill>
              <a:schemeClr val="tx1"/>
            </a:solidFill>
            <a:miter lim="800000"/>
            <a:headEnd/>
            <a:tailEnd/>
          </a:ln>
        </p:spPr>
        <p:txBody>
          <a:bodyPr anchor="ctr">
            <a:spAutoFit/>
          </a:bodyPr>
          <a:lstStyle/>
          <a:p>
            <a:pPr algn="ctr">
              <a:spcBef>
                <a:spcPct val="50000"/>
              </a:spcBef>
            </a:pPr>
            <a:r>
              <a:rPr lang="en-GB" altLang="zh-CN" b="1" i="1">
                <a:solidFill>
                  <a:schemeClr val="bg1"/>
                </a:solidFill>
                <a:latin typeface="Arial" pitchFamily="34" charset="0"/>
              </a:rPr>
              <a:t>RuleBase</a:t>
            </a:r>
            <a:endParaRPr lang="en-US" altLang="zh-CN" b="1" i="1">
              <a:solidFill>
                <a:schemeClr val="bg1"/>
              </a:solidFill>
              <a:latin typeface="Arial" pitchFamily="34" charset="0"/>
            </a:endParaRPr>
          </a:p>
        </p:txBody>
      </p:sp>
      <p:sp>
        <p:nvSpPr>
          <p:cNvPr id="62482" name="Rectangle 18"/>
          <p:cNvSpPr>
            <a:spLocks noChangeArrowheads="1"/>
          </p:cNvSpPr>
          <p:nvPr/>
        </p:nvSpPr>
        <p:spPr bwMode="auto">
          <a:xfrm>
            <a:off x="7113860" y="44371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62483" name="Rectangle 19"/>
          <p:cNvSpPr>
            <a:spLocks noChangeArrowheads="1"/>
          </p:cNvSpPr>
          <p:nvPr/>
        </p:nvSpPr>
        <p:spPr bwMode="auto">
          <a:xfrm>
            <a:off x="7266260" y="45895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62484" name="Rectangle 20"/>
          <p:cNvSpPr>
            <a:spLocks noChangeArrowheads="1"/>
          </p:cNvSpPr>
          <p:nvPr/>
        </p:nvSpPr>
        <p:spPr bwMode="auto">
          <a:xfrm>
            <a:off x="7418660" y="47419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62485" name="Rectangle 21"/>
          <p:cNvSpPr>
            <a:spLocks noChangeArrowheads="1"/>
          </p:cNvSpPr>
          <p:nvPr/>
        </p:nvSpPr>
        <p:spPr bwMode="auto">
          <a:xfrm>
            <a:off x="7571060" y="48943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62486" name="Rectangle 22"/>
          <p:cNvSpPr>
            <a:spLocks noChangeArrowheads="1"/>
          </p:cNvSpPr>
          <p:nvPr/>
        </p:nvSpPr>
        <p:spPr bwMode="auto">
          <a:xfrm>
            <a:off x="7723460" y="5046712"/>
            <a:ext cx="659155"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sp>
        <p:nvSpPr>
          <p:cNvPr id="62487" name="Rectangle 23"/>
          <p:cNvSpPr>
            <a:spLocks noChangeArrowheads="1"/>
          </p:cNvSpPr>
          <p:nvPr/>
        </p:nvSpPr>
        <p:spPr bwMode="auto">
          <a:xfrm>
            <a:off x="6394723" y="53832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62488" name="Rectangle 24"/>
          <p:cNvSpPr>
            <a:spLocks noChangeArrowheads="1"/>
          </p:cNvSpPr>
          <p:nvPr/>
        </p:nvSpPr>
        <p:spPr bwMode="auto">
          <a:xfrm>
            <a:off x="6547123" y="55356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62489" name="Rectangle 25"/>
          <p:cNvSpPr>
            <a:spLocks noChangeArrowheads="1"/>
          </p:cNvSpPr>
          <p:nvPr/>
        </p:nvSpPr>
        <p:spPr bwMode="auto">
          <a:xfrm>
            <a:off x="6699523" y="56880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62490" name="Rectangle 26"/>
          <p:cNvSpPr>
            <a:spLocks noChangeArrowheads="1"/>
          </p:cNvSpPr>
          <p:nvPr/>
        </p:nvSpPr>
        <p:spPr bwMode="auto">
          <a:xfrm>
            <a:off x="6851923" y="58404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62491" name="Rectangle 27"/>
          <p:cNvSpPr>
            <a:spLocks noChangeArrowheads="1"/>
          </p:cNvSpPr>
          <p:nvPr/>
        </p:nvSpPr>
        <p:spPr bwMode="auto">
          <a:xfrm>
            <a:off x="7004323" y="5992862"/>
            <a:ext cx="684803" cy="369332"/>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cxnSp>
        <p:nvCxnSpPr>
          <p:cNvPr id="62492" name="AutoShape 28"/>
          <p:cNvCxnSpPr>
            <a:cxnSpLocks noChangeShapeType="1"/>
            <a:stCxn id="62487" idx="0"/>
            <a:endCxn id="62482" idx="1"/>
          </p:cNvCxnSpPr>
          <p:nvPr/>
        </p:nvCxnSpPr>
        <p:spPr bwMode="auto">
          <a:xfrm rot="5400000" flipH="1" flipV="1">
            <a:off x="6544750" y="4814153"/>
            <a:ext cx="761484" cy="376735"/>
          </a:xfrm>
          <a:prstGeom prst="straightConnector1">
            <a:avLst/>
          </a:prstGeom>
          <a:noFill/>
          <a:ln w="9525">
            <a:solidFill>
              <a:schemeClr val="tx1"/>
            </a:solidFill>
            <a:round/>
            <a:headEnd type="triangle" w="med" len="med"/>
            <a:tailEnd type="triangle" w="med" len="med"/>
          </a:ln>
        </p:spPr>
      </p:cxnSp>
      <p:cxnSp>
        <p:nvCxnSpPr>
          <p:cNvPr id="62493" name="AutoShape 29"/>
          <p:cNvCxnSpPr>
            <a:cxnSpLocks noChangeShapeType="1"/>
            <a:stCxn id="62487" idx="0"/>
            <a:endCxn id="62483" idx="1"/>
          </p:cNvCxnSpPr>
          <p:nvPr/>
        </p:nvCxnSpPr>
        <p:spPr bwMode="auto">
          <a:xfrm rot="5400000" flipH="1" flipV="1">
            <a:off x="6697150" y="4814153"/>
            <a:ext cx="609084" cy="529135"/>
          </a:xfrm>
          <a:prstGeom prst="straightConnector1">
            <a:avLst/>
          </a:prstGeom>
          <a:noFill/>
          <a:ln w="9525">
            <a:solidFill>
              <a:schemeClr val="tx1"/>
            </a:solidFill>
            <a:round/>
            <a:headEnd type="triangle" w="med" len="med"/>
            <a:tailEnd type="triangle" w="med" len="med"/>
          </a:ln>
        </p:spPr>
      </p:cxnSp>
      <p:cxnSp>
        <p:nvCxnSpPr>
          <p:cNvPr id="62494" name="AutoShape 30"/>
          <p:cNvCxnSpPr>
            <a:cxnSpLocks noChangeShapeType="1"/>
            <a:stCxn id="62487" idx="0"/>
            <a:endCxn id="62484" idx="1"/>
          </p:cNvCxnSpPr>
          <p:nvPr/>
        </p:nvCxnSpPr>
        <p:spPr bwMode="auto">
          <a:xfrm rot="5400000" flipH="1" flipV="1">
            <a:off x="6849550" y="4814153"/>
            <a:ext cx="456684" cy="681535"/>
          </a:xfrm>
          <a:prstGeom prst="straightConnector1">
            <a:avLst/>
          </a:prstGeom>
          <a:noFill/>
          <a:ln w="25400">
            <a:solidFill>
              <a:srgbClr val="FF0000"/>
            </a:solidFill>
            <a:round/>
            <a:headEnd type="triangle" w="med" len="med"/>
            <a:tailEnd type="triangle" w="med" len="med"/>
          </a:ln>
        </p:spPr>
      </p:cxnSp>
      <p:cxnSp>
        <p:nvCxnSpPr>
          <p:cNvPr id="62495" name="AutoShape 31"/>
          <p:cNvCxnSpPr>
            <a:cxnSpLocks noChangeShapeType="1"/>
            <a:stCxn id="62487" idx="0"/>
            <a:endCxn id="62486" idx="1"/>
          </p:cNvCxnSpPr>
          <p:nvPr/>
        </p:nvCxnSpPr>
        <p:spPr bwMode="auto">
          <a:xfrm rot="5400000" flipH="1" flipV="1">
            <a:off x="7154350" y="4814153"/>
            <a:ext cx="151884" cy="986335"/>
          </a:xfrm>
          <a:prstGeom prst="straightConnector1">
            <a:avLst/>
          </a:prstGeom>
          <a:noFill/>
          <a:ln w="9525">
            <a:solidFill>
              <a:schemeClr val="tx1"/>
            </a:solidFill>
            <a:round/>
            <a:headEnd type="triangle" w="med" len="med"/>
            <a:tailEnd type="triangle" w="med" len="med"/>
          </a:ln>
        </p:spPr>
      </p:cxnSp>
      <p:cxnSp>
        <p:nvCxnSpPr>
          <p:cNvPr id="62496" name="AutoShape 32"/>
          <p:cNvCxnSpPr>
            <a:cxnSpLocks noChangeShapeType="1"/>
            <a:stCxn id="62488" idx="3"/>
            <a:endCxn id="62482" idx="1"/>
          </p:cNvCxnSpPr>
          <p:nvPr/>
        </p:nvCxnSpPr>
        <p:spPr bwMode="auto">
          <a:xfrm flipH="1" flipV="1">
            <a:off x="7113860" y="4621778"/>
            <a:ext cx="118066" cy="1098550"/>
          </a:xfrm>
          <a:prstGeom prst="straightConnector1">
            <a:avLst/>
          </a:prstGeom>
          <a:noFill/>
          <a:ln w="9525">
            <a:solidFill>
              <a:schemeClr val="tx1"/>
            </a:solidFill>
            <a:round/>
            <a:headEnd type="triangle" w="med" len="med"/>
            <a:tailEnd type="triangle" w="med" len="med"/>
          </a:ln>
        </p:spPr>
      </p:cxnSp>
      <p:cxnSp>
        <p:nvCxnSpPr>
          <p:cNvPr id="62497" name="AutoShape 33"/>
          <p:cNvCxnSpPr>
            <a:cxnSpLocks noChangeShapeType="1"/>
            <a:stCxn id="62488" idx="3"/>
            <a:endCxn id="62483" idx="1"/>
          </p:cNvCxnSpPr>
          <p:nvPr/>
        </p:nvCxnSpPr>
        <p:spPr bwMode="auto">
          <a:xfrm flipV="1">
            <a:off x="7231926" y="4774178"/>
            <a:ext cx="34334" cy="946150"/>
          </a:xfrm>
          <a:prstGeom prst="straightConnector1">
            <a:avLst/>
          </a:prstGeom>
          <a:noFill/>
          <a:ln w="9525">
            <a:solidFill>
              <a:schemeClr val="tx1"/>
            </a:solidFill>
            <a:round/>
            <a:headEnd type="triangle" w="med" len="med"/>
            <a:tailEnd type="triangle" w="med" len="med"/>
          </a:ln>
        </p:spPr>
      </p:cxnSp>
      <p:cxnSp>
        <p:nvCxnSpPr>
          <p:cNvPr id="62498" name="AutoShape 34"/>
          <p:cNvCxnSpPr>
            <a:cxnSpLocks noChangeShapeType="1"/>
            <a:stCxn id="62488" idx="3"/>
            <a:endCxn id="62484" idx="1"/>
          </p:cNvCxnSpPr>
          <p:nvPr/>
        </p:nvCxnSpPr>
        <p:spPr bwMode="auto">
          <a:xfrm flipV="1">
            <a:off x="7231926" y="4926578"/>
            <a:ext cx="186734" cy="793750"/>
          </a:xfrm>
          <a:prstGeom prst="straightConnector1">
            <a:avLst/>
          </a:prstGeom>
          <a:noFill/>
          <a:ln w="9525">
            <a:solidFill>
              <a:schemeClr val="tx1"/>
            </a:solidFill>
            <a:round/>
            <a:headEnd type="triangle" w="med" len="med"/>
            <a:tailEnd type="triangle" w="med" len="med"/>
          </a:ln>
        </p:spPr>
      </p:cxnSp>
      <p:cxnSp>
        <p:nvCxnSpPr>
          <p:cNvPr id="62499" name="AutoShape 35"/>
          <p:cNvCxnSpPr>
            <a:cxnSpLocks noChangeShapeType="1"/>
            <a:stCxn id="62488" idx="3"/>
            <a:endCxn id="62485" idx="1"/>
          </p:cNvCxnSpPr>
          <p:nvPr/>
        </p:nvCxnSpPr>
        <p:spPr bwMode="auto">
          <a:xfrm flipV="1">
            <a:off x="7231926" y="5078978"/>
            <a:ext cx="339134" cy="641350"/>
          </a:xfrm>
          <a:prstGeom prst="straightConnector1">
            <a:avLst/>
          </a:prstGeom>
          <a:noFill/>
          <a:ln w="9525">
            <a:solidFill>
              <a:schemeClr val="tx1"/>
            </a:solidFill>
            <a:round/>
            <a:headEnd type="triangle" w="med" len="med"/>
            <a:tailEnd type="triangle" w="med" len="med"/>
          </a:ln>
        </p:spPr>
      </p:cxnSp>
      <p:cxnSp>
        <p:nvCxnSpPr>
          <p:cNvPr id="62500" name="AutoShape 36"/>
          <p:cNvCxnSpPr>
            <a:cxnSpLocks noChangeShapeType="1"/>
            <a:stCxn id="62486" idx="1"/>
            <a:endCxn id="62489" idx="3"/>
          </p:cNvCxnSpPr>
          <p:nvPr/>
        </p:nvCxnSpPr>
        <p:spPr bwMode="auto">
          <a:xfrm rot="10800000" flipV="1">
            <a:off x="7384326" y="5231378"/>
            <a:ext cx="339134" cy="641350"/>
          </a:xfrm>
          <a:prstGeom prst="straightConnector1">
            <a:avLst/>
          </a:prstGeom>
          <a:noFill/>
          <a:ln w="25400">
            <a:solidFill>
              <a:srgbClr val="FF0000"/>
            </a:solidFill>
            <a:round/>
            <a:headEnd type="triangle" w="med" len="med"/>
            <a:tailEnd type="triangle" w="med" len="med"/>
          </a:ln>
        </p:spPr>
      </p:cxnSp>
      <p:cxnSp>
        <p:nvCxnSpPr>
          <p:cNvPr id="62501" name="AutoShape 37"/>
          <p:cNvCxnSpPr>
            <a:cxnSpLocks noChangeShapeType="1"/>
            <a:stCxn id="62490" idx="0"/>
            <a:endCxn id="62485" idx="1"/>
          </p:cNvCxnSpPr>
          <p:nvPr/>
        </p:nvCxnSpPr>
        <p:spPr bwMode="auto">
          <a:xfrm rot="5400000" flipH="1" flipV="1">
            <a:off x="7001950" y="5271353"/>
            <a:ext cx="761484" cy="376735"/>
          </a:xfrm>
          <a:prstGeom prst="straightConnector1">
            <a:avLst/>
          </a:prstGeom>
          <a:noFill/>
          <a:ln w="9525">
            <a:solidFill>
              <a:schemeClr val="tx1"/>
            </a:solidFill>
            <a:round/>
            <a:headEnd type="triangle" w="med" len="med"/>
            <a:tailEnd type="triangle" w="med" len="med"/>
          </a:ln>
        </p:spPr>
      </p:cxnSp>
      <p:sp>
        <p:nvSpPr>
          <p:cNvPr id="62502" name="AutoShape 38"/>
          <p:cNvSpPr>
            <a:spLocks noChangeArrowheads="1"/>
          </p:cNvSpPr>
          <p:nvPr/>
        </p:nvSpPr>
        <p:spPr bwMode="auto">
          <a:xfrm rot="5400000">
            <a:off x="3836854" y="3026165"/>
            <a:ext cx="1656186" cy="733663"/>
          </a:xfrm>
          <a:prstGeom prst="rightArrow">
            <a:avLst>
              <a:gd name="adj1" fmla="val 50000"/>
              <a:gd name="adj2" fmla="val 69503"/>
            </a:avLst>
          </a:prstGeom>
          <a:solidFill>
            <a:srgbClr val="CCFFFF"/>
          </a:solidFill>
          <a:ln w="9525" algn="ctr">
            <a:solidFill>
              <a:schemeClr val="tx1"/>
            </a:solidFill>
            <a:miter lim="800000"/>
            <a:headEnd/>
            <a:tailEnd/>
          </a:ln>
        </p:spPr>
        <p:txBody>
          <a:bodyPr wrap="square" anchor="ctr">
            <a:spAutoFit/>
          </a:bodyPr>
          <a:lstStyle/>
          <a:p>
            <a:pPr algn="ctr">
              <a:spcBef>
                <a:spcPct val="50000"/>
              </a:spcBef>
            </a:pPr>
            <a:r>
              <a:rPr lang="en-GB" altLang="zh-CN" b="1" i="1" dirty="0">
                <a:solidFill>
                  <a:schemeClr val="bg1"/>
                </a:solidFill>
                <a:latin typeface="Arial" pitchFamily="34" charset="0"/>
              </a:rPr>
              <a:t>2. </a:t>
            </a:r>
            <a:r>
              <a:rPr lang="en-GB" altLang="zh-CN" sz="1400" b="1" i="1" dirty="0">
                <a:solidFill>
                  <a:schemeClr val="bg1"/>
                </a:solidFill>
                <a:latin typeface="Arial" pitchFamily="34" charset="0"/>
              </a:rPr>
              <a:t>Create</a:t>
            </a:r>
            <a:endParaRPr lang="en-US" altLang="zh-CN" sz="1400" b="1" i="1" dirty="0">
              <a:solidFill>
                <a:schemeClr val="bg1"/>
              </a:solidFill>
              <a:latin typeface="Arial" pitchFamily="34" charset="0"/>
            </a:endParaRPr>
          </a:p>
        </p:txBody>
      </p:sp>
      <p:sp>
        <p:nvSpPr>
          <p:cNvPr id="62503" name="AutoShape 39"/>
          <p:cNvSpPr>
            <a:spLocks noChangeArrowheads="1"/>
          </p:cNvSpPr>
          <p:nvPr/>
        </p:nvSpPr>
        <p:spPr bwMode="auto">
          <a:xfrm>
            <a:off x="2843808" y="1052737"/>
            <a:ext cx="2964043" cy="611386"/>
          </a:xfrm>
          <a:prstGeom prst="rightArrow">
            <a:avLst>
              <a:gd name="adj1" fmla="val 50000"/>
              <a:gd name="adj2" fmla="val 83584"/>
            </a:avLst>
          </a:prstGeom>
          <a:solidFill>
            <a:srgbClr val="CCFFFF"/>
          </a:solidFill>
          <a:ln w="9525" algn="ctr">
            <a:solidFill>
              <a:schemeClr val="tx1"/>
            </a:solidFill>
            <a:miter lim="800000"/>
            <a:headEnd/>
            <a:tailEnd/>
          </a:ln>
        </p:spPr>
        <p:txBody>
          <a:bodyPr wrap="square" anchor="ctr">
            <a:spAutoFit/>
          </a:bodyPr>
          <a:lstStyle/>
          <a:p>
            <a:pPr algn="ctr">
              <a:spcBef>
                <a:spcPct val="50000"/>
              </a:spcBef>
            </a:pPr>
            <a:r>
              <a:rPr lang="en-GB" altLang="zh-CN" sz="1400" b="1" i="1" dirty="0" smtClean="0">
                <a:solidFill>
                  <a:schemeClr val="bg1"/>
                </a:solidFill>
                <a:latin typeface="Arial" pitchFamily="34" charset="0"/>
              </a:rPr>
              <a:t>5. </a:t>
            </a:r>
            <a:r>
              <a:rPr lang="en-GB" altLang="zh-CN" sz="1400" b="1" i="1" dirty="0">
                <a:solidFill>
                  <a:schemeClr val="bg1"/>
                </a:solidFill>
                <a:latin typeface="Arial" pitchFamily="34" charset="0"/>
              </a:rPr>
              <a:t>Fire All Rules</a:t>
            </a:r>
            <a:endParaRPr lang="en-US" altLang="zh-CN" sz="1400" b="1" i="1" dirty="0">
              <a:solidFill>
                <a:schemeClr val="bg1"/>
              </a:solidFill>
              <a:latin typeface="Arial" pitchFamily="34" charset="0"/>
            </a:endParaRPr>
          </a:p>
        </p:txBody>
      </p:sp>
      <p:sp>
        <p:nvSpPr>
          <p:cNvPr id="62504" name="Text Box 40"/>
          <p:cNvSpPr txBox="1">
            <a:spLocks noChangeArrowheads="1"/>
          </p:cNvSpPr>
          <p:nvPr/>
        </p:nvSpPr>
        <p:spPr bwMode="auto">
          <a:xfrm>
            <a:off x="7290073" y="5408662"/>
            <a:ext cx="1398587" cy="396875"/>
          </a:xfrm>
          <a:prstGeom prst="rect">
            <a:avLst/>
          </a:prstGeom>
          <a:noFill/>
          <a:ln w="9525" algn="ctr">
            <a:noFill/>
            <a:miter lim="800000"/>
            <a:headEnd/>
            <a:tailEnd/>
          </a:ln>
        </p:spPr>
        <p:txBody>
          <a:bodyPr>
            <a:spAutoFit/>
          </a:bodyPr>
          <a:lstStyle/>
          <a:p>
            <a:pPr algn="ctr">
              <a:spcBef>
                <a:spcPct val="50000"/>
              </a:spcBef>
            </a:pPr>
            <a:r>
              <a:rPr lang="en-GB" altLang="zh-CN" sz="1000" b="1" i="1" dirty="0">
                <a:solidFill>
                  <a:srgbClr val="FF0000"/>
                </a:solidFill>
                <a:latin typeface="Arial" pitchFamily="34" charset="0"/>
              </a:rPr>
              <a:t>(5) activation</a:t>
            </a:r>
            <a:br>
              <a:rPr lang="en-GB" altLang="zh-CN" sz="1000" b="1" i="1" dirty="0">
                <a:solidFill>
                  <a:srgbClr val="FF0000"/>
                </a:solidFill>
                <a:latin typeface="Arial" pitchFamily="34" charset="0"/>
              </a:rPr>
            </a:br>
            <a:r>
              <a:rPr lang="en-GB" altLang="zh-CN" sz="1000" b="1" i="1" dirty="0">
                <a:solidFill>
                  <a:srgbClr val="FF0000"/>
                </a:solidFill>
                <a:latin typeface="Arial" pitchFamily="34" charset="0"/>
              </a:rPr>
              <a:t>-&gt; consequence</a:t>
            </a:r>
            <a:endParaRPr lang="en-US" altLang="zh-CN" sz="1000" b="1" i="1" dirty="0">
              <a:solidFill>
                <a:srgbClr val="FF0000"/>
              </a:solidFill>
              <a:latin typeface="Arial" pitchFamily="34" charset="0"/>
            </a:endParaRPr>
          </a:p>
        </p:txBody>
      </p:sp>
      <p:sp>
        <p:nvSpPr>
          <p:cNvPr id="62505" name="AutoShape 41"/>
          <p:cNvSpPr>
            <a:spLocks noChangeArrowheads="1"/>
          </p:cNvSpPr>
          <p:nvPr/>
        </p:nvSpPr>
        <p:spPr bwMode="auto">
          <a:xfrm>
            <a:off x="1955800" y="1751013"/>
            <a:ext cx="1836738" cy="611386"/>
          </a:xfrm>
          <a:prstGeom prst="rightArrow">
            <a:avLst>
              <a:gd name="adj1" fmla="val 50000"/>
              <a:gd name="adj2" fmla="val 87124"/>
            </a:avLst>
          </a:prstGeom>
          <a:solidFill>
            <a:srgbClr val="CCFFFF"/>
          </a:solidFill>
          <a:ln w="9525" algn="ctr">
            <a:solidFill>
              <a:schemeClr val="tx1"/>
            </a:solidFill>
            <a:miter lim="800000"/>
            <a:headEnd/>
            <a:tailEnd/>
          </a:ln>
        </p:spPr>
        <p:txBody>
          <a:bodyPr anchor="ctr">
            <a:spAutoFit/>
          </a:bodyPr>
          <a:lstStyle/>
          <a:p>
            <a:pPr algn="ctr">
              <a:spcBef>
                <a:spcPct val="50000"/>
              </a:spcBef>
            </a:pPr>
            <a:r>
              <a:rPr lang="en-GB" altLang="zh-CN" sz="1400" b="1" i="1" dirty="0">
                <a:solidFill>
                  <a:schemeClr val="bg1"/>
                </a:solidFill>
                <a:latin typeface="Arial" pitchFamily="34" charset="0"/>
              </a:rPr>
              <a:t>1.Parse DRL</a:t>
            </a:r>
            <a:endParaRPr lang="en-US" altLang="zh-CN" sz="1400" b="1" i="1" dirty="0">
              <a:solidFill>
                <a:schemeClr val="bg1"/>
              </a:solidFill>
              <a:latin typeface="Arial" pitchFamily="34" charset="0"/>
            </a:endParaRPr>
          </a:p>
        </p:txBody>
      </p:sp>
      <p:grpSp>
        <p:nvGrpSpPr>
          <p:cNvPr id="2" name="Group 42"/>
          <p:cNvGrpSpPr>
            <a:grpSpLocks/>
          </p:cNvGrpSpPr>
          <p:nvPr/>
        </p:nvGrpSpPr>
        <p:grpSpPr bwMode="auto">
          <a:xfrm>
            <a:off x="5994400" y="1676400"/>
            <a:ext cx="2754313" cy="631825"/>
            <a:chOff x="3776" y="1127"/>
            <a:chExt cx="1735" cy="341"/>
          </a:xfrm>
        </p:grpSpPr>
        <p:sp>
          <p:nvSpPr>
            <p:cNvPr id="10288" name="Rectangle 43"/>
            <p:cNvSpPr>
              <a:spLocks noChangeArrowheads="1"/>
            </p:cNvSpPr>
            <p:nvPr/>
          </p:nvSpPr>
          <p:spPr bwMode="auto">
            <a:xfrm>
              <a:off x="3776" y="1127"/>
              <a:ext cx="1735" cy="341"/>
            </a:xfrm>
            <a:prstGeom prst="rect">
              <a:avLst/>
            </a:prstGeom>
            <a:solidFill>
              <a:srgbClr val="CC99FF"/>
            </a:solidFill>
            <a:ln w="9525" algn="ctr">
              <a:solidFill>
                <a:schemeClr val="tx1"/>
              </a:solidFill>
              <a:miter lim="800000"/>
              <a:headEnd/>
              <a:tailEnd/>
            </a:ln>
          </p:spPr>
          <p:txBody>
            <a:bodyPr anchorCtr="1"/>
            <a:lstStyle/>
            <a:p>
              <a:pPr algn="ctr">
                <a:spcBef>
                  <a:spcPct val="50000"/>
                </a:spcBef>
              </a:pPr>
              <a:r>
                <a:rPr lang="en-GB" altLang="zh-CN" sz="1200" b="1" i="1">
                  <a:solidFill>
                    <a:schemeClr val="bg1"/>
                  </a:solidFill>
                  <a:latin typeface="Arial" pitchFamily="34" charset="0"/>
                </a:rPr>
                <a:t>Activation</a:t>
              </a:r>
            </a:p>
          </p:txBody>
        </p:sp>
        <p:sp>
          <p:nvSpPr>
            <p:cNvPr id="10289" name="Rectangle 44"/>
            <p:cNvSpPr>
              <a:spLocks noChangeArrowheads="1"/>
            </p:cNvSpPr>
            <p:nvPr/>
          </p:nvSpPr>
          <p:spPr bwMode="auto">
            <a:xfrm>
              <a:off x="3847" y="1256"/>
              <a:ext cx="431" cy="19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10290" name="Rectangle 45"/>
            <p:cNvSpPr>
              <a:spLocks noChangeArrowheads="1"/>
            </p:cNvSpPr>
            <p:nvPr/>
          </p:nvSpPr>
          <p:spPr bwMode="auto">
            <a:xfrm>
              <a:off x="5012" y="1252"/>
              <a:ext cx="415" cy="19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solidFill>
                    <a:schemeClr val="bg1"/>
                  </a:solidFill>
                  <a:latin typeface="Arial" pitchFamily="34" charset="0"/>
                </a:rPr>
                <a:t>Fact</a:t>
              </a:r>
              <a:endParaRPr lang="en-US" altLang="zh-CN" b="1" i="1" dirty="0">
                <a:solidFill>
                  <a:schemeClr val="bg1"/>
                </a:solidFill>
                <a:latin typeface="Arial" pitchFamily="34" charset="0"/>
              </a:endParaRPr>
            </a:p>
          </p:txBody>
        </p:sp>
      </p:grpSp>
      <p:grpSp>
        <p:nvGrpSpPr>
          <p:cNvPr id="3" name="Group 46"/>
          <p:cNvGrpSpPr>
            <a:grpSpLocks/>
          </p:cNvGrpSpPr>
          <p:nvPr/>
        </p:nvGrpSpPr>
        <p:grpSpPr bwMode="auto">
          <a:xfrm>
            <a:off x="5999163" y="2336800"/>
            <a:ext cx="2754312" cy="666750"/>
            <a:chOff x="3779" y="1515"/>
            <a:chExt cx="1735" cy="341"/>
          </a:xfrm>
        </p:grpSpPr>
        <p:sp>
          <p:nvSpPr>
            <p:cNvPr id="10284" name="Rectangle 47"/>
            <p:cNvSpPr>
              <a:spLocks noChangeArrowheads="1"/>
            </p:cNvSpPr>
            <p:nvPr/>
          </p:nvSpPr>
          <p:spPr bwMode="auto">
            <a:xfrm>
              <a:off x="3779" y="1515"/>
              <a:ext cx="1735" cy="341"/>
            </a:xfrm>
            <a:prstGeom prst="rect">
              <a:avLst/>
            </a:prstGeom>
            <a:solidFill>
              <a:srgbClr val="CC99FF"/>
            </a:solidFill>
            <a:ln w="9525" algn="ctr">
              <a:solidFill>
                <a:schemeClr val="tx1"/>
              </a:solidFill>
              <a:miter lim="800000"/>
              <a:headEnd/>
              <a:tailEnd/>
            </a:ln>
          </p:spPr>
          <p:txBody>
            <a:bodyPr anchorCtr="1"/>
            <a:lstStyle/>
            <a:p>
              <a:pPr algn="ctr">
                <a:spcBef>
                  <a:spcPct val="50000"/>
                </a:spcBef>
              </a:pPr>
              <a:r>
                <a:rPr lang="en-GB" altLang="zh-CN" sz="1200" b="1" i="1">
                  <a:solidFill>
                    <a:schemeClr val="bg1"/>
                  </a:solidFill>
                  <a:latin typeface="Arial" pitchFamily="34" charset="0"/>
                </a:rPr>
                <a:t>Activation</a:t>
              </a:r>
            </a:p>
          </p:txBody>
        </p:sp>
        <p:sp>
          <p:nvSpPr>
            <p:cNvPr id="10285" name="Rectangle 48"/>
            <p:cNvSpPr>
              <a:spLocks noChangeArrowheads="1"/>
            </p:cNvSpPr>
            <p:nvPr/>
          </p:nvSpPr>
          <p:spPr bwMode="auto">
            <a:xfrm>
              <a:off x="3840" y="1652"/>
              <a:ext cx="431" cy="18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Rule</a:t>
              </a:r>
              <a:endParaRPr lang="en-US" altLang="zh-CN" b="1" i="1">
                <a:solidFill>
                  <a:schemeClr val="bg1"/>
                </a:solidFill>
                <a:latin typeface="Arial" pitchFamily="34" charset="0"/>
              </a:endParaRPr>
            </a:p>
          </p:txBody>
        </p:sp>
        <p:sp>
          <p:nvSpPr>
            <p:cNvPr id="10286" name="Rectangle 49"/>
            <p:cNvSpPr>
              <a:spLocks noChangeArrowheads="1"/>
            </p:cNvSpPr>
            <p:nvPr/>
          </p:nvSpPr>
          <p:spPr bwMode="auto">
            <a:xfrm>
              <a:off x="4967" y="1590"/>
              <a:ext cx="415" cy="18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dirty="0">
                  <a:solidFill>
                    <a:schemeClr val="bg1"/>
                  </a:solidFill>
                  <a:latin typeface="Arial" pitchFamily="34" charset="0"/>
                </a:rPr>
                <a:t>Fact</a:t>
              </a:r>
              <a:endParaRPr lang="en-US" altLang="zh-CN" b="1" i="1" dirty="0">
                <a:solidFill>
                  <a:schemeClr val="bg1"/>
                </a:solidFill>
                <a:latin typeface="Arial" pitchFamily="34" charset="0"/>
              </a:endParaRPr>
            </a:p>
          </p:txBody>
        </p:sp>
        <p:sp>
          <p:nvSpPr>
            <p:cNvPr id="10287" name="Rectangle 50"/>
            <p:cNvSpPr>
              <a:spLocks noChangeArrowheads="1"/>
            </p:cNvSpPr>
            <p:nvPr/>
          </p:nvSpPr>
          <p:spPr bwMode="auto">
            <a:xfrm>
              <a:off x="5057" y="1647"/>
              <a:ext cx="415" cy="189"/>
            </a:xfrm>
            <a:prstGeom prst="rect">
              <a:avLst/>
            </a:prstGeom>
            <a:solidFill>
              <a:srgbClr val="FFFF99"/>
            </a:solidFill>
            <a:ln w="9525" algn="ctr">
              <a:solidFill>
                <a:schemeClr val="tx1"/>
              </a:solidFill>
              <a:miter lim="800000"/>
              <a:headEnd/>
              <a:tailEnd/>
            </a:ln>
          </p:spPr>
          <p:txBody>
            <a:bodyPr wrap="none" anchor="ctr">
              <a:spAutoFit/>
            </a:bodyPr>
            <a:lstStyle/>
            <a:p>
              <a:pPr algn="ctr">
                <a:spcBef>
                  <a:spcPct val="50000"/>
                </a:spcBef>
              </a:pPr>
              <a:r>
                <a:rPr lang="en-GB" altLang="zh-CN" b="1" i="1">
                  <a:solidFill>
                    <a:schemeClr val="bg1"/>
                  </a:solidFill>
                  <a:latin typeface="Arial" pitchFamily="34" charset="0"/>
                </a:rPr>
                <a:t>Fact</a:t>
              </a:r>
              <a:endParaRPr lang="en-US" altLang="zh-CN" b="1" i="1">
                <a:solidFill>
                  <a:schemeClr val="bg1"/>
                </a:solidFill>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505"/>
                                        </p:tgtEl>
                                        <p:attrNameLst>
                                          <p:attrName>style.visibility</p:attrName>
                                        </p:attrNameLst>
                                      </p:cBhvr>
                                      <p:to>
                                        <p:strVal val="visible"/>
                                      </p:to>
                                    </p:set>
                                    <p:anim calcmode="lin" valueType="num">
                                      <p:cBhvr additive="base">
                                        <p:cTn id="7" dur="500" fill="hold"/>
                                        <p:tgtEl>
                                          <p:spTgt spid="62505"/>
                                        </p:tgtEl>
                                        <p:attrNameLst>
                                          <p:attrName>ppt_x</p:attrName>
                                        </p:attrNameLst>
                                      </p:cBhvr>
                                      <p:tavLst>
                                        <p:tav tm="0">
                                          <p:val>
                                            <p:strVal val="0-#ppt_w/2"/>
                                          </p:val>
                                        </p:tav>
                                        <p:tav tm="100000">
                                          <p:val>
                                            <p:strVal val="#ppt_x"/>
                                          </p:val>
                                        </p:tav>
                                      </p:tavLst>
                                    </p:anim>
                                    <p:anim calcmode="lin" valueType="num">
                                      <p:cBhvr additive="base">
                                        <p:cTn id="8" dur="500" fill="hold"/>
                                        <p:tgtEl>
                                          <p:spTgt spid="62505"/>
                                        </p:tgtEl>
                                        <p:attrNameLst>
                                          <p:attrName>ppt_y</p:attrName>
                                        </p:attrNameLst>
                                      </p:cBhvr>
                                      <p:tavLst>
                                        <p:tav tm="0">
                                          <p:val>
                                            <p:strVal val="#ppt_y"/>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62481"/>
                                        </p:tgtEl>
                                        <p:attrNameLst>
                                          <p:attrName>style.visibility</p:attrName>
                                        </p:attrNameLst>
                                      </p:cBhvr>
                                      <p:to>
                                        <p:strVal val="visible"/>
                                      </p:to>
                                    </p:set>
                                    <p:animEffect transition="in" filter="blinds(horizontal)">
                                      <p:cBhvr>
                                        <p:cTn id="11" dur="500"/>
                                        <p:tgtEl>
                                          <p:spTgt spid="6248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62502"/>
                                        </p:tgtEl>
                                        <p:attrNameLst>
                                          <p:attrName>style.visibility</p:attrName>
                                        </p:attrNameLst>
                                      </p:cBhvr>
                                      <p:to>
                                        <p:strVal val="visible"/>
                                      </p:to>
                                    </p:set>
                                    <p:anim calcmode="lin" valueType="num">
                                      <p:cBhvr additive="base">
                                        <p:cTn id="16" dur="500" fill="hold"/>
                                        <p:tgtEl>
                                          <p:spTgt spid="62502"/>
                                        </p:tgtEl>
                                        <p:attrNameLst>
                                          <p:attrName>ppt_x</p:attrName>
                                        </p:attrNameLst>
                                      </p:cBhvr>
                                      <p:tavLst>
                                        <p:tav tm="0">
                                          <p:val>
                                            <p:strVal val="#ppt_x"/>
                                          </p:val>
                                        </p:tav>
                                        <p:tav tm="100000">
                                          <p:val>
                                            <p:strVal val="#ppt_x"/>
                                          </p:val>
                                        </p:tav>
                                      </p:tavLst>
                                    </p:anim>
                                    <p:anim calcmode="lin" valueType="num">
                                      <p:cBhvr additive="base">
                                        <p:cTn id="17" dur="500" fill="hold"/>
                                        <p:tgtEl>
                                          <p:spTgt spid="62502"/>
                                        </p:tgtEl>
                                        <p:attrNameLst>
                                          <p:attrName>ppt_y</p:attrName>
                                        </p:attrNameLst>
                                      </p:cBhvr>
                                      <p:tavLst>
                                        <p:tav tm="0">
                                          <p:val>
                                            <p:strVal val="0-#ppt_h/2"/>
                                          </p:val>
                                        </p:tav>
                                        <p:tav tm="100000">
                                          <p:val>
                                            <p:strVal val="#ppt_y"/>
                                          </p:val>
                                        </p:tav>
                                      </p:tavLst>
                                    </p:anim>
                                  </p:childTnLst>
                                </p:cTn>
                              </p:par>
                              <p:par>
                                <p:cTn id="18" presetID="3" presetClass="entr" presetSubtype="10" fill="hold" grpId="0" nodeType="withEffect">
                                  <p:stCondLst>
                                    <p:cond delay="0"/>
                                  </p:stCondLst>
                                  <p:childTnLst>
                                    <p:set>
                                      <p:cBhvr>
                                        <p:cTn id="19" dur="1" fill="hold">
                                          <p:stCondLst>
                                            <p:cond delay="0"/>
                                          </p:stCondLst>
                                        </p:cTn>
                                        <p:tgtEl>
                                          <p:spTgt spid="62478"/>
                                        </p:tgtEl>
                                        <p:attrNameLst>
                                          <p:attrName>style.visibility</p:attrName>
                                        </p:attrNameLst>
                                      </p:cBhvr>
                                      <p:to>
                                        <p:strVal val="visible"/>
                                      </p:to>
                                    </p:set>
                                    <p:animEffect transition="in" filter="blinds(horizontal)">
                                      <p:cBhvr>
                                        <p:cTn id="20" dur="500"/>
                                        <p:tgtEl>
                                          <p:spTgt spid="6247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79"/>
                                        </p:tgtEl>
                                        <p:attrNameLst>
                                          <p:attrName>style.visibility</p:attrName>
                                        </p:attrNameLst>
                                      </p:cBhvr>
                                      <p:to>
                                        <p:strVal val="visible"/>
                                      </p:to>
                                    </p:set>
                                    <p:anim calcmode="lin" valueType="num">
                                      <p:cBhvr additive="base">
                                        <p:cTn id="25" dur="500" fill="hold"/>
                                        <p:tgtEl>
                                          <p:spTgt spid="62479"/>
                                        </p:tgtEl>
                                        <p:attrNameLst>
                                          <p:attrName>ppt_x</p:attrName>
                                        </p:attrNameLst>
                                      </p:cBhvr>
                                      <p:tavLst>
                                        <p:tav tm="0">
                                          <p:val>
                                            <p:strVal val="0-#ppt_w/2"/>
                                          </p:val>
                                        </p:tav>
                                        <p:tav tm="100000">
                                          <p:val>
                                            <p:strVal val="#ppt_x"/>
                                          </p:val>
                                        </p:tav>
                                      </p:tavLst>
                                    </p:anim>
                                    <p:anim calcmode="lin" valueType="num">
                                      <p:cBhvr additive="base">
                                        <p:cTn id="26" dur="500" fill="hold"/>
                                        <p:tgtEl>
                                          <p:spTgt spid="6247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2480"/>
                                        </p:tgtEl>
                                        <p:attrNameLst>
                                          <p:attrName>style.visibility</p:attrName>
                                        </p:attrNameLst>
                                      </p:cBhvr>
                                      <p:to>
                                        <p:strVal val="visible"/>
                                      </p:to>
                                    </p:set>
                                    <p:animEffect transition="in" filter="blinds(horizontal)">
                                      <p:cBhvr>
                                        <p:cTn id="31" dur="500"/>
                                        <p:tgtEl>
                                          <p:spTgt spid="6248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2486"/>
                                        </p:tgtEl>
                                        <p:attrNameLst>
                                          <p:attrName>style.visibility</p:attrName>
                                        </p:attrNameLst>
                                      </p:cBhvr>
                                      <p:to>
                                        <p:strVal val="visible"/>
                                      </p:to>
                                    </p:set>
                                    <p:animEffect transition="in" filter="blinds(horizontal)">
                                      <p:cBhvr>
                                        <p:cTn id="34" dur="500"/>
                                        <p:tgtEl>
                                          <p:spTgt spid="6248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2485"/>
                                        </p:tgtEl>
                                        <p:attrNameLst>
                                          <p:attrName>style.visibility</p:attrName>
                                        </p:attrNameLst>
                                      </p:cBhvr>
                                      <p:to>
                                        <p:strVal val="visible"/>
                                      </p:to>
                                    </p:set>
                                    <p:animEffect transition="in" filter="blinds(horizontal)">
                                      <p:cBhvr>
                                        <p:cTn id="37" dur="500"/>
                                        <p:tgtEl>
                                          <p:spTgt spid="6248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2484"/>
                                        </p:tgtEl>
                                        <p:attrNameLst>
                                          <p:attrName>style.visibility</p:attrName>
                                        </p:attrNameLst>
                                      </p:cBhvr>
                                      <p:to>
                                        <p:strVal val="visible"/>
                                      </p:to>
                                    </p:set>
                                    <p:animEffect transition="in" filter="blinds(horizontal)">
                                      <p:cBhvr>
                                        <p:cTn id="40" dur="500"/>
                                        <p:tgtEl>
                                          <p:spTgt spid="6248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2483"/>
                                        </p:tgtEl>
                                        <p:attrNameLst>
                                          <p:attrName>style.visibility</p:attrName>
                                        </p:attrNameLst>
                                      </p:cBhvr>
                                      <p:to>
                                        <p:strVal val="visible"/>
                                      </p:to>
                                    </p:set>
                                    <p:animEffect transition="in" filter="blinds(horizontal)">
                                      <p:cBhvr>
                                        <p:cTn id="43" dur="500"/>
                                        <p:tgtEl>
                                          <p:spTgt spid="6248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2482"/>
                                        </p:tgtEl>
                                        <p:attrNameLst>
                                          <p:attrName>style.visibility</p:attrName>
                                        </p:attrNameLst>
                                      </p:cBhvr>
                                      <p:to>
                                        <p:strVal val="visible"/>
                                      </p:to>
                                    </p:set>
                                    <p:animEffect transition="in" filter="blinds(horizontal)">
                                      <p:cBhvr>
                                        <p:cTn id="46" dur="500"/>
                                        <p:tgtEl>
                                          <p:spTgt spid="6248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2491"/>
                                        </p:tgtEl>
                                        <p:attrNameLst>
                                          <p:attrName>style.visibility</p:attrName>
                                        </p:attrNameLst>
                                      </p:cBhvr>
                                      <p:to>
                                        <p:strVal val="visible"/>
                                      </p:to>
                                    </p:set>
                                    <p:animEffect transition="in" filter="blinds(horizontal)">
                                      <p:cBhvr>
                                        <p:cTn id="49" dur="500"/>
                                        <p:tgtEl>
                                          <p:spTgt spid="6249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2490"/>
                                        </p:tgtEl>
                                        <p:attrNameLst>
                                          <p:attrName>style.visibility</p:attrName>
                                        </p:attrNameLst>
                                      </p:cBhvr>
                                      <p:to>
                                        <p:strVal val="visible"/>
                                      </p:to>
                                    </p:set>
                                    <p:animEffect transition="in" filter="blinds(horizontal)">
                                      <p:cBhvr>
                                        <p:cTn id="52" dur="500"/>
                                        <p:tgtEl>
                                          <p:spTgt spid="6249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2489"/>
                                        </p:tgtEl>
                                        <p:attrNameLst>
                                          <p:attrName>style.visibility</p:attrName>
                                        </p:attrNameLst>
                                      </p:cBhvr>
                                      <p:to>
                                        <p:strVal val="visible"/>
                                      </p:to>
                                    </p:set>
                                    <p:animEffect transition="in" filter="blinds(horizontal)">
                                      <p:cBhvr>
                                        <p:cTn id="55" dur="500"/>
                                        <p:tgtEl>
                                          <p:spTgt spid="6248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2488"/>
                                        </p:tgtEl>
                                        <p:attrNameLst>
                                          <p:attrName>style.visibility</p:attrName>
                                        </p:attrNameLst>
                                      </p:cBhvr>
                                      <p:to>
                                        <p:strVal val="visible"/>
                                      </p:to>
                                    </p:set>
                                    <p:animEffect transition="in" filter="blinds(horizontal)">
                                      <p:cBhvr>
                                        <p:cTn id="58" dur="500"/>
                                        <p:tgtEl>
                                          <p:spTgt spid="6248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2487"/>
                                        </p:tgtEl>
                                        <p:attrNameLst>
                                          <p:attrName>style.visibility</p:attrName>
                                        </p:attrNameLst>
                                      </p:cBhvr>
                                      <p:to>
                                        <p:strVal val="visible"/>
                                      </p:to>
                                    </p:set>
                                    <p:animEffect transition="in" filter="blinds(horizontal)">
                                      <p:cBhvr>
                                        <p:cTn id="61" dur="500"/>
                                        <p:tgtEl>
                                          <p:spTgt spid="6248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62500"/>
                                        </p:tgtEl>
                                        <p:attrNameLst>
                                          <p:attrName>style.visibility</p:attrName>
                                        </p:attrNameLst>
                                      </p:cBhvr>
                                      <p:to>
                                        <p:strVal val="visible"/>
                                      </p:to>
                                    </p:set>
                                    <p:animEffect transition="in" filter="blinds(horizontal)">
                                      <p:cBhvr>
                                        <p:cTn id="66" dur="500"/>
                                        <p:tgtEl>
                                          <p:spTgt spid="6250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2504"/>
                                        </p:tgtEl>
                                        <p:attrNameLst>
                                          <p:attrName>style.visibility</p:attrName>
                                        </p:attrNameLst>
                                      </p:cBhvr>
                                      <p:to>
                                        <p:strVal val="visible"/>
                                      </p:to>
                                    </p:set>
                                    <p:animEffect transition="in" filter="blinds(horizontal)">
                                      <p:cBhvr>
                                        <p:cTn id="69" dur="500"/>
                                        <p:tgtEl>
                                          <p:spTgt spid="62504"/>
                                        </p:tgtEl>
                                      </p:cBhvr>
                                    </p:animEffect>
                                  </p:childTnLst>
                                </p:cTn>
                              </p:par>
                              <p:par>
                                <p:cTn id="70" presetID="3" presetClass="entr" presetSubtype="10" fill="hold" nodeType="withEffect">
                                  <p:stCondLst>
                                    <p:cond delay="0"/>
                                  </p:stCondLst>
                                  <p:childTnLst>
                                    <p:set>
                                      <p:cBhvr>
                                        <p:cTn id="71" dur="1" fill="hold">
                                          <p:stCondLst>
                                            <p:cond delay="0"/>
                                          </p:stCondLst>
                                        </p:cTn>
                                        <p:tgtEl>
                                          <p:spTgt spid="62501"/>
                                        </p:tgtEl>
                                        <p:attrNameLst>
                                          <p:attrName>style.visibility</p:attrName>
                                        </p:attrNameLst>
                                      </p:cBhvr>
                                      <p:to>
                                        <p:strVal val="visible"/>
                                      </p:to>
                                    </p:set>
                                    <p:animEffect transition="in" filter="blinds(horizontal)">
                                      <p:cBhvr>
                                        <p:cTn id="72" dur="500"/>
                                        <p:tgtEl>
                                          <p:spTgt spid="62501"/>
                                        </p:tgtEl>
                                      </p:cBhvr>
                                    </p:animEffect>
                                  </p:childTnLst>
                                </p:cTn>
                              </p:par>
                              <p:par>
                                <p:cTn id="73" presetID="3" presetClass="entr" presetSubtype="10" fill="hold" nodeType="withEffect">
                                  <p:stCondLst>
                                    <p:cond delay="0"/>
                                  </p:stCondLst>
                                  <p:childTnLst>
                                    <p:set>
                                      <p:cBhvr>
                                        <p:cTn id="74" dur="1" fill="hold">
                                          <p:stCondLst>
                                            <p:cond delay="0"/>
                                          </p:stCondLst>
                                        </p:cTn>
                                        <p:tgtEl>
                                          <p:spTgt spid="62499"/>
                                        </p:tgtEl>
                                        <p:attrNameLst>
                                          <p:attrName>style.visibility</p:attrName>
                                        </p:attrNameLst>
                                      </p:cBhvr>
                                      <p:to>
                                        <p:strVal val="visible"/>
                                      </p:to>
                                    </p:set>
                                    <p:animEffect transition="in" filter="blinds(horizontal)">
                                      <p:cBhvr>
                                        <p:cTn id="75" dur="500"/>
                                        <p:tgtEl>
                                          <p:spTgt spid="62499"/>
                                        </p:tgtEl>
                                      </p:cBhvr>
                                    </p:animEffect>
                                  </p:childTnLst>
                                </p:cTn>
                              </p:par>
                              <p:par>
                                <p:cTn id="76" presetID="3" presetClass="entr" presetSubtype="10" fill="hold" nodeType="withEffect">
                                  <p:stCondLst>
                                    <p:cond delay="0"/>
                                  </p:stCondLst>
                                  <p:childTnLst>
                                    <p:set>
                                      <p:cBhvr>
                                        <p:cTn id="77" dur="1" fill="hold">
                                          <p:stCondLst>
                                            <p:cond delay="0"/>
                                          </p:stCondLst>
                                        </p:cTn>
                                        <p:tgtEl>
                                          <p:spTgt spid="62495"/>
                                        </p:tgtEl>
                                        <p:attrNameLst>
                                          <p:attrName>style.visibility</p:attrName>
                                        </p:attrNameLst>
                                      </p:cBhvr>
                                      <p:to>
                                        <p:strVal val="visible"/>
                                      </p:to>
                                    </p:set>
                                    <p:animEffect transition="in" filter="blinds(horizontal)">
                                      <p:cBhvr>
                                        <p:cTn id="78" dur="500"/>
                                        <p:tgtEl>
                                          <p:spTgt spid="62495"/>
                                        </p:tgtEl>
                                      </p:cBhvr>
                                    </p:animEffect>
                                  </p:childTnLst>
                                </p:cTn>
                              </p:par>
                              <p:par>
                                <p:cTn id="79" presetID="3" presetClass="entr" presetSubtype="10" fill="hold" nodeType="withEffect">
                                  <p:stCondLst>
                                    <p:cond delay="0"/>
                                  </p:stCondLst>
                                  <p:childTnLst>
                                    <p:set>
                                      <p:cBhvr>
                                        <p:cTn id="80" dur="1" fill="hold">
                                          <p:stCondLst>
                                            <p:cond delay="0"/>
                                          </p:stCondLst>
                                        </p:cTn>
                                        <p:tgtEl>
                                          <p:spTgt spid="62498"/>
                                        </p:tgtEl>
                                        <p:attrNameLst>
                                          <p:attrName>style.visibility</p:attrName>
                                        </p:attrNameLst>
                                      </p:cBhvr>
                                      <p:to>
                                        <p:strVal val="visible"/>
                                      </p:to>
                                    </p:set>
                                    <p:animEffect transition="in" filter="blinds(horizontal)">
                                      <p:cBhvr>
                                        <p:cTn id="81" dur="500"/>
                                        <p:tgtEl>
                                          <p:spTgt spid="62498"/>
                                        </p:tgtEl>
                                      </p:cBhvr>
                                    </p:animEffect>
                                  </p:childTnLst>
                                </p:cTn>
                              </p:par>
                              <p:par>
                                <p:cTn id="82" presetID="3" presetClass="entr" presetSubtype="10" fill="hold" nodeType="withEffect">
                                  <p:stCondLst>
                                    <p:cond delay="0"/>
                                  </p:stCondLst>
                                  <p:childTnLst>
                                    <p:set>
                                      <p:cBhvr>
                                        <p:cTn id="83" dur="1" fill="hold">
                                          <p:stCondLst>
                                            <p:cond delay="0"/>
                                          </p:stCondLst>
                                        </p:cTn>
                                        <p:tgtEl>
                                          <p:spTgt spid="62497"/>
                                        </p:tgtEl>
                                        <p:attrNameLst>
                                          <p:attrName>style.visibility</p:attrName>
                                        </p:attrNameLst>
                                      </p:cBhvr>
                                      <p:to>
                                        <p:strVal val="visible"/>
                                      </p:to>
                                    </p:set>
                                    <p:animEffect transition="in" filter="blinds(horizontal)">
                                      <p:cBhvr>
                                        <p:cTn id="84" dur="500"/>
                                        <p:tgtEl>
                                          <p:spTgt spid="62497"/>
                                        </p:tgtEl>
                                      </p:cBhvr>
                                    </p:animEffect>
                                  </p:childTnLst>
                                </p:cTn>
                              </p:par>
                              <p:par>
                                <p:cTn id="85" presetID="3" presetClass="entr" presetSubtype="10" fill="hold" nodeType="withEffect">
                                  <p:stCondLst>
                                    <p:cond delay="0"/>
                                  </p:stCondLst>
                                  <p:childTnLst>
                                    <p:set>
                                      <p:cBhvr>
                                        <p:cTn id="86" dur="1" fill="hold">
                                          <p:stCondLst>
                                            <p:cond delay="0"/>
                                          </p:stCondLst>
                                        </p:cTn>
                                        <p:tgtEl>
                                          <p:spTgt spid="62496"/>
                                        </p:tgtEl>
                                        <p:attrNameLst>
                                          <p:attrName>style.visibility</p:attrName>
                                        </p:attrNameLst>
                                      </p:cBhvr>
                                      <p:to>
                                        <p:strVal val="visible"/>
                                      </p:to>
                                    </p:set>
                                    <p:animEffect transition="in" filter="blinds(horizontal)">
                                      <p:cBhvr>
                                        <p:cTn id="87" dur="500"/>
                                        <p:tgtEl>
                                          <p:spTgt spid="62496"/>
                                        </p:tgtEl>
                                      </p:cBhvr>
                                    </p:animEffect>
                                  </p:childTnLst>
                                </p:cTn>
                              </p:par>
                              <p:par>
                                <p:cTn id="88" presetID="3" presetClass="entr" presetSubtype="10" fill="hold" nodeType="withEffect">
                                  <p:stCondLst>
                                    <p:cond delay="0"/>
                                  </p:stCondLst>
                                  <p:childTnLst>
                                    <p:set>
                                      <p:cBhvr>
                                        <p:cTn id="89" dur="1" fill="hold">
                                          <p:stCondLst>
                                            <p:cond delay="0"/>
                                          </p:stCondLst>
                                        </p:cTn>
                                        <p:tgtEl>
                                          <p:spTgt spid="62494"/>
                                        </p:tgtEl>
                                        <p:attrNameLst>
                                          <p:attrName>style.visibility</p:attrName>
                                        </p:attrNameLst>
                                      </p:cBhvr>
                                      <p:to>
                                        <p:strVal val="visible"/>
                                      </p:to>
                                    </p:set>
                                    <p:animEffect transition="in" filter="blinds(horizontal)">
                                      <p:cBhvr>
                                        <p:cTn id="90" dur="500"/>
                                        <p:tgtEl>
                                          <p:spTgt spid="62494"/>
                                        </p:tgtEl>
                                      </p:cBhvr>
                                    </p:animEffect>
                                  </p:childTnLst>
                                </p:cTn>
                              </p:par>
                              <p:par>
                                <p:cTn id="91" presetID="3" presetClass="entr" presetSubtype="10" fill="hold" nodeType="withEffect">
                                  <p:stCondLst>
                                    <p:cond delay="0"/>
                                  </p:stCondLst>
                                  <p:childTnLst>
                                    <p:set>
                                      <p:cBhvr>
                                        <p:cTn id="92" dur="1" fill="hold">
                                          <p:stCondLst>
                                            <p:cond delay="0"/>
                                          </p:stCondLst>
                                        </p:cTn>
                                        <p:tgtEl>
                                          <p:spTgt spid="62493"/>
                                        </p:tgtEl>
                                        <p:attrNameLst>
                                          <p:attrName>style.visibility</p:attrName>
                                        </p:attrNameLst>
                                      </p:cBhvr>
                                      <p:to>
                                        <p:strVal val="visible"/>
                                      </p:to>
                                    </p:set>
                                    <p:animEffect transition="in" filter="blinds(horizontal)">
                                      <p:cBhvr>
                                        <p:cTn id="93" dur="500"/>
                                        <p:tgtEl>
                                          <p:spTgt spid="62493"/>
                                        </p:tgtEl>
                                      </p:cBhvr>
                                    </p:animEffect>
                                  </p:childTnLst>
                                </p:cTn>
                              </p:par>
                              <p:par>
                                <p:cTn id="94" presetID="3" presetClass="entr" presetSubtype="10" fill="hold" nodeType="withEffect">
                                  <p:stCondLst>
                                    <p:cond delay="0"/>
                                  </p:stCondLst>
                                  <p:childTnLst>
                                    <p:set>
                                      <p:cBhvr>
                                        <p:cTn id="95" dur="1" fill="hold">
                                          <p:stCondLst>
                                            <p:cond delay="0"/>
                                          </p:stCondLst>
                                        </p:cTn>
                                        <p:tgtEl>
                                          <p:spTgt spid="62492"/>
                                        </p:tgtEl>
                                        <p:attrNameLst>
                                          <p:attrName>style.visibility</p:attrName>
                                        </p:attrNameLst>
                                      </p:cBhvr>
                                      <p:to>
                                        <p:strVal val="visible"/>
                                      </p:to>
                                    </p:set>
                                    <p:animEffect transition="in" filter="blinds(horizontal)">
                                      <p:cBhvr>
                                        <p:cTn id="96" dur="500"/>
                                        <p:tgtEl>
                                          <p:spTgt spid="62492"/>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2466"/>
                                        </p:tgtEl>
                                        <p:attrNameLst>
                                          <p:attrName>style.visibility</p:attrName>
                                        </p:attrNameLst>
                                      </p:cBhvr>
                                      <p:to>
                                        <p:strVal val="visible"/>
                                      </p:to>
                                    </p:set>
                                    <p:animEffect transition="in" filter="blinds(horizontal)">
                                      <p:cBhvr>
                                        <p:cTn id="99" dur="500"/>
                                        <p:tgtEl>
                                          <p:spTgt spid="62466"/>
                                        </p:tgtEl>
                                      </p:cBhvr>
                                    </p:animEffect>
                                  </p:childTnLst>
                                </p:cTn>
                              </p:par>
                            </p:childTnLst>
                          </p:cTn>
                        </p:par>
                      </p:childTnLst>
                    </p:cTn>
                  </p:par>
                  <p:par>
                    <p:cTn id="100" fill="hold">
                      <p:stCondLst>
                        <p:cond delay="indefinite"/>
                      </p:stCondLst>
                      <p:childTnLst>
                        <p:par>
                          <p:cTn id="101" fill="hold">
                            <p:stCondLst>
                              <p:cond delay="0"/>
                            </p:stCondLst>
                            <p:childTnLst>
                              <p:par>
                                <p:cTn id="102" presetID="0" presetClass="path" presetSubtype="0" accel="50000" decel="50000" fill="hold" nodeType="clickEffect">
                                  <p:stCondLst>
                                    <p:cond delay="0"/>
                                  </p:stCondLst>
                                  <p:childTnLst>
                                    <p:animMotion origin="layout" path="M 1.11111E-6 -1.91489E-6 L 1.11111E-6 -0.38645 " pathEditMode="relative" rAng="0" ptsTypes="AA">
                                      <p:cBhvr>
                                        <p:cTn id="103" dur="2000" fill="hold"/>
                                        <p:tgtEl>
                                          <p:spTgt spid="62494"/>
                                        </p:tgtEl>
                                        <p:attrNameLst>
                                          <p:attrName>ppt_x</p:attrName>
                                          <p:attrName>ppt_y</p:attrName>
                                        </p:attrNameLst>
                                      </p:cBhvr>
                                      <p:rCtr x="0" y="-193"/>
                                    </p:animMotion>
                                  </p:childTnLst>
                                </p:cTn>
                              </p:par>
                            </p:childTnLst>
                          </p:cTn>
                        </p:par>
                        <p:par>
                          <p:cTn id="104" fill="hold">
                            <p:stCondLst>
                              <p:cond delay="2000"/>
                            </p:stCondLst>
                            <p:childTnLst>
                              <p:par>
                                <p:cTn id="105" presetID="3" presetClass="entr" presetSubtype="10" fill="hold" nodeType="after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blinds(horizontal)">
                                      <p:cBhvr>
                                        <p:cTn id="107" dur="500"/>
                                        <p:tgtEl>
                                          <p:spTgt spid="2"/>
                                        </p:tgtEl>
                                      </p:cBhvr>
                                    </p:animEffect>
                                  </p:childTnLst>
                                </p:cTn>
                              </p:par>
                              <p:par>
                                <p:cTn id="108" presetID="3" presetClass="exit" presetSubtype="10" fill="hold" nodeType="withEffect">
                                  <p:stCondLst>
                                    <p:cond delay="0"/>
                                  </p:stCondLst>
                                  <p:childTnLst>
                                    <p:animEffect transition="out" filter="blinds(horizontal)">
                                      <p:cBhvr>
                                        <p:cTn id="109" dur="500"/>
                                        <p:tgtEl>
                                          <p:spTgt spid="62494"/>
                                        </p:tgtEl>
                                      </p:cBhvr>
                                    </p:animEffect>
                                    <p:set>
                                      <p:cBhvr>
                                        <p:cTn id="110" dur="1" fill="hold">
                                          <p:stCondLst>
                                            <p:cond delay="499"/>
                                          </p:stCondLst>
                                        </p:cTn>
                                        <p:tgtEl>
                                          <p:spTgt spid="62494"/>
                                        </p:tgtEl>
                                        <p:attrNameLst>
                                          <p:attrName>style.visibility</p:attrName>
                                        </p:attrNameLst>
                                      </p:cBhvr>
                                      <p:to>
                                        <p:strVal val="hidden"/>
                                      </p:to>
                                    </p:set>
                                  </p:childTnLst>
                                </p:cTn>
                              </p:par>
                            </p:childTnLst>
                          </p:cTn>
                        </p:par>
                        <p:par>
                          <p:cTn id="111" fill="hold">
                            <p:stCondLst>
                              <p:cond delay="2500"/>
                            </p:stCondLst>
                            <p:childTnLst>
                              <p:par>
                                <p:cTn id="112" presetID="0" presetClass="path" presetSubtype="0" accel="50000" decel="50000" fill="hold" nodeType="afterEffect">
                                  <p:stCondLst>
                                    <p:cond delay="0"/>
                                  </p:stCondLst>
                                  <p:childTnLst>
                                    <p:animMotion origin="layout" path="M -8.33333E-7 1.3876E-6 L -0.00121 -0.34366 " pathEditMode="relative" rAng="0" ptsTypes="AA">
                                      <p:cBhvr>
                                        <p:cTn id="113" dur="2000" fill="hold"/>
                                        <p:tgtEl>
                                          <p:spTgt spid="62500"/>
                                        </p:tgtEl>
                                        <p:attrNameLst>
                                          <p:attrName>ppt_x</p:attrName>
                                          <p:attrName>ppt_y</p:attrName>
                                        </p:attrNameLst>
                                      </p:cBhvr>
                                      <p:rCtr x="-1" y="-172"/>
                                    </p:animMotion>
                                  </p:childTnLst>
                                </p:cTn>
                              </p:par>
                            </p:childTnLst>
                          </p:cTn>
                        </p:par>
                        <p:par>
                          <p:cTn id="114" fill="hold">
                            <p:stCondLst>
                              <p:cond delay="4500"/>
                            </p:stCondLst>
                            <p:childTnLst>
                              <p:par>
                                <p:cTn id="115" presetID="3" presetClass="entr" presetSubtype="10" fill="hold" nodeType="afterEffect">
                                  <p:stCondLst>
                                    <p:cond delay="0"/>
                                  </p:stCondLst>
                                  <p:childTnLst>
                                    <p:set>
                                      <p:cBhvr>
                                        <p:cTn id="116" dur="1" fill="hold">
                                          <p:stCondLst>
                                            <p:cond delay="0"/>
                                          </p:stCondLst>
                                        </p:cTn>
                                        <p:tgtEl>
                                          <p:spTgt spid="3"/>
                                        </p:tgtEl>
                                        <p:attrNameLst>
                                          <p:attrName>style.visibility</p:attrName>
                                        </p:attrNameLst>
                                      </p:cBhvr>
                                      <p:to>
                                        <p:strVal val="visible"/>
                                      </p:to>
                                    </p:set>
                                    <p:animEffect transition="in" filter="blinds(horizontal)">
                                      <p:cBhvr>
                                        <p:cTn id="117" dur="500"/>
                                        <p:tgtEl>
                                          <p:spTgt spid="3"/>
                                        </p:tgtEl>
                                      </p:cBhvr>
                                    </p:animEffect>
                                  </p:childTnLst>
                                </p:cTn>
                              </p:par>
                              <p:par>
                                <p:cTn id="118" presetID="3" presetClass="exit" presetSubtype="10" fill="hold" nodeType="withEffect">
                                  <p:stCondLst>
                                    <p:cond delay="0"/>
                                  </p:stCondLst>
                                  <p:childTnLst>
                                    <p:animEffect transition="out" filter="blinds(horizontal)">
                                      <p:cBhvr>
                                        <p:cTn id="119" dur="500"/>
                                        <p:tgtEl>
                                          <p:spTgt spid="62500"/>
                                        </p:tgtEl>
                                      </p:cBhvr>
                                    </p:animEffect>
                                    <p:set>
                                      <p:cBhvr>
                                        <p:cTn id="120" dur="1" fill="hold">
                                          <p:stCondLst>
                                            <p:cond delay="499"/>
                                          </p:stCondLst>
                                        </p:cTn>
                                        <p:tgtEl>
                                          <p:spTgt spid="6250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0" nodeType="clickEffect">
                                  <p:stCondLst>
                                    <p:cond delay="0"/>
                                  </p:stCondLst>
                                  <p:childTnLst>
                                    <p:set>
                                      <p:cBhvr>
                                        <p:cTn id="124" dur="1" fill="hold">
                                          <p:stCondLst>
                                            <p:cond delay="0"/>
                                          </p:stCondLst>
                                        </p:cTn>
                                        <p:tgtEl>
                                          <p:spTgt spid="62503"/>
                                        </p:tgtEl>
                                        <p:attrNameLst>
                                          <p:attrName>style.visibility</p:attrName>
                                        </p:attrNameLst>
                                      </p:cBhvr>
                                      <p:to>
                                        <p:strVal val="visible"/>
                                      </p:to>
                                    </p:set>
                                    <p:anim calcmode="lin" valueType="num">
                                      <p:cBhvr additive="base">
                                        <p:cTn id="125" dur="500" fill="hold"/>
                                        <p:tgtEl>
                                          <p:spTgt spid="62503"/>
                                        </p:tgtEl>
                                        <p:attrNameLst>
                                          <p:attrName>ppt_x</p:attrName>
                                        </p:attrNameLst>
                                      </p:cBhvr>
                                      <p:tavLst>
                                        <p:tav tm="0">
                                          <p:val>
                                            <p:strVal val="0-#ppt_w/2"/>
                                          </p:val>
                                        </p:tav>
                                        <p:tav tm="100000">
                                          <p:val>
                                            <p:strVal val="#ppt_x"/>
                                          </p:val>
                                        </p:tav>
                                      </p:tavLst>
                                    </p:anim>
                                    <p:anim calcmode="lin" valueType="num">
                                      <p:cBhvr additive="base">
                                        <p:cTn id="126" dur="500" fill="hold"/>
                                        <p:tgtEl>
                                          <p:spTgt spid="62503"/>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xit" presetSubtype="2" fill="hold" nodeType="clickEffect">
                                  <p:stCondLst>
                                    <p:cond delay="0"/>
                                  </p:stCondLst>
                                  <p:childTnLst>
                                    <p:anim calcmode="lin" valueType="num">
                                      <p:cBhvr additive="base">
                                        <p:cTn id="130" dur="500"/>
                                        <p:tgtEl>
                                          <p:spTgt spid="2"/>
                                        </p:tgtEl>
                                        <p:attrNameLst>
                                          <p:attrName>ppt_x</p:attrName>
                                        </p:attrNameLst>
                                      </p:cBhvr>
                                      <p:tavLst>
                                        <p:tav tm="0">
                                          <p:val>
                                            <p:strVal val="ppt_x"/>
                                          </p:val>
                                        </p:tav>
                                        <p:tav tm="100000">
                                          <p:val>
                                            <p:strVal val="1+ppt_w/2"/>
                                          </p:val>
                                        </p:tav>
                                      </p:tavLst>
                                    </p:anim>
                                    <p:anim calcmode="lin" valueType="num">
                                      <p:cBhvr additive="base">
                                        <p:cTn id="131" dur="500"/>
                                        <p:tgtEl>
                                          <p:spTgt spid="2"/>
                                        </p:tgtEl>
                                        <p:attrNameLst>
                                          <p:attrName>ppt_y</p:attrName>
                                        </p:attrNameLst>
                                      </p:cBhvr>
                                      <p:tavLst>
                                        <p:tav tm="0">
                                          <p:val>
                                            <p:strVal val="ppt_y"/>
                                          </p:val>
                                        </p:tav>
                                        <p:tav tm="100000">
                                          <p:val>
                                            <p:strVal val="ppt_y"/>
                                          </p:val>
                                        </p:tav>
                                      </p:tavLst>
                                    </p:anim>
                                    <p:set>
                                      <p:cBhvr>
                                        <p:cTn id="132" dur="1" fill="hold">
                                          <p:stCondLst>
                                            <p:cond delay="499"/>
                                          </p:stCondLst>
                                        </p:cTn>
                                        <p:tgtEl>
                                          <p:spTgt spid="2"/>
                                        </p:tgtEl>
                                        <p:attrNameLst>
                                          <p:attrName>style.visibility</p:attrName>
                                        </p:attrNameLst>
                                      </p:cBhvr>
                                      <p:to>
                                        <p:strVal val="hidden"/>
                                      </p:to>
                                    </p:set>
                                  </p:childTnLst>
                                </p:cTn>
                              </p:par>
                            </p:childTnLst>
                          </p:cTn>
                        </p:par>
                        <p:par>
                          <p:cTn id="133" fill="hold">
                            <p:stCondLst>
                              <p:cond delay="500"/>
                            </p:stCondLst>
                            <p:childTnLst>
                              <p:par>
                                <p:cTn id="134" presetID="2" presetClass="exit" presetSubtype="2" fill="hold" nodeType="afterEffect">
                                  <p:stCondLst>
                                    <p:cond delay="0"/>
                                  </p:stCondLst>
                                  <p:childTnLst>
                                    <p:anim calcmode="lin" valueType="num">
                                      <p:cBhvr additive="base">
                                        <p:cTn id="135" dur="500"/>
                                        <p:tgtEl>
                                          <p:spTgt spid="3"/>
                                        </p:tgtEl>
                                        <p:attrNameLst>
                                          <p:attrName>ppt_x</p:attrName>
                                        </p:attrNameLst>
                                      </p:cBhvr>
                                      <p:tavLst>
                                        <p:tav tm="0">
                                          <p:val>
                                            <p:strVal val="ppt_x"/>
                                          </p:val>
                                        </p:tav>
                                        <p:tav tm="100000">
                                          <p:val>
                                            <p:strVal val="1+ppt_w/2"/>
                                          </p:val>
                                        </p:tav>
                                      </p:tavLst>
                                    </p:anim>
                                    <p:anim calcmode="lin" valueType="num">
                                      <p:cBhvr additive="base">
                                        <p:cTn id="136" dur="500"/>
                                        <p:tgtEl>
                                          <p:spTgt spid="3"/>
                                        </p:tgtEl>
                                        <p:attrNameLst>
                                          <p:attrName>ppt_y</p:attrName>
                                        </p:attrNameLst>
                                      </p:cBhvr>
                                      <p:tavLst>
                                        <p:tav tm="0">
                                          <p:val>
                                            <p:strVal val="ppt_y"/>
                                          </p:val>
                                        </p:tav>
                                        <p:tav tm="100000">
                                          <p:val>
                                            <p:strVal val="ppt_y"/>
                                          </p:val>
                                        </p:tav>
                                      </p:tavLst>
                                    </p:anim>
                                    <p:set>
                                      <p:cBhvr>
                                        <p:cTn id="13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p:bldP spid="62478" grpId="0" animBg="1"/>
      <p:bldP spid="62479" grpId="0" animBg="1"/>
      <p:bldP spid="62480" grpId="0" animBg="1"/>
      <p:bldP spid="62481" grpId="0" animBg="1"/>
      <p:bldP spid="62482" grpId="0" animBg="1"/>
      <p:bldP spid="62483" grpId="0" animBg="1"/>
      <p:bldP spid="62484" grpId="0" animBg="1"/>
      <p:bldP spid="62485" grpId="0" animBg="1"/>
      <p:bldP spid="62486" grpId="0" animBg="1"/>
      <p:bldP spid="62487" grpId="0" animBg="1"/>
      <p:bldP spid="62488" grpId="0" animBg="1"/>
      <p:bldP spid="62489" grpId="0" animBg="1"/>
      <p:bldP spid="62490" grpId="0" animBg="1"/>
      <p:bldP spid="62491" grpId="0" animBg="1"/>
      <p:bldP spid="62502" grpId="0" animBg="1"/>
      <p:bldP spid="62503" grpId="0" animBg="1"/>
      <p:bldP spid="62504" grpId="0"/>
      <p:bldP spid="6250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4" name="圆角矩形 3"/>
          <p:cNvSpPr/>
          <p:nvPr/>
        </p:nvSpPr>
        <p:spPr>
          <a:xfrm>
            <a:off x="462771" y="2160706"/>
            <a:ext cx="6480720" cy="53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p:txBody>
          <a:bodyPr/>
          <a:lstStyle/>
          <a:p>
            <a:r>
              <a:rPr lang="en-US" altLang="zh-CN" dirty="0" err="1" smtClean="0"/>
              <a:t>JBoss</a:t>
            </a:r>
            <a:r>
              <a:rPr lang="en-US" altLang="zh-CN" dirty="0" smtClean="0"/>
              <a:t> Drools</a:t>
            </a:r>
            <a:r>
              <a:rPr lang="zh-CN" altLang="en-US" dirty="0" smtClean="0"/>
              <a:t>介绍</a:t>
            </a:r>
            <a:endParaRPr lang="en-US" altLang="zh-CN" dirty="0" smtClean="0"/>
          </a:p>
          <a:p>
            <a:r>
              <a:rPr lang="en-US" altLang="zh-CN" dirty="0" smtClean="0"/>
              <a:t>Hello Drools</a:t>
            </a:r>
          </a:p>
          <a:p>
            <a:r>
              <a:rPr lang="en-US" altLang="zh-CN" dirty="0" smtClean="0"/>
              <a:t>Drools Rule Language</a:t>
            </a:r>
          </a:p>
          <a:p>
            <a:r>
              <a:rPr lang="en-US" altLang="zh-CN" dirty="0" smtClean="0"/>
              <a:t>Domain Specific Language</a:t>
            </a:r>
          </a:p>
          <a:p>
            <a:r>
              <a:rPr lang="en-US" altLang="zh-CN" dirty="0" smtClean="0"/>
              <a:t>Flow</a:t>
            </a:r>
          </a:p>
          <a:p>
            <a:r>
              <a:rPr lang="en-US" altLang="zh-CN" dirty="0" smtClean="0"/>
              <a:t>Drools </a:t>
            </a:r>
            <a:r>
              <a:rPr lang="en-US" altLang="zh-CN" dirty="0" err="1" smtClean="0"/>
              <a:t>Guvnor</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配置开发环境</a:t>
            </a:r>
            <a:endParaRPr lang="zh-CN" altLang="en-US" dirty="0"/>
          </a:p>
        </p:txBody>
      </p:sp>
      <p:sp>
        <p:nvSpPr>
          <p:cNvPr id="3" name="内容占位符 2"/>
          <p:cNvSpPr>
            <a:spLocks noGrp="1"/>
          </p:cNvSpPr>
          <p:nvPr>
            <p:ph idx="1"/>
          </p:nvPr>
        </p:nvSpPr>
        <p:spPr/>
        <p:txBody>
          <a:bodyPr/>
          <a:lstStyle/>
          <a:p>
            <a:r>
              <a:rPr lang="zh-CN" altLang="en-US" dirty="0" smtClean="0"/>
              <a:t>到</a:t>
            </a:r>
            <a:r>
              <a:rPr lang="en-US" altLang="zh-CN" dirty="0" err="1" smtClean="0"/>
              <a:t>Jboss</a:t>
            </a:r>
            <a:r>
              <a:rPr lang="en-US" altLang="zh-CN" dirty="0" smtClean="0"/>
              <a:t> Drools</a:t>
            </a:r>
            <a:r>
              <a:rPr lang="zh-CN" altLang="en-US" dirty="0" smtClean="0"/>
              <a:t>官网的下载频道下载一下资料：</a:t>
            </a:r>
            <a:endParaRPr lang="en-US" altLang="zh-CN" dirty="0" smtClean="0"/>
          </a:p>
          <a:p>
            <a:pPr lvl="1"/>
            <a:r>
              <a:rPr lang="en-US" dirty="0" smtClean="0"/>
              <a:t>Drools Binaries</a:t>
            </a:r>
            <a:r>
              <a:rPr lang="en-US" dirty="0" smtClean="0">
                <a:solidFill>
                  <a:srgbClr val="FFC000"/>
                </a:solidFill>
              </a:rPr>
              <a:t>(</a:t>
            </a:r>
            <a:r>
              <a:rPr lang="en-US" altLang="zh-CN" dirty="0" smtClean="0">
                <a:solidFill>
                  <a:srgbClr val="FFC000"/>
                </a:solidFill>
              </a:rPr>
              <a:t>Required)</a:t>
            </a:r>
          </a:p>
          <a:p>
            <a:pPr lvl="1"/>
            <a:r>
              <a:rPr lang="en-US" dirty="0" smtClean="0"/>
              <a:t>Drools Eclipse Workbench</a:t>
            </a:r>
            <a:r>
              <a:rPr lang="en-US" dirty="0" smtClean="0">
                <a:solidFill>
                  <a:srgbClr val="FFC000"/>
                </a:solidFill>
              </a:rPr>
              <a:t>(</a:t>
            </a:r>
            <a:r>
              <a:rPr lang="en-US" altLang="zh-CN" dirty="0" smtClean="0">
                <a:solidFill>
                  <a:srgbClr val="FFC000"/>
                </a:solidFill>
              </a:rPr>
              <a:t>Required)</a:t>
            </a:r>
          </a:p>
          <a:p>
            <a:pPr lvl="1"/>
            <a:r>
              <a:rPr lang="en-US" dirty="0" smtClean="0"/>
              <a:t>Documentation</a:t>
            </a:r>
          </a:p>
          <a:p>
            <a:pPr lvl="1"/>
            <a:r>
              <a:rPr lang="en-US" dirty="0" smtClean="0"/>
              <a:t>Java docs</a:t>
            </a:r>
          </a:p>
          <a:p>
            <a:pPr lvl="1"/>
            <a:r>
              <a:rPr lang="en-US" dirty="0" smtClean="0"/>
              <a:t>Source Code</a:t>
            </a:r>
          </a:p>
          <a:p>
            <a:pPr lvl="1"/>
            <a:r>
              <a:rPr lang="en-US" altLang="zh-CN" dirty="0" smtClean="0"/>
              <a:t>… …</a:t>
            </a:r>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配置开发环境</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解压</a:t>
            </a:r>
            <a:r>
              <a:rPr lang="en-US" sz="2000" dirty="0" smtClean="0"/>
              <a:t>Drools Binaries</a:t>
            </a:r>
            <a:r>
              <a:rPr lang="zh-CN" altLang="en-US" sz="2000" dirty="0" smtClean="0"/>
              <a:t>，到路径</a:t>
            </a:r>
            <a:r>
              <a:rPr lang="en-US" altLang="zh-CN" sz="2000" dirty="0" smtClean="0"/>
              <a:t>{</a:t>
            </a:r>
            <a:r>
              <a:rPr lang="en-US" altLang="zh-CN" sz="2000" dirty="0" err="1" smtClean="0"/>
              <a:t>Drools_Home</a:t>
            </a:r>
            <a:r>
              <a:rPr lang="en-US" altLang="zh-CN" sz="2000" dirty="0" smtClean="0"/>
              <a:t>}</a:t>
            </a:r>
            <a:r>
              <a:rPr lang="zh-CN" altLang="en-US" sz="2000" dirty="0" smtClean="0"/>
              <a:t>。</a:t>
            </a:r>
            <a:endParaRPr lang="en-US" altLang="zh-CN" sz="2000" dirty="0" smtClean="0"/>
          </a:p>
          <a:p>
            <a:r>
              <a:rPr lang="zh-CN" altLang="en-US" sz="2000" dirty="0" smtClean="0"/>
              <a:t>解压</a:t>
            </a:r>
            <a:r>
              <a:rPr lang="en-US" sz="2000" dirty="0" smtClean="0"/>
              <a:t>Drools Eclipse Workbench</a:t>
            </a:r>
            <a:r>
              <a:rPr lang="zh-CN" altLang="en-US" sz="2000" dirty="0" smtClean="0"/>
              <a:t>，把 </a:t>
            </a:r>
            <a:r>
              <a:rPr lang="en-US" altLang="zh-CN" sz="2000" dirty="0" smtClean="0"/>
              <a:t>features </a:t>
            </a:r>
            <a:r>
              <a:rPr lang="zh-CN" altLang="en-US" sz="2000" dirty="0" smtClean="0"/>
              <a:t>和 </a:t>
            </a:r>
            <a:r>
              <a:rPr lang="en-US" altLang="zh-CN" sz="2000" dirty="0" err="1" smtClean="0"/>
              <a:t>plugins</a:t>
            </a:r>
            <a:r>
              <a:rPr lang="en-US" altLang="zh-CN" sz="2000" dirty="0" smtClean="0"/>
              <a:t> </a:t>
            </a:r>
            <a:r>
              <a:rPr lang="zh-CN" altLang="en-US" sz="2000" dirty="0" smtClean="0"/>
              <a:t>放到 </a:t>
            </a:r>
            <a:r>
              <a:rPr lang="en-US" altLang="zh-CN" sz="2000" dirty="0" smtClean="0"/>
              <a:t>{</a:t>
            </a:r>
            <a:r>
              <a:rPr lang="en-US" altLang="zh-CN" sz="2000" dirty="0" err="1" smtClean="0"/>
              <a:t>Eclipse_Home</a:t>
            </a:r>
            <a:r>
              <a:rPr lang="en-US" altLang="zh-CN" sz="2000" dirty="0" smtClean="0"/>
              <a:t>}\</a:t>
            </a:r>
            <a:r>
              <a:rPr lang="en-US" altLang="zh-CN" sz="2000" dirty="0" err="1" smtClean="0"/>
              <a:t>dropins</a:t>
            </a:r>
            <a:r>
              <a:rPr lang="zh-CN" altLang="en-US" sz="2000" dirty="0" smtClean="0"/>
              <a:t>文件夹下。</a:t>
            </a:r>
            <a:endParaRPr lang="en-US" altLang="zh-CN" sz="2000" dirty="0" smtClean="0"/>
          </a:p>
          <a:p>
            <a:r>
              <a:rPr lang="zh-CN" altLang="en-US" sz="2000" dirty="0" smtClean="0"/>
              <a:t>打开</a:t>
            </a:r>
            <a:r>
              <a:rPr lang="en-US" altLang="zh-CN" sz="2000" dirty="0" smtClean="0"/>
              <a:t>Eclipse</a:t>
            </a:r>
            <a:r>
              <a:rPr lang="zh-CN" altLang="en-US" sz="2000" dirty="0" smtClean="0"/>
              <a:t>，到</a:t>
            </a:r>
            <a:r>
              <a:rPr lang="en-US" altLang="zh-CN" sz="2000" dirty="0" smtClean="0"/>
              <a:t>Window &gt;&gt; Preference &gt;&gt; Drools &gt;&gt; Install Drools Runtimes</a:t>
            </a:r>
            <a:r>
              <a:rPr lang="zh-CN" altLang="en-US" sz="2000" dirty="0" smtClean="0"/>
              <a:t>，给</a:t>
            </a:r>
            <a:r>
              <a:rPr lang="en-US" altLang="zh-CN" sz="2000" dirty="0" smtClean="0"/>
              <a:t>Eclipse</a:t>
            </a:r>
            <a:r>
              <a:rPr lang="zh-CN" altLang="en-US" sz="2000" dirty="0" smtClean="0"/>
              <a:t>指定</a:t>
            </a:r>
            <a:r>
              <a:rPr lang="en-US" altLang="zh-CN" sz="2000" dirty="0" smtClean="0"/>
              <a:t>Drools</a:t>
            </a:r>
            <a:r>
              <a:rPr lang="zh-CN" altLang="en-US" sz="2000" dirty="0" smtClean="0"/>
              <a:t>的安装路径</a:t>
            </a:r>
            <a:r>
              <a:rPr lang="en-US" altLang="zh-CN" sz="2000" dirty="0" smtClean="0"/>
              <a:t>{</a:t>
            </a:r>
            <a:r>
              <a:rPr lang="en-US" altLang="zh-CN" sz="2000" dirty="0" err="1" smtClean="0"/>
              <a:t>Drools_Home</a:t>
            </a:r>
            <a:r>
              <a:rPr lang="en-US" altLang="zh-CN" sz="2000" dirty="0" smtClean="0"/>
              <a:t>}</a:t>
            </a:r>
            <a:r>
              <a:rPr lang="zh-CN" altLang="en-US" sz="2000" dirty="0" smtClean="0"/>
              <a:t>。</a:t>
            </a:r>
            <a:endParaRPr lang="en-US" altLang="zh-CN" sz="2000" dirty="0" smtClean="0"/>
          </a:p>
          <a:p>
            <a:endParaRPr lang="zh-CN" altLang="en-US" sz="2000" dirty="0"/>
          </a:p>
        </p:txBody>
      </p:sp>
      <p:pic>
        <p:nvPicPr>
          <p:cNvPr id="4" name="图片 3" descr="1.jpg"/>
          <p:cNvPicPr>
            <a:picLocks noChangeAspect="1"/>
          </p:cNvPicPr>
          <p:nvPr/>
        </p:nvPicPr>
        <p:blipFill>
          <a:blip r:embed="rId2"/>
          <a:stretch>
            <a:fillRect/>
          </a:stretch>
        </p:blipFill>
        <p:spPr>
          <a:xfrm>
            <a:off x="1691680" y="3645024"/>
            <a:ext cx="4905375" cy="29622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a:t>
            </a:r>
            <a:r>
              <a:rPr lang="en-US" altLang="zh-CN" dirty="0" smtClean="0"/>
              <a:t>Hello Drools</a:t>
            </a:r>
            <a:r>
              <a:rPr lang="zh-CN" altLang="en-US" dirty="0" smtClean="0"/>
              <a:t>项目</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打开</a:t>
            </a:r>
            <a:r>
              <a:rPr lang="en-US" altLang="zh-CN" sz="1800" dirty="0" smtClean="0"/>
              <a:t>Eclipse</a:t>
            </a:r>
            <a:r>
              <a:rPr lang="zh-CN" altLang="en-US" sz="1800" dirty="0" smtClean="0"/>
              <a:t>新建项目窗口，</a:t>
            </a:r>
            <a:r>
              <a:rPr lang="en-US" altLang="zh-CN" sz="1800" dirty="0" smtClean="0"/>
              <a:t>File &gt;&gt; New &gt;&gt; Other…</a:t>
            </a:r>
          </a:p>
          <a:p>
            <a:r>
              <a:rPr lang="zh-CN" altLang="en-US" sz="1800" dirty="0" smtClean="0"/>
              <a:t>选择</a:t>
            </a:r>
            <a:r>
              <a:rPr lang="en-US" altLang="zh-CN" sz="1800" dirty="0" smtClean="0"/>
              <a:t>Drools &gt;&gt; Drools Project</a:t>
            </a:r>
            <a:r>
              <a:rPr lang="zh-CN" altLang="en-US" sz="1800" dirty="0" smtClean="0"/>
              <a:t>，打开新建</a:t>
            </a:r>
            <a:r>
              <a:rPr lang="en-US" altLang="zh-CN" sz="1800" dirty="0" smtClean="0"/>
              <a:t>Drools</a:t>
            </a:r>
            <a:r>
              <a:rPr lang="zh-CN" altLang="en-US" sz="1800" dirty="0" smtClean="0"/>
              <a:t>项目窗口。</a:t>
            </a:r>
            <a:endParaRPr lang="en-US" altLang="zh-CN" sz="1800" dirty="0" smtClean="0"/>
          </a:p>
          <a:p>
            <a:r>
              <a:rPr lang="zh-CN" altLang="en-US" sz="1800" dirty="0" smtClean="0"/>
              <a:t>输入项目名称，点</a:t>
            </a:r>
            <a:r>
              <a:rPr lang="en-US" altLang="zh-CN" sz="1800" dirty="0" smtClean="0"/>
              <a:t>Next</a:t>
            </a:r>
            <a:r>
              <a:rPr lang="zh-CN" altLang="en-US" sz="1800" dirty="0" smtClean="0"/>
              <a:t>进入下一页面。</a:t>
            </a:r>
            <a:endParaRPr lang="en-US" altLang="zh-CN" sz="1800" dirty="0" smtClean="0"/>
          </a:p>
          <a:p>
            <a:r>
              <a:rPr lang="zh-CN" altLang="en-US" sz="1800" dirty="0" smtClean="0"/>
              <a:t>勾上第</a:t>
            </a:r>
            <a:r>
              <a:rPr lang="en-US" altLang="zh-CN" sz="1800" dirty="0" smtClean="0"/>
              <a:t>1</a:t>
            </a:r>
            <a:r>
              <a:rPr lang="zh-CN" altLang="en-US" sz="1800" dirty="0" smtClean="0"/>
              <a:t>、</a:t>
            </a:r>
            <a:r>
              <a:rPr lang="en-US" altLang="zh-CN" sz="1800" dirty="0" smtClean="0"/>
              <a:t>2</a:t>
            </a:r>
            <a:r>
              <a:rPr lang="zh-CN" altLang="en-US" sz="1800" dirty="0" smtClean="0"/>
              <a:t>项，生成一个</a:t>
            </a:r>
            <a:r>
              <a:rPr lang="en-US" altLang="zh-CN" sz="1800" dirty="0" smtClean="0"/>
              <a:t>Hello World</a:t>
            </a:r>
            <a:r>
              <a:rPr lang="zh-CN" altLang="en-US" sz="1800" dirty="0" smtClean="0"/>
              <a:t>的例子。</a:t>
            </a:r>
            <a:endParaRPr lang="en-US" altLang="zh-CN" sz="1800" dirty="0" smtClean="0"/>
          </a:p>
          <a:p>
            <a:r>
              <a:rPr lang="zh-CN" altLang="en-US" sz="1800" dirty="0" smtClean="0"/>
              <a:t>点</a:t>
            </a:r>
            <a:r>
              <a:rPr lang="en-US" altLang="zh-CN" sz="1800" dirty="0" smtClean="0"/>
              <a:t>Finish </a:t>
            </a:r>
            <a:r>
              <a:rPr lang="zh-CN" altLang="en-US" sz="1800" dirty="0" smtClean="0"/>
              <a:t>完成。</a:t>
            </a:r>
            <a:endParaRPr lang="en-US" altLang="zh-CN" sz="1800" dirty="0" smtClean="0"/>
          </a:p>
          <a:p>
            <a:endParaRPr lang="zh-CN" altLang="en-US" sz="1800" dirty="0"/>
          </a:p>
        </p:txBody>
      </p:sp>
      <p:pic>
        <p:nvPicPr>
          <p:cNvPr id="4" name="图片 3" descr="1.jpg"/>
          <p:cNvPicPr>
            <a:picLocks noChangeAspect="1"/>
          </p:cNvPicPr>
          <p:nvPr/>
        </p:nvPicPr>
        <p:blipFill>
          <a:blip r:embed="rId2"/>
          <a:stretch>
            <a:fillRect/>
          </a:stretch>
        </p:blipFill>
        <p:spPr>
          <a:xfrm>
            <a:off x="1835696" y="3356992"/>
            <a:ext cx="4886325" cy="30670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4" name="圆角矩形 3"/>
          <p:cNvSpPr/>
          <p:nvPr/>
        </p:nvSpPr>
        <p:spPr>
          <a:xfrm>
            <a:off x="462771" y="1601906"/>
            <a:ext cx="6480720" cy="53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p:txBody>
          <a:bodyPr/>
          <a:lstStyle/>
          <a:p>
            <a:r>
              <a:rPr lang="en-US" altLang="zh-CN" dirty="0" err="1" smtClean="0"/>
              <a:t>JBoss</a:t>
            </a:r>
            <a:r>
              <a:rPr lang="en-US" altLang="zh-CN" dirty="0" smtClean="0"/>
              <a:t> Drools</a:t>
            </a:r>
            <a:r>
              <a:rPr lang="zh-CN" altLang="en-US" dirty="0" smtClean="0"/>
              <a:t>介绍</a:t>
            </a:r>
            <a:endParaRPr lang="en-US" altLang="zh-CN" dirty="0" smtClean="0"/>
          </a:p>
          <a:p>
            <a:r>
              <a:rPr lang="en-US" altLang="zh-CN" dirty="0" smtClean="0"/>
              <a:t>Hello Drools</a:t>
            </a:r>
          </a:p>
          <a:p>
            <a:r>
              <a:rPr lang="en-US" altLang="zh-CN" dirty="0" smtClean="0"/>
              <a:t>Drools Rule Language</a:t>
            </a:r>
          </a:p>
          <a:p>
            <a:r>
              <a:rPr lang="en-US" altLang="zh-CN" dirty="0" smtClean="0"/>
              <a:t>Domain Specific Language</a:t>
            </a:r>
          </a:p>
          <a:p>
            <a:r>
              <a:rPr lang="en-US" altLang="zh-CN" dirty="0" smtClean="0"/>
              <a:t>Flow</a:t>
            </a:r>
          </a:p>
          <a:p>
            <a:r>
              <a:rPr lang="en-US" altLang="zh-CN" dirty="0" smtClean="0"/>
              <a:t>Drools </a:t>
            </a:r>
            <a:r>
              <a:rPr lang="en-US" altLang="zh-CN" dirty="0" err="1" smtClean="0"/>
              <a:t>Guvnor</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执行结果</a:t>
            </a:r>
            <a:endParaRPr lang="zh-CN" altLang="en-US" dirty="0"/>
          </a:p>
        </p:txBody>
      </p:sp>
      <p:pic>
        <p:nvPicPr>
          <p:cNvPr id="4" name="内容占位符 3" descr="1.jpg"/>
          <p:cNvPicPr>
            <a:picLocks noGrp="1" noChangeAspect="1"/>
          </p:cNvPicPr>
          <p:nvPr>
            <p:ph idx="1"/>
          </p:nvPr>
        </p:nvPicPr>
        <p:blipFill>
          <a:blip r:embed="rId2"/>
          <a:stretch>
            <a:fillRect/>
          </a:stretch>
        </p:blipFill>
        <p:spPr>
          <a:xfrm>
            <a:off x="0" y="1529604"/>
            <a:ext cx="9144000" cy="531768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Debug</a:t>
            </a:r>
            <a:r>
              <a:rPr lang="zh-CN" altLang="en-US" dirty="0" smtClean="0"/>
              <a:t>规则文件</a:t>
            </a:r>
            <a:endParaRPr lang="zh-CN" altLang="en-US" dirty="0"/>
          </a:p>
        </p:txBody>
      </p:sp>
      <p:pic>
        <p:nvPicPr>
          <p:cNvPr id="4" name="内容占位符 3" descr="1.jpg"/>
          <p:cNvPicPr>
            <a:picLocks noGrp="1" noChangeAspect="1"/>
          </p:cNvPicPr>
          <p:nvPr>
            <p:ph idx="1"/>
          </p:nvPr>
        </p:nvPicPr>
        <p:blipFill>
          <a:blip r:embed="rId2"/>
          <a:stretch>
            <a:fillRect/>
          </a:stretch>
        </p:blipFill>
        <p:spPr>
          <a:xfrm>
            <a:off x="0" y="1484784"/>
            <a:ext cx="9131100" cy="5362128"/>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4" name="圆角矩形 3"/>
          <p:cNvSpPr/>
          <p:nvPr/>
        </p:nvSpPr>
        <p:spPr>
          <a:xfrm>
            <a:off x="462771" y="2719506"/>
            <a:ext cx="6480720" cy="53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p:txBody>
          <a:bodyPr/>
          <a:lstStyle/>
          <a:p>
            <a:r>
              <a:rPr lang="en-US" altLang="zh-CN" dirty="0" err="1" smtClean="0"/>
              <a:t>JBoss</a:t>
            </a:r>
            <a:r>
              <a:rPr lang="en-US" altLang="zh-CN" dirty="0" smtClean="0"/>
              <a:t> Drools</a:t>
            </a:r>
            <a:r>
              <a:rPr lang="zh-CN" altLang="en-US" dirty="0" smtClean="0"/>
              <a:t>介绍</a:t>
            </a:r>
            <a:endParaRPr lang="en-US" altLang="zh-CN" dirty="0" smtClean="0"/>
          </a:p>
          <a:p>
            <a:r>
              <a:rPr lang="en-US" altLang="zh-CN" dirty="0" smtClean="0"/>
              <a:t>Hello Drools</a:t>
            </a:r>
          </a:p>
          <a:p>
            <a:r>
              <a:rPr lang="en-US" altLang="zh-CN" dirty="0" smtClean="0"/>
              <a:t>Drools Rule Language</a:t>
            </a:r>
          </a:p>
          <a:p>
            <a:r>
              <a:rPr lang="en-US" altLang="zh-CN" dirty="0" smtClean="0"/>
              <a:t>Domain Specific Language</a:t>
            </a:r>
          </a:p>
          <a:p>
            <a:r>
              <a:rPr lang="en-US" altLang="zh-CN" dirty="0" smtClean="0"/>
              <a:t>Flow</a:t>
            </a:r>
          </a:p>
          <a:p>
            <a:r>
              <a:rPr lang="en-US" altLang="zh-CN" dirty="0" smtClean="0"/>
              <a:t>Drools </a:t>
            </a:r>
            <a:r>
              <a:rPr lang="en-US" altLang="zh-CN" dirty="0" err="1" smtClean="0"/>
              <a:t>Guvnor</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规则文件种类</a:t>
            </a:r>
            <a:endParaRPr lang="zh-CN" altLang="en-US" dirty="0"/>
          </a:p>
        </p:txBody>
      </p:sp>
      <p:sp>
        <p:nvSpPr>
          <p:cNvPr id="3" name="内容占位符 2"/>
          <p:cNvSpPr>
            <a:spLocks noGrp="1"/>
          </p:cNvSpPr>
          <p:nvPr>
            <p:ph idx="1"/>
          </p:nvPr>
        </p:nvSpPr>
        <p:spPr/>
        <p:txBody>
          <a:bodyPr>
            <a:normAutofit fontScale="77500" lnSpcReduction="20000"/>
          </a:bodyPr>
          <a:lstStyle/>
          <a:p>
            <a:pPr>
              <a:defRPr/>
            </a:pPr>
            <a:r>
              <a:rPr lang="en-US" altLang="zh-CN" dirty="0" smtClean="0">
                <a:ea typeface="宋体" pitchFamily="2" charset="-122"/>
              </a:rPr>
              <a:t>DRL – Drools Rules Language</a:t>
            </a:r>
          </a:p>
          <a:p>
            <a:pPr lvl="1">
              <a:defRPr/>
            </a:pPr>
            <a:r>
              <a:rPr lang="zh-CN" altLang="en-US" dirty="0" smtClean="0">
                <a:ea typeface="宋体" pitchFamily="2" charset="-122"/>
              </a:rPr>
              <a:t>高级别的表达式语言（适合高级用户）</a:t>
            </a:r>
            <a:endParaRPr lang="en-US" altLang="zh-CN" dirty="0" smtClean="0">
              <a:ea typeface="宋体" pitchFamily="2" charset="-122"/>
            </a:endParaRPr>
          </a:p>
          <a:p>
            <a:pPr>
              <a:defRPr/>
            </a:pPr>
            <a:r>
              <a:rPr lang="en-US" altLang="zh-CN" dirty="0" smtClean="0">
                <a:ea typeface="宋体" pitchFamily="2" charset="-122"/>
              </a:rPr>
              <a:t>XML – Drools 2.x Format</a:t>
            </a:r>
          </a:p>
          <a:p>
            <a:pPr lvl="1">
              <a:defRPr/>
            </a:pPr>
            <a:r>
              <a:rPr lang="en-US" altLang="zh-CN" dirty="0" smtClean="0">
                <a:ea typeface="宋体" pitchFamily="2" charset="-122"/>
              </a:rPr>
              <a:t>XML</a:t>
            </a:r>
            <a:r>
              <a:rPr lang="zh-CN" altLang="en-US" dirty="0" smtClean="0">
                <a:ea typeface="宋体" pitchFamily="2" charset="-122"/>
              </a:rPr>
              <a:t>结构化规则</a:t>
            </a:r>
            <a:endParaRPr lang="en-US" altLang="zh-CN" dirty="0" smtClean="0">
              <a:ea typeface="宋体" pitchFamily="2" charset="-122"/>
            </a:endParaRPr>
          </a:p>
          <a:p>
            <a:pPr>
              <a:defRPr/>
            </a:pPr>
            <a:r>
              <a:rPr lang="en-US" altLang="zh-CN" dirty="0" smtClean="0">
                <a:ea typeface="宋体" pitchFamily="2" charset="-122"/>
              </a:rPr>
              <a:t>DSL – Domain Specific Language</a:t>
            </a:r>
          </a:p>
          <a:p>
            <a:pPr lvl="1">
              <a:defRPr/>
            </a:pPr>
            <a:r>
              <a:rPr lang="zh-CN" altLang="en-US" dirty="0" smtClean="0">
                <a:ea typeface="宋体" pitchFamily="2" charset="-122"/>
              </a:rPr>
              <a:t>领域语义</a:t>
            </a:r>
            <a:endParaRPr lang="en-US" altLang="zh-CN" dirty="0" smtClean="0">
              <a:ea typeface="宋体" pitchFamily="2" charset="-122"/>
            </a:endParaRPr>
          </a:p>
          <a:p>
            <a:pPr lvl="1">
              <a:defRPr/>
            </a:pPr>
            <a:r>
              <a:rPr lang="zh-CN" altLang="en-US" dirty="0" smtClean="0">
                <a:ea typeface="宋体" pitchFamily="2" charset="-122"/>
              </a:rPr>
              <a:t>规则模板支持自然语言</a:t>
            </a:r>
            <a:endParaRPr lang="en-US" altLang="zh-CN" dirty="0" smtClean="0">
              <a:ea typeface="宋体" pitchFamily="2" charset="-122"/>
            </a:endParaRPr>
          </a:p>
          <a:p>
            <a:pPr>
              <a:defRPr/>
            </a:pPr>
            <a:r>
              <a:rPr lang="en-US" altLang="zh-CN" dirty="0" smtClean="0">
                <a:ea typeface="宋体" pitchFamily="2" charset="-122"/>
              </a:rPr>
              <a:t>Decision Tables</a:t>
            </a:r>
            <a:r>
              <a:rPr lang="zh-CN" altLang="en-US" dirty="0" smtClean="0">
                <a:ea typeface="宋体" pitchFamily="2" charset="-122"/>
              </a:rPr>
              <a:t>（决策表）</a:t>
            </a:r>
            <a:endParaRPr lang="en-US" altLang="zh-CN" dirty="0" smtClean="0">
              <a:ea typeface="宋体" pitchFamily="2" charset="-122"/>
            </a:endParaRPr>
          </a:p>
          <a:p>
            <a:pPr lvl="1">
              <a:defRPr/>
            </a:pPr>
            <a:r>
              <a:rPr lang="zh-CN" altLang="en-US" dirty="0" smtClean="0">
                <a:ea typeface="宋体" pitchFamily="2" charset="-122"/>
              </a:rPr>
              <a:t>对业务分析人员非常有用</a:t>
            </a:r>
            <a:endParaRPr lang="en-US" altLang="zh-CN" dirty="0" smtClean="0">
              <a:ea typeface="宋体" pitchFamily="2" charset="-122"/>
            </a:endParaRPr>
          </a:p>
          <a:p>
            <a:pPr lvl="1">
              <a:defRPr/>
            </a:pPr>
            <a:r>
              <a:rPr lang="en-GB" altLang="zh-CN" dirty="0" smtClean="0">
                <a:ea typeface="宋体" pitchFamily="2" charset="-122"/>
              </a:rPr>
              <a:t>Excel, Impress or CSV</a:t>
            </a:r>
            <a:endParaRPr lang="en-US" altLang="zh-CN" dirty="0" smtClean="0">
              <a:ea typeface="宋体" pitchFamily="2" charset="-122"/>
            </a:endParaRPr>
          </a:p>
          <a:p>
            <a:pPr>
              <a:defRPr/>
            </a:pPr>
            <a:r>
              <a:rPr lang="zh-CN" altLang="en-US" dirty="0" smtClean="0">
                <a:ea typeface="宋体" pitchFamily="2" charset="-122"/>
              </a:rPr>
              <a:t>自定义</a:t>
            </a:r>
            <a:r>
              <a:rPr lang="en-US" altLang="zh-CN" dirty="0" smtClean="0">
                <a:ea typeface="宋体" pitchFamily="2" charset="-122"/>
              </a:rPr>
              <a:t>UI</a:t>
            </a:r>
            <a:r>
              <a:rPr lang="zh-CN" altLang="en-US" dirty="0" smtClean="0">
                <a:ea typeface="宋体" pitchFamily="2" charset="-122"/>
              </a:rPr>
              <a:t>界面</a:t>
            </a:r>
            <a:endParaRPr lang="en-US" altLang="zh-CN" dirty="0" smtClean="0">
              <a:ea typeface="宋体" pitchFamily="2" charset="-122"/>
            </a:endParaRPr>
          </a:p>
          <a:p>
            <a:pPr lvl="1">
              <a:defRPr/>
            </a:pPr>
            <a:r>
              <a:rPr lang="zh-CN" altLang="en-US" dirty="0" smtClean="0">
                <a:ea typeface="宋体" pitchFamily="2" charset="-122"/>
              </a:rPr>
              <a:t>挑选关键元素</a:t>
            </a:r>
            <a:endParaRPr lang="en-US" altLang="zh-CN" dirty="0" smtClean="0">
              <a:ea typeface="宋体" pitchFamily="2" charset="-122"/>
            </a:endParaRPr>
          </a:p>
          <a:p>
            <a:pPr lvl="1">
              <a:defRPr/>
            </a:pPr>
            <a:r>
              <a:rPr lang="zh-CN" altLang="en-US" dirty="0" smtClean="0">
                <a:ea typeface="宋体" pitchFamily="2" charset="-122"/>
              </a:rPr>
              <a:t>适合最终用户操作</a:t>
            </a:r>
            <a:endParaRPr lang="en-US" altLang="zh-CN" dirty="0" smtClean="0">
              <a:ea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宋体" pitchFamily="2" charset="-122"/>
              </a:rPr>
              <a:t>DRL</a:t>
            </a:r>
          </a:p>
        </p:txBody>
      </p:sp>
      <p:sp>
        <p:nvSpPr>
          <p:cNvPr id="12291" name="Rectangle 3"/>
          <p:cNvSpPr>
            <a:spLocks noGrp="1" noChangeArrowheads="1"/>
          </p:cNvSpPr>
          <p:nvPr>
            <p:ph type="body" idx="1"/>
          </p:nvPr>
        </p:nvSpPr>
        <p:spPr>
          <a:xfrm>
            <a:off x="685800" y="1447800"/>
            <a:ext cx="4114800" cy="4865688"/>
          </a:xfrm>
          <a:solidFill>
            <a:srgbClr val="FFFF99"/>
          </a:solidFill>
          <a:ln>
            <a:solidFill>
              <a:schemeClr val="tx1"/>
            </a:solidFill>
          </a:ln>
        </p:spPr>
        <p:txBody>
          <a:bodyPr>
            <a:normAutofit lnSpcReduction="10000"/>
          </a:bodyPr>
          <a:lstStyle/>
          <a:p>
            <a:pPr eaLnBrk="1" hangingPunct="1">
              <a:lnSpc>
                <a:spcPct val="80000"/>
              </a:lnSpc>
              <a:buFontTx/>
              <a:buNone/>
            </a:pPr>
            <a:r>
              <a:rPr lang="en-US" altLang="zh-CN" sz="1800" dirty="0" smtClean="0">
                <a:solidFill>
                  <a:schemeClr val="bg1"/>
                </a:solidFill>
                <a:ea typeface="宋体" pitchFamily="2" charset="-122"/>
              </a:rPr>
              <a:t>import </a:t>
            </a:r>
            <a:r>
              <a:rPr lang="en-US" altLang="zh-CN" sz="1800" dirty="0" err="1" smtClean="0">
                <a:solidFill>
                  <a:schemeClr val="bg1"/>
                </a:solidFill>
                <a:ea typeface="宋体" pitchFamily="2" charset="-122"/>
              </a:rPr>
              <a:t>com.sample.Stock</a:t>
            </a:r>
            <a:r>
              <a:rPr lang="en-US" altLang="zh-CN" sz="1800" dirty="0" smtClean="0">
                <a:solidFill>
                  <a:schemeClr val="bg1"/>
                </a:solidFill>
                <a:ea typeface="宋体" pitchFamily="2" charset="-122"/>
              </a:rPr>
              <a:t>;</a:t>
            </a:r>
          </a:p>
          <a:p>
            <a:pPr eaLnBrk="1" hangingPunct="1">
              <a:lnSpc>
                <a:spcPct val="80000"/>
              </a:lnSpc>
              <a:buFontTx/>
              <a:buNone/>
            </a:pPr>
            <a:endParaRPr lang="en-US" altLang="zh-CN" sz="1800" dirty="0" smtClean="0">
              <a:solidFill>
                <a:schemeClr val="bg1"/>
              </a:solidFill>
              <a:ea typeface="宋体" pitchFamily="2" charset="-122"/>
            </a:endParaRPr>
          </a:p>
          <a:p>
            <a:pPr eaLnBrk="1" hangingPunct="1">
              <a:lnSpc>
                <a:spcPct val="80000"/>
              </a:lnSpc>
              <a:buFontTx/>
              <a:buNone/>
            </a:pPr>
            <a:r>
              <a:rPr lang="en-US" altLang="zh-CN" sz="1800" dirty="0" smtClean="0">
                <a:solidFill>
                  <a:schemeClr val="bg1"/>
                </a:solidFill>
                <a:ea typeface="宋体" pitchFamily="2" charset="-122"/>
              </a:rPr>
              <a:t>rule "</a:t>
            </a:r>
            <a:r>
              <a:rPr lang="en-US" altLang="zh-CN" sz="1800" dirty="0" err="1" smtClean="0">
                <a:solidFill>
                  <a:schemeClr val="bg1"/>
                </a:solidFill>
                <a:ea typeface="宋体" pitchFamily="2" charset="-122"/>
              </a:rPr>
              <a:t>IdentifyHotBuys</a:t>
            </a:r>
            <a:r>
              <a:rPr lang="en-US" altLang="zh-CN" sz="1800" dirty="0" smtClean="0">
                <a:solidFill>
                  <a:schemeClr val="bg1"/>
                </a:solidFill>
                <a:ea typeface="宋体" pitchFamily="2" charset="-122"/>
              </a:rPr>
              <a:t>"</a:t>
            </a:r>
          </a:p>
          <a:p>
            <a:pPr eaLnBrk="1" hangingPunct="1">
              <a:lnSpc>
                <a:spcPct val="80000"/>
              </a:lnSpc>
              <a:buFontTx/>
              <a:buNone/>
            </a:pPr>
            <a:r>
              <a:rPr lang="en-US" altLang="zh-CN" sz="1800" dirty="0" smtClean="0">
                <a:solidFill>
                  <a:schemeClr val="bg1"/>
                </a:solidFill>
                <a:ea typeface="宋体" pitchFamily="2" charset="-122"/>
              </a:rPr>
              <a:t>    no-loop true</a:t>
            </a:r>
          </a:p>
          <a:p>
            <a:pPr eaLnBrk="1" hangingPunct="1">
              <a:lnSpc>
                <a:spcPct val="80000"/>
              </a:lnSpc>
              <a:buFontTx/>
              <a:buNone/>
            </a:pPr>
            <a:r>
              <a:rPr lang="en-US" altLang="zh-CN" sz="1800" dirty="0" smtClean="0">
                <a:solidFill>
                  <a:schemeClr val="bg1"/>
                </a:solidFill>
                <a:ea typeface="宋体" pitchFamily="2" charset="-122"/>
              </a:rPr>
              <a:t>    salience 10</a:t>
            </a:r>
          </a:p>
          <a:p>
            <a:pPr eaLnBrk="1" hangingPunct="1">
              <a:lnSpc>
                <a:spcPct val="80000"/>
              </a:lnSpc>
              <a:buFontTx/>
              <a:buNone/>
            </a:pPr>
            <a:r>
              <a:rPr lang="en-US" altLang="zh-CN" sz="1800" dirty="0" smtClean="0">
                <a:solidFill>
                  <a:schemeClr val="bg1"/>
                </a:solidFill>
                <a:ea typeface="宋体" pitchFamily="2" charset="-122"/>
              </a:rPr>
              <a:t>	when</a:t>
            </a:r>
          </a:p>
          <a:p>
            <a:pPr eaLnBrk="1" hangingPunct="1">
              <a:lnSpc>
                <a:spcPct val="80000"/>
              </a:lnSpc>
              <a:buFontTx/>
              <a:buNone/>
            </a:pPr>
            <a:r>
              <a:rPr lang="en-US" altLang="zh-CN" sz="1800" dirty="0" smtClean="0">
                <a:solidFill>
                  <a:schemeClr val="bg1"/>
                </a:solidFill>
                <a:ea typeface="宋体" pitchFamily="2" charset="-122"/>
              </a:rPr>
              <a:t>	 	 stock : Stock (</a:t>
            </a:r>
          </a:p>
          <a:p>
            <a:pPr eaLnBrk="1" hangingPunct="1">
              <a:lnSpc>
                <a:spcPct val="80000"/>
              </a:lnSpc>
              <a:buFontTx/>
              <a:buNone/>
            </a:pPr>
            <a:r>
              <a:rPr lang="en-US" altLang="zh-CN" sz="1800" dirty="0" smtClean="0">
                <a:solidFill>
                  <a:schemeClr val="bg1"/>
                </a:solidFill>
                <a:ea typeface="宋体" pitchFamily="2" charset="-122"/>
              </a:rPr>
              <a:t>		  </a:t>
            </a:r>
            <a:r>
              <a:rPr lang="en-US" altLang="zh-CN" sz="1800" dirty="0" err="1" smtClean="0">
                <a:solidFill>
                  <a:schemeClr val="bg1"/>
                </a:solidFill>
                <a:ea typeface="宋体" pitchFamily="2" charset="-122"/>
              </a:rPr>
              <a:t>indexName</a:t>
            </a:r>
            <a:r>
              <a:rPr lang="en-US" altLang="zh-CN" sz="1800" dirty="0" smtClean="0">
                <a:solidFill>
                  <a:schemeClr val="bg1"/>
                </a:solidFill>
                <a:ea typeface="宋体" pitchFamily="2" charset="-122"/>
              </a:rPr>
              <a:t> == "DJIA", </a:t>
            </a:r>
          </a:p>
          <a:p>
            <a:pPr eaLnBrk="1" hangingPunct="1">
              <a:lnSpc>
                <a:spcPct val="80000"/>
              </a:lnSpc>
              <a:buFontTx/>
              <a:buNone/>
            </a:pPr>
            <a:r>
              <a:rPr lang="en-US" altLang="zh-CN" sz="1800" dirty="0" smtClean="0">
                <a:solidFill>
                  <a:schemeClr val="bg1"/>
                </a:solidFill>
                <a:ea typeface="宋体" pitchFamily="2" charset="-122"/>
              </a:rPr>
              <a:t>		  </a:t>
            </a:r>
            <a:r>
              <a:rPr lang="en-US" altLang="zh-CN" sz="1800" dirty="0" err="1" smtClean="0">
                <a:solidFill>
                  <a:schemeClr val="bg1"/>
                </a:solidFill>
                <a:ea typeface="宋体" pitchFamily="2" charset="-122"/>
              </a:rPr>
              <a:t>currentPrice</a:t>
            </a:r>
            <a:r>
              <a:rPr lang="en-US" altLang="zh-CN" sz="1800" dirty="0" smtClean="0">
                <a:solidFill>
                  <a:schemeClr val="bg1"/>
                </a:solidFill>
                <a:ea typeface="宋体" pitchFamily="2" charset="-122"/>
              </a:rPr>
              <a:t> &lt;= 100.0,</a:t>
            </a:r>
          </a:p>
          <a:p>
            <a:pPr eaLnBrk="1" hangingPunct="1">
              <a:lnSpc>
                <a:spcPct val="80000"/>
              </a:lnSpc>
              <a:buFontTx/>
              <a:buNone/>
            </a:pPr>
            <a:r>
              <a:rPr lang="en-US" altLang="zh-CN" sz="1800" dirty="0" smtClean="0">
                <a:solidFill>
                  <a:schemeClr val="bg1"/>
                </a:solidFill>
                <a:ea typeface="宋体" pitchFamily="2" charset="-122"/>
              </a:rPr>
              <a:t>		  </a:t>
            </a:r>
            <a:r>
              <a:rPr lang="en-US" altLang="zh-CN" sz="1800" dirty="0" err="1" smtClean="0">
                <a:solidFill>
                  <a:schemeClr val="bg1"/>
                </a:solidFill>
                <a:ea typeface="宋体" pitchFamily="2" charset="-122"/>
              </a:rPr>
              <a:t>technicalScore</a:t>
            </a:r>
            <a:r>
              <a:rPr lang="en-US" altLang="zh-CN" sz="1800" dirty="0" smtClean="0">
                <a:solidFill>
                  <a:schemeClr val="bg1"/>
                </a:solidFill>
                <a:ea typeface="宋体" pitchFamily="2" charset="-122"/>
              </a:rPr>
              <a:t> &gt;= 10.1,</a:t>
            </a:r>
          </a:p>
          <a:p>
            <a:pPr eaLnBrk="1" hangingPunct="1">
              <a:lnSpc>
                <a:spcPct val="80000"/>
              </a:lnSpc>
              <a:buFontTx/>
              <a:buNone/>
            </a:pPr>
            <a:r>
              <a:rPr lang="en-US" altLang="zh-CN" sz="1800" dirty="0" smtClean="0">
                <a:solidFill>
                  <a:schemeClr val="bg1"/>
                </a:solidFill>
                <a:ea typeface="宋体" pitchFamily="2" charset="-122"/>
              </a:rPr>
              <a:t>		  fundamentals   &gt;= 62.5,</a:t>
            </a:r>
          </a:p>
          <a:p>
            <a:pPr eaLnBrk="1" hangingPunct="1">
              <a:lnSpc>
                <a:spcPct val="80000"/>
              </a:lnSpc>
              <a:buFontTx/>
              <a:buNone/>
            </a:pPr>
            <a:r>
              <a:rPr lang="en-US" altLang="zh-CN" sz="1800" dirty="0" smtClean="0">
                <a:solidFill>
                  <a:schemeClr val="bg1"/>
                </a:solidFill>
                <a:ea typeface="宋体" pitchFamily="2" charset="-122"/>
              </a:rPr>
              <a:t>		  attractiveness &gt;= 87.2)</a:t>
            </a:r>
          </a:p>
          <a:p>
            <a:pPr eaLnBrk="1" hangingPunct="1">
              <a:lnSpc>
                <a:spcPct val="80000"/>
              </a:lnSpc>
              <a:buFontTx/>
              <a:buNone/>
            </a:pPr>
            <a:r>
              <a:rPr lang="en-US" altLang="zh-CN" sz="1800" dirty="0" smtClean="0">
                <a:solidFill>
                  <a:schemeClr val="bg1"/>
                </a:solidFill>
                <a:ea typeface="宋体" pitchFamily="2" charset="-122"/>
              </a:rPr>
              <a:t>	then</a:t>
            </a:r>
          </a:p>
          <a:p>
            <a:pPr eaLnBrk="1" hangingPunct="1">
              <a:lnSpc>
                <a:spcPct val="80000"/>
              </a:lnSpc>
              <a:buFontTx/>
              <a:buNone/>
            </a:pPr>
            <a:r>
              <a:rPr lang="en-US" altLang="zh-CN" sz="1800" dirty="0" smtClean="0">
                <a:solidFill>
                  <a:schemeClr val="bg1"/>
                </a:solidFill>
                <a:ea typeface="宋体" pitchFamily="2" charset="-122"/>
              </a:rPr>
              <a:t>		log("BUY:"+stock); </a:t>
            </a:r>
          </a:p>
          <a:p>
            <a:pPr eaLnBrk="1" hangingPunct="1">
              <a:lnSpc>
                <a:spcPct val="80000"/>
              </a:lnSpc>
              <a:buFontTx/>
              <a:buNone/>
            </a:pPr>
            <a:r>
              <a:rPr lang="en-US" altLang="zh-CN" sz="1800" dirty="0" smtClean="0">
                <a:solidFill>
                  <a:schemeClr val="bg1"/>
                </a:solidFill>
                <a:ea typeface="宋体" pitchFamily="2" charset="-122"/>
              </a:rPr>
              <a:t>		</a:t>
            </a:r>
            <a:r>
              <a:rPr lang="en-US" altLang="zh-CN" sz="1800" dirty="0" err="1" smtClean="0">
                <a:solidFill>
                  <a:schemeClr val="bg1"/>
                </a:solidFill>
                <a:ea typeface="宋体" pitchFamily="2" charset="-122"/>
              </a:rPr>
              <a:t>stock.setFlag</a:t>
            </a:r>
            <a:r>
              <a:rPr lang="en-US" altLang="zh-CN" sz="1800" dirty="0" smtClean="0">
                <a:solidFill>
                  <a:schemeClr val="bg1"/>
                </a:solidFill>
                <a:ea typeface="宋体" pitchFamily="2" charset="-122"/>
              </a:rPr>
              <a:t>(true);</a:t>
            </a:r>
          </a:p>
          <a:p>
            <a:pPr eaLnBrk="1" hangingPunct="1">
              <a:lnSpc>
                <a:spcPct val="80000"/>
              </a:lnSpc>
              <a:buFontTx/>
              <a:buNone/>
            </a:pPr>
            <a:r>
              <a:rPr lang="en-US" altLang="zh-CN" sz="1800" dirty="0" smtClean="0">
                <a:solidFill>
                  <a:schemeClr val="bg1"/>
                </a:solidFill>
                <a:ea typeface="宋体" pitchFamily="2" charset="-122"/>
              </a:rPr>
              <a:t>		</a:t>
            </a:r>
            <a:r>
              <a:rPr lang="en-US" altLang="zh-CN" sz="1800" dirty="0" err="1" smtClean="0">
                <a:solidFill>
                  <a:schemeClr val="bg1"/>
                </a:solidFill>
                <a:ea typeface="宋体" pitchFamily="2" charset="-122"/>
              </a:rPr>
              <a:t>stock.setAction</a:t>
            </a:r>
            <a:r>
              <a:rPr lang="en-US" altLang="zh-CN" sz="1800" dirty="0" smtClean="0">
                <a:solidFill>
                  <a:schemeClr val="bg1"/>
                </a:solidFill>
                <a:ea typeface="宋体" pitchFamily="2" charset="-122"/>
              </a:rPr>
              <a:t>("BUY");</a:t>
            </a:r>
          </a:p>
          <a:p>
            <a:pPr eaLnBrk="1" hangingPunct="1">
              <a:lnSpc>
                <a:spcPct val="80000"/>
              </a:lnSpc>
              <a:buFontTx/>
              <a:buNone/>
            </a:pPr>
            <a:r>
              <a:rPr lang="en-US" altLang="zh-CN" sz="1800" dirty="0" smtClean="0">
                <a:solidFill>
                  <a:schemeClr val="bg1"/>
                </a:solidFill>
                <a:ea typeface="宋体" pitchFamily="2" charset="-122"/>
              </a:rPr>
              <a:t>		modify( stock );</a:t>
            </a:r>
          </a:p>
          <a:p>
            <a:pPr eaLnBrk="1" hangingPunct="1">
              <a:lnSpc>
                <a:spcPct val="80000"/>
              </a:lnSpc>
              <a:buFontTx/>
              <a:buNone/>
            </a:pPr>
            <a:r>
              <a:rPr lang="en-US" altLang="zh-CN" sz="1800" dirty="0" smtClean="0">
                <a:solidFill>
                  <a:schemeClr val="bg1"/>
                </a:solidFill>
                <a:ea typeface="宋体" pitchFamily="2" charset="-122"/>
              </a:rPr>
              <a:t>end</a:t>
            </a:r>
          </a:p>
        </p:txBody>
      </p:sp>
      <p:sp>
        <p:nvSpPr>
          <p:cNvPr id="12292" name="Text Box 4"/>
          <p:cNvSpPr txBox="1">
            <a:spLocks noChangeArrowheads="1"/>
          </p:cNvSpPr>
          <p:nvPr/>
        </p:nvSpPr>
        <p:spPr bwMode="auto">
          <a:xfrm>
            <a:off x="5340350" y="930275"/>
            <a:ext cx="3663950" cy="2387600"/>
          </a:xfrm>
          <a:prstGeom prst="rect">
            <a:avLst/>
          </a:prstGeom>
          <a:solidFill>
            <a:srgbClr val="FFFF99"/>
          </a:solidFill>
          <a:ln w="9525" algn="ctr">
            <a:solidFill>
              <a:schemeClr val="tx1"/>
            </a:solidFill>
            <a:miter lim="800000"/>
            <a:headEnd/>
            <a:tailEnd/>
          </a:ln>
        </p:spPr>
        <p:txBody>
          <a:bodyPr>
            <a:spAutoFit/>
          </a:bodyPr>
          <a:lstStyle/>
          <a:p>
            <a:r>
              <a:rPr lang="en-GB" altLang="zh-CN" sz="1000" b="1" i="1" dirty="0">
                <a:solidFill>
                  <a:schemeClr val="bg1"/>
                </a:solidFill>
                <a:latin typeface="Courier New" pitchFamily="49" charset="0"/>
              </a:rPr>
              <a:t>package </a:t>
            </a:r>
            <a:r>
              <a:rPr lang="en-GB" altLang="zh-CN" sz="1000" b="1" i="1" dirty="0" err="1">
                <a:solidFill>
                  <a:schemeClr val="bg1"/>
                </a:solidFill>
                <a:latin typeface="Courier New" pitchFamily="49" charset="0"/>
              </a:rPr>
              <a:t>com.sample</a:t>
            </a:r>
            <a:r>
              <a:rPr lang="en-GB" altLang="zh-CN" sz="1000" b="1" i="1" dirty="0">
                <a:solidFill>
                  <a:schemeClr val="bg1"/>
                </a:solidFill>
                <a:latin typeface="Courier New" pitchFamily="49" charset="0"/>
              </a:rPr>
              <a:t>;</a:t>
            </a:r>
          </a:p>
          <a:p>
            <a:endParaRPr lang="en-GB" altLang="zh-CN" sz="1000" b="1" i="1" dirty="0">
              <a:solidFill>
                <a:schemeClr val="bg1"/>
              </a:solidFill>
              <a:latin typeface="Courier New" pitchFamily="49" charset="0"/>
            </a:endParaRPr>
          </a:p>
          <a:p>
            <a:r>
              <a:rPr lang="en-GB" altLang="zh-CN" sz="1000" b="1" i="1" dirty="0">
                <a:solidFill>
                  <a:schemeClr val="bg1"/>
                </a:solidFill>
                <a:latin typeface="Courier New" pitchFamily="49" charset="0"/>
              </a:rPr>
              <a:t>public class Stock</a:t>
            </a:r>
          </a:p>
          <a:p>
            <a:r>
              <a:rPr lang="en-GB" altLang="zh-CN" sz="1000" b="1" i="1" dirty="0">
                <a:solidFill>
                  <a:schemeClr val="bg1"/>
                </a:solidFill>
                <a:latin typeface="Courier New" pitchFamily="49" charset="0"/>
              </a:rPr>
              <a:t>{</a:t>
            </a:r>
          </a:p>
          <a:p>
            <a:r>
              <a:rPr lang="en-GB" altLang="zh-CN" sz="1000" b="1" i="1" dirty="0">
                <a:solidFill>
                  <a:schemeClr val="bg1"/>
                </a:solidFill>
                <a:latin typeface="Courier New" pitchFamily="49" charset="0"/>
              </a:rPr>
              <a:t>  </a:t>
            </a:r>
            <a:r>
              <a:rPr lang="en-GB" altLang="zh-CN" sz="1000" b="1" i="1" dirty="0" err="1">
                <a:solidFill>
                  <a:schemeClr val="bg1"/>
                </a:solidFill>
                <a:latin typeface="Courier New" pitchFamily="49" charset="0"/>
              </a:rPr>
              <a:t>enum</a:t>
            </a:r>
            <a:r>
              <a:rPr lang="en-GB" altLang="zh-CN" sz="1000" b="1" i="1" dirty="0">
                <a:solidFill>
                  <a:schemeClr val="bg1"/>
                </a:solidFill>
                <a:latin typeface="Courier New" pitchFamily="49" charset="0"/>
              </a:rPr>
              <a:t> Action {BUY, HOLD, SELL};</a:t>
            </a:r>
          </a:p>
          <a:p>
            <a:endParaRPr lang="en-GB" altLang="zh-CN" sz="1000" b="1" i="1" dirty="0">
              <a:solidFill>
                <a:schemeClr val="bg1"/>
              </a:solidFill>
              <a:latin typeface="Courier New" pitchFamily="49" charset="0"/>
            </a:endParaRPr>
          </a:p>
          <a:p>
            <a:r>
              <a:rPr lang="en-GB" altLang="zh-CN" sz="1000" b="1" i="1" dirty="0">
                <a:solidFill>
                  <a:schemeClr val="bg1"/>
                </a:solidFill>
                <a:latin typeface="Courier New" pitchFamily="49" charset="0"/>
              </a:rPr>
              <a:t>  public String </a:t>
            </a:r>
            <a:r>
              <a:rPr lang="en-GB" altLang="zh-CN" sz="1000" b="1" i="1" dirty="0" err="1">
                <a:solidFill>
                  <a:schemeClr val="bg1"/>
                </a:solidFill>
                <a:latin typeface="Courier New" pitchFamily="49" charset="0"/>
              </a:rPr>
              <a:t>getIndexName</a:t>
            </a:r>
            <a:r>
              <a:rPr lang="en-GB" altLang="zh-CN" sz="1000" b="1" i="1" dirty="0">
                <a:solidFill>
                  <a:schemeClr val="bg1"/>
                </a:solidFill>
                <a:latin typeface="Courier New" pitchFamily="49" charset="0"/>
              </a:rPr>
              <a:t>();</a:t>
            </a:r>
          </a:p>
          <a:p>
            <a:r>
              <a:rPr lang="en-GB" altLang="zh-CN" sz="1000" b="1" i="1" dirty="0">
                <a:solidFill>
                  <a:schemeClr val="bg1"/>
                </a:solidFill>
                <a:latin typeface="Courier New" pitchFamily="49" charset="0"/>
              </a:rPr>
              <a:t>  public </a:t>
            </a:r>
            <a:r>
              <a:rPr lang="en-GB" altLang="zh-CN" sz="1000" b="1" i="1" dirty="0" err="1">
                <a:solidFill>
                  <a:schemeClr val="bg1"/>
                </a:solidFill>
                <a:latin typeface="Courier New" pitchFamily="49" charset="0"/>
              </a:rPr>
              <a:t>BigDecimal</a:t>
            </a:r>
            <a:r>
              <a:rPr lang="en-GB" altLang="zh-CN" sz="1000" b="1" i="1" dirty="0">
                <a:solidFill>
                  <a:schemeClr val="bg1"/>
                </a:solidFill>
                <a:latin typeface="Courier New" pitchFamily="49" charset="0"/>
              </a:rPr>
              <a:t> </a:t>
            </a:r>
            <a:r>
              <a:rPr lang="en-GB" altLang="zh-CN" sz="1000" b="1" i="1" dirty="0" err="1">
                <a:solidFill>
                  <a:schemeClr val="bg1"/>
                </a:solidFill>
                <a:latin typeface="Courier New" pitchFamily="49" charset="0"/>
              </a:rPr>
              <a:t>getCurrentPrice</a:t>
            </a:r>
            <a:r>
              <a:rPr lang="en-GB" altLang="zh-CN" sz="1000" b="1" i="1" dirty="0">
                <a:solidFill>
                  <a:schemeClr val="bg1"/>
                </a:solidFill>
                <a:latin typeface="Courier New" pitchFamily="49" charset="0"/>
              </a:rPr>
              <a:t>();</a:t>
            </a:r>
          </a:p>
          <a:p>
            <a:r>
              <a:rPr lang="en-GB" altLang="zh-CN" sz="1000" b="1" i="1" dirty="0">
                <a:solidFill>
                  <a:schemeClr val="bg1"/>
                </a:solidFill>
                <a:latin typeface="Courier New" pitchFamily="49" charset="0"/>
              </a:rPr>
              <a:t>  public void </a:t>
            </a:r>
            <a:r>
              <a:rPr lang="en-GB" altLang="zh-CN" sz="1000" b="1" i="1" dirty="0" err="1">
                <a:solidFill>
                  <a:schemeClr val="bg1"/>
                </a:solidFill>
                <a:latin typeface="Courier New" pitchFamily="49" charset="0"/>
              </a:rPr>
              <a:t>setCurrentPrice</a:t>
            </a:r>
            <a:r>
              <a:rPr lang="en-GB" altLang="zh-CN" sz="1000" b="1" i="1" dirty="0">
                <a:solidFill>
                  <a:schemeClr val="bg1"/>
                </a:solidFill>
                <a:latin typeface="Courier New" pitchFamily="49" charset="0"/>
              </a:rPr>
              <a:t>(</a:t>
            </a:r>
            <a:r>
              <a:rPr lang="en-GB" altLang="zh-CN" sz="1000" b="1" i="1" dirty="0" err="1">
                <a:solidFill>
                  <a:schemeClr val="bg1"/>
                </a:solidFill>
                <a:latin typeface="Courier New" pitchFamily="49" charset="0"/>
              </a:rPr>
              <a:t>BigDecimal</a:t>
            </a:r>
            <a:r>
              <a:rPr lang="en-GB" altLang="zh-CN" sz="1000" b="1" i="1" dirty="0">
                <a:solidFill>
                  <a:schemeClr val="bg1"/>
                </a:solidFill>
                <a:latin typeface="Courier New" pitchFamily="49" charset="0"/>
              </a:rPr>
              <a:t> p);</a:t>
            </a:r>
          </a:p>
          <a:p>
            <a:r>
              <a:rPr lang="en-GB" altLang="zh-CN" sz="1000" b="1" i="1" dirty="0">
                <a:solidFill>
                  <a:schemeClr val="bg1"/>
                </a:solidFill>
                <a:latin typeface="Courier New" pitchFamily="49" charset="0"/>
              </a:rPr>
              <a:t>  …</a:t>
            </a:r>
          </a:p>
          <a:p>
            <a:endParaRPr lang="en-GB" altLang="zh-CN" sz="1000" b="1" i="1" dirty="0">
              <a:solidFill>
                <a:schemeClr val="bg1"/>
              </a:solidFill>
              <a:latin typeface="Courier New" pitchFamily="49" charset="0"/>
            </a:endParaRPr>
          </a:p>
          <a:p>
            <a:r>
              <a:rPr lang="en-GB" altLang="zh-CN" sz="1000" b="1" i="1" dirty="0">
                <a:solidFill>
                  <a:schemeClr val="bg1"/>
                </a:solidFill>
                <a:latin typeface="Courier New" pitchFamily="49" charset="0"/>
              </a:rPr>
              <a:t>  public void </a:t>
            </a:r>
            <a:r>
              <a:rPr lang="en-GB" altLang="zh-CN" sz="1000" b="1" i="1" dirty="0" err="1">
                <a:solidFill>
                  <a:schemeClr val="bg1"/>
                </a:solidFill>
                <a:latin typeface="Courier New" pitchFamily="49" charset="0"/>
              </a:rPr>
              <a:t>setFlag</a:t>
            </a:r>
            <a:r>
              <a:rPr lang="en-GB" altLang="zh-CN" sz="1000" b="1" i="1" dirty="0">
                <a:solidFill>
                  <a:schemeClr val="bg1"/>
                </a:solidFill>
                <a:latin typeface="Courier New" pitchFamily="49" charset="0"/>
              </a:rPr>
              <a:t>(</a:t>
            </a:r>
            <a:r>
              <a:rPr lang="en-GB" altLang="zh-CN" sz="1000" b="1" i="1" dirty="0" err="1">
                <a:solidFill>
                  <a:schemeClr val="bg1"/>
                </a:solidFill>
                <a:latin typeface="Courier New" pitchFamily="49" charset="0"/>
              </a:rPr>
              <a:t>boolean</a:t>
            </a:r>
            <a:r>
              <a:rPr lang="en-GB" altLang="zh-CN" sz="1000" b="1" i="1" dirty="0">
                <a:solidFill>
                  <a:schemeClr val="bg1"/>
                </a:solidFill>
                <a:latin typeface="Courier New" pitchFamily="49" charset="0"/>
              </a:rPr>
              <a:t> flag);</a:t>
            </a:r>
          </a:p>
          <a:p>
            <a:r>
              <a:rPr lang="en-GB" altLang="zh-CN" sz="1000" b="1" i="1" dirty="0">
                <a:solidFill>
                  <a:schemeClr val="bg1"/>
                </a:solidFill>
                <a:latin typeface="Courier New" pitchFamily="49" charset="0"/>
              </a:rPr>
              <a:t>  public void </a:t>
            </a:r>
            <a:r>
              <a:rPr lang="en-GB" altLang="zh-CN" sz="1000" b="1" i="1" dirty="0" err="1">
                <a:solidFill>
                  <a:schemeClr val="bg1"/>
                </a:solidFill>
                <a:latin typeface="Courier New" pitchFamily="49" charset="0"/>
              </a:rPr>
              <a:t>setAction</a:t>
            </a:r>
            <a:r>
              <a:rPr lang="en-GB" altLang="zh-CN" sz="1000" b="1" i="1" dirty="0">
                <a:solidFill>
                  <a:schemeClr val="bg1"/>
                </a:solidFill>
                <a:latin typeface="Courier New" pitchFamily="49" charset="0"/>
              </a:rPr>
              <a:t>(</a:t>
            </a:r>
            <a:r>
              <a:rPr lang="en-GB" altLang="zh-CN" sz="1000" b="1" i="1" dirty="0" err="1">
                <a:solidFill>
                  <a:schemeClr val="bg1"/>
                </a:solidFill>
                <a:latin typeface="Courier New" pitchFamily="49" charset="0"/>
              </a:rPr>
              <a:t>Stock.Action</a:t>
            </a:r>
            <a:r>
              <a:rPr lang="en-GB" altLang="zh-CN" sz="1000" b="1" i="1" dirty="0">
                <a:solidFill>
                  <a:schemeClr val="bg1"/>
                </a:solidFill>
                <a:latin typeface="Courier New" pitchFamily="49" charset="0"/>
              </a:rPr>
              <a:t> action);</a:t>
            </a:r>
          </a:p>
          <a:p>
            <a:r>
              <a:rPr lang="en-GB" altLang="zh-CN" sz="1000" b="1" i="1" dirty="0">
                <a:solidFill>
                  <a:schemeClr val="bg1"/>
                </a:solidFill>
                <a:latin typeface="Courier New" pitchFamily="49" charset="0"/>
              </a:rPr>
              <a:t>}</a:t>
            </a:r>
          </a:p>
          <a:p>
            <a:endParaRPr lang="en-US" altLang="zh-CN" sz="1000" b="1" i="1" dirty="0">
              <a:solidFill>
                <a:schemeClr val="bg1"/>
              </a:solidFill>
              <a:latin typeface="Courier New" pitchFamily="49" charset="0"/>
            </a:endParaRPr>
          </a:p>
        </p:txBody>
      </p:sp>
      <p:sp>
        <p:nvSpPr>
          <p:cNvPr id="12293" name="AutoShape 5"/>
          <p:cNvSpPr>
            <a:spLocks noChangeArrowheads="1"/>
          </p:cNvSpPr>
          <p:nvPr/>
        </p:nvSpPr>
        <p:spPr bwMode="auto">
          <a:xfrm>
            <a:off x="7704138" y="133350"/>
            <a:ext cx="1066800" cy="609600"/>
          </a:xfrm>
          <a:prstGeom prst="wedgeRectCallout">
            <a:avLst>
              <a:gd name="adj1" fmla="val -136014"/>
              <a:gd name="adj2" fmla="val 143491"/>
            </a:avLst>
          </a:prstGeom>
          <a:solidFill>
            <a:srgbClr val="CCFFFF"/>
          </a:solidFill>
          <a:ln w="9525" algn="ctr">
            <a:solidFill>
              <a:schemeClr val="tx1"/>
            </a:solidFill>
            <a:miter lim="800000"/>
            <a:headEnd/>
            <a:tailEnd/>
          </a:ln>
        </p:spPr>
        <p:txBody>
          <a:bodyPr anchor="ctr"/>
          <a:lstStyle/>
          <a:p>
            <a:pPr algn="ctr">
              <a:spcBef>
                <a:spcPct val="50000"/>
              </a:spcBef>
            </a:pPr>
            <a:r>
              <a:rPr lang="en-GB" altLang="zh-CN" sz="1200" b="1" i="1" dirty="0">
                <a:solidFill>
                  <a:schemeClr val="bg1"/>
                </a:solidFill>
                <a:latin typeface="Arial" pitchFamily="34" charset="0"/>
              </a:rPr>
              <a:t>Fact</a:t>
            </a:r>
          </a:p>
          <a:p>
            <a:pPr algn="ctr">
              <a:spcBef>
                <a:spcPct val="50000"/>
              </a:spcBef>
            </a:pPr>
            <a:r>
              <a:rPr lang="en-GB" altLang="zh-CN" sz="1200" b="1" i="1" dirty="0">
                <a:solidFill>
                  <a:schemeClr val="bg1"/>
                </a:solidFill>
                <a:latin typeface="Arial" pitchFamily="34" charset="0"/>
              </a:rPr>
              <a:t>Stock.java</a:t>
            </a:r>
            <a:endParaRPr lang="en-US" altLang="zh-CN" sz="1200" b="1" i="1" dirty="0">
              <a:solidFill>
                <a:schemeClr val="bg1"/>
              </a:solidFill>
              <a:latin typeface="Arial" pitchFamily="34" charset="0"/>
            </a:endParaRPr>
          </a:p>
        </p:txBody>
      </p:sp>
      <p:sp>
        <p:nvSpPr>
          <p:cNvPr id="12294" name="AutoShape 6"/>
          <p:cNvSpPr>
            <a:spLocks noChangeArrowheads="1"/>
          </p:cNvSpPr>
          <p:nvPr/>
        </p:nvSpPr>
        <p:spPr bwMode="auto">
          <a:xfrm>
            <a:off x="228600" y="3048000"/>
            <a:ext cx="1392238" cy="609600"/>
          </a:xfrm>
          <a:prstGeom prst="wedgeRectCallout">
            <a:avLst>
              <a:gd name="adj1" fmla="val -9861"/>
              <a:gd name="adj2" fmla="val -186981"/>
            </a:avLst>
          </a:prstGeom>
          <a:solidFill>
            <a:srgbClr val="CCFFFF"/>
          </a:solidFill>
          <a:ln w="9525" algn="ctr">
            <a:solidFill>
              <a:schemeClr val="tx1"/>
            </a:solidFill>
            <a:miter lim="800000"/>
            <a:headEnd/>
            <a:tailEnd/>
          </a:ln>
        </p:spPr>
        <p:txBody>
          <a:bodyPr anchor="ctr"/>
          <a:lstStyle/>
          <a:p>
            <a:pPr algn="ctr">
              <a:spcBef>
                <a:spcPct val="50000"/>
              </a:spcBef>
            </a:pPr>
            <a:r>
              <a:rPr lang="en-GB" altLang="zh-CN" sz="1200" b="1" i="1" dirty="0">
                <a:solidFill>
                  <a:schemeClr val="bg1"/>
                </a:solidFill>
                <a:latin typeface="Arial" pitchFamily="34" charset="0"/>
              </a:rPr>
              <a:t>Rule</a:t>
            </a:r>
          </a:p>
          <a:p>
            <a:pPr algn="ctr">
              <a:spcBef>
                <a:spcPct val="50000"/>
              </a:spcBef>
            </a:pPr>
            <a:r>
              <a:rPr lang="en-GB" altLang="zh-CN" sz="1200" b="1" i="1" dirty="0">
                <a:solidFill>
                  <a:schemeClr val="bg1"/>
                </a:solidFill>
                <a:latin typeface="Arial" pitchFamily="34" charset="0"/>
              </a:rPr>
              <a:t>StockPicker.drl</a:t>
            </a:r>
            <a:endParaRPr lang="en-US" altLang="zh-CN" sz="1200" b="1" i="1" dirty="0">
              <a:solidFill>
                <a:schemeClr val="bg1"/>
              </a:solidFill>
              <a:latin typeface="Arial" pitchFamily="34" charset="0"/>
            </a:endParaRPr>
          </a:p>
        </p:txBody>
      </p:sp>
      <p:sp>
        <p:nvSpPr>
          <p:cNvPr id="12295" name="Text Box 7"/>
          <p:cNvSpPr txBox="1">
            <a:spLocks noChangeArrowheads="1"/>
          </p:cNvSpPr>
          <p:nvPr/>
        </p:nvSpPr>
        <p:spPr bwMode="auto">
          <a:xfrm>
            <a:off x="6096000" y="3733800"/>
            <a:ext cx="1514475" cy="1169988"/>
          </a:xfrm>
          <a:prstGeom prst="rect">
            <a:avLst/>
          </a:prstGeom>
          <a:noFill/>
          <a:ln w="9525">
            <a:noFill/>
            <a:miter lim="800000"/>
            <a:headEnd/>
            <a:tailEnd/>
          </a:ln>
        </p:spPr>
        <p:txBody>
          <a:bodyPr wrap="none">
            <a:spAutoFit/>
          </a:bodyPr>
          <a:lstStyle/>
          <a:p>
            <a:r>
              <a:rPr lang="zh-CN" altLang="en-US" b="1"/>
              <a:t>术语</a:t>
            </a:r>
            <a:r>
              <a:rPr lang="en-US" altLang="zh-CN"/>
              <a:t>:</a:t>
            </a:r>
          </a:p>
          <a:p>
            <a:r>
              <a:rPr lang="en-US" altLang="zh-CN"/>
              <a:t>Rule</a:t>
            </a:r>
          </a:p>
          <a:p>
            <a:r>
              <a:rPr lang="en-US" altLang="zh-CN"/>
              <a:t>Condition</a:t>
            </a:r>
          </a:p>
          <a:p>
            <a:r>
              <a:rPr lang="en-US" altLang="zh-CN"/>
              <a:t>Consequence</a:t>
            </a:r>
          </a:p>
          <a:p>
            <a:r>
              <a:rPr lang="en-US" altLang="zh-CN"/>
              <a:t>Fact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endParaRPr lang="zh-CN" altLang="en-US" dirty="0"/>
          </a:p>
        </p:txBody>
      </p:sp>
      <p:pic>
        <p:nvPicPr>
          <p:cNvPr id="4" name="内容占位符 3" descr="1.jpg"/>
          <p:cNvPicPr>
            <a:picLocks noGrp="1" noChangeAspect="1"/>
          </p:cNvPicPr>
          <p:nvPr>
            <p:ph idx="1"/>
          </p:nvPr>
        </p:nvPicPr>
        <p:blipFill>
          <a:blip r:embed="rId2"/>
          <a:stretch>
            <a:fillRect/>
          </a:stretch>
        </p:blipFill>
        <p:spPr>
          <a:xfrm>
            <a:off x="467544" y="1340768"/>
            <a:ext cx="7401644" cy="5530055"/>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altLang="zh-CN" sz="3200" dirty="0" smtClean="0">
                <a:ea typeface="宋体" pitchFamily="2" charset="-122"/>
              </a:rPr>
              <a:t>DSL – Domain Specific Languages</a:t>
            </a:r>
          </a:p>
        </p:txBody>
      </p:sp>
      <p:sp>
        <p:nvSpPr>
          <p:cNvPr id="13315" name="Rectangle 4"/>
          <p:cNvSpPr>
            <a:spLocks noChangeArrowheads="1"/>
          </p:cNvSpPr>
          <p:nvPr/>
        </p:nvSpPr>
        <p:spPr bwMode="auto">
          <a:xfrm>
            <a:off x="914400" y="1447800"/>
            <a:ext cx="6934200" cy="4953000"/>
          </a:xfrm>
          <a:prstGeom prst="rect">
            <a:avLst/>
          </a:prstGeom>
          <a:solidFill>
            <a:srgbClr val="FFFF99"/>
          </a:solidFill>
          <a:ln w="9525">
            <a:solidFill>
              <a:schemeClr val="tx1"/>
            </a:solidFill>
            <a:miter lim="800000"/>
            <a:headEnd/>
            <a:tailEnd/>
          </a:ln>
        </p:spPr>
        <p:txBody>
          <a:bodyPr/>
          <a:lstStyle/>
          <a:p>
            <a:pPr marL="342900" indent="-342900">
              <a:spcBef>
                <a:spcPct val="20000"/>
              </a:spcBef>
            </a:pPr>
            <a:r>
              <a:rPr lang="en-US" altLang="zh-CN" sz="1800" dirty="0">
                <a:solidFill>
                  <a:schemeClr val="bg1"/>
                </a:solidFill>
                <a:latin typeface="Helvetica" pitchFamily="34" charset="0"/>
              </a:rPr>
              <a:t>rule "Platinum Priority"</a:t>
            </a:r>
          </a:p>
          <a:p>
            <a:pPr marL="342900" indent="-342900">
              <a:spcBef>
                <a:spcPct val="20000"/>
              </a:spcBef>
            </a:pPr>
            <a:r>
              <a:rPr lang="en-US" altLang="zh-CN" sz="1800" dirty="0">
                <a:solidFill>
                  <a:schemeClr val="bg1"/>
                </a:solidFill>
                <a:latin typeface="Helvetica" pitchFamily="34" charset="0"/>
              </a:rPr>
              <a:t>	#we don't want to make the high rollers wait !</a:t>
            </a:r>
          </a:p>
          <a:p>
            <a:pPr marL="342900" indent="-342900">
              <a:spcBef>
                <a:spcPct val="20000"/>
              </a:spcBef>
            </a:pPr>
            <a:r>
              <a:rPr lang="en-US" altLang="zh-CN" sz="1800" dirty="0">
                <a:solidFill>
                  <a:schemeClr val="bg1"/>
                </a:solidFill>
                <a:latin typeface="Helvetica" pitchFamily="34" charset="0"/>
              </a:rPr>
              <a:t>	when		</a:t>
            </a:r>
          </a:p>
          <a:p>
            <a:pPr marL="342900" indent="-342900">
              <a:spcBef>
                <a:spcPct val="20000"/>
              </a:spcBef>
            </a:pPr>
            <a:r>
              <a:rPr lang="en-US" altLang="zh-CN" sz="1800" dirty="0">
                <a:solidFill>
                  <a:schemeClr val="bg1"/>
                </a:solidFill>
                <a:latin typeface="Helvetica" pitchFamily="34" charset="0"/>
              </a:rPr>
              <a:t>		There is a "Platinum" customer with a ticket status of "New"</a:t>
            </a:r>
          </a:p>
          <a:p>
            <a:pPr marL="342900" indent="-342900">
              <a:spcBef>
                <a:spcPct val="20000"/>
              </a:spcBef>
            </a:pPr>
            <a:r>
              <a:rPr lang="en-US" altLang="zh-CN" sz="1800" dirty="0">
                <a:solidFill>
                  <a:schemeClr val="bg1"/>
                </a:solidFill>
                <a:latin typeface="Helvetica" pitchFamily="34" charset="0"/>
              </a:rPr>
              <a:t>	then</a:t>
            </a:r>
          </a:p>
          <a:p>
            <a:pPr marL="342900" indent="-342900">
              <a:spcBef>
                <a:spcPct val="20000"/>
              </a:spcBef>
            </a:pPr>
            <a:r>
              <a:rPr lang="en-US" altLang="zh-CN" sz="1800" dirty="0">
                <a:solidFill>
                  <a:schemeClr val="bg1"/>
                </a:solidFill>
                <a:latin typeface="Helvetica" pitchFamily="34" charset="0"/>
              </a:rPr>
              <a:t>		Escalate the ticket</a:t>
            </a:r>
          </a:p>
          <a:p>
            <a:pPr marL="342900" indent="-342900">
              <a:spcBef>
                <a:spcPct val="20000"/>
              </a:spcBef>
            </a:pPr>
            <a:r>
              <a:rPr lang="en-US" altLang="zh-CN" sz="1800" dirty="0">
                <a:solidFill>
                  <a:schemeClr val="bg1"/>
                </a:solidFill>
                <a:latin typeface="Helvetica" pitchFamily="34" charset="0"/>
              </a:rPr>
              <a:t>end</a:t>
            </a:r>
          </a:p>
          <a:p>
            <a:pPr marL="342900" indent="-342900">
              <a:spcBef>
                <a:spcPct val="20000"/>
              </a:spcBef>
            </a:pPr>
            <a:r>
              <a:rPr lang="en-US" altLang="zh-CN" sz="1800" dirty="0">
                <a:solidFill>
                  <a:schemeClr val="bg1"/>
                </a:solidFill>
                <a:latin typeface="Helvetica" pitchFamily="34" charset="0"/>
              </a:rPr>
              <a:t> </a:t>
            </a:r>
          </a:p>
          <a:p>
            <a:pPr marL="342900" indent="-342900">
              <a:spcBef>
                <a:spcPct val="20000"/>
              </a:spcBef>
            </a:pPr>
            <a:r>
              <a:rPr lang="en-US" altLang="zh-CN" sz="1800" dirty="0">
                <a:solidFill>
                  <a:schemeClr val="bg1"/>
                </a:solidFill>
                <a:latin typeface="Helvetica" pitchFamily="34" charset="0"/>
              </a:rPr>
              <a:t>rule "Escalate"</a:t>
            </a:r>
          </a:p>
          <a:p>
            <a:pPr marL="342900" indent="-342900">
              <a:spcBef>
                <a:spcPct val="20000"/>
              </a:spcBef>
            </a:pPr>
            <a:r>
              <a:rPr lang="en-US" altLang="zh-CN" sz="1800" dirty="0">
                <a:solidFill>
                  <a:schemeClr val="bg1"/>
                </a:solidFill>
                <a:latin typeface="Helvetica" pitchFamily="34" charset="0"/>
              </a:rPr>
              <a:t>	when</a:t>
            </a:r>
          </a:p>
          <a:p>
            <a:pPr marL="342900" indent="-342900">
              <a:spcBef>
                <a:spcPct val="20000"/>
              </a:spcBef>
            </a:pPr>
            <a:r>
              <a:rPr lang="en-US" altLang="zh-CN" sz="1800" dirty="0">
                <a:solidFill>
                  <a:schemeClr val="bg1"/>
                </a:solidFill>
                <a:latin typeface="Helvetica" pitchFamily="34" charset="0"/>
              </a:rPr>
              <a:t>		There is a customer ticket with status of "Escalate" </a:t>
            </a:r>
          </a:p>
          <a:p>
            <a:pPr marL="342900" indent="-342900">
              <a:spcBef>
                <a:spcPct val="20000"/>
              </a:spcBef>
            </a:pPr>
            <a:r>
              <a:rPr lang="en-US" altLang="zh-CN" sz="1800" dirty="0">
                <a:solidFill>
                  <a:schemeClr val="bg1"/>
                </a:solidFill>
                <a:latin typeface="Helvetica" pitchFamily="34" charset="0"/>
              </a:rPr>
              <a:t>	then </a:t>
            </a:r>
          </a:p>
          <a:p>
            <a:pPr marL="342900" indent="-342900">
              <a:spcBef>
                <a:spcPct val="20000"/>
              </a:spcBef>
            </a:pPr>
            <a:r>
              <a:rPr lang="en-US" altLang="zh-CN" sz="1800" dirty="0">
                <a:solidFill>
                  <a:schemeClr val="bg1"/>
                </a:solidFill>
                <a:latin typeface="Helvetica" pitchFamily="34" charset="0"/>
              </a:rPr>
              <a:t>		Send escalation email</a:t>
            </a:r>
          </a:p>
          <a:p>
            <a:pPr marL="342900" indent="-342900">
              <a:spcBef>
                <a:spcPct val="20000"/>
              </a:spcBef>
            </a:pPr>
            <a:r>
              <a:rPr lang="en-US" altLang="zh-CN" sz="1800" dirty="0">
                <a:solidFill>
                  <a:schemeClr val="bg1"/>
                </a:solidFill>
                <a:latin typeface="Helvetica" pitchFamily="34" charset="0"/>
              </a:rPr>
              <a:t>end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ea typeface="宋体" pitchFamily="2" charset="-122"/>
              </a:rPr>
              <a:t>Decision Tables</a:t>
            </a:r>
          </a:p>
        </p:txBody>
      </p:sp>
      <p:sp>
        <p:nvSpPr>
          <p:cNvPr id="14339" name="Rectangle 3"/>
          <p:cNvSpPr>
            <a:spLocks noGrp="1" noChangeArrowheads="1"/>
          </p:cNvSpPr>
          <p:nvPr>
            <p:ph type="body" idx="1"/>
          </p:nvPr>
        </p:nvSpPr>
        <p:spPr>
          <a:xfrm>
            <a:off x="169863" y="1676400"/>
            <a:ext cx="8545512" cy="4694238"/>
          </a:xfrm>
        </p:spPr>
        <p:txBody>
          <a:bodyPr/>
          <a:lstStyle/>
          <a:p>
            <a:pPr eaLnBrk="1" hangingPunct="1"/>
            <a:r>
              <a:rPr lang="zh-CN" altLang="en-US" smtClean="0">
                <a:ea typeface="宋体" pitchFamily="2" charset="-122"/>
              </a:rPr>
              <a:t>解析</a:t>
            </a:r>
            <a:r>
              <a:rPr lang="en-US" altLang="zh-CN" smtClean="0">
                <a:ea typeface="宋体" pitchFamily="2" charset="-122"/>
              </a:rPr>
              <a:t>Excel XLS </a:t>
            </a:r>
            <a:r>
              <a:rPr lang="zh-CN" altLang="en-US" smtClean="0">
                <a:ea typeface="宋体" pitchFamily="2" charset="-122"/>
              </a:rPr>
              <a:t>和</a:t>
            </a:r>
            <a:r>
              <a:rPr lang="en-US" altLang="zh-CN" smtClean="0">
                <a:ea typeface="宋体" pitchFamily="2" charset="-122"/>
              </a:rPr>
              <a:t> CSV (Open Office)</a:t>
            </a:r>
          </a:p>
        </p:txBody>
      </p:sp>
      <p:pic>
        <p:nvPicPr>
          <p:cNvPr id="5" name="图片 4" descr="1.jpg"/>
          <p:cNvPicPr>
            <a:picLocks noChangeAspect="1"/>
          </p:cNvPicPr>
          <p:nvPr/>
        </p:nvPicPr>
        <p:blipFill>
          <a:blip r:embed="rId3"/>
          <a:stretch>
            <a:fillRect/>
          </a:stretch>
        </p:blipFill>
        <p:spPr>
          <a:xfrm>
            <a:off x="323528" y="2204864"/>
            <a:ext cx="7521986" cy="465313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320"/>
            <a:ext cx="7470648" cy="634400"/>
          </a:xfrm>
        </p:spPr>
        <p:txBody>
          <a:bodyPr>
            <a:normAutofit/>
          </a:bodyPr>
          <a:lstStyle/>
          <a:p>
            <a:r>
              <a:rPr lang="zh-CN" altLang="en-US" sz="2400" dirty="0" smtClean="0">
                <a:ea typeface="宋体" pitchFamily="2" charset="-122"/>
              </a:rPr>
              <a:t>一个</a:t>
            </a:r>
            <a:r>
              <a:rPr lang="en-US" altLang="zh-CN" sz="2400" dirty="0" smtClean="0">
                <a:ea typeface="宋体" pitchFamily="2" charset="-122"/>
              </a:rPr>
              <a:t>DRL</a:t>
            </a:r>
            <a:r>
              <a:rPr lang="zh-CN" altLang="en-US" sz="2400" dirty="0" smtClean="0">
                <a:ea typeface="宋体" pitchFamily="2" charset="-122"/>
              </a:rPr>
              <a:t>范例</a:t>
            </a:r>
          </a:p>
        </p:txBody>
      </p:sp>
      <p:pic>
        <p:nvPicPr>
          <p:cNvPr id="20483" name="Picture 4"/>
          <p:cNvPicPr>
            <a:picLocks noChangeAspect="1" noChangeArrowheads="1"/>
          </p:cNvPicPr>
          <p:nvPr/>
        </p:nvPicPr>
        <p:blipFill>
          <a:blip r:embed="rId2"/>
          <a:srcRect/>
          <a:stretch>
            <a:fillRect/>
          </a:stretch>
        </p:blipFill>
        <p:spPr bwMode="auto">
          <a:xfrm>
            <a:off x="1547664" y="844264"/>
            <a:ext cx="5832648" cy="60137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323528" y="548680"/>
            <a:ext cx="6246812" cy="376237"/>
          </a:xfrm>
        </p:spPr>
        <p:txBody>
          <a:bodyPr>
            <a:noAutofit/>
          </a:bodyPr>
          <a:lstStyle/>
          <a:p>
            <a:r>
              <a:rPr lang="zh-CN" altLang="en-US" sz="2800" dirty="0" smtClean="0">
                <a:latin typeface="宋体" pitchFamily="2" charset="-122"/>
                <a:ea typeface="宋体" pitchFamily="2" charset="-122"/>
              </a:rPr>
              <a:t>剖析</a:t>
            </a:r>
            <a:r>
              <a:rPr lang="en-US" altLang="zh-CN" sz="2800" dirty="0" smtClean="0">
                <a:latin typeface="宋体" pitchFamily="2" charset="-122"/>
                <a:ea typeface="宋体" pitchFamily="2" charset="-122"/>
              </a:rPr>
              <a:t>DRL</a:t>
            </a:r>
            <a:r>
              <a:rPr lang="zh-CN" altLang="en-US" sz="2800" dirty="0" smtClean="0">
                <a:latin typeface="宋体" pitchFamily="2" charset="-122"/>
                <a:ea typeface="宋体" pitchFamily="2" charset="-122"/>
              </a:rPr>
              <a:t>文件</a:t>
            </a:r>
          </a:p>
        </p:txBody>
      </p:sp>
      <p:sp>
        <p:nvSpPr>
          <p:cNvPr id="22532" name="Text Box 9"/>
          <p:cNvSpPr txBox="1">
            <a:spLocks noChangeArrowheads="1"/>
          </p:cNvSpPr>
          <p:nvPr/>
        </p:nvSpPr>
        <p:spPr bwMode="gray">
          <a:xfrm>
            <a:off x="395536" y="1052736"/>
            <a:ext cx="7467600" cy="5324535"/>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en-US" altLang="zh-CN" sz="1600" b="1" dirty="0">
                <a:latin typeface="+mj-ea"/>
                <a:ea typeface="+mj-ea"/>
              </a:rPr>
              <a:t>Package</a:t>
            </a:r>
          </a:p>
          <a:p>
            <a:pPr marL="793750" lvl="1" indent="-336550" fontAlgn="ctr">
              <a:spcBef>
                <a:spcPct val="35000"/>
              </a:spcBef>
              <a:buClr>
                <a:schemeClr val="accent1"/>
              </a:buClr>
              <a:buFont typeface="Wingdings" pitchFamily="2" charset="2"/>
              <a:buChar char="l"/>
            </a:pPr>
            <a:r>
              <a:rPr lang="zh-CN" altLang="en-US" sz="1600" b="1" dirty="0">
                <a:latin typeface="+mj-ea"/>
                <a:ea typeface="+mj-ea"/>
              </a:rPr>
              <a:t>不必匹配目录结构</a:t>
            </a:r>
          </a:p>
          <a:p>
            <a:pPr marL="336550" indent="-336550" fontAlgn="ctr">
              <a:spcBef>
                <a:spcPct val="35000"/>
              </a:spcBef>
              <a:buClr>
                <a:schemeClr val="accent1"/>
              </a:buClr>
              <a:buFont typeface="Wingdings" pitchFamily="2" charset="2"/>
              <a:buChar char="l"/>
            </a:pPr>
            <a:r>
              <a:rPr lang="en-US" altLang="zh-CN" sz="1600" b="1" dirty="0">
                <a:latin typeface="+mj-ea"/>
                <a:ea typeface="+mj-ea"/>
              </a:rPr>
              <a:t>Expander</a:t>
            </a:r>
          </a:p>
          <a:p>
            <a:pPr marL="793750" lvl="1" indent="-336550" fontAlgn="ctr">
              <a:spcBef>
                <a:spcPct val="35000"/>
              </a:spcBef>
              <a:buClr>
                <a:schemeClr val="accent1"/>
              </a:buClr>
              <a:buFont typeface="Wingdings" pitchFamily="2" charset="2"/>
              <a:buChar char="l"/>
            </a:pPr>
            <a:r>
              <a:rPr lang="en-US" altLang="zh-CN" sz="1600" b="1" dirty="0" err="1">
                <a:latin typeface="+mj-ea"/>
                <a:ea typeface="+mj-ea"/>
              </a:rPr>
              <a:t>Dsl</a:t>
            </a:r>
            <a:r>
              <a:rPr lang="zh-CN" altLang="en-US" sz="1600" b="1" dirty="0">
                <a:latin typeface="+mj-ea"/>
                <a:ea typeface="+mj-ea"/>
              </a:rPr>
              <a:t>文件列表</a:t>
            </a:r>
          </a:p>
          <a:p>
            <a:pPr marL="336550" indent="-336550" fontAlgn="ctr">
              <a:spcBef>
                <a:spcPct val="35000"/>
              </a:spcBef>
              <a:buClr>
                <a:schemeClr val="accent1"/>
              </a:buClr>
              <a:buFont typeface="Wingdings" pitchFamily="2" charset="2"/>
              <a:buChar char="l"/>
            </a:pPr>
            <a:r>
              <a:rPr lang="en-US" altLang="zh-CN" sz="1600" b="1" dirty="0">
                <a:latin typeface="+mj-ea"/>
                <a:ea typeface="+mj-ea"/>
              </a:rPr>
              <a:t>Imports</a:t>
            </a:r>
          </a:p>
          <a:p>
            <a:pPr marL="793750" lvl="1" indent="-336550" fontAlgn="ctr">
              <a:spcBef>
                <a:spcPct val="35000"/>
              </a:spcBef>
              <a:buClr>
                <a:schemeClr val="accent1"/>
              </a:buClr>
              <a:buFont typeface="Wingdings" pitchFamily="2" charset="2"/>
              <a:buChar char="l"/>
            </a:pPr>
            <a:r>
              <a:rPr lang="en-US" altLang="zh-CN" sz="1600" b="1" dirty="0">
                <a:latin typeface="+mj-ea"/>
                <a:ea typeface="+mj-ea"/>
              </a:rPr>
              <a:t>Fact</a:t>
            </a:r>
            <a:r>
              <a:rPr lang="zh-CN" altLang="en-US" sz="1600" b="1" dirty="0">
                <a:latin typeface="+mj-ea"/>
                <a:ea typeface="+mj-ea"/>
              </a:rPr>
              <a:t>类型</a:t>
            </a:r>
            <a:r>
              <a:rPr lang="en-US" altLang="zh-CN" sz="1600" b="1" dirty="0">
                <a:latin typeface="+mj-ea"/>
                <a:ea typeface="+mj-ea"/>
              </a:rPr>
              <a:t>/</a:t>
            </a:r>
            <a:r>
              <a:rPr lang="zh-CN" altLang="en-US" sz="1600" b="1" dirty="0">
                <a:latin typeface="+mj-ea"/>
                <a:ea typeface="+mj-ea"/>
              </a:rPr>
              <a:t>领域对象的列表</a:t>
            </a:r>
          </a:p>
          <a:p>
            <a:pPr marL="793750" lvl="1" indent="-336550" fontAlgn="ctr">
              <a:spcBef>
                <a:spcPct val="35000"/>
              </a:spcBef>
              <a:buClr>
                <a:schemeClr val="accent1"/>
              </a:buClr>
              <a:buFont typeface="Wingdings" pitchFamily="2" charset="2"/>
              <a:buChar char="l"/>
            </a:pPr>
            <a:r>
              <a:rPr lang="en-US" altLang="zh-CN" sz="1600" b="1" dirty="0">
                <a:latin typeface="+mj-ea"/>
                <a:ea typeface="+mj-ea"/>
              </a:rPr>
              <a:t>Facts</a:t>
            </a:r>
            <a:r>
              <a:rPr lang="zh-CN" altLang="en-US" sz="1600" b="1" dirty="0">
                <a:latin typeface="+mj-ea"/>
                <a:ea typeface="+mj-ea"/>
              </a:rPr>
              <a:t>被插入</a:t>
            </a:r>
            <a:r>
              <a:rPr lang="en-US" altLang="zh-CN" sz="1600" b="1" dirty="0">
                <a:latin typeface="+mj-ea"/>
                <a:ea typeface="+mj-ea"/>
              </a:rPr>
              <a:t>working memory</a:t>
            </a:r>
            <a:r>
              <a:rPr lang="zh-CN" altLang="en-US" sz="1600" b="1" dirty="0">
                <a:latin typeface="+mj-ea"/>
                <a:ea typeface="+mj-ea"/>
              </a:rPr>
              <a:t>（通过</a:t>
            </a:r>
            <a:r>
              <a:rPr lang="en-US" altLang="zh-CN" sz="1600" b="1" dirty="0">
                <a:latin typeface="+mj-ea"/>
                <a:ea typeface="+mj-ea"/>
              </a:rPr>
              <a:t>insert API</a:t>
            </a:r>
            <a:r>
              <a:rPr lang="zh-CN" altLang="en-US" sz="1600" b="1" dirty="0">
                <a:latin typeface="+mj-ea"/>
                <a:ea typeface="+mj-ea"/>
              </a:rPr>
              <a:t>）</a:t>
            </a:r>
          </a:p>
          <a:p>
            <a:pPr marL="336550" indent="-336550" fontAlgn="ctr">
              <a:spcBef>
                <a:spcPct val="35000"/>
              </a:spcBef>
              <a:buClr>
                <a:schemeClr val="accent1"/>
              </a:buClr>
              <a:buFont typeface="Wingdings" pitchFamily="2" charset="2"/>
              <a:buChar char="l"/>
            </a:pPr>
            <a:r>
              <a:rPr lang="en-US" altLang="zh-CN" sz="1600" b="1" dirty="0" err="1">
                <a:latin typeface="+mj-ea"/>
                <a:ea typeface="+mj-ea"/>
              </a:rPr>
              <a:t>Globals</a:t>
            </a:r>
            <a:endParaRPr lang="en-US" altLang="zh-CN" sz="1600" b="1" dirty="0">
              <a:latin typeface="+mj-ea"/>
              <a:ea typeface="+mj-ea"/>
            </a:endParaRPr>
          </a:p>
          <a:p>
            <a:pPr marL="793750" lvl="1" indent="-336550" fontAlgn="ctr">
              <a:spcBef>
                <a:spcPct val="35000"/>
              </a:spcBef>
              <a:buClr>
                <a:schemeClr val="accent1"/>
              </a:buClr>
              <a:buFont typeface="Wingdings" pitchFamily="2" charset="2"/>
              <a:buChar char="l"/>
            </a:pPr>
            <a:r>
              <a:rPr lang="zh-CN" altLang="en-US" sz="1600" b="1" dirty="0">
                <a:latin typeface="+mj-ea"/>
                <a:ea typeface="+mj-ea"/>
              </a:rPr>
              <a:t>被命名的“变量”</a:t>
            </a:r>
          </a:p>
          <a:p>
            <a:pPr marL="793750" lvl="1" indent="-336550" fontAlgn="ctr">
              <a:spcBef>
                <a:spcPct val="35000"/>
              </a:spcBef>
              <a:buClr>
                <a:schemeClr val="accent1"/>
              </a:buClr>
              <a:buFont typeface="Wingdings" pitchFamily="2" charset="2"/>
              <a:buChar char="l"/>
            </a:pPr>
            <a:r>
              <a:rPr lang="zh-CN" altLang="en-US" sz="1600" b="1" dirty="0">
                <a:latin typeface="+mj-ea"/>
                <a:ea typeface="+mj-ea"/>
              </a:rPr>
              <a:t>值能在</a:t>
            </a:r>
            <a:r>
              <a:rPr lang="en-US" altLang="zh-CN" sz="1600" b="1" dirty="0">
                <a:latin typeface="+mj-ea"/>
                <a:ea typeface="+mj-ea"/>
              </a:rPr>
              <a:t>working memory</a:t>
            </a:r>
            <a:r>
              <a:rPr lang="zh-CN" altLang="en-US" sz="1600" b="1" dirty="0">
                <a:latin typeface="+mj-ea"/>
                <a:ea typeface="+mj-ea"/>
              </a:rPr>
              <a:t>中设置（通过</a:t>
            </a:r>
            <a:r>
              <a:rPr lang="en-US" altLang="zh-CN" sz="1600" b="1" dirty="0" err="1">
                <a:latin typeface="+mj-ea"/>
                <a:ea typeface="+mj-ea"/>
              </a:rPr>
              <a:t>setGlobal</a:t>
            </a:r>
            <a:r>
              <a:rPr lang="en-US" altLang="zh-CN" sz="1600" b="1" dirty="0">
                <a:latin typeface="+mj-ea"/>
                <a:ea typeface="+mj-ea"/>
              </a:rPr>
              <a:t> API</a:t>
            </a:r>
            <a:r>
              <a:rPr lang="zh-CN" altLang="en-US" sz="1600" b="1" dirty="0">
                <a:latin typeface="+mj-ea"/>
                <a:ea typeface="+mj-ea"/>
              </a:rPr>
              <a:t>）</a:t>
            </a:r>
          </a:p>
          <a:p>
            <a:pPr marL="793750" lvl="1" indent="-336550" fontAlgn="ctr">
              <a:spcBef>
                <a:spcPct val="35000"/>
              </a:spcBef>
              <a:buClr>
                <a:schemeClr val="accent1"/>
              </a:buClr>
              <a:buFont typeface="Wingdings" pitchFamily="2" charset="2"/>
              <a:buChar char="l"/>
            </a:pPr>
            <a:r>
              <a:rPr lang="zh-CN" altLang="en-US" sz="1600" b="1" dirty="0">
                <a:latin typeface="+mj-ea"/>
                <a:ea typeface="+mj-ea"/>
              </a:rPr>
              <a:t>大多用于返回结果，或者作为引用数据</a:t>
            </a:r>
          </a:p>
          <a:p>
            <a:pPr marL="793750" lvl="1" indent="-336550" fontAlgn="ctr">
              <a:spcBef>
                <a:spcPct val="35000"/>
              </a:spcBef>
              <a:buClr>
                <a:schemeClr val="accent1"/>
              </a:buClr>
              <a:buFont typeface="Wingdings" pitchFamily="2" charset="2"/>
              <a:buChar char="l"/>
            </a:pPr>
            <a:r>
              <a:rPr lang="zh-CN" altLang="en-US" sz="1600" b="1" dirty="0">
                <a:latin typeface="+mj-ea"/>
                <a:ea typeface="+mj-ea"/>
              </a:rPr>
              <a:t>在</a:t>
            </a:r>
            <a:r>
              <a:rPr lang="en-US" altLang="zh-CN" sz="1600" b="1" dirty="0">
                <a:latin typeface="+mj-ea"/>
                <a:ea typeface="+mj-ea"/>
              </a:rPr>
              <a:t>LHS</a:t>
            </a:r>
            <a:r>
              <a:rPr lang="zh-CN" altLang="en-US" sz="1600" b="1" dirty="0">
                <a:latin typeface="+mj-ea"/>
                <a:ea typeface="+mj-ea"/>
              </a:rPr>
              <a:t>中使用要注意（应该为常量结果，且是幂等的）</a:t>
            </a:r>
          </a:p>
          <a:p>
            <a:pPr marL="336550" indent="-336550" fontAlgn="ctr">
              <a:spcBef>
                <a:spcPct val="35000"/>
              </a:spcBef>
              <a:buClr>
                <a:schemeClr val="accent1"/>
              </a:buClr>
              <a:buFont typeface="Wingdings" pitchFamily="2" charset="2"/>
              <a:buChar char="l"/>
            </a:pPr>
            <a:r>
              <a:rPr lang="en-US" altLang="zh-CN" sz="1600" b="1" dirty="0">
                <a:latin typeface="+mj-ea"/>
                <a:ea typeface="+mj-ea"/>
              </a:rPr>
              <a:t>Functions</a:t>
            </a:r>
          </a:p>
          <a:p>
            <a:pPr marL="793750" lvl="1" indent="-336550" fontAlgn="ctr">
              <a:spcBef>
                <a:spcPct val="35000"/>
              </a:spcBef>
              <a:buClr>
                <a:schemeClr val="accent1"/>
              </a:buClr>
              <a:buFont typeface="Wingdings" pitchFamily="2" charset="2"/>
              <a:buChar char="l"/>
            </a:pPr>
            <a:r>
              <a:rPr lang="zh-CN" altLang="en-US" sz="1600" b="1" dirty="0">
                <a:latin typeface="+mj-ea"/>
                <a:ea typeface="+mj-ea"/>
              </a:rPr>
              <a:t>即一段语义代码（</a:t>
            </a:r>
            <a:r>
              <a:rPr lang="en-US" altLang="zh-CN" sz="1600" b="1" dirty="0">
                <a:latin typeface="+mj-ea"/>
                <a:ea typeface="+mj-ea"/>
              </a:rPr>
              <a:t>java</a:t>
            </a:r>
            <a:r>
              <a:rPr lang="zh-CN" altLang="en-US" sz="1600" b="1" dirty="0">
                <a:latin typeface="+mj-ea"/>
                <a:ea typeface="+mj-ea"/>
              </a:rPr>
              <a:t>）</a:t>
            </a:r>
          </a:p>
          <a:p>
            <a:pPr marL="793750" lvl="1" indent="-336550" fontAlgn="ctr">
              <a:spcBef>
                <a:spcPct val="35000"/>
              </a:spcBef>
              <a:buClr>
                <a:schemeClr val="accent1"/>
              </a:buClr>
              <a:buFont typeface="Wingdings" pitchFamily="2" charset="2"/>
              <a:buChar char="l"/>
            </a:pPr>
            <a:r>
              <a:rPr lang="zh-CN" altLang="en-US" sz="1600" b="1" dirty="0">
                <a:latin typeface="+mj-ea"/>
                <a:ea typeface="+mj-ea"/>
              </a:rPr>
              <a:t>能够在</a:t>
            </a:r>
            <a:r>
              <a:rPr lang="en-US" altLang="zh-CN" sz="1600" b="1" dirty="0">
                <a:latin typeface="+mj-ea"/>
                <a:ea typeface="+mj-ea"/>
              </a:rPr>
              <a:t>LHS</a:t>
            </a:r>
            <a:r>
              <a:rPr lang="zh-CN" altLang="en-US" sz="1600" b="1" dirty="0">
                <a:latin typeface="+mj-ea"/>
                <a:ea typeface="+mj-ea"/>
              </a:rPr>
              <a:t>中的</a:t>
            </a:r>
            <a:r>
              <a:rPr lang="en-US" altLang="zh-CN" sz="1600" b="1" dirty="0" err="1">
                <a:latin typeface="+mj-ea"/>
                <a:ea typeface="+mj-ea"/>
              </a:rPr>
              <a:t>eval</a:t>
            </a:r>
            <a:r>
              <a:rPr lang="zh-CN" altLang="en-US" sz="1600" b="1" dirty="0">
                <a:latin typeface="+mj-ea"/>
                <a:ea typeface="+mj-ea"/>
              </a:rPr>
              <a:t>或者</a:t>
            </a:r>
            <a:r>
              <a:rPr lang="en-US" altLang="zh-CN" sz="1600" b="1" dirty="0">
                <a:latin typeface="+mj-ea"/>
                <a:ea typeface="+mj-ea"/>
              </a:rPr>
              <a:t>predicate</a:t>
            </a:r>
            <a:r>
              <a:rPr lang="zh-CN" altLang="en-US" sz="1600" b="1" dirty="0">
                <a:latin typeface="+mj-ea"/>
                <a:ea typeface="+mj-ea"/>
              </a:rPr>
              <a:t>谓词表达式中使用，或者在</a:t>
            </a:r>
            <a:r>
              <a:rPr lang="en-US" altLang="zh-CN" sz="1600" b="1" dirty="0">
                <a:latin typeface="+mj-ea"/>
                <a:ea typeface="+mj-ea"/>
              </a:rPr>
              <a:t>RHS</a:t>
            </a:r>
            <a:r>
              <a:rPr lang="zh-CN" altLang="en-US" sz="1600" b="1" dirty="0">
                <a:latin typeface="+mj-ea"/>
                <a:ea typeface="+mj-ea"/>
              </a:rPr>
              <a:t>中。</a:t>
            </a:r>
          </a:p>
          <a:p>
            <a:pPr marL="336550" indent="-336550" fontAlgn="ctr">
              <a:spcBef>
                <a:spcPct val="35000"/>
              </a:spcBef>
              <a:buClr>
                <a:schemeClr val="accent1"/>
              </a:buClr>
              <a:buFont typeface="Wingdings" pitchFamily="2" charset="2"/>
              <a:buChar char="l"/>
            </a:pPr>
            <a:r>
              <a:rPr lang="en-US" altLang="zh-CN" sz="1600" b="1" dirty="0">
                <a:latin typeface="+mj-ea"/>
                <a:ea typeface="+mj-ea"/>
              </a:rPr>
              <a:t>Rules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Drools</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Drools</a:t>
            </a:r>
            <a:r>
              <a:rPr lang="zh-CN" altLang="en-US" dirty="0" smtClean="0"/>
              <a:t>是</a:t>
            </a:r>
            <a:r>
              <a:rPr lang="en-US" altLang="zh-CN" dirty="0" err="1" smtClean="0"/>
              <a:t>Redhat</a:t>
            </a:r>
            <a:r>
              <a:rPr lang="zh-CN" altLang="en-US" dirty="0" smtClean="0"/>
              <a:t>公司</a:t>
            </a:r>
            <a:r>
              <a:rPr lang="en-US" altLang="zh-CN" dirty="0" err="1" smtClean="0"/>
              <a:t>JBoss</a:t>
            </a:r>
            <a:r>
              <a:rPr lang="zh-CN" altLang="en-US" dirty="0" smtClean="0"/>
              <a:t>业务逻辑智能模块。</a:t>
            </a:r>
            <a:r>
              <a:rPr lang="en-US" altLang="zh-CN" sz="2000" dirty="0" smtClean="0">
                <a:hlinkClick r:id="rId3"/>
              </a:rPr>
              <a:t>www.jboss.org/drools/</a:t>
            </a:r>
            <a:endParaRPr lang="en-US" altLang="zh-CN" sz="2000" dirty="0" smtClean="0"/>
          </a:p>
          <a:p>
            <a:r>
              <a:rPr lang="en-US" altLang="zh-CN" dirty="0" smtClean="0"/>
              <a:t>Drools</a:t>
            </a:r>
            <a:r>
              <a:rPr lang="zh-CN" altLang="en-US" dirty="0" smtClean="0"/>
              <a:t>是处理规则的专家系统。</a:t>
            </a:r>
            <a:endParaRPr lang="en-US" altLang="zh-CN" dirty="0" smtClean="0"/>
          </a:p>
          <a:p>
            <a:pPr>
              <a:buNone/>
            </a:pPr>
            <a:endParaRPr lang="en-US" altLang="zh-CN" dirty="0" smtClean="0"/>
          </a:p>
        </p:txBody>
      </p:sp>
      <p:graphicFrame>
        <p:nvGraphicFramePr>
          <p:cNvPr id="5" name="Object 21"/>
          <p:cNvGraphicFramePr>
            <a:graphicFrameLocks noChangeAspect="1"/>
          </p:cNvGraphicFramePr>
          <p:nvPr/>
        </p:nvGraphicFramePr>
        <p:xfrm>
          <a:off x="395536" y="3356992"/>
          <a:ext cx="7989888" cy="2749550"/>
        </p:xfrm>
        <a:graphic>
          <a:graphicData uri="http://schemas.openxmlformats.org/presentationml/2006/ole">
            <p:oleObj spid="_x0000_s1027" name="Visio" r:id="rId4" imgW="8643486" imgH="3578994"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2"/>
          <p:cNvSpPr>
            <a:spLocks noGrp="1"/>
          </p:cNvSpPr>
          <p:nvPr>
            <p:ph type="ftr" sz="quarter" idx="4294967295"/>
          </p:nvPr>
        </p:nvSpPr>
        <p:spPr bwMode="auto">
          <a:xfrm>
            <a:off x="3124200" y="6629400"/>
            <a:ext cx="2895600" cy="228600"/>
          </a:xfrm>
          <a:prstGeom prst="rect">
            <a:avLst/>
          </a:prstGeom>
          <a:noFill/>
          <a:ln>
            <a:miter lim="800000"/>
            <a:headEnd/>
            <a:tailEnd/>
          </a:ln>
        </p:spPr>
        <p:txBody>
          <a:bodyPr/>
          <a:lstStyle/>
          <a:p>
            <a:fld id="{643A3F2E-387C-4A2B-8F1C-B04AC022EAAC}" type="slidenum">
              <a:rPr lang="en-US" altLang="zh-CN"/>
              <a:pPr/>
              <a:t>30</a:t>
            </a:fld>
            <a:endParaRPr lang="en-US" altLang="zh-CN"/>
          </a:p>
        </p:txBody>
      </p:sp>
      <p:sp>
        <p:nvSpPr>
          <p:cNvPr id="23555" name="Rectangle 3"/>
          <p:cNvSpPr>
            <a:spLocks noGrp="1" noChangeArrowheads="1"/>
          </p:cNvSpPr>
          <p:nvPr>
            <p:ph type="title"/>
          </p:nvPr>
        </p:nvSpPr>
        <p:spPr>
          <a:xfrm>
            <a:off x="395536" y="404664"/>
            <a:ext cx="6246812" cy="376237"/>
          </a:xfrm>
        </p:spPr>
        <p:txBody>
          <a:bodyPr>
            <a:normAutofit fontScale="90000"/>
          </a:bodyPr>
          <a:lstStyle/>
          <a:p>
            <a:r>
              <a:rPr lang="en-US" altLang="zh-CN" dirty="0" err="1" smtClean="0">
                <a:latin typeface="宋体" pitchFamily="2" charset="-122"/>
                <a:ea typeface="宋体" pitchFamily="2" charset="-122"/>
              </a:rPr>
              <a:t>Globals</a:t>
            </a:r>
            <a:endParaRPr lang="zh-CN" altLang="en-US" dirty="0" smtClean="0">
              <a:latin typeface="宋体" pitchFamily="2" charset="-122"/>
              <a:ea typeface="宋体" pitchFamily="2" charset="-122"/>
            </a:endParaRPr>
          </a:p>
        </p:txBody>
      </p:sp>
      <p:sp>
        <p:nvSpPr>
          <p:cNvPr id="23556" name="Text Box 9"/>
          <p:cNvSpPr txBox="1">
            <a:spLocks noChangeArrowheads="1"/>
          </p:cNvSpPr>
          <p:nvPr/>
        </p:nvSpPr>
        <p:spPr bwMode="gray">
          <a:xfrm>
            <a:off x="467544" y="980728"/>
            <a:ext cx="7467600" cy="2332946"/>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zh-CN" altLang="en-US" sz="1600" dirty="0">
                <a:latin typeface="宋体" pitchFamily="2" charset="-122"/>
              </a:rPr>
              <a:t>是一个命名变量</a:t>
            </a:r>
            <a:endParaRPr lang="en-US" altLang="zh-CN" sz="1600" dirty="0">
              <a:latin typeface="宋体" pitchFamily="2" charset="-122"/>
            </a:endParaRPr>
          </a:p>
          <a:p>
            <a:pPr marL="336550" indent="-336550" fontAlgn="ctr">
              <a:spcBef>
                <a:spcPct val="35000"/>
              </a:spcBef>
              <a:buClr>
                <a:schemeClr val="accent1"/>
              </a:buClr>
              <a:buFont typeface="Wingdings" pitchFamily="2" charset="2"/>
              <a:buChar char="l"/>
            </a:pPr>
            <a:r>
              <a:rPr lang="zh-CN" altLang="en-US" sz="1600" dirty="0">
                <a:latin typeface="宋体" pitchFamily="2" charset="-122"/>
              </a:rPr>
              <a:t>可传递常量或者工具（服务）</a:t>
            </a:r>
          </a:p>
          <a:p>
            <a:pPr marL="336550" indent="-336550" fontAlgn="ctr">
              <a:spcBef>
                <a:spcPct val="35000"/>
              </a:spcBef>
              <a:buClr>
                <a:schemeClr val="accent1"/>
              </a:buClr>
              <a:buFont typeface="Wingdings" pitchFamily="2" charset="2"/>
              <a:buChar char="l"/>
            </a:pPr>
            <a:r>
              <a:rPr lang="zh-CN" altLang="en-US" sz="1600" dirty="0">
                <a:latin typeface="宋体" pitchFamily="2" charset="-122"/>
              </a:rPr>
              <a:t>可作为结果返回，尤其是返回集合结果的</a:t>
            </a:r>
            <a:r>
              <a:rPr lang="zh-CN" altLang="en-US" sz="1600" dirty="0" smtClean="0">
                <a:latin typeface="宋体" pitchFamily="2" charset="-122"/>
              </a:rPr>
              <a:t>途径</a:t>
            </a:r>
            <a:endParaRPr lang="en-US" altLang="zh-CN" sz="1600" dirty="0" smtClean="0">
              <a:latin typeface="宋体" pitchFamily="2" charset="-122"/>
            </a:endParaRPr>
          </a:p>
          <a:p>
            <a:pPr marL="336550" indent="-336550" fontAlgn="ctr">
              <a:spcBef>
                <a:spcPct val="35000"/>
              </a:spcBef>
              <a:buClr>
                <a:schemeClr val="accent1"/>
              </a:buClr>
              <a:buFont typeface="Wingdings" pitchFamily="2" charset="2"/>
              <a:buChar char="l"/>
            </a:pPr>
            <a:r>
              <a:rPr lang="zh-CN" altLang="en-US" sz="1600" dirty="0" smtClean="0">
                <a:latin typeface="宋体" pitchFamily="2" charset="-122"/>
              </a:rPr>
              <a:t>当</a:t>
            </a:r>
            <a:r>
              <a:rPr lang="en-US" altLang="zh-CN" sz="1600" dirty="0" smtClean="0">
                <a:latin typeface="宋体" pitchFamily="2" charset="-122"/>
              </a:rPr>
              <a:t>Global</a:t>
            </a:r>
            <a:r>
              <a:rPr lang="zh-CN" altLang="en-US" sz="1600" dirty="0" smtClean="0">
                <a:latin typeface="宋体" pitchFamily="2" charset="-122"/>
              </a:rPr>
              <a:t>变量是数字、字符或字符串类型时，在规则中是不能被改变的。</a:t>
            </a:r>
            <a:endParaRPr lang="zh-CN" altLang="en-US" sz="1600" dirty="0">
              <a:latin typeface="宋体" pitchFamily="2" charset="-122"/>
            </a:endParaRPr>
          </a:p>
          <a:p>
            <a:pPr marL="336550" indent="-336550" fontAlgn="ctr">
              <a:spcBef>
                <a:spcPct val="35000"/>
              </a:spcBef>
              <a:buClr>
                <a:schemeClr val="accent1"/>
              </a:buClr>
              <a:buFont typeface="Wingdings" pitchFamily="2" charset="2"/>
              <a:buChar char="l"/>
            </a:pPr>
            <a:r>
              <a:rPr lang="zh-CN" altLang="en-US" sz="1600" dirty="0">
                <a:latin typeface="宋体" pitchFamily="2" charset="-122"/>
              </a:rPr>
              <a:t>不应该当做</a:t>
            </a:r>
            <a:r>
              <a:rPr lang="en-US" altLang="zh-CN" sz="1600" dirty="0">
                <a:latin typeface="宋体" pitchFamily="2" charset="-122"/>
              </a:rPr>
              <a:t>facts</a:t>
            </a:r>
            <a:r>
              <a:rPr lang="zh-CN" altLang="en-US" sz="1600" dirty="0">
                <a:latin typeface="宋体" pitchFamily="2" charset="-122"/>
              </a:rPr>
              <a:t>的替换使用</a:t>
            </a:r>
          </a:p>
          <a:p>
            <a:pPr marL="793750" lvl="1" indent="-336550" fontAlgn="ctr">
              <a:spcBef>
                <a:spcPct val="35000"/>
              </a:spcBef>
              <a:buClr>
                <a:schemeClr val="accent1"/>
              </a:buClr>
              <a:buFont typeface="Wingdings" pitchFamily="2" charset="2"/>
              <a:buChar char="l"/>
            </a:pPr>
            <a:r>
              <a:rPr lang="en-US" altLang="zh-CN" sz="1600" dirty="0">
                <a:latin typeface="宋体" pitchFamily="2" charset="-122"/>
              </a:rPr>
              <a:t>RHS</a:t>
            </a:r>
            <a:r>
              <a:rPr lang="zh-CN" altLang="en-US" sz="1600" dirty="0">
                <a:latin typeface="宋体" pitchFamily="2" charset="-122"/>
              </a:rPr>
              <a:t>中的修改不会影响到</a:t>
            </a:r>
            <a:r>
              <a:rPr lang="en-US" altLang="zh-CN" sz="1600" dirty="0">
                <a:latin typeface="宋体" pitchFamily="2" charset="-122"/>
              </a:rPr>
              <a:t>LHS</a:t>
            </a:r>
            <a:r>
              <a:rPr lang="zh-CN" altLang="en-US" sz="1600" dirty="0">
                <a:latin typeface="宋体" pitchFamily="2" charset="-122"/>
              </a:rPr>
              <a:t>中的</a:t>
            </a:r>
            <a:r>
              <a:rPr lang="en-US" altLang="zh-CN" sz="1600" dirty="0">
                <a:latin typeface="宋体" pitchFamily="2" charset="-122"/>
              </a:rPr>
              <a:t>conditions</a:t>
            </a:r>
          </a:p>
          <a:p>
            <a:pPr marL="793750" lvl="1" indent="-336550" fontAlgn="ctr">
              <a:spcBef>
                <a:spcPct val="35000"/>
              </a:spcBef>
              <a:buClr>
                <a:schemeClr val="accent1"/>
              </a:buClr>
              <a:buFont typeface="Wingdings" pitchFamily="2" charset="2"/>
              <a:buChar char="l"/>
            </a:pPr>
            <a:r>
              <a:rPr lang="zh-CN" altLang="en-US" sz="1600" dirty="0">
                <a:latin typeface="宋体" pitchFamily="2" charset="-122"/>
              </a:rPr>
              <a:t>如果在</a:t>
            </a:r>
            <a:r>
              <a:rPr lang="en-US" altLang="zh-CN" sz="1600" dirty="0">
                <a:latin typeface="宋体" pitchFamily="2" charset="-122"/>
              </a:rPr>
              <a:t>LHS</a:t>
            </a:r>
            <a:r>
              <a:rPr lang="zh-CN" altLang="en-US" sz="1600" dirty="0">
                <a:latin typeface="宋体" pitchFamily="2" charset="-122"/>
              </a:rPr>
              <a:t>中使用，必须在</a:t>
            </a:r>
            <a:r>
              <a:rPr lang="en-US" altLang="zh-CN" sz="1600" dirty="0">
                <a:latin typeface="宋体" pitchFamily="2" charset="-122"/>
              </a:rPr>
              <a:t>facts</a:t>
            </a:r>
            <a:r>
              <a:rPr lang="zh-CN" altLang="en-US" sz="1600" dirty="0">
                <a:latin typeface="宋体" pitchFamily="2" charset="-122"/>
              </a:rPr>
              <a:t>插入前</a:t>
            </a:r>
            <a:r>
              <a:rPr lang="zh-CN" altLang="en-US" sz="1600" dirty="0" smtClean="0">
                <a:latin typeface="宋体" pitchFamily="2" charset="-122"/>
              </a:rPr>
              <a:t>设置</a:t>
            </a:r>
            <a:endParaRPr lang="en-US" altLang="zh-CN" sz="1600" dirty="0" smtClean="0">
              <a:latin typeface="宋体" pitchFamily="2" charset="-122"/>
            </a:endParaRPr>
          </a:p>
        </p:txBody>
      </p:sp>
      <p:pic>
        <p:nvPicPr>
          <p:cNvPr id="23557" name="Picture 3"/>
          <p:cNvPicPr>
            <a:picLocks noChangeAspect="1" noChangeArrowheads="1"/>
          </p:cNvPicPr>
          <p:nvPr/>
        </p:nvPicPr>
        <p:blipFill>
          <a:blip r:embed="rId3"/>
          <a:srcRect/>
          <a:stretch>
            <a:fillRect/>
          </a:stretch>
        </p:blipFill>
        <p:spPr bwMode="auto">
          <a:xfrm>
            <a:off x="1143000" y="3571875"/>
            <a:ext cx="6643688" cy="2887663"/>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395536" y="620688"/>
            <a:ext cx="6246812" cy="376237"/>
          </a:xfrm>
        </p:spPr>
        <p:txBody>
          <a:bodyPr>
            <a:noAutofit/>
          </a:bodyPr>
          <a:lstStyle/>
          <a:p>
            <a:r>
              <a:rPr lang="zh-CN" altLang="en-US" sz="2800" dirty="0" smtClean="0">
                <a:latin typeface="宋体" pitchFamily="2" charset="-122"/>
                <a:ea typeface="宋体" pitchFamily="2" charset="-122"/>
              </a:rPr>
              <a:t>函数（</a:t>
            </a:r>
            <a:r>
              <a:rPr lang="en-US" altLang="zh-CN" sz="2800" dirty="0" smtClean="0">
                <a:latin typeface="宋体" pitchFamily="2" charset="-122"/>
                <a:ea typeface="宋体" pitchFamily="2" charset="-122"/>
              </a:rPr>
              <a:t>Functions</a:t>
            </a:r>
            <a:r>
              <a:rPr lang="zh-CN" altLang="en-US" sz="2800" dirty="0" smtClean="0">
                <a:latin typeface="宋体" pitchFamily="2" charset="-122"/>
                <a:ea typeface="宋体" pitchFamily="2" charset="-122"/>
              </a:rPr>
              <a:t>）</a:t>
            </a:r>
          </a:p>
        </p:txBody>
      </p:sp>
      <p:pic>
        <p:nvPicPr>
          <p:cNvPr id="24580" name="Picture 2"/>
          <p:cNvPicPr>
            <a:picLocks noChangeAspect="1" noChangeArrowheads="1"/>
          </p:cNvPicPr>
          <p:nvPr/>
        </p:nvPicPr>
        <p:blipFill>
          <a:blip r:embed="rId3"/>
          <a:srcRect/>
          <a:stretch>
            <a:fillRect/>
          </a:stretch>
        </p:blipFill>
        <p:spPr bwMode="auto">
          <a:xfrm>
            <a:off x="457200" y="2308820"/>
            <a:ext cx="8067675" cy="4000500"/>
          </a:xfrm>
          <a:prstGeom prst="rect">
            <a:avLst/>
          </a:prstGeom>
          <a:noFill/>
          <a:ln w="9525">
            <a:noFill/>
            <a:miter lim="800000"/>
            <a:headEnd/>
            <a:tailEnd/>
          </a:ln>
        </p:spPr>
      </p:pic>
      <p:sp>
        <p:nvSpPr>
          <p:cNvPr id="24581" name="Text Box 9"/>
          <p:cNvSpPr txBox="1">
            <a:spLocks noChangeArrowheads="1"/>
          </p:cNvSpPr>
          <p:nvPr/>
        </p:nvSpPr>
        <p:spPr bwMode="gray">
          <a:xfrm>
            <a:off x="467544" y="1245890"/>
            <a:ext cx="7467600" cy="742950"/>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zh-CN" altLang="en-US" sz="1800" dirty="0">
                <a:latin typeface="宋体" pitchFamily="2" charset="-122"/>
              </a:rPr>
              <a:t>可在规则</a:t>
            </a:r>
            <a:r>
              <a:rPr lang="en-US" altLang="zh-CN" sz="1800" dirty="0">
                <a:latin typeface="宋体" pitchFamily="2" charset="-122"/>
              </a:rPr>
              <a:t>LHS</a:t>
            </a:r>
            <a:r>
              <a:rPr lang="zh-CN" altLang="en-US" sz="1800" dirty="0">
                <a:latin typeface="宋体" pitchFamily="2" charset="-122"/>
              </a:rPr>
              <a:t>或者</a:t>
            </a:r>
            <a:r>
              <a:rPr lang="en-US" altLang="zh-CN" sz="1800" dirty="0">
                <a:latin typeface="宋体" pitchFamily="2" charset="-122"/>
              </a:rPr>
              <a:t>RHS</a:t>
            </a:r>
            <a:r>
              <a:rPr lang="zh-CN" altLang="en-US" sz="1800" dirty="0">
                <a:latin typeface="宋体" pitchFamily="2" charset="-122"/>
              </a:rPr>
              <a:t>中添加各种逻辑</a:t>
            </a:r>
          </a:p>
          <a:p>
            <a:pPr marL="336550" indent="-336550" fontAlgn="ctr">
              <a:spcBef>
                <a:spcPct val="35000"/>
              </a:spcBef>
              <a:buClr>
                <a:schemeClr val="accent1"/>
              </a:buClr>
              <a:buFont typeface="Wingdings" pitchFamily="2" charset="2"/>
              <a:buChar char="l"/>
            </a:pPr>
            <a:r>
              <a:rPr lang="zh-CN" altLang="en-US" sz="1800" dirty="0">
                <a:latin typeface="宋体" pitchFamily="2" charset="-122"/>
              </a:rPr>
              <a:t>对字段的控制或者转换，小计算公式特别有用</a:t>
            </a:r>
            <a:endParaRPr lang="en-US" altLang="zh-CN" sz="1800" dirty="0">
              <a:latin typeface="宋体" pitchFamily="2" charset="-122"/>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srcRect/>
          <a:stretch>
            <a:fillRect/>
          </a:stretch>
        </p:blipFill>
        <p:spPr bwMode="auto">
          <a:xfrm>
            <a:off x="492944" y="1277268"/>
            <a:ext cx="8172400" cy="5273072"/>
          </a:xfrm>
          <a:prstGeom prst="rect">
            <a:avLst/>
          </a:prstGeom>
          <a:noFill/>
          <a:ln w="9525">
            <a:noFill/>
            <a:miter lim="800000"/>
            <a:headEnd/>
            <a:tailEnd/>
          </a:ln>
        </p:spPr>
      </p:pic>
      <p:sp>
        <p:nvSpPr>
          <p:cNvPr id="6" name="Rectangle 3"/>
          <p:cNvSpPr txBox="1">
            <a:spLocks noChangeArrowheads="1"/>
          </p:cNvSpPr>
          <p:nvPr/>
        </p:nvSpPr>
        <p:spPr>
          <a:xfrm>
            <a:off x="379413" y="692696"/>
            <a:ext cx="6246812" cy="376237"/>
          </a:xfrm>
          <a:prstGeom prst="rect">
            <a:avLst/>
          </a:prstGeom>
        </p:spPr>
        <p:txBody>
          <a:bodyPr vert="horz" lIns="45720" rIns="4572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0" i="0" u="none" strike="noStrike" kern="1200" cap="none" spc="0" normalizeH="0" baseline="0" noProof="0" smtClean="0">
                <a:ln>
                  <a:noFill/>
                </a:ln>
                <a:solidFill>
                  <a:schemeClr val="tx1"/>
                </a:solidFill>
                <a:effectLst/>
                <a:uLnTx/>
                <a:uFillTx/>
                <a:latin typeface="宋体" pitchFamily="2" charset="-122"/>
                <a:ea typeface="宋体" pitchFamily="2" charset="-122"/>
                <a:cs typeface="+mj-cs"/>
              </a:rPr>
              <a:t>剖析</a:t>
            </a:r>
            <a:r>
              <a:rPr kumimoji="0" lang="en-US" altLang="zh-CN" sz="3200" b="0" i="0" u="none" strike="noStrike" kern="1200" cap="none" spc="0" normalizeH="0" baseline="0" noProof="0" smtClean="0">
                <a:ln>
                  <a:noFill/>
                </a:ln>
                <a:solidFill>
                  <a:schemeClr val="tx1"/>
                </a:solidFill>
                <a:effectLst/>
                <a:uLnTx/>
                <a:uFillTx/>
                <a:latin typeface="宋体" pitchFamily="2" charset="-122"/>
                <a:ea typeface="宋体" pitchFamily="2" charset="-122"/>
                <a:cs typeface="+mj-cs"/>
              </a:rPr>
              <a:t>Rule</a:t>
            </a:r>
            <a:endParaRPr kumimoji="0" lang="zh-CN" altLang="en-US" sz="3200" b="0" i="0" u="none" strike="noStrike" kern="1200" cap="none" spc="0" normalizeH="0" baseline="0" noProof="0" smtClean="0">
              <a:ln>
                <a:noFill/>
              </a:ln>
              <a:solidFill>
                <a:schemeClr val="tx1"/>
              </a:solidFill>
              <a:effectLst/>
              <a:uLnTx/>
              <a:uFillTx/>
              <a:latin typeface="宋体" pitchFamily="2" charset="-122"/>
              <a:ea typeface="宋体" pitchFamily="2" charset="-122"/>
              <a:cs typeface="+mj-cs"/>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2"/>
          <p:cNvSpPr>
            <a:spLocks noGrp="1"/>
          </p:cNvSpPr>
          <p:nvPr>
            <p:ph type="ftr" sz="quarter" idx="4294967295"/>
          </p:nvPr>
        </p:nvSpPr>
        <p:spPr bwMode="auto">
          <a:xfrm>
            <a:off x="3124200" y="6629400"/>
            <a:ext cx="2895600" cy="228600"/>
          </a:xfrm>
          <a:prstGeom prst="rect">
            <a:avLst/>
          </a:prstGeom>
          <a:noFill/>
          <a:ln>
            <a:miter lim="800000"/>
            <a:headEnd/>
            <a:tailEnd/>
          </a:ln>
        </p:spPr>
        <p:txBody>
          <a:bodyPr/>
          <a:lstStyle/>
          <a:p>
            <a:fld id="{B0B4939A-5586-4778-A3B8-674B65F9538D}" type="slidenum">
              <a:rPr lang="en-US" altLang="zh-CN"/>
              <a:pPr/>
              <a:t>33</a:t>
            </a:fld>
            <a:endParaRPr lang="en-US" altLang="zh-CN"/>
          </a:p>
        </p:txBody>
      </p:sp>
      <p:sp>
        <p:nvSpPr>
          <p:cNvPr id="25603" name="Rectangle 3"/>
          <p:cNvSpPr>
            <a:spLocks noGrp="1" noChangeArrowheads="1"/>
          </p:cNvSpPr>
          <p:nvPr>
            <p:ph type="title"/>
          </p:nvPr>
        </p:nvSpPr>
        <p:spPr>
          <a:xfrm>
            <a:off x="379413" y="692696"/>
            <a:ext cx="6246812" cy="376237"/>
          </a:xfrm>
        </p:spPr>
        <p:txBody>
          <a:bodyPr>
            <a:noAutofit/>
          </a:bodyPr>
          <a:lstStyle/>
          <a:p>
            <a:r>
              <a:rPr lang="zh-CN" altLang="en-US" sz="3200" smtClean="0">
                <a:latin typeface="宋体" pitchFamily="2" charset="-122"/>
                <a:ea typeface="宋体" pitchFamily="2" charset="-122"/>
              </a:rPr>
              <a:t>剖析</a:t>
            </a:r>
            <a:r>
              <a:rPr lang="en-US" altLang="zh-CN" sz="3200" smtClean="0">
                <a:latin typeface="宋体" pitchFamily="2" charset="-122"/>
                <a:ea typeface="宋体" pitchFamily="2" charset="-122"/>
              </a:rPr>
              <a:t>Rule</a:t>
            </a:r>
            <a:endParaRPr lang="zh-CN" altLang="en-US" sz="3200" smtClean="0">
              <a:latin typeface="宋体" pitchFamily="2" charset="-122"/>
              <a:ea typeface="宋体" pitchFamily="2" charset="-122"/>
            </a:endParaRPr>
          </a:p>
        </p:txBody>
      </p:sp>
      <p:sp>
        <p:nvSpPr>
          <p:cNvPr id="25604" name="Text Box 9"/>
          <p:cNvSpPr txBox="1">
            <a:spLocks noChangeArrowheads="1"/>
          </p:cNvSpPr>
          <p:nvPr/>
        </p:nvSpPr>
        <p:spPr bwMode="gray">
          <a:xfrm>
            <a:off x="457200" y="2743200"/>
            <a:ext cx="7467600" cy="1768475"/>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zh-CN" altLang="en-US" sz="1800" dirty="0">
                <a:latin typeface="宋体" pitchFamily="2" charset="-122"/>
              </a:rPr>
              <a:t>一个</a:t>
            </a:r>
            <a:r>
              <a:rPr lang="en-US" altLang="zh-CN" sz="1800" dirty="0">
                <a:latin typeface="宋体" pitchFamily="2" charset="-122"/>
              </a:rPr>
              <a:t>rule</a:t>
            </a:r>
            <a:r>
              <a:rPr lang="zh-CN" altLang="en-US" sz="1800" dirty="0">
                <a:latin typeface="宋体" pitchFamily="2" charset="-122"/>
              </a:rPr>
              <a:t>由</a:t>
            </a:r>
            <a:r>
              <a:rPr lang="en-US" altLang="zh-CN" sz="1800" dirty="0">
                <a:latin typeface="宋体" pitchFamily="2" charset="-122"/>
              </a:rPr>
              <a:t>conditions</a:t>
            </a:r>
            <a:r>
              <a:rPr lang="zh-CN" altLang="en-US" sz="1800" dirty="0">
                <a:latin typeface="宋体" pitchFamily="2" charset="-122"/>
              </a:rPr>
              <a:t>，和</a:t>
            </a:r>
            <a:r>
              <a:rPr lang="en-US" altLang="zh-CN" sz="1800" dirty="0">
                <a:latin typeface="宋体" pitchFamily="2" charset="-122"/>
              </a:rPr>
              <a:t>actions</a:t>
            </a:r>
            <a:r>
              <a:rPr lang="zh-CN" altLang="en-US" sz="1800" dirty="0">
                <a:latin typeface="宋体" pitchFamily="2" charset="-122"/>
              </a:rPr>
              <a:t>组成。当所有的</a:t>
            </a:r>
            <a:r>
              <a:rPr lang="en-US" altLang="zh-CN" sz="1800" dirty="0">
                <a:latin typeface="宋体" pitchFamily="2" charset="-122"/>
              </a:rPr>
              <a:t>conditions</a:t>
            </a:r>
            <a:r>
              <a:rPr lang="zh-CN" altLang="en-US" sz="1800" dirty="0">
                <a:latin typeface="宋体" pitchFamily="2" charset="-122"/>
              </a:rPr>
              <a:t>匹配，</a:t>
            </a:r>
            <a:r>
              <a:rPr lang="en-US" altLang="zh-CN" sz="1800" dirty="0">
                <a:latin typeface="宋体" pitchFamily="2" charset="-122"/>
              </a:rPr>
              <a:t>rule</a:t>
            </a:r>
            <a:r>
              <a:rPr lang="zh-CN" altLang="en-US" sz="1800" dirty="0">
                <a:latin typeface="宋体" pitchFamily="2" charset="-122"/>
              </a:rPr>
              <a:t>可能“</a:t>
            </a:r>
            <a:r>
              <a:rPr lang="en-US" altLang="zh-CN" sz="1800" dirty="0">
                <a:latin typeface="宋体" pitchFamily="2" charset="-122"/>
              </a:rPr>
              <a:t>fire”</a:t>
            </a:r>
          </a:p>
          <a:p>
            <a:pPr marL="336550" indent="-336550" fontAlgn="ctr">
              <a:spcBef>
                <a:spcPct val="35000"/>
              </a:spcBef>
              <a:buClr>
                <a:schemeClr val="accent1"/>
              </a:buClr>
              <a:buFont typeface="Wingdings" pitchFamily="2" charset="2"/>
              <a:buChar char="l"/>
            </a:pPr>
            <a:r>
              <a:rPr lang="en-US" altLang="zh-CN" sz="1800" dirty="0">
                <a:latin typeface="宋体" pitchFamily="2" charset="-122"/>
              </a:rPr>
              <a:t>Conditions</a:t>
            </a:r>
            <a:r>
              <a:rPr lang="zh-CN" altLang="en-US" sz="1800" dirty="0">
                <a:latin typeface="宋体" pitchFamily="2" charset="-122"/>
              </a:rPr>
              <a:t>即</a:t>
            </a:r>
            <a:r>
              <a:rPr lang="en-US" altLang="zh-CN" sz="1800" dirty="0">
                <a:latin typeface="宋体" pitchFamily="2" charset="-122"/>
              </a:rPr>
              <a:t>LHS</a:t>
            </a:r>
            <a:r>
              <a:rPr lang="zh-CN" altLang="en-US" sz="1800" dirty="0">
                <a:latin typeface="宋体" pitchFamily="2" charset="-122"/>
              </a:rPr>
              <a:t>（</a:t>
            </a:r>
            <a:r>
              <a:rPr lang="en-US" altLang="zh-CN" sz="1800" dirty="0">
                <a:latin typeface="宋体" pitchFamily="2" charset="-122"/>
              </a:rPr>
              <a:t>left hand side</a:t>
            </a:r>
            <a:r>
              <a:rPr lang="zh-CN" altLang="en-US" sz="1800" dirty="0">
                <a:latin typeface="宋体" pitchFamily="2" charset="-122"/>
              </a:rPr>
              <a:t>）</a:t>
            </a:r>
          </a:p>
          <a:p>
            <a:pPr marL="336550" indent="-336550" fontAlgn="ctr">
              <a:spcBef>
                <a:spcPct val="35000"/>
              </a:spcBef>
              <a:buClr>
                <a:schemeClr val="accent1"/>
              </a:buClr>
              <a:buFont typeface="Wingdings" pitchFamily="2" charset="2"/>
              <a:buChar char="l"/>
            </a:pPr>
            <a:r>
              <a:rPr lang="en-US" altLang="zh-CN" sz="1800" dirty="0">
                <a:latin typeface="宋体" pitchFamily="2" charset="-122"/>
              </a:rPr>
              <a:t>Actions</a:t>
            </a:r>
            <a:r>
              <a:rPr lang="zh-CN" altLang="en-US" sz="1800" dirty="0">
                <a:latin typeface="宋体" pitchFamily="2" charset="-122"/>
              </a:rPr>
              <a:t>即</a:t>
            </a:r>
            <a:r>
              <a:rPr lang="en-US" altLang="zh-CN" sz="1800" dirty="0">
                <a:latin typeface="宋体" pitchFamily="2" charset="-122"/>
              </a:rPr>
              <a:t>RHS</a:t>
            </a:r>
            <a:r>
              <a:rPr lang="zh-CN" altLang="en-US" sz="1800" dirty="0">
                <a:latin typeface="宋体" pitchFamily="2" charset="-122"/>
              </a:rPr>
              <a:t>（</a:t>
            </a:r>
            <a:r>
              <a:rPr lang="en-US" altLang="zh-CN" sz="1800" dirty="0">
                <a:latin typeface="宋体" pitchFamily="2" charset="-122"/>
              </a:rPr>
              <a:t>right hand side</a:t>
            </a:r>
            <a:r>
              <a:rPr lang="zh-CN" altLang="en-US" sz="1800" dirty="0">
                <a:latin typeface="宋体" pitchFamily="2" charset="-122"/>
              </a:rPr>
              <a:t>或者</a:t>
            </a:r>
            <a:r>
              <a:rPr lang="en-US" altLang="zh-CN" sz="1800" dirty="0">
                <a:latin typeface="宋体" pitchFamily="2" charset="-122"/>
              </a:rPr>
              <a:t>consequence</a:t>
            </a:r>
            <a:r>
              <a:rPr lang="zh-CN" altLang="en-US" sz="1800" dirty="0">
                <a:latin typeface="宋体" pitchFamily="2" charset="-122"/>
              </a:rPr>
              <a:t>）</a:t>
            </a:r>
          </a:p>
          <a:p>
            <a:pPr marL="336550" indent="-336550" fontAlgn="ctr">
              <a:spcBef>
                <a:spcPct val="35000"/>
              </a:spcBef>
              <a:buClr>
                <a:schemeClr val="accent1"/>
              </a:buClr>
              <a:buFont typeface="Wingdings" pitchFamily="2" charset="2"/>
              <a:buChar char="l"/>
            </a:pPr>
            <a:r>
              <a:rPr lang="en-US" altLang="zh-CN" sz="1800" dirty="0">
                <a:latin typeface="宋体" pitchFamily="2" charset="-122"/>
              </a:rPr>
              <a:t>Rule</a:t>
            </a:r>
            <a:r>
              <a:rPr lang="zh-CN" altLang="en-US" sz="1800" dirty="0">
                <a:latin typeface="宋体" pitchFamily="2" charset="-122"/>
              </a:rPr>
              <a:t>操纵应用程序中的</a:t>
            </a:r>
            <a:r>
              <a:rPr lang="en-US" altLang="zh-CN" sz="1800" dirty="0">
                <a:latin typeface="宋体" pitchFamily="2" charset="-122"/>
              </a:rPr>
              <a:t>fact</a:t>
            </a:r>
            <a:r>
              <a:rPr lang="zh-CN" altLang="en-US" sz="1800" dirty="0">
                <a:latin typeface="宋体" pitchFamily="2" charset="-122"/>
              </a:rPr>
              <a:t>（数据）</a:t>
            </a:r>
            <a:endParaRPr lang="en-US" altLang="zh-CN" sz="1800" dirty="0">
              <a:latin typeface="宋体" pitchFamily="2" charset="-122"/>
            </a:endParaRPr>
          </a:p>
        </p:txBody>
      </p:sp>
      <p:pic>
        <p:nvPicPr>
          <p:cNvPr id="25605" name="Picture 7"/>
          <p:cNvPicPr>
            <a:picLocks noChangeAspect="1" noChangeArrowheads="1"/>
          </p:cNvPicPr>
          <p:nvPr/>
        </p:nvPicPr>
        <p:blipFill>
          <a:blip r:embed="rId3"/>
          <a:srcRect/>
          <a:stretch>
            <a:fillRect/>
          </a:stretch>
        </p:blipFill>
        <p:spPr bwMode="auto">
          <a:xfrm>
            <a:off x="1524000" y="1371600"/>
            <a:ext cx="5948363" cy="1066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ea typeface="宋体" pitchFamily="2" charset="-122"/>
              </a:rPr>
              <a:t>Facts</a:t>
            </a:r>
            <a:r>
              <a:rPr lang="zh-CN" altLang="en-US" smtClean="0">
                <a:ea typeface="宋体" pitchFamily="2" charset="-122"/>
              </a:rPr>
              <a:t>（事实）</a:t>
            </a:r>
            <a:endParaRPr lang="en-US" altLang="zh-CN" smtClean="0">
              <a:ea typeface="宋体" pitchFamily="2" charset="-122"/>
            </a:endParaRPr>
          </a:p>
        </p:txBody>
      </p:sp>
      <p:sp>
        <p:nvSpPr>
          <p:cNvPr id="27651" name="Rectangle 3"/>
          <p:cNvSpPr>
            <a:spLocks noGrp="1" noChangeArrowheads="1"/>
          </p:cNvSpPr>
          <p:nvPr>
            <p:ph type="body" idx="1"/>
          </p:nvPr>
        </p:nvSpPr>
        <p:spPr>
          <a:xfrm>
            <a:off x="381000" y="1524000"/>
            <a:ext cx="3200400" cy="4572000"/>
          </a:xfrm>
        </p:spPr>
        <p:txBody>
          <a:bodyPr>
            <a:normAutofit/>
          </a:bodyPr>
          <a:lstStyle/>
          <a:p>
            <a:pPr eaLnBrk="1" hangingPunct="1">
              <a:lnSpc>
                <a:spcPct val="70000"/>
              </a:lnSpc>
            </a:pPr>
            <a:r>
              <a:rPr lang="en-US" altLang="zh-CN" sz="1800" dirty="0" smtClean="0">
                <a:ea typeface="宋体" pitchFamily="2" charset="-122"/>
              </a:rPr>
              <a:t>POJOs (Plain Old Java Objects) </a:t>
            </a:r>
          </a:p>
          <a:p>
            <a:pPr lvl="1" eaLnBrk="1" hangingPunct="1">
              <a:lnSpc>
                <a:spcPct val="70000"/>
              </a:lnSpc>
            </a:pPr>
            <a:r>
              <a:rPr lang="zh-CN" altLang="en-US" sz="1600" dirty="0" smtClean="0">
                <a:ea typeface="宋体" pitchFamily="2" charset="-122"/>
              </a:rPr>
              <a:t>插入</a:t>
            </a:r>
            <a:r>
              <a:rPr lang="en-US" altLang="zh-CN" sz="1600" dirty="0" smtClean="0">
                <a:ea typeface="宋体" pitchFamily="2" charset="-122"/>
              </a:rPr>
              <a:t>working memory.  </a:t>
            </a:r>
          </a:p>
          <a:p>
            <a:pPr lvl="1" eaLnBrk="1" hangingPunct="1">
              <a:lnSpc>
                <a:spcPct val="70000"/>
              </a:lnSpc>
            </a:pPr>
            <a:endParaRPr lang="en-US" altLang="zh-CN" sz="1600" dirty="0" smtClean="0">
              <a:ea typeface="宋体" pitchFamily="2" charset="-122"/>
            </a:endParaRPr>
          </a:p>
          <a:p>
            <a:pPr eaLnBrk="1" hangingPunct="1">
              <a:lnSpc>
                <a:spcPct val="70000"/>
              </a:lnSpc>
            </a:pPr>
            <a:r>
              <a:rPr lang="en-US" altLang="zh-CN" sz="1800" dirty="0" smtClean="0">
                <a:ea typeface="宋体" pitchFamily="2" charset="-122"/>
              </a:rPr>
              <a:t>Hibernate and/or EJB3</a:t>
            </a:r>
          </a:p>
          <a:p>
            <a:pPr lvl="1" eaLnBrk="1" hangingPunct="1">
              <a:lnSpc>
                <a:spcPct val="70000"/>
              </a:lnSpc>
            </a:pPr>
            <a:r>
              <a:rPr lang="zh-CN" altLang="en-US" sz="1600" dirty="0" smtClean="0">
                <a:ea typeface="宋体" pitchFamily="2" charset="-122"/>
              </a:rPr>
              <a:t>整合</a:t>
            </a:r>
            <a:r>
              <a:rPr lang="en-GB" altLang="zh-CN" sz="1600" dirty="0" smtClean="0">
                <a:ea typeface="宋体" pitchFamily="2" charset="-122"/>
              </a:rPr>
              <a:t>POJOs </a:t>
            </a:r>
            <a:r>
              <a:rPr lang="zh-CN" altLang="en-US" sz="1600" dirty="0" smtClean="0">
                <a:ea typeface="宋体" pitchFamily="2" charset="-122"/>
              </a:rPr>
              <a:t>和 </a:t>
            </a:r>
            <a:r>
              <a:rPr lang="en-GB" altLang="zh-CN" sz="1600" dirty="0" smtClean="0">
                <a:ea typeface="宋体" pitchFamily="2" charset="-122"/>
              </a:rPr>
              <a:t>Database</a:t>
            </a:r>
          </a:p>
          <a:p>
            <a:pPr lvl="1" eaLnBrk="1" hangingPunct="1">
              <a:lnSpc>
                <a:spcPct val="70000"/>
              </a:lnSpc>
            </a:pPr>
            <a:endParaRPr lang="en-US" altLang="zh-CN" sz="1600" dirty="0" smtClean="0">
              <a:ea typeface="宋体" pitchFamily="2" charset="-122"/>
            </a:endParaRPr>
          </a:p>
          <a:p>
            <a:pPr eaLnBrk="1" hangingPunct="1">
              <a:lnSpc>
                <a:spcPct val="70000"/>
              </a:lnSpc>
            </a:pPr>
            <a:r>
              <a:rPr lang="en-US" altLang="zh-CN" sz="1800" dirty="0" smtClean="0">
                <a:ea typeface="宋体" pitchFamily="2" charset="-122"/>
              </a:rPr>
              <a:t>Communication</a:t>
            </a:r>
          </a:p>
          <a:p>
            <a:pPr lvl="1" eaLnBrk="1" hangingPunct="1">
              <a:lnSpc>
                <a:spcPct val="70000"/>
              </a:lnSpc>
            </a:pPr>
            <a:r>
              <a:rPr lang="zh-CN" altLang="en-US" sz="1600" dirty="0" smtClean="0">
                <a:ea typeface="宋体" pitchFamily="2" charset="-122"/>
              </a:rPr>
              <a:t>修改</a:t>
            </a:r>
            <a:r>
              <a:rPr lang="en-US" altLang="zh-CN" sz="1600" dirty="0" smtClean="0">
                <a:ea typeface="宋体" pitchFamily="2" charset="-122"/>
              </a:rPr>
              <a:t> POJO’s </a:t>
            </a:r>
            <a:r>
              <a:rPr lang="zh-CN" altLang="en-US" sz="1600" dirty="0" smtClean="0">
                <a:ea typeface="宋体" pitchFamily="2" charset="-122"/>
              </a:rPr>
              <a:t>状态</a:t>
            </a:r>
            <a:r>
              <a:rPr lang="en-US" altLang="zh-CN" sz="1600" dirty="0" smtClean="0">
                <a:ea typeface="宋体" pitchFamily="2" charset="-122"/>
              </a:rPr>
              <a:t>/</a:t>
            </a:r>
            <a:r>
              <a:rPr lang="zh-CN" altLang="en-US" sz="1600" dirty="0" smtClean="0">
                <a:ea typeface="宋体" pitchFamily="2" charset="-122"/>
              </a:rPr>
              <a:t>属性</a:t>
            </a:r>
            <a:endParaRPr lang="en-US" altLang="zh-CN" sz="1600" dirty="0" smtClean="0">
              <a:ea typeface="宋体" pitchFamily="2" charset="-122"/>
            </a:endParaRPr>
          </a:p>
          <a:p>
            <a:pPr lvl="1" eaLnBrk="1" hangingPunct="1">
              <a:lnSpc>
                <a:spcPct val="70000"/>
              </a:lnSpc>
            </a:pPr>
            <a:r>
              <a:rPr lang="zh-CN" altLang="en-US" sz="1600" dirty="0" smtClean="0">
                <a:ea typeface="宋体" pitchFamily="2" charset="-122"/>
              </a:rPr>
              <a:t>变化被告知</a:t>
            </a:r>
            <a:r>
              <a:rPr lang="en-US" altLang="zh-CN" sz="1600" dirty="0" smtClean="0">
                <a:ea typeface="宋体" pitchFamily="2" charset="-122"/>
              </a:rPr>
              <a:t>rules engine</a:t>
            </a:r>
          </a:p>
          <a:p>
            <a:pPr lvl="1" eaLnBrk="1" hangingPunct="1">
              <a:lnSpc>
                <a:spcPct val="70000"/>
              </a:lnSpc>
            </a:pPr>
            <a:r>
              <a:rPr lang="zh-CN" altLang="en-US" sz="1600" dirty="0" smtClean="0">
                <a:ea typeface="宋体" pitchFamily="2" charset="-122"/>
              </a:rPr>
              <a:t>或者使用</a:t>
            </a:r>
            <a:r>
              <a:rPr lang="en-GB" altLang="zh-CN" sz="1600" dirty="0" smtClean="0">
                <a:ea typeface="宋体" pitchFamily="2" charset="-122"/>
              </a:rPr>
              <a:t>property change listener</a:t>
            </a:r>
          </a:p>
          <a:p>
            <a:pPr lvl="1" eaLnBrk="1" hangingPunct="1">
              <a:lnSpc>
                <a:spcPct val="70000"/>
              </a:lnSpc>
            </a:pPr>
            <a:endParaRPr lang="en-US" altLang="zh-CN" sz="1600" dirty="0" smtClean="0">
              <a:ea typeface="宋体" pitchFamily="2" charset="-122"/>
            </a:endParaRPr>
          </a:p>
          <a:p>
            <a:pPr eaLnBrk="1" hangingPunct="1">
              <a:lnSpc>
                <a:spcPct val="70000"/>
              </a:lnSpc>
            </a:pPr>
            <a:r>
              <a:rPr lang="en-US" altLang="zh-CN" sz="1600" dirty="0" smtClean="0">
                <a:ea typeface="宋体" pitchFamily="2" charset="-122"/>
              </a:rPr>
              <a:t>Long-lived working memory</a:t>
            </a:r>
          </a:p>
          <a:p>
            <a:pPr lvl="1" eaLnBrk="1" hangingPunct="1">
              <a:lnSpc>
                <a:spcPct val="70000"/>
              </a:lnSpc>
            </a:pPr>
            <a:r>
              <a:rPr lang="zh-CN" altLang="en-US" sz="1600" dirty="0" smtClean="0">
                <a:ea typeface="宋体" pitchFamily="2" charset="-122"/>
              </a:rPr>
              <a:t>持久的</a:t>
            </a:r>
            <a:endParaRPr lang="en-GB" altLang="zh-CN" sz="1600" dirty="0" smtClean="0">
              <a:ea typeface="宋体" pitchFamily="2" charset="-122"/>
            </a:endParaRPr>
          </a:p>
          <a:p>
            <a:pPr lvl="1" eaLnBrk="1" hangingPunct="1">
              <a:lnSpc>
                <a:spcPct val="70000"/>
              </a:lnSpc>
            </a:pPr>
            <a:r>
              <a:rPr lang="en-GB" altLang="zh-CN" sz="1600" dirty="0" err="1" smtClean="0">
                <a:ea typeface="宋体" pitchFamily="2" charset="-122"/>
              </a:rPr>
              <a:t>stateful</a:t>
            </a:r>
            <a:r>
              <a:rPr lang="en-GB" altLang="zh-CN" sz="1600" dirty="0" smtClean="0">
                <a:ea typeface="宋体" pitchFamily="2" charset="-122"/>
              </a:rPr>
              <a:t> session bean</a:t>
            </a:r>
          </a:p>
          <a:p>
            <a:pPr lvl="1" eaLnBrk="1" hangingPunct="1">
              <a:lnSpc>
                <a:spcPct val="70000"/>
              </a:lnSpc>
            </a:pPr>
            <a:endParaRPr lang="en-GB" altLang="zh-CN" sz="1600" dirty="0" smtClean="0">
              <a:ea typeface="宋体" pitchFamily="2" charset="-122"/>
            </a:endParaRPr>
          </a:p>
          <a:p>
            <a:pPr eaLnBrk="1" hangingPunct="1">
              <a:lnSpc>
                <a:spcPct val="70000"/>
              </a:lnSpc>
            </a:pPr>
            <a:r>
              <a:rPr lang="en-GB" altLang="zh-CN" sz="1600" dirty="0" smtClean="0">
                <a:ea typeface="宋体" pitchFamily="2" charset="-122"/>
              </a:rPr>
              <a:t>Short-lived working memory</a:t>
            </a:r>
          </a:p>
          <a:p>
            <a:pPr lvl="1" eaLnBrk="1" hangingPunct="1">
              <a:lnSpc>
                <a:spcPct val="70000"/>
              </a:lnSpc>
            </a:pPr>
            <a:r>
              <a:rPr lang="zh-CN" altLang="en-US" sz="1600" dirty="0" smtClean="0">
                <a:ea typeface="宋体" pitchFamily="2" charset="-122"/>
              </a:rPr>
              <a:t>插入，计算，处理</a:t>
            </a:r>
            <a:endParaRPr lang="en-GB" altLang="zh-CN" sz="1600" dirty="0" smtClean="0">
              <a:ea typeface="宋体" pitchFamily="2" charset="-122"/>
            </a:endParaRPr>
          </a:p>
          <a:p>
            <a:pPr lvl="1" eaLnBrk="1" hangingPunct="1">
              <a:lnSpc>
                <a:spcPct val="70000"/>
              </a:lnSpc>
            </a:pPr>
            <a:r>
              <a:rPr lang="en-GB" altLang="zh-CN" sz="1600" dirty="0" smtClean="0">
                <a:ea typeface="宋体" pitchFamily="2" charset="-122"/>
              </a:rPr>
              <a:t>stateless session bean</a:t>
            </a:r>
            <a:endParaRPr lang="en-US" altLang="zh-CN" sz="1600" dirty="0" smtClean="0">
              <a:ea typeface="宋体" pitchFamily="2" charset="-122"/>
            </a:endParaRPr>
          </a:p>
        </p:txBody>
      </p:sp>
      <p:sp>
        <p:nvSpPr>
          <p:cNvPr id="27652" name="Text Box 5"/>
          <p:cNvSpPr txBox="1">
            <a:spLocks noChangeArrowheads="1"/>
          </p:cNvSpPr>
          <p:nvPr/>
        </p:nvSpPr>
        <p:spPr bwMode="auto">
          <a:xfrm>
            <a:off x="3733800" y="1412776"/>
            <a:ext cx="4724400" cy="4324261"/>
          </a:xfrm>
          <a:prstGeom prst="rect">
            <a:avLst/>
          </a:prstGeom>
          <a:noFill/>
          <a:ln w="9525">
            <a:solidFill>
              <a:schemeClr val="tx1"/>
            </a:solidFill>
            <a:miter lim="800000"/>
            <a:headEnd/>
            <a:tailEnd/>
          </a:ln>
        </p:spPr>
        <p:txBody>
          <a:bodyPr wrap="square">
            <a:spAutoFit/>
          </a:bodyPr>
          <a:lstStyle/>
          <a:p>
            <a:r>
              <a:rPr lang="en-US" altLang="zh-CN" sz="1100" dirty="0">
                <a:solidFill>
                  <a:schemeClr val="accent2">
                    <a:lumMod val="40000"/>
                    <a:lumOff val="60000"/>
                  </a:schemeClr>
                </a:solidFill>
                <a:latin typeface="Courier New" pitchFamily="49" charset="0"/>
              </a:rPr>
              <a:t>public class Stock {</a:t>
            </a:r>
          </a:p>
          <a:p>
            <a:r>
              <a:rPr lang="en-US" altLang="zh-CN" sz="1100" dirty="0">
                <a:solidFill>
                  <a:schemeClr val="accent2">
                    <a:lumMod val="40000"/>
                    <a:lumOff val="60000"/>
                  </a:schemeClr>
                </a:solidFill>
                <a:latin typeface="Courier New" pitchFamily="49" charset="0"/>
              </a:rPr>
              <a:t>	private String symbol;</a:t>
            </a:r>
          </a:p>
          <a:p>
            <a:r>
              <a:rPr lang="en-US" altLang="zh-CN" sz="1100" dirty="0">
                <a:solidFill>
                  <a:schemeClr val="accent2">
                    <a:lumMod val="40000"/>
                    <a:lumOff val="60000"/>
                  </a:schemeClr>
                </a:solidFill>
                <a:latin typeface="Courier New" pitchFamily="49" charset="0"/>
              </a:rPr>
              <a:t>	private String </a:t>
            </a:r>
            <a:r>
              <a:rPr lang="en-US" altLang="zh-CN" sz="1100" dirty="0" err="1">
                <a:solidFill>
                  <a:schemeClr val="accent2">
                    <a:lumMod val="40000"/>
                    <a:lumOff val="60000"/>
                  </a:schemeClr>
                </a:solidFill>
                <a:latin typeface="Courier New" pitchFamily="49" charset="0"/>
              </a:rPr>
              <a:t>indexName</a:t>
            </a:r>
            <a:r>
              <a:rPr lang="en-US" altLang="zh-CN" sz="1100" dirty="0">
                <a:solidFill>
                  <a:schemeClr val="accent2">
                    <a:lumMod val="40000"/>
                    <a:lumOff val="60000"/>
                  </a:schemeClr>
                </a:solidFill>
                <a:latin typeface="Courier New" pitchFamily="49" charset="0"/>
              </a:rPr>
              <a:t>;</a:t>
            </a:r>
          </a:p>
          <a:p>
            <a:r>
              <a:rPr lang="en-US" altLang="zh-CN" sz="1100" dirty="0">
                <a:solidFill>
                  <a:schemeClr val="accent2">
                    <a:lumMod val="40000"/>
                    <a:lumOff val="60000"/>
                  </a:schemeClr>
                </a:solidFill>
                <a:latin typeface="Courier New" pitchFamily="49" charset="0"/>
              </a:rPr>
              <a:t>	private float </a:t>
            </a:r>
            <a:r>
              <a:rPr lang="en-US" altLang="zh-CN" sz="1100" dirty="0" err="1">
                <a:solidFill>
                  <a:schemeClr val="accent2">
                    <a:lumMod val="40000"/>
                    <a:lumOff val="60000"/>
                  </a:schemeClr>
                </a:solidFill>
                <a:latin typeface="Courier New" pitchFamily="49" charset="0"/>
              </a:rPr>
              <a:t>currentPrice</a:t>
            </a:r>
            <a:r>
              <a:rPr lang="en-US" altLang="zh-CN" sz="1100" dirty="0">
                <a:solidFill>
                  <a:schemeClr val="accent2">
                    <a:lumMod val="40000"/>
                    <a:lumOff val="60000"/>
                  </a:schemeClr>
                </a:solidFill>
                <a:latin typeface="Courier New" pitchFamily="49" charset="0"/>
              </a:rPr>
              <a:t>;</a:t>
            </a:r>
          </a:p>
          <a:p>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public String </a:t>
            </a:r>
            <a:r>
              <a:rPr lang="en-US" altLang="zh-CN" sz="1100" dirty="0" err="1">
                <a:solidFill>
                  <a:schemeClr val="accent2">
                    <a:lumMod val="40000"/>
                    <a:lumOff val="60000"/>
                  </a:schemeClr>
                </a:solidFill>
                <a:latin typeface="Courier New" pitchFamily="49" charset="0"/>
              </a:rPr>
              <a:t>getSymbol</a:t>
            </a:r>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return </a:t>
            </a:r>
            <a:r>
              <a:rPr lang="en-US" altLang="zh-CN" sz="1100" dirty="0" err="1">
                <a:solidFill>
                  <a:schemeClr val="accent2">
                    <a:lumMod val="40000"/>
                    <a:lumOff val="60000"/>
                  </a:schemeClr>
                </a:solidFill>
                <a:latin typeface="Courier New" pitchFamily="49" charset="0"/>
              </a:rPr>
              <a:t>this.symbol</a:t>
            </a:r>
            <a:r>
              <a:rPr lang="en-US" altLang="zh-CN" sz="1100" dirty="0">
                <a:solidFill>
                  <a:schemeClr val="accent2">
                    <a:lumMod val="40000"/>
                    <a:lumOff val="60000"/>
                  </a:schemeClr>
                </a:solidFill>
                <a:latin typeface="Courier New" pitchFamily="49" charset="0"/>
              </a:rPr>
              <a:t>;</a:t>
            </a:r>
          </a:p>
          <a:p>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public void </a:t>
            </a:r>
            <a:r>
              <a:rPr lang="en-US" altLang="zh-CN" sz="1100" dirty="0" err="1">
                <a:solidFill>
                  <a:schemeClr val="accent2">
                    <a:lumMod val="40000"/>
                    <a:lumOff val="60000"/>
                  </a:schemeClr>
                </a:solidFill>
                <a:latin typeface="Courier New" pitchFamily="49" charset="0"/>
              </a:rPr>
              <a:t>setSymbol</a:t>
            </a:r>
            <a:r>
              <a:rPr lang="en-US" altLang="zh-CN" sz="1100" dirty="0">
                <a:solidFill>
                  <a:schemeClr val="accent2">
                    <a:lumMod val="40000"/>
                    <a:lumOff val="60000"/>
                  </a:schemeClr>
                </a:solidFill>
                <a:latin typeface="Courier New" pitchFamily="49" charset="0"/>
              </a:rPr>
              <a:t>(String symbol) {</a:t>
            </a:r>
          </a:p>
          <a:p>
            <a:r>
              <a:rPr lang="en-US" altLang="zh-CN" sz="1100" dirty="0">
                <a:solidFill>
                  <a:schemeClr val="accent2">
                    <a:lumMod val="40000"/>
                    <a:lumOff val="60000"/>
                  </a:schemeClr>
                </a:solidFill>
                <a:latin typeface="Courier New" pitchFamily="49" charset="0"/>
              </a:rPr>
              <a:t>		</a:t>
            </a:r>
            <a:r>
              <a:rPr lang="en-US" altLang="zh-CN" sz="1100" dirty="0" err="1">
                <a:solidFill>
                  <a:schemeClr val="accent2">
                    <a:lumMod val="40000"/>
                    <a:lumOff val="60000"/>
                  </a:schemeClr>
                </a:solidFill>
                <a:latin typeface="Courier New" pitchFamily="49" charset="0"/>
              </a:rPr>
              <a:t>this.symbol</a:t>
            </a:r>
            <a:r>
              <a:rPr lang="en-US" altLang="zh-CN" sz="1100" dirty="0">
                <a:solidFill>
                  <a:schemeClr val="accent2">
                    <a:lumMod val="40000"/>
                    <a:lumOff val="60000"/>
                  </a:schemeClr>
                </a:solidFill>
                <a:latin typeface="Courier New" pitchFamily="49" charset="0"/>
              </a:rPr>
              <a:t> = symbol;</a:t>
            </a:r>
          </a:p>
          <a:p>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public String </a:t>
            </a:r>
            <a:r>
              <a:rPr lang="en-US" altLang="zh-CN" sz="1100" dirty="0" err="1">
                <a:solidFill>
                  <a:schemeClr val="accent2">
                    <a:lumMod val="40000"/>
                    <a:lumOff val="60000"/>
                  </a:schemeClr>
                </a:solidFill>
                <a:latin typeface="Courier New" pitchFamily="49" charset="0"/>
              </a:rPr>
              <a:t>getIndexName</a:t>
            </a:r>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return </a:t>
            </a:r>
            <a:r>
              <a:rPr lang="en-US" altLang="zh-CN" sz="1100" dirty="0" err="1">
                <a:solidFill>
                  <a:schemeClr val="accent2">
                    <a:lumMod val="40000"/>
                    <a:lumOff val="60000"/>
                  </a:schemeClr>
                </a:solidFill>
                <a:latin typeface="Courier New" pitchFamily="49" charset="0"/>
              </a:rPr>
              <a:t>this.indexName</a:t>
            </a:r>
            <a:r>
              <a:rPr lang="en-US" altLang="zh-CN" sz="1100" dirty="0">
                <a:solidFill>
                  <a:schemeClr val="accent2">
                    <a:lumMod val="40000"/>
                    <a:lumOff val="60000"/>
                  </a:schemeClr>
                </a:solidFill>
                <a:latin typeface="Courier New" pitchFamily="49" charset="0"/>
              </a:rPr>
              <a:t>;</a:t>
            </a:r>
          </a:p>
          <a:p>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public void </a:t>
            </a:r>
            <a:r>
              <a:rPr lang="en-US" altLang="zh-CN" sz="1100" dirty="0" err="1">
                <a:solidFill>
                  <a:schemeClr val="accent2">
                    <a:lumMod val="40000"/>
                    <a:lumOff val="60000"/>
                  </a:schemeClr>
                </a:solidFill>
                <a:latin typeface="Courier New" pitchFamily="49" charset="0"/>
              </a:rPr>
              <a:t>setIndexName</a:t>
            </a:r>
            <a:r>
              <a:rPr lang="en-US" altLang="zh-CN" sz="1100" dirty="0">
                <a:solidFill>
                  <a:schemeClr val="accent2">
                    <a:lumMod val="40000"/>
                    <a:lumOff val="60000"/>
                  </a:schemeClr>
                </a:solidFill>
                <a:latin typeface="Courier New" pitchFamily="49" charset="0"/>
              </a:rPr>
              <a:t>(String </a:t>
            </a:r>
            <a:r>
              <a:rPr lang="en-US" altLang="zh-CN" sz="1100" dirty="0" err="1">
                <a:solidFill>
                  <a:schemeClr val="accent2">
                    <a:lumMod val="40000"/>
                    <a:lumOff val="60000"/>
                  </a:schemeClr>
                </a:solidFill>
                <a:latin typeface="Courier New" pitchFamily="49" charset="0"/>
              </a:rPr>
              <a:t>indexName</a:t>
            </a:r>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a:t>
            </a:r>
            <a:r>
              <a:rPr lang="en-US" altLang="zh-CN" sz="1100" dirty="0" err="1">
                <a:solidFill>
                  <a:schemeClr val="accent2">
                    <a:lumMod val="40000"/>
                    <a:lumOff val="60000"/>
                  </a:schemeClr>
                </a:solidFill>
                <a:latin typeface="Courier New" pitchFamily="49" charset="0"/>
              </a:rPr>
              <a:t>this.indexName</a:t>
            </a:r>
            <a:r>
              <a:rPr lang="en-US" altLang="zh-CN" sz="1100" dirty="0">
                <a:solidFill>
                  <a:schemeClr val="accent2">
                    <a:lumMod val="40000"/>
                    <a:lumOff val="60000"/>
                  </a:schemeClr>
                </a:solidFill>
                <a:latin typeface="Courier New" pitchFamily="49" charset="0"/>
              </a:rPr>
              <a:t> = </a:t>
            </a:r>
            <a:r>
              <a:rPr lang="en-US" altLang="zh-CN" sz="1100" dirty="0" err="1">
                <a:solidFill>
                  <a:schemeClr val="accent2">
                    <a:lumMod val="40000"/>
                    <a:lumOff val="60000"/>
                  </a:schemeClr>
                </a:solidFill>
                <a:latin typeface="Courier New" pitchFamily="49" charset="0"/>
              </a:rPr>
              <a:t>indexName</a:t>
            </a:r>
            <a:r>
              <a:rPr lang="en-US" altLang="zh-CN" sz="1100" dirty="0">
                <a:solidFill>
                  <a:schemeClr val="accent2">
                    <a:lumMod val="40000"/>
                    <a:lumOff val="60000"/>
                  </a:schemeClr>
                </a:solidFill>
                <a:latin typeface="Courier New" pitchFamily="49" charset="0"/>
              </a:rPr>
              <a:t>;</a:t>
            </a:r>
          </a:p>
          <a:p>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public float </a:t>
            </a:r>
            <a:r>
              <a:rPr lang="en-US" altLang="zh-CN" sz="1100" dirty="0" err="1">
                <a:solidFill>
                  <a:schemeClr val="accent2">
                    <a:lumMod val="40000"/>
                    <a:lumOff val="60000"/>
                  </a:schemeClr>
                </a:solidFill>
                <a:latin typeface="Courier New" pitchFamily="49" charset="0"/>
              </a:rPr>
              <a:t>getCurrentPrice</a:t>
            </a:r>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return </a:t>
            </a:r>
            <a:r>
              <a:rPr lang="en-US" altLang="zh-CN" sz="1100" dirty="0" err="1">
                <a:solidFill>
                  <a:schemeClr val="accent2">
                    <a:lumMod val="40000"/>
                    <a:lumOff val="60000"/>
                  </a:schemeClr>
                </a:solidFill>
                <a:latin typeface="Courier New" pitchFamily="49" charset="0"/>
              </a:rPr>
              <a:t>this.currentPrice</a:t>
            </a:r>
            <a:r>
              <a:rPr lang="en-US" altLang="zh-CN" sz="1100" dirty="0">
                <a:solidFill>
                  <a:schemeClr val="accent2">
                    <a:lumMod val="40000"/>
                    <a:lumOff val="60000"/>
                  </a:schemeClr>
                </a:solidFill>
                <a:latin typeface="Courier New" pitchFamily="49" charset="0"/>
              </a:rPr>
              <a:t>;</a:t>
            </a:r>
          </a:p>
          <a:p>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public void </a:t>
            </a:r>
            <a:r>
              <a:rPr lang="en-US" altLang="zh-CN" sz="1100" dirty="0" err="1">
                <a:solidFill>
                  <a:schemeClr val="accent2">
                    <a:lumMod val="40000"/>
                    <a:lumOff val="60000"/>
                  </a:schemeClr>
                </a:solidFill>
                <a:latin typeface="Courier New" pitchFamily="49" charset="0"/>
              </a:rPr>
              <a:t>setCurrentPrice</a:t>
            </a:r>
            <a:r>
              <a:rPr lang="en-US" altLang="zh-CN" sz="1100" dirty="0">
                <a:solidFill>
                  <a:schemeClr val="accent2">
                    <a:lumMod val="40000"/>
                    <a:lumOff val="60000"/>
                  </a:schemeClr>
                </a:solidFill>
                <a:latin typeface="Courier New" pitchFamily="49" charset="0"/>
              </a:rPr>
              <a:t>(float </a:t>
            </a:r>
            <a:r>
              <a:rPr lang="en-US" altLang="zh-CN" sz="1100" dirty="0" err="1">
                <a:solidFill>
                  <a:schemeClr val="accent2">
                    <a:lumMod val="40000"/>
                    <a:lumOff val="60000"/>
                  </a:schemeClr>
                </a:solidFill>
                <a:latin typeface="Courier New" pitchFamily="49" charset="0"/>
              </a:rPr>
              <a:t>currentPrice</a:t>
            </a:r>
            <a:r>
              <a:rPr lang="en-US" altLang="zh-CN" sz="1100" dirty="0">
                <a:solidFill>
                  <a:schemeClr val="accent2">
                    <a:lumMod val="40000"/>
                    <a:lumOff val="60000"/>
                  </a:schemeClr>
                </a:solidFill>
                <a:latin typeface="Courier New" pitchFamily="49" charset="0"/>
              </a:rPr>
              <a:t>) {</a:t>
            </a:r>
          </a:p>
          <a:p>
            <a:r>
              <a:rPr lang="en-US" altLang="zh-CN" sz="1100" dirty="0">
                <a:solidFill>
                  <a:schemeClr val="accent2">
                    <a:lumMod val="40000"/>
                    <a:lumOff val="60000"/>
                  </a:schemeClr>
                </a:solidFill>
                <a:latin typeface="Courier New" pitchFamily="49" charset="0"/>
              </a:rPr>
              <a:t>		</a:t>
            </a:r>
            <a:r>
              <a:rPr lang="en-US" altLang="zh-CN" sz="1100" dirty="0" err="1">
                <a:solidFill>
                  <a:schemeClr val="accent2">
                    <a:lumMod val="40000"/>
                    <a:lumOff val="60000"/>
                  </a:schemeClr>
                </a:solidFill>
                <a:latin typeface="Courier New" pitchFamily="49" charset="0"/>
              </a:rPr>
              <a:t>this.currentPrice</a:t>
            </a:r>
            <a:r>
              <a:rPr lang="en-US" altLang="zh-CN" sz="1100" dirty="0">
                <a:solidFill>
                  <a:schemeClr val="accent2">
                    <a:lumMod val="40000"/>
                    <a:lumOff val="60000"/>
                  </a:schemeClr>
                </a:solidFill>
                <a:latin typeface="Courier New" pitchFamily="49" charset="0"/>
              </a:rPr>
              <a:t> = </a:t>
            </a:r>
            <a:r>
              <a:rPr lang="en-US" altLang="zh-CN" sz="1100" dirty="0" err="1">
                <a:solidFill>
                  <a:schemeClr val="accent2">
                    <a:lumMod val="40000"/>
                    <a:lumOff val="60000"/>
                  </a:schemeClr>
                </a:solidFill>
                <a:latin typeface="Courier New" pitchFamily="49" charset="0"/>
              </a:rPr>
              <a:t>currentPrice</a:t>
            </a:r>
            <a:r>
              <a:rPr lang="en-US" altLang="zh-CN" sz="1100" dirty="0">
                <a:solidFill>
                  <a:schemeClr val="accent2">
                    <a:lumMod val="40000"/>
                    <a:lumOff val="60000"/>
                  </a:schemeClr>
                </a:solidFill>
                <a:latin typeface="Courier New" pitchFamily="49" charset="0"/>
              </a:rPr>
              <a:t>;</a:t>
            </a:r>
          </a:p>
          <a:p>
            <a:r>
              <a:rPr lang="en-US" altLang="zh-CN" sz="1100" dirty="0">
                <a:solidFill>
                  <a:schemeClr val="accent2">
                    <a:lumMod val="40000"/>
                    <a:lumOff val="60000"/>
                  </a:schemeClr>
                </a:solidFill>
                <a:latin typeface="Courier New" pitchFamily="49"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xfrm>
            <a:off x="379413" y="893763"/>
            <a:ext cx="6246812" cy="376237"/>
          </a:xfrm>
        </p:spPr>
        <p:txBody>
          <a:bodyPr>
            <a:normAutofit fontScale="90000"/>
          </a:bodyPr>
          <a:lstStyle/>
          <a:p>
            <a:r>
              <a:rPr lang="en-US" altLang="zh-CN" smtClean="0">
                <a:latin typeface="宋体" pitchFamily="2" charset="-122"/>
                <a:ea typeface="宋体" pitchFamily="2" charset="-122"/>
              </a:rPr>
              <a:t>Conditions / LHS</a:t>
            </a:r>
            <a:endParaRPr lang="zh-CN" altLang="en-US" smtClean="0">
              <a:latin typeface="宋体" pitchFamily="2" charset="-122"/>
              <a:ea typeface="宋体" pitchFamily="2" charset="-122"/>
            </a:endParaRPr>
          </a:p>
        </p:txBody>
      </p:sp>
      <p:sp>
        <p:nvSpPr>
          <p:cNvPr id="28676" name="Text Box 9"/>
          <p:cNvSpPr txBox="1">
            <a:spLocks noChangeArrowheads="1"/>
          </p:cNvSpPr>
          <p:nvPr/>
        </p:nvSpPr>
        <p:spPr bwMode="gray">
          <a:xfrm>
            <a:off x="457200" y="1531119"/>
            <a:ext cx="7467600" cy="1393825"/>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en-US" altLang="zh-CN" sz="1800" dirty="0">
                <a:latin typeface="宋体" pitchFamily="2" charset="-122"/>
              </a:rPr>
              <a:t>Rule</a:t>
            </a:r>
            <a:r>
              <a:rPr lang="zh-CN" altLang="en-US" sz="1800" dirty="0">
                <a:latin typeface="宋体" pitchFamily="2" charset="-122"/>
              </a:rPr>
              <a:t>的</a:t>
            </a:r>
            <a:r>
              <a:rPr lang="en-US" altLang="zh-CN" sz="1800" dirty="0">
                <a:latin typeface="宋体" pitchFamily="2" charset="-122"/>
              </a:rPr>
              <a:t>LHS</a:t>
            </a:r>
            <a:r>
              <a:rPr lang="zh-CN" altLang="en-US" sz="1800" dirty="0">
                <a:latin typeface="宋体" pitchFamily="2" charset="-122"/>
              </a:rPr>
              <a:t>由模式（</a:t>
            </a:r>
            <a:r>
              <a:rPr lang="en-US" altLang="zh-CN" sz="1800" dirty="0">
                <a:latin typeface="宋体" pitchFamily="2" charset="-122"/>
              </a:rPr>
              <a:t>Patterns</a:t>
            </a:r>
            <a:r>
              <a:rPr lang="zh-CN" altLang="en-US" sz="1800" dirty="0">
                <a:latin typeface="宋体" pitchFamily="2" charset="-122"/>
              </a:rPr>
              <a:t>）和条件元素（</a:t>
            </a:r>
            <a:r>
              <a:rPr lang="en-US" altLang="zh-CN" sz="1800" dirty="0">
                <a:latin typeface="宋体" pitchFamily="2" charset="-122"/>
              </a:rPr>
              <a:t>Conditional Elements—CE</a:t>
            </a:r>
            <a:r>
              <a:rPr lang="zh-CN" altLang="en-US" sz="1800" dirty="0">
                <a:latin typeface="宋体" pitchFamily="2" charset="-122"/>
              </a:rPr>
              <a:t>）组成</a:t>
            </a:r>
          </a:p>
          <a:p>
            <a:pPr marL="336550" indent="-336550" fontAlgn="ctr">
              <a:spcBef>
                <a:spcPct val="35000"/>
              </a:spcBef>
              <a:buClr>
                <a:schemeClr val="accent1"/>
              </a:buClr>
              <a:buFont typeface="Wingdings" pitchFamily="2" charset="2"/>
              <a:buChar char="l"/>
            </a:pPr>
            <a:r>
              <a:rPr lang="en-US" altLang="zh-CN" sz="1800" dirty="0">
                <a:latin typeface="宋体" pitchFamily="2" charset="-122"/>
              </a:rPr>
              <a:t>Patterns</a:t>
            </a:r>
            <a:r>
              <a:rPr lang="zh-CN" altLang="en-US" sz="1800" dirty="0">
                <a:latin typeface="宋体" pitchFamily="2" charset="-122"/>
              </a:rPr>
              <a:t>被用来指示出</a:t>
            </a:r>
            <a:r>
              <a:rPr lang="en-US" altLang="zh-CN" sz="1800" dirty="0">
                <a:latin typeface="宋体" pitchFamily="2" charset="-122"/>
              </a:rPr>
              <a:t>fact</a:t>
            </a:r>
            <a:r>
              <a:rPr lang="zh-CN" altLang="en-US" sz="1800" dirty="0">
                <a:latin typeface="宋体" pitchFamily="2" charset="-122"/>
              </a:rPr>
              <a:t>的字段约束</a:t>
            </a:r>
          </a:p>
          <a:p>
            <a:pPr marL="336550" indent="-336550" fontAlgn="ctr">
              <a:spcBef>
                <a:spcPct val="35000"/>
              </a:spcBef>
              <a:buClr>
                <a:schemeClr val="accent1"/>
              </a:buClr>
              <a:buFont typeface="Wingdings" pitchFamily="2" charset="2"/>
              <a:buChar char="l"/>
            </a:pPr>
            <a:r>
              <a:rPr lang="zh-CN" altLang="en-US" sz="1800" dirty="0">
                <a:latin typeface="宋体" pitchFamily="2" charset="-122"/>
              </a:rPr>
              <a:t>每个约束必须为</a:t>
            </a:r>
            <a:r>
              <a:rPr lang="en-US" altLang="zh-CN" sz="1800" dirty="0">
                <a:latin typeface="宋体" pitchFamily="2" charset="-122"/>
              </a:rPr>
              <a:t>true</a:t>
            </a:r>
            <a:r>
              <a:rPr lang="zh-CN" altLang="en-US" sz="1800" dirty="0">
                <a:latin typeface="宋体" pitchFamily="2" charset="-122"/>
              </a:rPr>
              <a:t>才能让</a:t>
            </a:r>
            <a:r>
              <a:rPr lang="en-US" altLang="zh-CN" sz="1800" dirty="0">
                <a:latin typeface="宋体" pitchFamily="2" charset="-122"/>
              </a:rPr>
              <a:t>RHS</a:t>
            </a:r>
            <a:r>
              <a:rPr lang="zh-CN" altLang="en-US" sz="1800" dirty="0">
                <a:latin typeface="宋体" pitchFamily="2" charset="-122"/>
              </a:rPr>
              <a:t>的</a:t>
            </a:r>
            <a:r>
              <a:rPr lang="en-US" altLang="zh-CN" sz="1800" dirty="0">
                <a:latin typeface="宋体" pitchFamily="2" charset="-122"/>
              </a:rPr>
              <a:t>actions fire</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xfrm>
            <a:off x="379413" y="893763"/>
            <a:ext cx="6246812" cy="376237"/>
          </a:xfrm>
        </p:spPr>
        <p:txBody>
          <a:bodyPr>
            <a:normAutofit fontScale="90000"/>
          </a:bodyPr>
          <a:lstStyle/>
          <a:p>
            <a:r>
              <a:rPr lang="zh-CN" altLang="en-US" smtClean="0">
                <a:latin typeface="宋体" pitchFamily="2" charset="-122"/>
                <a:ea typeface="宋体" pitchFamily="2" charset="-122"/>
              </a:rPr>
              <a:t>模式（</a:t>
            </a:r>
            <a:r>
              <a:rPr lang="en-US" altLang="zh-CN" smtClean="0">
                <a:latin typeface="宋体" pitchFamily="2" charset="-122"/>
                <a:ea typeface="宋体" pitchFamily="2" charset="-122"/>
              </a:rPr>
              <a:t>Patterns</a:t>
            </a:r>
            <a:r>
              <a:rPr lang="zh-CN" altLang="en-US" smtClean="0">
                <a:latin typeface="宋体" pitchFamily="2" charset="-122"/>
                <a:ea typeface="宋体" pitchFamily="2" charset="-122"/>
              </a:rPr>
              <a:t>）</a:t>
            </a:r>
          </a:p>
        </p:txBody>
      </p:sp>
      <p:sp>
        <p:nvSpPr>
          <p:cNvPr id="29700" name="Text Box 9"/>
          <p:cNvSpPr txBox="1">
            <a:spLocks noChangeArrowheads="1"/>
          </p:cNvSpPr>
          <p:nvPr/>
        </p:nvSpPr>
        <p:spPr bwMode="gray">
          <a:xfrm>
            <a:off x="457200" y="1371600"/>
            <a:ext cx="7467600" cy="4386263"/>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zh-CN" altLang="en-US" sz="1800" dirty="0">
                <a:latin typeface="宋体" pitchFamily="2" charset="-122"/>
              </a:rPr>
              <a:t>没有字段约束的</a:t>
            </a:r>
            <a:r>
              <a:rPr lang="en-US" altLang="zh-CN" sz="1800" dirty="0">
                <a:latin typeface="宋体" pitchFamily="2" charset="-122"/>
              </a:rPr>
              <a:t>Pattern</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Person()</a:t>
            </a:r>
          </a:p>
          <a:p>
            <a:pPr marL="336550" indent="-336550" fontAlgn="ctr">
              <a:spcBef>
                <a:spcPct val="35000"/>
              </a:spcBef>
              <a:buClr>
                <a:schemeClr val="accent1"/>
              </a:buClr>
              <a:buFont typeface="Wingdings" pitchFamily="2" charset="2"/>
              <a:buChar char="l"/>
            </a:pPr>
            <a:r>
              <a:rPr lang="zh-CN" altLang="en-US" sz="1800" dirty="0">
                <a:latin typeface="宋体" pitchFamily="2" charset="-122"/>
              </a:rPr>
              <a:t>有文本字段约束的</a:t>
            </a:r>
            <a:r>
              <a:rPr lang="en-US" altLang="zh-CN" sz="1800" dirty="0">
                <a:latin typeface="宋体" pitchFamily="2" charset="-122"/>
              </a:rPr>
              <a:t>Pattern</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Person( name == “bob” )</a:t>
            </a:r>
          </a:p>
          <a:p>
            <a:pPr marL="336550" indent="-336550" fontAlgn="ctr">
              <a:spcBef>
                <a:spcPct val="35000"/>
              </a:spcBef>
              <a:buClr>
                <a:schemeClr val="accent1"/>
              </a:buClr>
              <a:buFont typeface="Wingdings" pitchFamily="2" charset="2"/>
              <a:buChar char="l"/>
            </a:pPr>
            <a:r>
              <a:rPr lang="zh-CN" altLang="en-US" sz="1800" dirty="0">
                <a:latin typeface="宋体" pitchFamily="2" charset="-122"/>
              </a:rPr>
              <a:t>字段绑定的</a:t>
            </a:r>
            <a:r>
              <a:rPr lang="en-US" altLang="zh-CN" sz="1800" dirty="0">
                <a:latin typeface="宋体" pitchFamily="2" charset="-122"/>
              </a:rPr>
              <a:t>Pattern</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Person( $name : name == “bob” )</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变量名称可以是任何合法的</a:t>
            </a:r>
            <a:r>
              <a:rPr lang="en-US" altLang="zh-CN" sz="1800" dirty="0">
                <a:latin typeface="宋体" pitchFamily="2" charset="-122"/>
              </a:rPr>
              <a:t>java</a:t>
            </a:r>
            <a:r>
              <a:rPr lang="zh-CN" altLang="en-US" sz="1800" dirty="0">
                <a:latin typeface="宋体" pitchFamily="2" charset="-122"/>
              </a:rPr>
              <a:t>变量，</a:t>
            </a:r>
            <a:r>
              <a:rPr lang="en-US" altLang="zh-CN" sz="1800" dirty="0">
                <a:latin typeface="宋体" pitchFamily="2" charset="-122"/>
              </a:rPr>
              <a:t>$</a:t>
            </a:r>
            <a:r>
              <a:rPr lang="zh-CN" altLang="en-US" sz="1800" dirty="0">
                <a:latin typeface="宋体" pitchFamily="2" charset="-122"/>
              </a:rPr>
              <a:t>是可选的，可由于区分字段和变量</a:t>
            </a:r>
          </a:p>
          <a:p>
            <a:pPr marL="336550" indent="-336550" fontAlgn="ctr">
              <a:spcBef>
                <a:spcPct val="35000"/>
              </a:spcBef>
              <a:buClr>
                <a:schemeClr val="accent1"/>
              </a:buClr>
              <a:buFont typeface="Wingdings" pitchFamily="2" charset="2"/>
              <a:buChar char="l"/>
            </a:pPr>
            <a:r>
              <a:rPr lang="en-US" altLang="zh-CN" sz="1800" dirty="0">
                <a:latin typeface="宋体" pitchFamily="2" charset="-122"/>
              </a:rPr>
              <a:t>Fact</a:t>
            </a:r>
            <a:r>
              <a:rPr lang="zh-CN" altLang="en-US" sz="1800" dirty="0">
                <a:latin typeface="宋体" pitchFamily="2" charset="-122"/>
              </a:rPr>
              <a:t>绑定的</a:t>
            </a:r>
            <a:r>
              <a:rPr lang="en-US" altLang="zh-CN" sz="1800" dirty="0">
                <a:latin typeface="宋体" pitchFamily="2" charset="-122"/>
              </a:rPr>
              <a:t>Pattern</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$bob : Person( name == “bob” )</a:t>
            </a:r>
          </a:p>
          <a:p>
            <a:pPr marL="336550" indent="-336550" fontAlgn="ctr">
              <a:spcBef>
                <a:spcPct val="35000"/>
              </a:spcBef>
              <a:buClr>
                <a:schemeClr val="accent1"/>
              </a:buClr>
              <a:buFont typeface="Wingdings" pitchFamily="2" charset="2"/>
              <a:buChar char="l"/>
            </a:pPr>
            <a:r>
              <a:rPr lang="zh-CN" altLang="en-US" sz="1800" dirty="0">
                <a:latin typeface="宋体" pitchFamily="2" charset="-122"/>
              </a:rPr>
              <a:t>变量约束的</a:t>
            </a:r>
            <a:r>
              <a:rPr lang="en-US" altLang="zh-CN" sz="1800" dirty="0">
                <a:latin typeface="宋体" pitchFamily="2" charset="-122"/>
              </a:rPr>
              <a:t>Pattern</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Person( name == $name )</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xfrm>
            <a:off x="379413" y="893763"/>
            <a:ext cx="6246812" cy="376237"/>
          </a:xfrm>
        </p:spPr>
        <p:txBody>
          <a:bodyPr>
            <a:noAutofit/>
          </a:bodyPr>
          <a:lstStyle/>
          <a:p>
            <a:r>
              <a:rPr lang="zh-CN" altLang="en-US" sz="3200" dirty="0" smtClean="0">
                <a:latin typeface="宋体" pitchFamily="2" charset="-122"/>
                <a:ea typeface="宋体" pitchFamily="2" charset="-122"/>
              </a:rPr>
              <a:t>条件元素（</a:t>
            </a:r>
            <a:r>
              <a:rPr lang="en-US" altLang="zh-CN" sz="3200" dirty="0" smtClean="0">
                <a:latin typeface="宋体" pitchFamily="2" charset="-122"/>
                <a:ea typeface="宋体" pitchFamily="2" charset="-122"/>
              </a:rPr>
              <a:t>Conditional Elements</a:t>
            </a:r>
            <a:r>
              <a:rPr lang="zh-CN" altLang="en-US" sz="3200" dirty="0" smtClean="0">
                <a:latin typeface="宋体" pitchFamily="2" charset="-122"/>
                <a:ea typeface="宋体" pitchFamily="2" charset="-122"/>
              </a:rPr>
              <a:t>）</a:t>
            </a:r>
          </a:p>
        </p:txBody>
      </p:sp>
      <p:sp>
        <p:nvSpPr>
          <p:cNvPr id="30724" name="Text Box 9"/>
          <p:cNvSpPr txBox="1">
            <a:spLocks noChangeArrowheads="1"/>
          </p:cNvSpPr>
          <p:nvPr/>
        </p:nvSpPr>
        <p:spPr bwMode="gray">
          <a:xfrm>
            <a:off x="457200" y="1446634"/>
            <a:ext cx="7467600" cy="3638550"/>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zh-CN" altLang="en-US" sz="1800" dirty="0">
                <a:latin typeface="宋体" pitchFamily="2" charset="-122"/>
              </a:rPr>
              <a:t>应用在</a:t>
            </a:r>
            <a:r>
              <a:rPr lang="en-US" altLang="zh-CN" sz="1800" dirty="0">
                <a:latin typeface="宋体" pitchFamily="2" charset="-122"/>
              </a:rPr>
              <a:t>Pattern</a:t>
            </a:r>
            <a:r>
              <a:rPr lang="zh-CN" altLang="en-US" sz="1800" dirty="0">
                <a:latin typeface="宋体" pitchFamily="2" charset="-122"/>
              </a:rPr>
              <a:t>上</a:t>
            </a:r>
          </a:p>
          <a:p>
            <a:pPr marL="336550" indent="-336550" fontAlgn="ctr">
              <a:spcBef>
                <a:spcPct val="35000"/>
              </a:spcBef>
              <a:buClr>
                <a:schemeClr val="accent1"/>
              </a:buClr>
              <a:buFont typeface="Wingdings" pitchFamily="2" charset="2"/>
              <a:buChar char="l"/>
            </a:pPr>
            <a:r>
              <a:rPr lang="en-US" altLang="zh-CN" sz="1800" dirty="0">
                <a:latin typeface="宋体" pitchFamily="2" charset="-122"/>
              </a:rPr>
              <a:t>and</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对于顶级（非嵌套）</a:t>
            </a:r>
            <a:r>
              <a:rPr lang="en-US" altLang="zh-CN" sz="1800" dirty="0">
                <a:latin typeface="宋体" pitchFamily="2" charset="-122"/>
              </a:rPr>
              <a:t>patterns</a:t>
            </a:r>
            <a:r>
              <a:rPr lang="zh-CN" altLang="en-US" sz="1800" dirty="0">
                <a:latin typeface="宋体" pitchFamily="2" charset="-122"/>
              </a:rPr>
              <a:t>是隐式成立的</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可以显式</a:t>
            </a:r>
            <a:r>
              <a:rPr lang="en-US" altLang="zh-CN" sz="1800" dirty="0" smtClean="0">
                <a:latin typeface="宋体" pitchFamily="2" charset="-122"/>
              </a:rPr>
              <a:t>and</a:t>
            </a:r>
            <a:endParaRPr lang="en-US" altLang="zh-CN" sz="1800" dirty="0">
              <a:latin typeface="宋体" pitchFamily="2" charset="-122"/>
            </a:endParaRP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使用关键字’</a:t>
            </a:r>
            <a:r>
              <a:rPr lang="en-US" altLang="zh-CN" sz="1800" dirty="0">
                <a:latin typeface="宋体" pitchFamily="2" charset="-122"/>
              </a:rPr>
              <a:t>and’</a:t>
            </a:r>
            <a:r>
              <a:rPr lang="zh-CN" altLang="en-US" sz="1800" dirty="0">
                <a:latin typeface="宋体" pitchFamily="2" charset="-122"/>
              </a:rPr>
              <a:t>（不推荐使用 </a:t>
            </a:r>
            <a:r>
              <a:rPr lang="en-US" altLang="zh-CN" sz="1800" dirty="0">
                <a:latin typeface="宋体" pitchFamily="2" charset="-122"/>
              </a:rPr>
              <a:t>&amp;&amp;</a:t>
            </a:r>
            <a:r>
              <a:rPr lang="zh-CN" altLang="en-US" sz="1800" dirty="0">
                <a:latin typeface="宋体" pitchFamily="2" charset="-122"/>
              </a:rPr>
              <a:t>）</a:t>
            </a:r>
          </a:p>
          <a:p>
            <a:pPr marL="336550" indent="-336550" fontAlgn="ctr">
              <a:spcBef>
                <a:spcPct val="35000"/>
              </a:spcBef>
              <a:buClr>
                <a:schemeClr val="accent1"/>
              </a:buClr>
              <a:buFont typeface="Wingdings" pitchFamily="2" charset="2"/>
              <a:buChar char="l"/>
            </a:pPr>
            <a:r>
              <a:rPr lang="en-US" altLang="zh-CN" sz="1800" dirty="0">
                <a:latin typeface="宋体" pitchFamily="2" charset="-122"/>
              </a:rPr>
              <a:t>or</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列能被显式</a:t>
            </a:r>
            <a:r>
              <a:rPr lang="en-US" altLang="zh-CN" sz="1800" dirty="0">
                <a:latin typeface="宋体" pitchFamily="2" charset="-122"/>
              </a:rPr>
              <a:t>or</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使用关键字’</a:t>
            </a:r>
            <a:r>
              <a:rPr lang="en-US" altLang="zh-CN" sz="1800" dirty="0">
                <a:latin typeface="宋体" pitchFamily="2" charset="-122"/>
              </a:rPr>
              <a:t>or’</a:t>
            </a:r>
            <a:r>
              <a:rPr lang="zh-CN" altLang="en-US" sz="1800" dirty="0">
                <a:latin typeface="宋体" pitchFamily="2" charset="-122"/>
              </a:rPr>
              <a:t>（不推荐使用 </a:t>
            </a:r>
            <a:r>
              <a:rPr lang="en-US" altLang="zh-CN" sz="1800" dirty="0">
                <a:latin typeface="宋体" pitchFamily="2" charset="-122"/>
              </a:rPr>
              <a:t>||</a:t>
            </a:r>
            <a:r>
              <a:rPr lang="zh-CN" altLang="en-US" sz="1800" dirty="0">
                <a:latin typeface="宋体" pitchFamily="2" charset="-122"/>
              </a:rPr>
              <a:t>）</a:t>
            </a:r>
          </a:p>
          <a:p>
            <a:pPr marL="336550" indent="-336550" fontAlgn="ctr">
              <a:spcBef>
                <a:spcPct val="35000"/>
              </a:spcBef>
              <a:buClr>
                <a:schemeClr val="accent1"/>
              </a:buClr>
              <a:buFont typeface="Wingdings" pitchFamily="2" charset="2"/>
              <a:buChar char="l"/>
            </a:pPr>
            <a:r>
              <a:rPr lang="zh-CN" altLang="en-US" sz="1800" dirty="0">
                <a:latin typeface="宋体" pitchFamily="2" charset="-122"/>
              </a:rPr>
              <a:t>重要：’</a:t>
            </a:r>
            <a:r>
              <a:rPr lang="en-US" altLang="zh-CN" sz="1800" dirty="0">
                <a:latin typeface="宋体" pitchFamily="2" charset="-122"/>
              </a:rPr>
              <a:t>or’</a:t>
            </a:r>
            <a:r>
              <a:rPr lang="zh-CN" altLang="en-US" sz="1800" dirty="0">
                <a:latin typeface="宋体" pitchFamily="2" charset="-122"/>
              </a:rPr>
              <a:t>内部会为</a:t>
            </a:r>
            <a:r>
              <a:rPr lang="en-US" altLang="zh-CN" sz="1800" dirty="0">
                <a:latin typeface="宋体" pitchFamily="2" charset="-122"/>
              </a:rPr>
              <a:t>LHS</a:t>
            </a:r>
            <a:r>
              <a:rPr lang="zh-CN" altLang="en-US" sz="1800" dirty="0">
                <a:latin typeface="宋体" pitchFamily="2" charset="-122"/>
              </a:rPr>
              <a:t>中的每个逻辑分支生成一个</a:t>
            </a:r>
            <a:r>
              <a:rPr lang="en-US" altLang="zh-CN" sz="1800" dirty="0">
                <a:latin typeface="宋体" pitchFamily="2" charset="-122"/>
              </a:rPr>
              <a:t>rule</a:t>
            </a:r>
            <a:r>
              <a:rPr lang="zh-CN" altLang="en-US" sz="1800" dirty="0">
                <a:latin typeface="宋体" pitchFamily="2" charset="-122"/>
              </a:rPr>
              <a:t>，如果逻辑分支之间不互斥，</a:t>
            </a:r>
            <a:r>
              <a:rPr lang="en-US" altLang="zh-CN" sz="1800" dirty="0">
                <a:latin typeface="宋体" pitchFamily="2" charset="-122"/>
              </a:rPr>
              <a:t>rule</a:t>
            </a:r>
            <a:r>
              <a:rPr lang="zh-CN" altLang="en-US" sz="1800" dirty="0">
                <a:latin typeface="宋体" pitchFamily="2" charset="-122"/>
              </a:rPr>
              <a:t>可能会被多次</a:t>
            </a:r>
            <a:r>
              <a:rPr lang="en-US" altLang="zh-CN" sz="1800" dirty="0">
                <a:latin typeface="宋体" pitchFamily="2" charset="-122"/>
              </a:rPr>
              <a:t>fire</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xfrm>
            <a:off x="379413" y="476672"/>
            <a:ext cx="6246812" cy="376237"/>
          </a:xfrm>
        </p:spPr>
        <p:txBody>
          <a:bodyPr>
            <a:normAutofit fontScale="90000"/>
          </a:bodyPr>
          <a:lstStyle/>
          <a:p>
            <a:r>
              <a:rPr lang="zh-CN" altLang="en-US" dirty="0" smtClean="0">
                <a:latin typeface="宋体" pitchFamily="2" charset="-122"/>
                <a:ea typeface="宋体" pitchFamily="2" charset="-122"/>
              </a:rPr>
              <a:t>条件元素的例子</a:t>
            </a:r>
          </a:p>
        </p:txBody>
      </p:sp>
      <p:pic>
        <p:nvPicPr>
          <p:cNvPr id="31748" name="Picture 2"/>
          <p:cNvPicPr>
            <a:picLocks noChangeAspect="1" noChangeArrowheads="1"/>
          </p:cNvPicPr>
          <p:nvPr/>
        </p:nvPicPr>
        <p:blipFill>
          <a:blip r:embed="rId3"/>
          <a:srcRect/>
          <a:stretch>
            <a:fillRect/>
          </a:stretch>
        </p:blipFill>
        <p:spPr bwMode="auto">
          <a:xfrm>
            <a:off x="642938" y="1285875"/>
            <a:ext cx="7891462" cy="51911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379412" y="893763"/>
            <a:ext cx="6928891" cy="376237"/>
          </a:xfrm>
        </p:spPr>
        <p:txBody>
          <a:bodyPr>
            <a:noAutofit/>
          </a:bodyPr>
          <a:lstStyle/>
          <a:p>
            <a:r>
              <a:rPr lang="zh-CN" altLang="en-US" sz="2800" dirty="0" smtClean="0">
                <a:latin typeface="宋体" pitchFamily="2" charset="-122"/>
                <a:ea typeface="宋体" pitchFamily="2" charset="-122"/>
              </a:rPr>
              <a:t>其他的条件元素（</a:t>
            </a:r>
            <a:r>
              <a:rPr lang="en-US" altLang="zh-CN" sz="2800" dirty="0" smtClean="0">
                <a:latin typeface="宋体" pitchFamily="2" charset="-122"/>
                <a:ea typeface="宋体" pitchFamily="2" charset="-122"/>
              </a:rPr>
              <a:t>Conditional Elements</a:t>
            </a:r>
            <a:r>
              <a:rPr lang="zh-CN" altLang="en-US" sz="2800" dirty="0" smtClean="0">
                <a:latin typeface="宋体" pitchFamily="2" charset="-122"/>
                <a:ea typeface="宋体" pitchFamily="2" charset="-122"/>
              </a:rPr>
              <a:t>）</a:t>
            </a:r>
          </a:p>
        </p:txBody>
      </p:sp>
      <p:sp>
        <p:nvSpPr>
          <p:cNvPr id="32772" name="Text Box 9"/>
          <p:cNvSpPr txBox="1">
            <a:spLocks noChangeArrowheads="1"/>
          </p:cNvSpPr>
          <p:nvPr/>
        </p:nvSpPr>
        <p:spPr bwMode="gray">
          <a:xfrm>
            <a:off x="457200" y="1371600"/>
            <a:ext cx="7467600" cy="2238375"/>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en-US" altLang="zh-CN" sz="1800" b="1" dirty="0">
                <a:latin typeface="宋体" pitchFamily="2" charset="-122"/>
              </a:rPr>
              <a:t>Exists</a:t>
            </a:r>
          </a:p>
          <a:p>
            <a:pPr marL="336550" indent="-336550" fontAlgn="ctr">
              <a:spcBef>
                <a:spcPct val="35000"/>
              </a:spcBef>
              <a:buClr>
                <a:schemeClr val="accent1"/>
              </a:buClr>
              <a:buFont typeface="Wingdings" pitchFamily="2" charset="2"/>
              <a:buChar char="l"/>
            </a:pPr>
            <a:r>
              <a:rPr lang="en-US" altLang="zh-CN" sz="1800" b="1" dirty="0">
                <a:latin typeface="宋体" pitchFamily="2" charset="-122"/>
              </a:rPr>
              <a:t>Not</a:t>
            </a:r>
          </a:p>
          <a:p>
            <a:pPr marL="336550" indent="-336550" fontAlgn="ctr">
              <a:spcBef>
                <a:spcPct val="35000"/>
              </a:spcBef>
              <a:buClr>
                <a:schemeClr val="accent1"/>
              </a:buClr>
              <a:buFont typeface="Wingdings" pitchFamily="2" charset="2"/>
              <a:buChar char="l"/>
            </a:pPr>
            <a:r>
              <a:rPr lang="en-US" altLang="zh-CN" sz="1800" b="1" dirty="0">
                <a:latin typeface="宋体" pitchFamily="2" charset="-122"/>
              </a:rPr>
              <a:t>Accumulate</a:t>
            </a:r>
          </a:p>
          <a:p>
            <a:pPr marL="336550" indent="-336550" fontAlgn="ctr">
              <a:spcBef>
                <a:spcPct val="35000"/>
              </a:spcBef>
              <a:buClr>
                <a:schemeClr val="accent1"/>
              </a:buClr>
              <a:buFont typeface="Wingdings" pitchFamily="2" charset="2"/>
              <a:buChar char="l"/>
            </a:pPr>
            <a:r>
              <a:rPr lang="en-US" altLang="zh-CN" sz="1800" b="1" dirty="0">
                <a:latin typeface="宋体" pitchFamily="2" charset="-122"/>
              </a:rPr>
              <a:t>Collect</a:t>
            </a:r>
          </a:p>
          <a:p>
            <a:pPr marL="336550" indent="-336550" fontAlgn="ctr">
              <a:spcBef>
                <a:spcPct val="35000"/>
              </a:spcBef>
              <a:buClr>
                <a:schemeClr val="accent1"/>
              </a:buClr>
              <a:buFont typeface="Wingdings" pitchFamily="2" charset="2"/>
              <a:buChar char="l"/>
            </a:pPr>
            <a:r>
              <a:rPr lang="en-US" altLang="zh-CN" sz="1800" b="1" dirty="0">
                <a:latin typeface="宋体" pitchFamily="2" charset="-122"/>
              </a:rPr>
              <a:t>From</a:t>
            </a:r>
          </a:p>
          <a:p>
            <a:pPr marL="336550" indent="-336550" fontAlgn="ctr">
              <a:spcBef>
                <a:spcPct val="35000"/>
              </a:spcBef>
              <a:buClr>
                <a:schemeClr val="accent1"/>
              </a:buClr>
              <a:buFont typeface="Wingdings" pitchFamily="2" charset="2"/>
              <a:buChar char="l"/>
            </a:pPr>
            <a:r>
              <a:rPr lang="en-US" altLang="zh-CN" sz="1800" b="1" dirty="0" err="1">
                <a:latin typeface="宋体" pitchFamily="2" charset="-122"/>
              </a:rPr>
              <a:t>Forall</a:t>
            </a:r>
            <a:endParaRPr lang="en-US" altLang="zh-CN" sz="1800" b="1" dirty="0">
              <a:latin typeface="宋体" pitchFamily="2" charset="-122"/>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2"/>
          <p:cNvSpPr>
            <a:spLocks noGrp="1"/>
          </p:cNvSpPr>
          <p:nvPr>
            <p:ph type="ftr" sz="quarter" idx="4294967295"/>
          </p:nvPr>
        </p:nvSpPr>
        <p:spPr bwMode="auto">
          <a:xfrm>
            <a:off x="3124200" y="6629400"/>
            <a:ext cx="2895600" cy="228600"/>
          </a:xfrm>
          <a:prstGeom prst="rect">
            <a:avLst/>
          </a:prstGeom>
          <a:noFill/>
          <a:ln>
            <a:miter lim="800000"/>
            <a:headEnd/>
            <a:tailEnd/>
          </a:ln>
        </p:spPr>
        <p:txBody>
          <a:bodyPr/>
          <a:lstStyle/>
          <a:p>
            <a:fld id="{C56D9B56-555C-489E-9BA2-0D09ADBC6368}" type="slidenum">
              <a:rPr lang="en-US" altLang="zh-CN"/>
              <a:pPr/>
              <a:t>4</a:t>
            </a:fld>
            <a:endParaRPr lang="en-US" altLang="zh-CN"/>
          </a:p>
        </p:txBody>
      </p:sp>
      <p:sp>
        <p:nvSpPr>
          <p:cNvPr id="1028" name="Rectangle 3"/>
          <p:cNvSpPr>
            <a:spLocks noGrp="1" noChangeArrowheads="1"/>
          </p:cNvSpPr>
          <p:nvPr>
            <p:ph type="title"/>
          </p:nvPr>
        </p:nvSpPr>
        <p:spPr>
          <a:xfrm>
            <a:off x="379413" y="893763"/>
            <a:ext cx="6246812" cy="376237"/>
          </a:xfrm>
        </p:spPr>
        <p:txBody>
          <a:bodyPr>
            <a:normAutofit fontScale="90000"/>
          </a:bodyPr>
          <a:lstStyle/>
          <a:p>
            <a:r>
              <a:rPr lang="en-US" altLang="zh-CN" smtClean="0">
                <a:ea typeface="宋体" pitchFamily="2" charset="-122"/>
              </a:rPr>
              <a:t>Rule Engine</a:t>
            </a:r>
            <a:r>
              <a:rPr lang="zh-CN" altLang="en-US" smtClean="0">
                <a:ea typeface="宋体" pitchFamily="2" charset="-122"/>
              </a:rPr>
              <a:t>的优势</a:t>
            </a:r>
            <a:endParaRPr lang="zh-CN" altLang="en-US" smtClean="0">
              <a:latin typeface="宋体" pitchFamily="2" charset="-122"/>
              <a:ea typeface="宋体" pitchFamily="2" charset="-122"/>
            </a:endParaRPr>
          </a:p>
        </p:txBody>
      </p:sp>
      <p:sp>
        <p:nvSpPr>
          <p:cNvPr id="5124" name="Text Box 9"/>
          <p:cNvSpPr txBox="1">
            <a:spLocks noChangeArrowheads="1"/>
          </p:cNvSpPr>
          <p:nvPr/>
        </p:nvSpPr>
        <p:spPr bwMode="gray">
          <a:xfrm>
            <a:off x="457200" y="1371600"/>
            <a:ext cx="7467600" cy="4819781"/>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zh-CN" altLang="en-US" sz="2400" b="1" dirty="0">
                <a:latin typeface="宋体" pitchFamily="2" charset="-122"/>
              </a:rPr>
              <a:t>声明式编程</a:t>
            </a:r>
            <a:endParaRPr lang="en-US" altLang="zh-CN" sz="2400" b="1" dirty="0">
              <a:latin typeface="宋体" pitchFamily="2" charset="-122"/>
            </a:endParaRPr>
          </a:p>
          <a:p>
            <a:pPr marL="793750" lvl="1" indent="-336550" fontAlgn="ctr">
              <a:spcBef>
                <a:spcPct val="35000"/>
              </a:spcBef>
              <a:buClr>
                <a:schemeClr val="accent1"/>
              </a:buClr>
              <a:buFont typeface="Wingdings" pitchFamily="2" charset="2"/>
              <a:buChar char="l"/>
            </a:pPr>
            <a:r>
              <a:rPr lang="en-US" altLang="zh-CN" sz="2400" dirty="0">
                <a:latin typeface="宋体" pitchFamily="2" charset="-122"/>
              </a:rPr>
              <a:t>Rule Engine</a:t>
            </a:r>
            <a:r>
              <a:rPr lang="zh-CN" altLang="en-US" sz="2400" dirty="0">
                <a:latin typeface="宋体" pitchFamily="2" charset="-122"/>
              </a:rPr>
              <a:t>允许你说“做什么”，而不是“怎样去做”</a:t>
            </a:r>
          </a:p>
          <a:p>
            <a:pPr marL="336550" indent="-336550" fontAlgn="ctr">
              <a:spcBef>
                <a:spcPct val="35000"/>
              </a:spcBef>
              <a:buClr>
                <a:schemeClr val="accent1"/>
              </a:buClr>
              <a:buFont typeface="Wingdings" pitchFamily="2" charset="2"/>
              <a:buChar char="l"/>
            </a:pPr>
            <a:r>
              <a:rPr lang="en-US" altLang="zh-CN" sz="2400" b="1" dirty="0">
                <a:latin typeface="宋体" pitchFamily="2" charset="-122"/>
              </a:rPr>
              <a:t>Rule</a:t>
            </a:r>
            <a:r>
              <a:rPr lang="zh-CN" altLang="en-US" sz="2400" b="1" dirty="0">
                <a:latin typeface="宋体" pitchFamily="2" charset="-122"/>
              </a:rPr>
              <a:t>系统能解决非常困难的难题</a:t>
            </a:r>
          </a:p>
          <a:p>
            <a:pPr marL="336550" indent="-336550" fontAlgn="ctr">
              <a:spcBef>
                <a:spcPct val="35000"/>
              </a:spcBef>
              <a:buClr>
                <a:schemeClr val="accent1"/>
              </a:buClr>
              <a:buFont typeface="Wingdings" pitchFamily="2" charset="2"/>
              <a:buChar char="l"/>
            </a:pPr>
            <a:r>
              <a:rPr lang="zh-CN" altLang="en-US" sz="2400" b="1" dirty="0">
                <a:latin typeface="宋体" pitchFamily="2" charset="-122"/>
              </a:rPr>
              <a:t>逻辑和数据分离</a:t>
            </a:r>
          </a:p>
          <a:p>
            <a:pPr marL="336550" indent="-336550" fontAlgn="ctr">
              <a:spcBef>
                <a:spcPct val="35000"/>
              </a:spcBef>
              <a:buClr>
                <a:schemeClr val="accent1"/>
              </a:buClr>
              <a:buFont typeface="Wingdings" pitchFamily="2" charset="2"/>
              <a:buChar char="l"/>
            </a:pPr>
            <a:r>
              <a:rPr lang="zh-CN" altLang="en-US" sz="2400" b="1" dirty="0">
                <a:latin typeface="宋体" pitchFamily="2" charset="-122"/>
              </a:rPr>
              <a:t>快捷和灵活</a:t>
            </a:r>
            <a:endParaRPr lang="en-US" altLang="zh-CN" sz="2400" b="1" dirty="0">
              <a:latin typeface="宋体" pitchFamily="2" charset="-122"/>
            </a:endParaRPr>
          </a:p>
          <a:p>
            <a:pPr marL="336550" indent="-336550" fontAlgn="ctr">
              <a:spcBef>
                <a:spcPct val="35000"/>
              </a:spcBef>
              <a:buClr>
                <a:schemeClr val="accent1"/>
              </a:buClr>
              <a:buFont typeface="Wingdings" pitchFamily="2" charset="2"/>
              <a:buChar char="l"/>
            </a:pPr>
            <a:r>
              <a:rPr lang="en-US" altLang="zh-CN" sz="2400" b="1" dirty="0">
                <a:latin typeface="宋体" pitchFamily="2" charset="-122"/>
              </a:rPr>
              <a:t>Knowledge</a:t>
            </a:r>
            <a:r>
              <a:rPr lang="zh-CN" altLang="en-US" sz="2400" b="1" dirty="0">
                <a:latin typeface="宋体" pitchFamily="2" charset="-122"/>
              </a:rPr>
              <a:t>集中化</a:t>
            </a:r>
          </a:p>
          <a:p>
            <a:pPr marL="336550" indent="-336550" fontAlgn="ctr">
              <a:spcBef>
                <a:spcPct val="35000"/>
              </a:spcBef>
              <a:buClr>
                <a:schemeClr val="accent1"/>
              </a:buClr>
              <a:buFont typeface="Wingdings" pitchFamily="2" charset="2"/>
              <a:buChar char="l"/>
            </a:pPr>
            <a:r>
              <a:rPr lang="zh-CN" altLang="en-US" sz="2400" b="1" dirty="0">
                <a:latin typeface="宋体" pitchFamily="2" charset="-122"/>
              </a:rPr>
              <a:t>工具集成</a:t>
            </a:r>
          </a:p>
          <a:p>
            <a:pPr marL="336550" indent="-336550" fontAlgn="ctr">
              <a:spcBef>
                <a:spcPct val="35000"/>
              </a:spcBef>
              <a:buClr>
                <a:schemeClr val="accent1"/>
              </a:buClr>
              <a:buFont typeface="Wingdings" pitchFamily="2" charset="2"/>
              <a:buChar char="l"/>
            </a:pPr>
            <a:r>
              <a:rPr lang="zh-CN" altLang="en-US" sz="2400" b="1" dirty="0">
                <a:latin typeface="宋体" pitchFamily="2" charset="-122"/>
              </a:rPr>
              <a:t>良好的解释机制</a:t>
            </a:r>
          </a:p>
          <a:p>
            <a:pPr marL="336550" indent="-336550" fontAlgn="ctr">
              <a:spcBef>
                <a:spcPct val="35000"/>
              </a:spcBef>
              <a:buClr>
                <a:schemeClr val="accent1"/>
              </a:buClr>
              <a:buFont typeface="Wingdings" pitchFamily="2" charset="2"/>
              <a:buChar char="l"/>
            </a:pPr>
            <a:r>
              <a:rPr lang="zh-CN" altLang="en-US" sz="2400" b="1" dirty="0">
                <a:latin typeface="宋体" pitchFamily="2" charset="-122"/>
              </a:rPr>
              <a:t>易于理解的</a:t>
            </a:r>
            <a:r>
              <a:rPr lang="en-US" altLang="zh-CN" sz="2400" b="1" dirty="0">
                <a:latin typeface="宋体" pitchFamily="2" charset="-122"/>
              </a:rPr>
              <a:t>Rule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xfrm>
            <a:off x="379413" y="893763"/>
            <a:ext cx="6246812" cy="376237"/>
          </a:xfrm>
        </p:spPr>
        <p:txBody>
          <a:bodyPr>
            <a:normAutofit fontScale="90000"/>
          </a:bodyPr>
          <a:lstStyle/>
          <a:p>
            <a:r>
              <a:rPr lang="en-US" altLang="zh-CN" dirty="0" smtClean="0">
                <a:latin typeface="宋体" pitchFamily="2" charset="-122"/>
                <a:ea typeface="宋体" pitchFamily="2" charset="-122"/>
              </a:rPr>
              <a:t>Consequence / RHS</a:t>
            </a:r>
            <a:endParaRPr lang="zh-CN" altLang="en-US" dirty="0" smtClean="0">
              <a:latin typeface="宋体" pitchFamily="2" charset="-122"/>
              <a:ea typeface="宋体" pitchFamily="2" charset="-122"/>
            </a:endParaRPr>
          </a:p>
        </p:txBody>
      </p:sp>
      <p:sp>
        <p:nvSpPr>
          <p:cNvPr id="33796" name="Text Box 9"/>
          <p:cNvSpPr txBox="1">
            <a:spLocks noChangeArrowheads="1"/>
          </p:cNvSpPr>
          <p:nvPr/>
        </p:nvSpPr>
        <p:spPr bwMode="gray">
          <a:xfrm>
            <a:off x="457200" y="1371600"/>
            <a:ext cx="7467600" cy="4386263"/>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zh-CN" altLang="en-US" sz="1800" dirty="0">
                <a:latin typeface="宋体" pitchFamily="2" charset="-122"/>
              </a:rPr>
              <a:t>即一段代码</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Java</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MVEL</a:t>
            </a:r>
          </a:p>
          <a:p>
            <a:pPr marL="336550" indent="-336550" fontAlgn="ctr">
              <a:spcBef>
                <a:spcPct val="35000"/>
              </a:spcBef>
              <a:buClr>
                <a:schemeClr val="accent1"/>
              </a:buClr>
              <a:buFont typeface="Wingdings" pitchFamily="2" charset="2"/>
              <a:buChar char="l"/>
            </a:pPr>
            <a:r>
              <a:rPr lang="zh-CN" altLang="en-US" sz="1800" dirty="0">
                <a:latin typeface="宋体" pitchFamily="2" charset="-122"/>
              </a:rPr>
              <a:t>典型</a:t>
            </a:r>
            <a:r>
              <a:rPr lang="en-US" altLang="zh-CN" sz="1800" dirty="0">
                <a:latin typeface="宋体" pitchFamily="2" charset="-122"/>
              </a:rPr>
              <a:t>actions</a:t>
            </a:r>
            <a:r>
              <a:rPr lang="zh-CN" altLang="en-US" sz="1800" dirty="0">
                <a:latin typeface="宋体" pitchFamily="2" charset="-122"/>
              </a:rPr>
              <a:t>：</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插入新的</a:t>
            </a:r>
            <a:r>
              <a:rPr lang="en-US" altLang="zh-CN" sz="1800" dirty="0">
                <a:latin typeface="宋体" pitchFamily="2" charset="-122"/>
              </a:rPr>
              <a:t>fact</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修改已经存在的</a:t>
            </a:r>
            <a:r>
              <a:rPr lang="en-US" altLang="zh-CN" sz="1800" dirty="0">
                <a:latin typeface="宋体" pitchFamily="2" charset="-122"/>
              </a:rPr>
              <a:t>fact</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撤销</a:t>
            </a:r>
            <a:r>
              <a:rPr lang="en-US" altLang="zh-CN" sz="1800" dirty="0">
                <a:latin typeface="宋体" pitchFamily="2" charset="-122"/>
              </a:rPr>
              <a:t>fact</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为</a:t>
            </a:r>
            <a:r>
              <a:rPr lang="en-US" altLang="zh-CN" sz="1800" dirty="0">
                <a:latin typeface="宋体" pitchFamily="2" charset="-122"/>
              </a:rPr>
              <a:t>fact</a:t>
            </a:r>
            <a:r>
              <a:rPr lang="zh-CN" altLang="en-US" sz="1800" dirty="0">
                <a:latin typeface="宋体" pitchFamily="2" charset="-122"/>
              </a:rPr>
              <a:t>的字段赋值</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为</a:t>
            </a:r>
            <a:r>
              <a:rPr lang="en-US" altLang="zh-CN" sz="1800" dirty="0">
                <a:latin typeface="宋体" pitchFamily="2" charset="-122"/>
              </a:rPr>
              <a:t>global</a:t>
            </a:r>
            <a:r>
              <a:rPr lang="zh-CN" altLang="en-US" sz="1800" dirty="0">
                <a:latin typeface="宋体" pitchFamily="2" charset="-122"/>
              </a:rPr>
              <a:t>赋值</a:t>
            </a:r>
          </a:p>
          <a:p>
            <a:pPr marL="793750" lvl="1" indent="-336550" fontAlgn="ctr">
              <a:spcBef>
                <a:spcPct val="35000"/>
              </a:spcBef>
              <a:buClr>
                <a:schemeClr val="accent1"/>
              </a:buClr>
              <a:buFont typeface="Wingdings" pitchFamily="2" charset="2"/>
              <a:buChar char="l"/>
            </a:pPr>
            <a:r>
              <a:rPr lang="zh-CN" altLang="en-US" sz="1800" dirty="0">
                <a:latin typeface="宋体" pitchFamily="2" charset="-122"/>
              </a:rPr>
              <a:t>进行</a:t>
            </a:r>
            <a:r>
              <a:rPr lang="en-US" altLang="zh-CN" sz="1800" dirty="0">
                <a:latin typeface="宋体" pitchFamily="2" charset="-122"/>
              </a:rPr>
              <a:t>GC</a:t>
            </a:r>
          </a:p>
          <a:p>
            <a:pPr marL="336550" indent="-336550" fontAlgn="ctr">
              <a:spcBef>
                <a:spcPct val="35000"/>
              </a:spcBef>
              <a:buClr>
                <a:schemeClr val="accent1"/>
              </a:buClr>
              <a:buFont typeface="Wingdings" pitchFamily="2" charset="2"/>
              <a:buChar char="l"/>
            </a:pPr>
            <a:r>
              <a:rPr lang="zh-CN" altLang="en-US" sz="1800" dirty="0">
                <a:latin typeface="宋体" pitchFamily="2" charset="-122"/>
              </a:rPr>
              <a:t>警告：使用</a:t>
            </a:r>
            <a:r>
              <a:rPr lang="en-US" altLang="zh-CN" sz="1800" dirty="0">
                <a:latin typeface="宋体" pitchFamily="2" charset="-122"/>
              </a:rPr>
              <a:t>java</a:t>
            </a:r>
            <a:r>
              <a:rPr lang="zh-CN" altLang="en-US" sz="1800" dirty="0">
                <a:latin typeface="宋体" pitchFamily="2" charset="-122"/>
              </a:rPr>
              <a:t>的时候。不要使用</a:t>
            </a:r>
            <a:r>
              <a:rPr lang="en-US" altLang="zh-CN" sz="1800" dirty="0">
                <a:latin typeface="宋体" pitchFamily="2" charset="-122"/>
              </a:rPr>
              <a:t>if/else</a:t>
            </a:r>
            <a:r>
              <a:rPr lang="zh-CN" altLang="en-US" sz="1800" dirty="0">
                <a:latin typeface="宋体" pitchFamily="2" charset="-122"/>
              </a:rPr>
              <a:t>，</a:t>
            </a:r>
            <a:r>
              <a:rPr lang="en-US" altLang="zh-CN" sz="1800" dirty="0">
                <a:latin typeface="宋体" pitchFamily="2" charset="-122"/>
              </a:rPr>
              <a:t>for/while loops</a:t>
            </a:r>
            <a:r>
              <a:rPr lang="zh-CN" altLang="en-US" sz="1800" dirty="0">
                <a:latin typeface="宋体" pitchFamily="2" charset="-122"/>
              </a:rPr>
              <a:t>或者其他类似的</a:t>
            </a:r>
            <a:r>
              <a:rPr lang="en-US" altLang="zh-CN" sz="1800" dirty="0">
                <a:latin typeface="宋体" pitchFamily="2" charset="-122"/>
              </a:rPr>
              <a:t>java</a:t>
            </a:r>
            <a:r>
              <a:rPr lang="zh-CN" altLang="en-US" sz="1800" dirty="0">
                <a:latin typeface="宋体" pitchFamily="2" charset="-122"/>
              </a:rPr>
              <a:t>逻辑</a:t>
            </a:r>
            <a:endParaRPr lang="en-US" altLang="zh-CN" sz="1800" dirty="0">
              <a:latin typeface="宋体" pitchFamily="2" charset="-122"/>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379413" y="893763"/>
            <a:ext cx="6246812" cy="376237"/>
          </a:xfrm>
        </p:spPr>
        <p:txBody>
          <a:bodyPr>
            <a:normAutofit fontScale="90000"/>
          </a:bodyPr>
          <a:lstStyle/>
          <a:p>
            <a:r>
              <a:rPr lang="en-US" altLang="zh-CN" smtClean="0">
                <a:latin typeface="宋体" pitchFamily="2" charset="-122"/>
                <a:ea typeface="宋体" pitchFamily="2" charset="-122"/>
              </a:rPr>
              <a:t>Consequence / RHS</a:t>
            </a:r>
            <a:endParaRPr lang="zh-CN" altLang="en-US" smtClean="0">
              <a:latin typeface="宋体" pitchFamily="2" charset="-122"/>
              <a:ea typeface="宋体" pitchFamily="2" charset="-122"/>
            </a:endParaRPr>
          </a:p>
        </p:txBody>
      </p:sp>
      <p:sp>
        <p:nvSpPr>
          <p:cNvPr id="34820" name="Text Box 9"/>
          <p:cNvSpPr txBox="1">
            <a:spLocks noChangeArrowheads="1"/>
          </p:cNvSpPr>
          <p:nvPr/>
        </p:nvSpPr>
        <p:spPr bwMode="gray">
          <a:xfrm>
            <a:off x="457200" y="1371600"/>
            <a:ext cx="7467600" cy="3638550"/>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zh-CN" altLang="en-US" sz="1800" dirty="0">
                <a:latin typeface="宋体" pitchFamily="2" charset="-122"/>
              </a:rPr>
              <a:t>特有关键字</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update( fact )</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insert( new fact() )</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retract( fact )</a:t>
            </a:r>
          </a:p>
          <a:p>
            <a:pPr marL="336550" indent="-336550" fontAlgn="ctr">
              <a:spcBef>
                <a:spcPct val="35000"/>
              </a:spcBef>
              <a:buClr>
                <a:schemeClr val="accent1"/>
              </a:buClr>
              <a:buFont typeface="Wingdings" pitchFamily="2" charset="2"/>
              <a:buChar char="l"/>
            </a:pPr>
            <a:r>
              <a:rPr lang="zh-CN" altLang="en-US" sz="1800" dirty="0">
                <a:latin typeface="宋体" pitchFamily="2" charset="-122"/>
              </a:rPr>
              <a:t>访问</a:t>
            </a:r>
            <a:r>
              <a:rPr lang="en-US" altLang="zh-CN" sz="1800" dirty="0" err="1">
                <a:latin typeface="宋体" pitchFamily="2" charset="-122"/>
              </a:rPr>
              <a:t>KnowledgeHelper</a:t>
            </a:r>
            <a:r>
              <a:rPr lang="en-US" altLang="zh-CN" sz="1800" dirty="0">
                <a:latin typeface="宋体" pitchFamily="2" charset="-122"/>
              </a:rPr>
              <a:t>——drools.XXX</a:t>
            </a:r>
          </a:p>
          <a:p>
            <a:pPr marL="793750" lvl="1" indent="-336550" fontAlgn="ctr">
              <a:spcBef>
                <a:spcPct val="35000"/>
              </a:spcBef>
              <a:buClr>
                <a:schemeClr val="accent1"/>
              </a:buClr>
              <a:buFont typeface="Wingdings" pitchFamily="2" charset="2"/>
              <a:buChar char="l"/>
            </a:pPr>
            <a:r>
              <a:rPr lang="en-US" altLang="zh-CN" sz="1800" dirty="0" err="1">
                <a:latin typeface="宋体" pitchFamily="2" charset="-122"/>
              </a:rPr>
              <a:t>getRule</a:t>
            </a:r>
            <a:endParaRPr lang="en-US" altLang="zh-CN" sz="1800" dirty="0">
              <a:latin typeface="宋体" pitchFamily="2" charset="-122"/>
            </a:endParaRPr>
          </a:p>
          <a:p>
            <a:pPr marL="1250950" lvl="2" indent="-336550" fontAlgn="ctr">
              <a:spcBef>
                <a:spcPct val="35000"/>
              </a:spcBef>
              <a:buClr>
                <a:schemeClr val="accent1"/>
              </a:buClr>
              <a:buFont typeface="Wingdings" pitchFamily="2" charset="2"/>
              <a:buChar char="l"/>
            </a:pPr>
            <a:r>
              <a:rPr lang="zh-CN" altLang="en-US" sz="1800" dirty="0">
                <a:latin typeface="宋体" pitchFamily="2" charset="-122"/>
              </a:rPr>
              <a:t>比如：</a:t>
            </a:r>
            <a:r>
              <a:rPr lang="en-US" altLang="zh-CN" sz="1800" dirty="0" err="1">
                <a:latin typeface="宋体" pitchFamily="2" charset="-122"/>
              </a:rPr>
              <a:t>System.out.println</a:t>
            </a:r>
            <a:r>
              <a:rPr lang="en-US" altLang="zh-CN" sz="1800" dirty="0">
                <a:latin typeface="宋体" pitchFamily="2" charset="-122"/>
              </a:rPr>
              <a:t>(</a:t>
            </a:r>
            <a:r>
              <a:rPr lang="en-US" altLang="zh-CN" sz="1800" dirty="0" err="1">
                <a:latin typeface="宋体" pitchFamily="2" charset="-122"/>
              </a:rPr>
              <a:t>drools.getRule</a:t>
            </a:r>
            <a:r>
              <a:rPr lang="en-US" altLang="zh-CN" sz="1800" dirty="0">
                <a:latin typeface="宋体" pitchFamily="2" charset="-122"/>
              </a:rPr>
              <a:t>().</a:t>
            </a:r>
            <a:r>
              <a:rPr lang="en-US" altLang="zh-CN" sz="1800" dirty="0" err="1">
                <a:latin typeface="宋体" pitchFamily="2" charset="-122"/>
              </a:rPr>
              <a:t>getName</a:t>
            </a:r>
            <a:r>
              <a:rPr lang="en-US" altLang="zh-CN" sz="1800" dirty="0">
                <a:latin typeface="宋体" pitchFamily="2" charset="-122"/>
              </a:rPr>
              <a:t>()); </a:t>
            </a:r>
            <a:r>
              <a:rPr lang="zh-CN" altLang="en-US" sz="1800" dirty="0">
                <a:latin typeface="宋体" pitchFamily="2" charset="-122"/>
              </a:rPr>
              <a:t>将打印出正在执行</a:t>
            </a:r>
            <a:r>
              <a:rPr lang="en-US" altLang="zh-CN" sz="1800" dirty="0">
                <a:latin typeface="宋体" pitchFamily="2" charset="-122"/>
              </a:rPr>
              <a:t>rule</a:t>
            </a:r>
            <a:r>
              <a:rPr lang="zh-CN" altLang="en-US" sz="1800" dirty="0">
                <a:latin typeface="宋体" pitchFamily="2" charset="-122"/>
              </a:rPr>
              <a:t>的名称</a:t>
            </a:r>
          </a:p>
          <a:p>
            <a:pPr marL="793750" lvl="1" indent="-336550" fontAlgn="ctr">
              <a:spcBef>
                <a:spcPct val="35000"/>
              </a:spcBef>
              <a:buClr>
                <a:schemeClr val="accent1"/>
              </a:buClr>
              <a:buFont typeface="Wingdings" pitchFamily="2" charset="2"/>
              <a:buChar char="l"/>
            </a:pPr>
            <a:r>
              <a:rPr lang="en-US" altLang="zh-CN" sz="1800" dirty="0">
                <a:latin typeface="宋体" pitchFamily="2" charset="-122"/>
              </a:rPr>
              <a:t>halt——</a:t>
            </a:r>
            <a:r>
              <a:rPr lang="zh-CN" altLang="en-US" sz="1800" dirty="0">
                <a:latin typeface="宋体" pitchFamily="2" charset="-122"/>
              </a:rPr>
              <a:t>停止</a:t>
            </a:r>
            <a:r>
              <a:rPr lang="en-US" altLang="zh-CN" sz="1800" dirty="0">
                <a:latin typeface="宋体" pitchFamily="2" charset="-122"/>
              </a:rPr>
              <a:t>rule</a:t>
            </a:r>
            <a:r>
              <a:rPr lang="zh-CN" altLang="en-US" sz="1800" dirty="0">
                <a:latin typeface="宋体" pitchFamily="2" charset="-122"/>
              </a:rPr>
              <a:t>的</a:t>
            </a:r>
            <a:r>
              <a:rPr lang="en-US" altLang="zh-CN" sz="1800" dirty="0">
                <a:latin typeface="宋体" pitchFamily="2" charset="-122"/>
              </a:rPr>
              <a:t>firings</a:t>
            </a:r>
            <a:r>
              <a:rPr lang="zh-CN" altLang="en-US" sz="1800" dirty="0">
                <a:latin typeface="宋体" pitchFamily="2" charset="-122"/>
              </a:rPr>
              <a:t>，把控制权交给应用</a:t>
            </a:r>
          </a:p>
          <a:p>
            <a:pPr marL="793750" lvl="1" indent="-336550" fontAlgn="ctr">
              <a:spcBef>
                <a:spcPct val="35000"/>
              </a:spcBef>
              <a:buClr>
                <a:schemeClr val="accent1"/>
              </a:buClr>
              <a:buFont typeface="Wingdings" pitchFamily="2" charset="2"/>
              <a:buChar char="l"/>
            </a:pPr>
            <a:r>
              <a:rPr lang="en-US" altLang="zh-CN" sz="1800" dirty="0" err="1">
                <a:latin typeface="宋体" pitchFamily="2" charset="-122"/>
              </a:rPr>
              <a:t>setFocus</a:t>
            </a:r>
            <a:r>
              <a:rPr lang="en-US" altLang="zh-CN" sz="1800" dirty="0">
                <a:latin typeface="宋体" pitchFamily="2" charset="-122"/>
              </a:rPr>
              <a:t>——</a:t>
            </a:r>
            <a:r>
              <a:rPr lang="zh-CN" altLang="en-US" sz="1800" dirty="0">
                <a:latin typeface="宋体" pitchFamily="2" charset="-122"/>
              </a:rPr>
              <a:t>针对</a:t>
            </a:r>
            <a:r>
              <a:rPr lang="en-US" altLang="zh-CN" sz="1800" dirty="0">
                <a:latin typeface="宋体" pitchFamily="2" charset="-122"/>
              </a:rPr>
              <a:t>agenda groups</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xfrm>
            <a:off x="379413" y="893763"/>
            <a:ext cx="6246812" cy="376237"/>
          </a:xfrm>
        </p:spPr>
        <p:txBody>
          <a:bodyPr>
            <a:normAutofit fontScale="90000"/>
          </a:bodyPr>
          <a:lstStyle/>
          <a:p>
            <a:r>
              <a:rPr lang="zh-CN" altLang="en-US" smtClean="0">
                <a:latin typeface="宋体" pitchFamily="2" charset="-122"/>
                <a:ea typeface="宋体" pitchFamily="2" charset="-122"/>
              </a:rPr>
              <a:t>执行时控制</a:t>
            </a:r>
            <a:r>
              <a:rPr lang="en-US" altLang="zh-CN" smtClean="0">
                <a:latin typeface="宋体" pitchFamily="2" charset="-122"/>
                <a:ea typeface="宋体" pitchFamily="2" charset="-122"/>
              </a:rPr>
              <a:t>——Rule</a:t>
            </a:r>
            <a:r>
              <a:rPr lang="zh-CN" altLang="en-US" smtClean="0">
                <a:latin typeface="宋体" pitchFamily="2" charset="-122"/>
                <a:ea typeface="宋体" pitchFamily="2" charset="-122"/>
              </a:rPr>
              <a:t>属性</a:t>
            </a:r>
          </a:p>
        </p:txBody>
      </p:sp>
      <p:sp>
        <p:nvSpPr>
          <p:cNvPr id="35844" name="Text Box 9"/>
          <p:cNvSpPr txBox="1">
            <a:spLocks noChangeArrowheads="1"/>
          </p:cNvSpPr>
          <p:nvPr/>
        </p:nvSpPr>
        <p:spPr bwMode="gray">
          <a:xfrm>
            <a:off x="457200" y="1563687"/>
            <a:ext cx="7467600" cy="1865313"/>
          </a:xfrm>
          <a:prstGeom prst="rect">
            <a:avLst/>
          </a:prstGeom>
          <a:noFill/>
          <a:ln w="9525">
            <a:noFill/>
            <a:prstDash val="sysDot"/>
            <a:miter lim="800000"/>
            <a:headEnd/>
            <a:tailEnd/>
          </a:ln>
        </p:spPr>
        <p:txBody>
          <a:bodyPr>
            <a:spAutoFit/>
          </a:bodyPr>
          <a:lstStyle/>
          <a:p>
            <a:pPr marL="336550" indent="-336550" fontAlgn="ctr">
              <a:spcBef>
                <a:spcPct val="35000"/>
              </a:spcBef>
              <a:buClr>
                <a:schemeClr val="accent1"/>
              </a:buClr>
              <a:buFont typeface="Wingdings" pitchFamily="2" charset="2"/>
              <a:buChar char="l"/>
            </a:pPr>
            <a:r>
              <a:rPr lang="en-US" altLang="zh-CN" sz="1800" b="1" dirty="0">
                <a:latin typeface="宋体" pitchFamily="2" charset="-122"/>
              </a:rPr>
              <a:t>Salience</a:t>
            </a:r>
          </a:p>
          <a:p>
            <a:pPr marL="336550" indent="-336550" fontAlgn="ctr">
              <a:spcBef>
                <a:spcPct val="35000"/>
              </a:spcBef>
              <a:buClr>
                <a:schemeClr val="accent1"/>
              </a:buClr>
              <a:buFont typeface="Wingdings" pitchFamily="2" charset="2"/>
              <a:buChar char="l"/>
            </a:pPr>
            <a:r>
              <a:rPr lang="en-US" altLang="zh-CN" sz="1800" b="1" dirty="0">
                <a:latin typeface="宋体" pitchFamily="2" charset="-122"/>
              </a:rPr>
              <a:t>Agenda Groups</a:t>
            </a:r>
          </a:p>
          <a:p>
            <a:pPr marL="336550" indent="-336550" fontAlgn="ctr">
              <a:spcBef>
                <a:spcPct val="35000"/>
              </a:spcBef>
              <a:buClr>
                <a:schemeClr val="accent1"/>
              </a:buClr>
              <a:buFont typeface="Wingdings" pitchFamily="2" charset="2"/>
              <a:buChar char="l"/>
            </a:pPr>
            <a:r>
              <a:rPr lang="en-US" altLang="zh-CN" sz="1800" b="1" dirty="0">
                <a:latin typeface="宋体" pitchFamily="2" charset="-122"/>
              </a:rPr>
              <a:t>Activation Groups</a:t>
            </a:r>
          </a:p>
          <a:p>
            <a:pPr marL="336550" indent="-336550" fontAlgn="ctr">
              <a:spcBef>
                <a:spcPct val="35000"/>
              </a:spcBef>
              <a:buClr>
                <a:schemeClr val="accent1"/>
              </a:buClr>
              <a:buFont typeface="Wingdings" pitchFamily="2" charset="2"/>
              <a:buChar char="l"/>
            </a:pPr>
            <a:r>
              <a:rPr lang="en-US" altLang="zh-CN" sz="1800" b="1" dirty="0">
                <a:latin typeface="宋体" pitchFamily="2" charset="-122"/>
              </a:rPr>
              <a:t>No Loop</a:t>
            </a:r>
          </a:p>
          <a:p>
            <a:pPr marL="336550" indent="-336550" fontAlgn="ctr">
              <a:spcBef>
                <a:spcPct val="35000"/>
              </a:spcBef>
              <a:buClr>
                <a:schemeClr val="accent1"/>
              </a:buClr>
              <a:buFont typeface="Wingdings" pitchFamily="2" charset="2"/>
              <a:buChar char="l"/>
            </a:pPr>
            <a:r>
              <a:rPr lang="en-US" altLang="zh-CN" sz="1800" b="1" dirty="0" err="1">
                <a:latin typeface="宋体" pitchFamily="2" charset="-122"/>
              </a:rPr>
              <a:t>RuleFlow</a:t>
            </a:r>
            <a:endParaRPr lang="en-US" altLang="zh-CN" sz="1800" b="1" dirty="0">
              <a:latin typeface="宋体" pitchFamily="2" charset="-122"/>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4" name="圆角矩形 3"/>
          <p:cNvSpPr/>
          <p:nvPr/>
        </p:nvSpPr>
        <p:spPr>
          <a:xfrm>
            <a:off x="462771" y="3270790"/>
            <a:ext cx="6480720" cy="53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p:txBody>
          <a:bodyPr/>
          <a:lstStyle/>
          <a:p>
            <a:r>
              <a:rPr lang="en-US" altLang="zh-CN" dirty="0" err="1" smtClean="0"/>
              <a:t>JBoss</a:t>
            </a:r>
            <a:r>
              <a:rPr lang="en-US" altLang="zh-CN" dirty="0" smtClean="0"/>
              <a:t> Drools</a:t>
            </a:r>
            <a:r>
              <a:rPr lang="zh-CN" altLang="en-US" dirty="0" smtClean="0"/>
              <a:t>介绍</a:t>
            </a:r>
            <a:endParaRPr lang="en-US" altLang="zh-CN" dirty="0" smtClean="0"/>
          </a:p>
          <a:p>
            <a:r>
              <a:rPr lang="en-US" altLang="zh-CN" dirty="0" smtClean="0"/>
              <a:t>Hello Drools</a:t>
            </a:r>
          </a:p>
          <a:p>
            <a:r>
              <a:rPr lang="en-US" altLang="zh-CN" dirty="0" smtClean="0"/>
              <a:t>Drools Rule Language</a:t>
            </a:r>
          </a:p>
          <a:p>
            <a:r>
              <a:rPr lang="en-US" altLang="zh-CN" dirty="0" smtClean="0"/>
              <a:t>Domain Specific Language</a:t>
            </a:r>
          </a:p>
          <a:p>
            <a:r>
              <a:rPr lang="en-US" altLang="zh-CN" dirty="0" smtClean="0"/>
              <a:t>Flow</a:t>
            </a:r>
          </a:p>
          <a:p>
            <a:r>
              <a:rPr lang="en-US" altLang="zh-CN" dirty="0" smtClean="0"/>
              <a:t>Drools </a:t>
            </a:r>
            <a:r>
              <a:rPr lang="en-US" altLang="zh-CN" dirty="0" err="1" smtClean="0"/>
              <a:t>Guvnor</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Domain Specific Language</a:t>
            </a:r>
            <a:br>
              <a:rPr lang="en-US" altLang="zh-CN" dirty="0" smtClean="0"/>
            </a:br>
            <a:r>
              <a:rPr lang="zh-CN" altLang="en-US" dirty="0" smtClean="0"/>
              <a:t>领域特定语言</a:t>
            </a:r>
            <a:endParaRPr lang="zh-CN" altLang="en-US" dirty="0"/>
          </a:p>
        </p:txBody>
      </p:sp>
      <p:sp>
        <p:nvSpPr>
          <p:cNvPr id="3" name="内容占位符 2"/>
          <p:cNvSpPr>
            <a:spLocks noGrp="1"/>
          </p:cNvSpPr>
          <p:nvPr>
            <p:ph idx="1"/>
          </p:nvPr>
        </p:nvSpPr>
        <p:spPr/>
        <p:txBody>
          <a:bodyPr/>
          <a:lstStyle/>
          <a:p>
            <a:r>
              <a:rPr lang="zh-CN" altLang="en-US" dirty="0" smtClean="0"/>
              <a:t>自然语言与规则代码翻译器。</a:t>
            </a:r>
            <a:endParaRPr lang="en-US" altLang="zh-CN" dirty="0" smtClean="0"/>
          </a:p>
          <a:p>
            <a:r>
              <a:rPr lang="zh-CN" altLang="en-US" dirty="0" smtClean="0"/>
              <a:t>适合非技术人员使用（业务分析员）。</a:t>
            </a:r>
            <a:endParaRPr lang="en-US" altLang="zh-CN" dirty="0" smtClean="0"/>
          </a:p>
          <a:p>
            <a:r>
              <a:rPr lang="zh-CN" altLang="en-US" dirty="0" smtClean="0"/>
              <a:t>规则更加容易理解</a:t>
            </a:r>
            <a:endParaRPr lang="en-US" altLang="zh-CN" dirty="0" smtClean="0"/>
          </a:p>
          <a:p>
            <a:pPr lvl="1"/>
            <a:r>
              <a:rPr lang="zh-CN" altLang="en-US" dirty="0" smtClean="0"/>
              <a:t>只要告诉规则做什么就好，不许关注怎么做。</a:t>
            </a: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4" name="圆角矩形 3"/>
          <p:cNvSpPr/>
          <p:nvPr/>
        </p:nvSpPr>
        <p:spPr>
          <a:xfrm>
            <a:off x="462771" y="3816890"/>
            <a:ext cx="6480720" cy="53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p:txBody>
          <a:bodyPr/>
          <a:lstStyle/>
          <a:p>
            <a:r>
              <a:rPr lang="en-US" altLang="zh-CN" dirty="0" err="1" smtClean="0"/>
              <a:t>JBoss</a:t>
            </a:r>
            <a:r>
              <a:rPr lang="en-US" altLang="zh-CN" dirty="0" smtClean="0"/>
              <a:t> Drools</a:t>
            </a:r>
            <a:r>
              <a:rPr lang="zh-CN" altLang="en-US" dirty="0" smtClean="0"/>
              <a:t>介绍</a:t>
            </a:r>
            <a:endParaRPr lang="en-US" altLang="zh-CN" dirty="0" smtClean="0"/>
          </a:p>
          <a:p>
            <a:r>
              <a:rPr lang="en-US" altLang="zh-CN" dirty="0" smtClean="0"/>
              <a:t>Hello Drools</a:t>
            </a:r>
          </a:p>
          <a:p>
            <a:r>
              <a:rPr lang="en-US" altLang="zh-CN" dirty="0" smtClean="0"/>
              <a:t>Drools Rule Language</a:t>
            </a:r>
          </a:p>
          <a:p>
            <a:r>
              <a:rPr lang="en-US" altLang="zh-CN" dirty="0" smtClean="0"/>
              <a:t>Domain Specific Language</a:t>
            </a:r>
          </a:p>
          <a:p>
            <a:r>
              <a:rPr lang="en-US" altLang="zh-CN" dirty="0" smtClean="0"/>
              <a:t>Flow</a:t>
            </a:r>
          </a:p>
          <a:p>
            <a:r>
              <a:rPr lang="en-US" altLang="zh-CN" dirty="0" smtClean="0"/>
              <a:t>Drools </a:t>
            </a:r>
            <a:r>
              <a:rPr lang="en-US" altLang="zh-CN" dirty="0" err="1" smtClean="0"/>
              <a:t>Guvnor</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ea typeface="宋体" pitchFamily="2" charset="-122"/>
              </a:rPr>
              <a:t>Ruleflow</a:t>
            </a:r>
            <a:endParaRPr lang="zh-CN" altLang="en-US" smtClean="0">
              <a:ea typeface="宋体" pitchFamily="2" charset="-122"/>
            </a:endParaRPr>
          </a:p>
        </p:txBody>
      </p:sp>
      <p:sp>
        <p:nvSpPr>
          <p:cNvPr id="53251" name="内容占位符 2"/>
          <p:cNvSpPr>
            <a:spLocks noGrp="1"/>
          </p:cNvSpPr>
          <p:nvPr>
            <p:ph idx="1"/>
          </p:nvPr>
        </p:nvSpPr>
        <p:spPr/>
        <p:txBody>
          <a:bodyPr>
            <a:normAutofit/>
          </a:bodyPr>
          <a:lstStyle/>
          <a:p>
            <a:r>
              <a:rPr lang="en-US" altLang="zh-CN" sz="2000" dirty="0" smtClean="0">
                <a:ea typeface="宋体" pitchFamily="2" charset="-122"/>
              </a:rPr>
              <a:t>Drools</a:t>
            </a:r>
            <a:r>
              <a:rPr lang="zh-CN" altLang="en-US" sz="2000" dirty="0" smtClean="0">
                <a:ea typeface="宋体" pitchFamily="2" charset="-122"/>
              </a:rPr>
              <a:t>已经提供了定义执行顺序的功能，比如</a:t>
            </a:r>
            <a:r>
              <a:rPr lang="en-US" altLang="zh-CN" sz="2000" dirty="0" smtClean="0">
                <a:ea typeface="宋体" pitchFamily="2" charset="-122"/>
              </a:rPr>
              <a:t>salience</a:t>
            </a:r>
            <a:r>
              <a:rPr lang="zh-CN" altLang="en-US" sz="2000" dirty="0" smtClean="0">
                <a:ea typeface="宋体" pitchFamily="2" charset="-122"/>
              </a:rPr>
              <a:t>，</a:t>
            </a:r>
            <a:r>
              <a:rPr lang="en-US" altLang="zh-CN" sz="2000" dirty="0" smtClean="0">
                <a:ea typeface="宋体" pitchFamily="2" charset="-122"/>
              </a:rPr>
              <a:t>activation groups</a:t>
            </a:r>
            <a:r>
              <a:rPr lang="zh-CN" altLang="en-US" sz="2000" dirty="0" smtClean="0">
                <a:ea typeface="宋体" pitchFamily="2" charset="-122"/>
              </a:rPr>
              <a:t>等等</a:t>
            </a:r>
            <a:endParaRPr lang="en-US" altLang="zh-CN" sz="2000" dirty="0" smtClean="0">
              <a:ea typeface="宋体" pitchFamily="2" charset="-122"/>
            </a:endParaRPr>
          </a:p>
          <a:p>
            <a:r>
              <a:rPr lang="zh-CN" altLang="en-US" sz="2000" dirty="0" smtClean="0">
                <a:ea typeface="宋体" pitchFamily="2" charset="-122"/>
              </a:rPr>
              <a:t>当处理大量</a:t>
            </a:r>
            <a:r>
              <a:rPr lang="en-US" altLang="zh-CN" sz="2000" dirty="0" smtClean="0">
                <a:ea typeface="宋体" pitchFamily="2" charset="-122"/>
              </a:rPr>
              <a:t>rule</a:t>
            </a:r>
            <a:r>
              <a:rPr lang="zh-CN" altLang="en-US" sz="2000" dirty="0" smtClean="0">
                <a:ea typeface="宋体" pitchFamily="2" charset="-122"/>
              </a:rPr>
              <a:t>集的时候，管理规则的执行顺序可能会变得复杂</a:t>
            </a:r>
            <a:endParaRPr lang="en-US" altLang="zh-CN" sz="2000" dirty="0" smtClean="0">
              <a:ea typeface="宋体" pitchFamily="2" charset="-122"/>
            </a:endParaRPr>
          </a:p>
          <a:p>
            <a:r>
              <a:rPr lang="en-US" altLang="zh-CN" sz="2000" dirty="0" err="1" smtClean="0">
                <a:ea typeface="宋体" pitchFamily="2" charset="-122"/>
              </a:rPr>
              <a:t>Ruleflow</a:t>
            </a:r>
            <a:r>
              <a:rPr lang="zh-CN" altLang="en-US" sz="2000" dirty="0" smtClean="0">
                <a:ea typeface="宋体" pitchFamily="2" charset="-122"/>
              </a:rPr>
              <a:t>允许使用图形化的流程图来指定</a:t>
            </a:r>
            <a:r>
              <a:rPr lang="en-US" altLang="zh-CN" sz="2000" dirty="0" smtClean="0">
                <a:ea typeface="宋体" pitchFamily="2" charset="-122"/>
              </a:rPr>
              <a:t>rule</a:t>
            </a:r>
            <a:r>
              <a:rPr lang="zh-CN" altLang="en-US" sz="2000" dirty="0" smtClean="0">
                <a:ea typeface="宋体" pitchFamily="2" charset="-122"/>
              </a:rPr>
              <a:t>集的顺序</a:t>
            </a:r>
            <a:endParaRPr lang="en-US" altLang="zh-CN" sz="2000" dirty="0" smtClean="0">
              <a:ea typeface="宋体" pitchFamily="2" charset="-122"/>
            </a:endParaRPr>
          </a:p>
          <a:p>
            <a:r>
              <a:rPr lang="zh-CN" altLang="en-US" sz="2000" dirty="0" smtClean="0">
                <a:ea typeface="宋体" pitchFamily="2" charset="-122"/>
              </a:rPr>
              <a:t>允许你指定</a:t>
            </a:r>
            <a:r>
              <a:rPr lang="en-US" altLang="zh-CN" sz="2000" dirty="0" smtClean="0">
                <a:ea typeface="宋体" pitchFamily="2" charset="-122"/>
              </a:rPr>
              <a:t>rule</a:t>
            </a:r>
            <a:r>
              <a:rPr lang="zh-CN" altLang="en-US" sz="2000" dirty="0" smtClean="0">
                <a:ea typeface="宋体" pitchFamily="2" charset="-122"/>
              </a:rPr>
              <a:t>集顺序或者并行执行</a:t>
            </a:r>
            <a:endParaRPr lang="en-US" altLang="zh-CN" sz="2000" dirty="0" smtClean="0">
              <a:ea typeface="宋体" pitchFamily="2" charset="-122"/>
            </a:endParaRPr>
          </a:p>
          <a:p>
            <a:r>
              <a:rPr lang="zh-CN" altLang="en-US" sz="2000" dirty="0" smtClean="0">
                <a:ea typeface="宋体" pitchFamily="2" charset="-122"/>
              </a:rPr>
              <a:t>要使用</a:t>
            </a:r>
            <a:r>
              <a:rPr lang="en-US" altLang="zh-CN" sz="2000" dirty="0" err="1" smtClean="0">
                <a:ea typeface="宋体" pitchFamily="2" charset="-122"/>
              </a:rPr>
              <a:t>ruleflow</a:t>
            </a:r>
            <a:r>
              <a:rPr lang="zh-CN" altLang="en-US" sz="2000" dirty="0" smtClean="0">
                <a:ea typeface="宋体" pitchFamily="2" charset="-122"/>
              </a:rPr>
              <a:t>，你需要：</a:t>
            </a:r>
            <a:endParaRPr lang="en-US" altLang="zh-CN" sz="2000" dirty="0" smtClean="0">
              <a:ea typeface="宋体" pitchFamily="2" charset="-122"/>
            </a:endParaRPr>
          </a:p>
          <a:p>
            <a:pPr lvl="1"/>
            <a:r>
              <a:rPr lang="zh-CN" altLang="en-US" sz="2000" dirty="0" smtClean="0">
                <a:ea typeface="宋体" pitchFamily="2" charset="-122"/>
              </a:rPr>
              <a:t>使用</a:t>
            </a:r>
            <a:r>
              <a:rPr lang="en-US" altLang="zh-CN" sz="2000" dirty="0" smtClean="0">
                <a:ea typeface="宋体" pitchFamily="2" charset="-122"/>
              </a:rPr>
              <a:t>rule</a:t>
            </a:r>
            <a:r>
              <a:rPr lang="zh-CN" altLang="en-US" sz="2000" dirty="0" smtClean="0">
                <a:ea typeface="宋体" pitchFamily="2" charset="-122"/>
              </a:rPr>
              <a:t>属性来给每个</a:t>
            </a:r>
            <a:r>
              <a:rPr lang="en-US" altLang="zh-CN" sz="2000" dirty="0" smtClean="0">
                <a:ea typeface="宋体" pitchFamily="2" charset="-122"/>
              </a:rPr>
              <a:t>rule</a:t>
            </a:r>
            <a:r>
              <a:rPr lang="zh-CN" altLang="en-US" sz="2000" dirty="0" smtClean="0">
                <a:ea typeface="宋体" pitchFamily="2" charset="-122"/>
              </a:rPr>
              <a:t>指定一个所属的</a:t>
            </a:r>
            <a:r>
              <a:rPr lang="en-US" altLang="zh-CN" sz="2000" dirty="0" err="1" smtClean="0">
                <a:ea typeface="宋体" pitchFamily="2" charset="-122"/>
              </a:rPr>
              <a:t>ruleflow</a:t>
            </a:r>
            <a:r>
              <a:rPr lang="en-US" altLang="zh-CN" sz="2000" dirty="0" smtClean="0">
                <a:ea typeface="宋体" pitchFamily="2" charset="-122"/>
              </a:rPr>
              <a:t> group</a:t>
            </a:r>
          </a:p>
          <a:p>
            <a:pPr lvl="1"/>
            <a:r>
              <a:rPr lang="zh-CN" altLang="en-US" sz="2000" dirty="0" smtClean="0">
                <a:ea typeface="宋体" pitchFamily="2" charset="-122"/>
              </a:rPr>
              <a:t>定义一个</a:t>
            </a:r>
            <a:r>
              <a:rPr lang="en-US" altLang="zh-CN" sz="2000" dirty="0" err="1" smtClean="0">
                <a:ea typeface="宋体" pitchFamily="2" charset="-122"/>
              </a:rPr>
              <a:t>ruleflow</a:t>
            </a:r>
            <a:r>
              <a:rPr lang="zh-CN" altLang="en-US" sz="2000" dirty="0" smtClean="0">
                <a:ea typeface="宋体" pitchFamily="2" charset="-122"/>
              </a:rPr>
              <a:t>图来描述这些</a:t>
            </a:r>
            <a:r>
              <a:rPr lang="en-US" altLang="zh-CN" sz="2000" dirty="0" err="1" smtClean="0">
                <a:ea typeface="宋体" pitchFamily="2" charset="-122"/>
              </a:rPr>
              <a:t>ruleflow</a:t>
            </a:r>
            <a:r>
              <a:rPr lang="en-US" altLang="zh-CN" sz="2000" dirty="0" smtClean="0">
                <a:ea typeface="宋体" pitchFamily="2" charset="-122"/>
              </a:rPr>
              <a:t> groups</a:t>
            </a:r>
            <a:r>
              <a:rPr lang="zh-CN" altLang="en-US" sz="2000" dirty="0" smtClean="0">
                <a:ea typeface="宋体" pitchFamily="2" charset="-122"/>
              </a:rPr>
              <a:t>在执行中的顺序</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normAutofit/>
          </a:bodyPr>
          <a:lstStyle/>
          <a:p>
            <a:r>
              <a:rPr lang="zh-CN" altLang="en-US" sz="3200" dirty="0" smtClean="0">
                <a:ea typeface="宋体" pitchFamily="2" charset="-122"/>
              </a:rPr>
              <a:t>构建一个</a:t>
            </a:r>
            <a:r>
              <a:rPr lang="en-US" altLang="zh-CN" sz="3200" dirty="0" err="1" smtClean="0">
                <a:ea typeface="宋体" pitchFamily="2" charset="-122"/>
              </a:rPr>
              <a:t>ruleflow</a:t>
            </a:r>
            <a:endParaRPr lang="zh-CN" altLang="en-US" sz="3200" dirty="0" smtClean="0">
              <a:ea typeface="宋体" pitchFamily="2" charset="-122"/>
            </a:endParaRPr>
          </a:p>
        </p:txBody>
      </p:sp>
      <p:sp>
        <p:nvSpPr>
          <p:cNvPr id="55299" name="内容占位符 2"/>
          <p:cNvSpPr>
            <a:spLocks noGrp="1"/>
          </p:cNvSpPr>
          <p:nvPr>
            <p:ph idx="1"/>
          </p:nvPr>
        </p:nvSpPr>
        <p:spPr>
          <a:xfrm>
            <a:off x="457200" y="1268760"/>
            <a:ext cx="8229600" cy="757238"/>
          </a:xfrm>
        </p:spPr>
        <p:txBody>
          <a:bodyPr>
            <a:normAutofit/>
          </a:bodyPr>
          <a:lstStyle/>
          <a:p>
            <a:r>
              <a:rPr lang="zh-CN" altLang="en-US" sz="2000" dirty="0" smtClean="0">
                <a:ea typeface="宋体" pitchFamily="2" charset="-122"/>
              </a:rPr>
              <a:t>使用</a:t>
            </a:r>
            <a:r>
              <a:rPr lang="en-US" altLang="zh-CN" sz="2000" dirty="0" smtClean="0">
                <a:ea typeface="宋体" pitchFamily="2" charset="-122"/>
              </a:rPr>
              <a:t> New -&gt; Other -&gt; Drools -&gt; Flow File</a:t>
            </a:r>
            <a:r>
              <a:rPr lang="zh-CN" altLang="en-US" sz="2000" dirty="0" smtClean="0">
                <a:ea typeface="宋体" pitchFamily="2" charset="-122"/>
              </a:rPr>
              <a:t>，将创建一个新的</a:t>
            </a:r>
            <a:r>
              <a:rPr lang="en-US" altLang="zh-CN" sz="2000" dirty="0" smtClean="0">
                <a:ea typeface="宋体" pitchFamily="2" charset="-122"/>
              </a:rPr>
              <a:t>.</a:t>
            </a:r>
            <a:r>
              <a:rPr lang="en-US" altLang="zh-CN" sz="2000" dirty="0" err="1" smtClean="0">
                <a:ea typeface="宋体" pitchFamily="2" charset="-122"/>
              </a:rPr>
              <a:t>rf</a:t>
            </a:r>
            <a:r>
              <a:rPr lang="en-US" altLang="zh-CN" sz="2000" dirty="0" smtClean="0">
                <a:ea typeface="宋体" pitchFamily="2" charset="-122"/>
              </a:rPr>
              <a:t> </a:t>
            </a:r>
            <a:r>
              <a:rPr lang="zh-CN" altLang="en-US" sz="2000" dirty="0" smtClean="0">
                <a:ea typeface="宋体" pitchFamily="2" charset="-122"/>
              </a:rPr>
              <a:t>文件</a:t>
            </a:r>
          </a:p>
        </p:txBody>
      </p:sp>
      <p:pic>
        <p:nvPicPr>
          <p:cNvPr id="5" name="图片 4" descr="1.jpg"/>
          <p:cNvPicPr>
            <a:picLocks noChangeAspect="1"/>
          </p:cNvPicPr>
          <p:nvPr/>
        </p:nvPicPr>
        <p:blipFill>
          <a:blip r:embed="rId2"/>
          <a:stretch>
            <a:fillRect/>
          </a:stretch>
        </p:blipFill>
        <p:spPr>
          <a:xfrm>
            <a:off x="1403648" y="2204863"/>
            <a:ext cx="5688632" cy="4190481"/>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smtClean="0">
                <a:ea typeface="宋体" pitchFamily="2" charset="-122"/>
              </a:rPr>
              <a:t>Drools</a:t>
            </a:r>
            <a:r>
              <a:rPr lang="zh-CN" altLang="en-US" smtClean="0">
                <a:ea typeface="宋体" pitchFamily="2" charset="-122"/>
              </a:rPr>
              <a:t>透视图</a:t>
            </a:r>
          </a:p>
        </p:txBody>
      </p:sp>
      <p:sp>
        <p:nvSpPr>
          <p:cNvPr id="56323" name="内容占位符 2"/>
          <p:cNvSpPr>
            <a:spLocks noGrp="1"/>
          </p:cNvSpPr>
          <p:nvPr>
            <p:ph idx="1"/>
          </p:nvPr>
        </p:nvSpPr>
        <p:spPr>
          <a:xfrm>
            <a:off x="457200" y="1600200"/>
            <a:ext cx="8229600" cy="685800"/>
          </a:xfrm>
        </p:spPr>
        <p:txBody>
          <a:bodyPr>
            <a:normAutofit fontScale="77500" lnSpcReduction="20000"/>
          </a:bodyPr>
          <a:lstStyle/>
          <a:p>
            <a:r>
              <a:rPr lang="zh-CN" altLang="en-US" smtClean="0">
                <a:ea typeface="宋体" pitchFamily="2" charset="-122"/>
              </a:rPr>
              <a:t>打开“</a:t>
            </a:r>
            <a:r>
              <a:rPr lang="en-US" altLang="zh-CN" smtClean="0">
                <a:ea typeface="宋体" pitchFamily="2" charset="-122"/>
              </a:rPr>
              <a:t>Drools</a:t>
            </a:r>
            <a:r>
              <a:rPr lang="zh-CN" altLang="en-US" smtClean="0">
                <a:ea typeface="宋体" pitchFamily="2" charset="-122"/>
              </a:rPr>
              <a:t>透视图”，“</a:t>
            </a:r>
            <a:r>
              <a:rPr lang="en-US" altLang="zh-CN" smtClean="0">
                <a:ea typeface="宋体" pitchFamily="2" charset="-122"/>
              </a:rPr>
              <a:t>properties</a:t>
            </a:r>
            <a:r>
              <a:rPr lang="zh-CN" altLang="en-US" smtClean="0">
                <a:ea typeface="宋体" pitchFamily="2" charset="-122"/>
              </a:rPr>
              <a:t>”面板在</a:t>
            </a:r>
            <a:r>
              <a:rPr lang="en-US" altLang="zh-CN" smtClean="0">
                <a:ea typeface="宋体" pitchFamily="2" charset="-122"/>
              </a:rPr>
              <a:t>eclispe</a:t>
            </a:r>
            <a:r>
              <a:rPr lang="zh-CN" altLang="en-US" smtClean="0">
                <a:ea typeface="宋体" pitchFamily="2" charset="-122"/>
              </a:rPr>
              <a:t>窗口底部</a:t>
            </a:r>
          </a:p>
        </p:txBody>
      </p:sp>
      <p:pic>
        <p:nvPicPr>
          <p:cNvPr id="56324" name="Picture 2"/>
          <p:cNvPicPr>
            <a:picLocks noChangeAspect="1" noChangeArrowheads="1"/>
          </p:cNvPicPr>
          <p:nvPr/>
        </p:nvPicPr>
        <p:blipFill>
          <a:blip r:embed="rId2"/>
          <a:srcRect/>
          <a:stretch>
            <a:fillRect/>
          </a:stretch>
        </p:blipFill>
        <p:spPr bwMode="auto">
          <a:xfrm>
            <a:off x="990600" y="2362200"/>
            <a:ext cx="6553200" cy="385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endParaRPr lang="zh-CN" altLang="en-US" smtClean="0">
              <a:ea typeface="宋体" pitchFamily="2" charset="-122"/>
            </a:endParaRPr>
          </a:p>
        </p:txBody>
      </p:sp>
      <p:pic>
        <p:nvPicPr>
          <p:cNvPr id="57347" name="Picture 2"/>
          <p:cNvPicPr>
            <a:picLocks noChangeAspect="1" noChangeArrowheads="1"/>
          </p:cNvPicPr>
          <p:nvPr/>
        </p:nvPicPr>
        <p:blipFill>
          <a:blip r:embed="rId2"/>
          <a:srcRect/>
          <a:stretch>
            <a:fillRect/>
          </a:stretch>
        </p:blipFill>
        <p:spPr bwMode="auto">
          <a:xfrm>
            <a:off x="0" y="1196752"/>
            <a:ext cx="9088753" cy="532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graphicFrame>
        <p:nvGraphicFramePr>
          <p:cNvPr id="4" name="表格 3"/>
          <p:cNvGraphicFramePr>
            <a:graphicFrameLocks noGrp="1"/>
          </p:cNvGraphicFramePr>
          <p:nvPr/>
        </p:nvGraphicFramePr>
        <p:xfrm>
          <a:off x="827584" y="1484784"/>
          <a:ext cx="7344816" cy="2016224"/>
        </p:xfrm>
        <a:graphic>
          <a:graphicData uri="http://schemas.openxmlformats.org/drawingml/2006/table">
            <a:tbl>
              <a:tblPr firstRow="1" bandRow="1">
                <a:tableStyleId>{5C22544A-7EE6-4342-B048-85BDC9FD1C3A}</a:tableStyleId>
              </a:tblPr>
              <a:tblGrid>
                <a:gridCol w="7344816"/>
              </a:tblGrid>
              <a:tr h="2016224">
                <a:tc>
                  <a:txBody>
                    <a:bodyPr/>
                    <a:lstStyle/>
                    <a:p>
                      <a:pPr algn="l"/>
                      <a:r>
                        <a:rPr lang="en-US" altLang="zh-CN" b="0" dirty="0" smtClean="0">
                          <a:solidFill>
                            <a:srgbClr val="C00000"/>
                          </a:solidFill>
                        </a:rPr>
                        <a:t>If</a:t>
                      </a:r>
                      <a:r>
                        <a:rPr lang="en-US" altLang="zh-CN" b="0" dirty="0" smtClean="0">
                          <a:solidFill>
                            <a:schemeClr val="accent1">
                              <a:lumMod val="75000"/>
                            </a:schemeClr>
                          </a:solidFill>
                        </a:rPr>
                        <a:t> ( “</a:t>
                      </a:r>
                      <a:r>
                        <a:rPr lang="en-US" altLang="zh-CN" b="0" dirty="0" err="1" smtClean="0">
                          <a:solidFill>
                            <a:schemeClr val="accent1">
                              <a:lumMod val="75000"/>
                            </a:schemeClr>
                          </a:solidFill>
                        </a:rPr>
                        <a:t>Joe”.equal</a:t>
                      </a:r>
                      <a:r>
                        <a:rPr lang="en-US" altLang="zh-CN" b="0" dirty="0" smtClean="0">
                          <a:solidFill>
                            <a:schemeClr val="accent1">
                              <a:lumMod val="75000"/>
                            </a:schemeClr>
                          </a:solidFill>
                        </a:rPr>
                        <a:t>( </a:t>
                      </a:r>
                      <a:r>
                        <a:rPr lang="en-US" altLang="zh-CN" b="0" dirty="0" err="1" smtClean="0">
                          <a:solidFill>
                            <a:schemeClr val="accent1">
                              <a:lumMod val="75000"/>
                            </a:schemeClr>
                          </a:solidFill>
                        </a:rPr>
                        <a:t>people.getName</a:t>
                      </a:r>
                      <a:r>
                        <a:rPr lang="en-US" altLang="zh-CN" b="0" dirty="0" smtClean="0">
                          <a:solidFill>
                            <a:schemeClr val="accent1">
                              <a:lumMod val="75000"/>
                            </a:schemeClr>
                          </a:solidFill>
                        </a:rPr>
                        <a:t>() ) )</a:t>
                      </a:r>
                    </a:p>
                    <a:p>
                      <a:pPr algn="l"/>
                      <a:r>
                        <a:rPr lang="en-US" altLang="zh-CN" b="0" dirty="0" smtClean="0">
                          <a:solidFill>
                            <a:schemeClr val="accent1">
                              <a:lumMod val="75000"/>
                            </a:schemeClr>
                          </a:solidFill>
                        </a:rPr>
                        <a:t>{</a:t>
                      </a:r>
                    </a:p>
                    <a:p>
                      <a:pPr algn="l"/>
                      <a:r>
                        <a:rPr lang="en-US" altLang="zh-CN" b="0" dirty="0" smtClean="0">
                          <a:solidFill>
                            <a:schemeClr val="accent1">
                              <a:lumMod val="75000"/>
                            </a:schemeClr>
                          </a:solidFill>
                        </a:rPr>
                        <a:t>      </a:t>
                      </a:r>
                      <a:r>
                        <a:rPr lang="en-US" altLang="zh-CN" b="0" dirty="0" smtClean="0">
                          <a:solidFill>
                            <a:srgbClr val="C00000"/>
                          </a:solidFill>
                        </a:rPr>
                        <a:t>if</a:t>
                      </a:r>
                      <a:r>
                        <a:rPr lang="en-US" altLang="zh-CN" b="0" dirty="0" smtClean="0">
                          <a:solidFill>
                            <a:schemeClr val="accent1">
                              <a:lumMod val="75000"/>
                            </a:schemeClr>
                          </a:solidFill>
                        </a:rPr>
                        <a:t>( “</a:t>
                      </a:r>
                      <a:r>
                        <a:rPr lang="en-US" altLang="zh-CN" b="0" dirty="0" err="1" smtClean="0">
                          <a:solidFill>
                            <a:schemeClr val="accent1">
                              <a:lumMod val="75000"/>
                            </a:schemeClr>
                          </a:solidFill>
                        </a:rPr>
                        <a:t>Male”.equal</a:t>
                      </a:r>
                      <a:r>
                        <a:rPr lang="en-US" altLang="zh-CN" b="0" dirty="0" smtClean="0">
                          <a:solidFill>
                            <a:schemeClr val="accent1">
                              <a:lumMod val="75000"/>
                            </a:schemeClr>
                          </a:solidFill>
                        </a:rPr>
                        <a:t>( </a:t>
                      </a:r>
                      <a:r>
                        <a:rPr lang="en-US" altLang="zh-CN" b="0" dirty="0" err="1" smtClean="0">
                          <a:solidFill>
                            <a:schemeClr val="accent1">
                              <a:lumMod val="75000"/>
                            </a:schemeClr>
                          </a:solidFill>
                        </a:rPr>
                        <a:t>people.getSex</a:t>
                      </a:r>
                      <a:r>
                        <a:rPr lang="en-US" altLang="zh-CN" b="0" dirty="0" smtClean="0">
                          <a:solidFill>
                            <a:schemeClr val="accent1">
                              <a:lumMod val="75000"/>
                            </a:schemeClr>
                          </a:solidFill>
                        </a:rPr>
                        <a:t>() ) )</a:t>
                      </a:r>
                    </a:p>
                    <a:p>
                      <a:pPr algn="l"/>
                      <a:r>
                        <a:rPr lang="en-US" altLang="zh-CN" b="0" dirty="0" smtClean="0">
                          <a:solidFill>
                            <a:schemeClr val="accent1">
                              <a:lumMod val="75000"/>
                            </a:schemeClr>
                          </a:solidFill>
                        </a:rPr>
                        <a:t>      {</a:t>
                      </a:r>
                    </a:p>
                    <a:p>
                      <a:pPr algn="l"/>
                      <a:r>
                        <a:rPr lang="en-US" altLang="zh-CN" b="0" dirty="0" smtClean="0">
                          <a:solidFill>
                            <a:schemeClr val="accent1">
                              <a:lumMod val="75000"/>
                            </a:schemeClr>
                          </a:solidFill>
                        </a:rPr>
                        <a:t>              </a:t>
                      </a:r>
                      <a:r>
                        <a:rPr lang="en-US" altLang="zh-CN" b="0" dirty="0" err="1" smtClean="0">
                          <a:solidFill>
                            <a:schemeClr val="accent1">
                              <a:lumMod val="75000"/>
                            </a:schemeClr>
                          </a:solidFill>
                        </a:rPr>
                        <a:t>System.out.priltln</a:t>
                      </a:r>
                      <a:r>
                        <a:rPr lang="en-US" altLang="zh-CN" b="0" dirty="0" smtClean="0">
                          <a:solidFill>
                            <a:schemeClr val="accent1">
                              <a:lumMod val="75000"/>
                            </a:schemeClr>
                          </a:solidFill>
                        </a:rPr>
                        <a:t>(“This is a man,</a:t>
                      </a:r>
                      <a:r>
                        <a:rPr lang="en-US" altLang="zh-CN" b="0" baseline="0" dirty="0" smtClean="0">
                          <a:solidFill>
                            <a:schemeClr val="accent1">
                              <a:lumMod val="75000"/>
                            </a:schemeClr>
                          </a:solidFill>
                        </a:rPr>
                        <a:t> name is Joe.</a:t>
                      </a:r>
                      <a:r>
                        <a:rPr lang="en-US" altLang="zh-CN" b="0" dirty="0" smtClean="0">
                          <a:solidFill>
                            <a:schemeClr val="accent1">
                              <a:lumMod val="75000"/>
                            </a:schemeClr>
                          </a:solidFill>
                        </a:rPr>
                        <a:t>”);</a:t>
                      </a:r>
                    </a:p>
                    <a:p>
                      <a:pPr algn="l"/>
                      <a:r>
                        <a:rPr lang="en-US" altLang="zh-CN" b="0" baseline="0" dirty="0" smtClean="0">
                          <a:solidFill>
                            <a:schemeClr val="accent1">
                              <a:lumMod val="75000"/>
                            </a:schemeClr>
                          </a:solidFill>
                        </a:rPr>
                        <a:t>      }</a:t>
                      </a:r>
                      <a:endParaRPr lang="en-US" altLang="zh-CN" b="0" dirty="0" smtClean="0">
                        <a:solidFill>
                          <a:schemeClr val="accent1">
                            <a:lumMod val="75000"/>
                          </a:schemeClr>
                        </a:solidFill>
                      </a:endParaRPr>
                    </a:p>
                    <a:p>
                      <a:pPr algn="l"/>
                      <a:r>
                        <a:rPr lang="en-US" altLang="zh-CN" b="0" dirty="0" smtClean="0">
                          <a:solidFill>
                            <a:schemeClr val="accent1">
                              <a:lumMod val="75000"/>
                            </a:schemeClr>
                          </a:solidFill>
                        </a:rPr>
                        <a:t>}</a:t>
                      </a:r>
                      <a:endParaRPr lang="zh-CN" altLang="en-US" b="0" dirty="0">
                        <a:solidFill>
                          <a:schemeClr val="accent1">
                            <a:lumMod val="75000"/>
                          </a:schemeClr>
                        </a:solidFill>
                      </a:endParaRPr>
                    </a:p>
                  </a:txBody>
                  <a:tcPr>
                    <a:solidFill>
                      <a:schemeClr val="tx1"/>
                    </a:solidFill>
                  </a:tcPr>
                </a:tc>
              </a:tr>
            </a:tbl>
          </a:graphicData>
        </a:graphic>
      </p:graphicFrame>
      <p:graphicFrame>
        <p:nvGraphicFramePr>
          <p:cNvPr id="5" name="表格 4"/>
          <p:cNvGraphicFramePr>
            <a:graphicFrameLocks noGrp="1"/>
          </p:cNvGraphicFramePr>
          <p:nvPr/>
        </p:nvGraphicFramePr>
        <p:xfrm>
          <a:off x="827584" y="3861048"/>
          <a:ext cx="7272808" cy="2304256"/>
        </p:xfrm>
        <a:graphic>
          <a:graphicData uri="http://schemas.openxmlformats.org/drawingml/2006/table">
            <a:tbl>
              <a:tblPr firstRow="1" bandRow="1">
                <a:tableStyleId>{5C22544A-7EE6-4342-B048-85BDC9FD1C3A}</a:tableStyleId>
              </a:tblPr>
              <a:tblGrid>
                <a:gridCol w="7272808"/>
              </a:tblGrid>
              <a:tr h="2304256">
                <a:tc>
                  <a:txBody>
                    <a:bodyPr/>
                    <a:lstStyle/>
                    <a:p>
                      <a:r>
                        <a:rPr kumimoji="0" lang="en-US" altLang="zh-CN" sz="1800" b="0" kern="1200" dirty="0" smtClean="0">
                          <a:solidFill>
                            <a:srgbClr val="C00000"/>
                          </a:solidFill>
                          <a:latin typeface="+mn-lt"/>
                          <a:ea typeface="+mn-ea"/>
                          <a:cs typeface="+mn-cs"/>
                        </a:rPr>
                        <a:t>rule</a:t>
                      </a:r>
                      <a:r>
                        <a:rPr kumimoji="0" lang="en-US" altLang="zh-CN" sz="1800" b="0" kern="1200" dirty="0" smtClean="0">
                          <a:solidFill>
                            <a:schemeClr val="accent1">
                              <a:lumMod val="75000"/>
                            </a:schemeClr>
                          </a:solidFill>
                          <a:latin typeface="+mn-lt"/>
                          <a:ea typeface="+mn-ea"/>
                          <a:cs typeface="+mn-cs"/>
                        </a:rPr>
                        <a:t> </a:t>
                      </a:r>
                      <a:r>
                        <a:rPr kumimoji="0" lang="en-US" altLang="zh-CN" sz="1800" b="0" kern="1200" dirty="0" smtClean="0">
                          <a:solidFill>
                            <a:srgbClr val="00B050"/>
                          </a:solidFill>
                          <a:latin typeface="+mn-lt"/>
                          <a:ea typeface="+mn-ea"/>
                          <a:cs typeface="+mn-cs"/>
                        </a:rPr>
                        <a:t>"</a:t>
                      </a:r>
                      <a:r>
                        <a:rPr kumimoji="0" lang="en-US" altLang="zh-CN" sz="1800" b="0" kern="1200" dirty="0" err="1" smtClean="0">
                          <a:solidFill>
                            <a:srgbClr val="00B050"/>
                          </a:solidFill>
                          <a:latin typeface="+mn-lt"/>
                          <a:ea typeface="+mn-ea"/>
                          <a:cs typeface="+mn-cs"/>
                        </a:rPr>
                        <a:t>GoodBye</a:t>
                      </a:r>
                      <a:r>
                        <a:rPr kumimoji="0" lang="en-US" altLang="zh-CN" sz="1800" b="0" kern="1200" dirty="0" smtClean="0">
                          <a:solidFill>
                            <a:srgbClr val="00B050"/>
                          </a:solidFill>
                          <a:latin typeface="+mn-lt"/>
                          <a:ea typeface="+mn-ea"/>
                          <a:cs typeface="+mn-cs"/>
                        </a:rPr>
                        <a:t>"</a:t>
                      </a:r>
                    </a:p>
                    <a:p>
                      <a:r>
                        <a:rPr kumimoji="0" lang="en-US" altLang="zh-CN" sz="1800" b="0" kern="1200" baseline="0" dirty="0" smtClean="0">
                          <a:solidFill>
                            <a:srgbClr val="C00000"/>
                          </a:solidFill>
                          <a:latin typeface="+mn-lt"/>
                          <a:ea typeface="+mn-ea"/>
                          <a:cs typeface="+mn-cs"/>
                        </a:rPr>
                        <a:t>    </a:t>
                      </a:r>
                      <a:r>
                        <a:rPr kumimoji="0" lang="en-US" altLang="zh-CN" sz="1800" b="0" kern="1200" dirty="0" smtClean="0">
                          <a:solidFill>
                            <a:srgbClr val="C00000"/>
                          </a:solidFill>
                          <a:latin typeface="+mn-lt"/>
                          <a:ea typeface="+mn-ea"/>
                          <a:cs typeface="+mn-cs"/>
                        </a:rPr>
                        <a:t>when</a:t>
                      </a:r>
                    </a:p>
                    <a:p>
                      <a:r>
                        <a:rPr kumimoji="0" lang="da-DK" altLang="zh-CN" sz="1800" b="0" kern="1200" dirty="0" smtClean="0">
                          <a:solidFill>
                            <a:schemeClr val="accent1">
                              <a:lumMod val="75000"/>
                            </a:schemeClr>
                          </a:solidFill>
                          <a:latin typeface="+mn-lt"/>
                          <a:ea typeface="+mn-ea"/>
                          <a:cs typeface="+mn-cs"/>
                        </a:rPr>
                        <a:t>         People( name = ”Joe”, sex</a:t>
                      </a:r>
                      <a:r>
                        <a:rPr kumimoji="0" lang="da-DK" altLang="zh-CN" sz="1800" b="0" kern="1200" baseline="0" dirty="0" smtClean="0">
                          <a:solidFill>
                            <a:schemeClr val="accent1">
                              <a:lumMod val="75000"/>
                            </a:schemeClr>
                          </a:solidFill>
                          <a:latin typeface="+mn-lt"/>
                          <a:ea typeface="+mn-ea"/>
                          <a:cs typeface="+mn-cs"/>
                        </a:rPr>
                        <a:t> = ”Male”</a:t>
                      </a:r>
                      <a:r>
                        <a:rPr kumimoji="0" lang="da-DK" altLang="zh-CN" sz="1800" b="0" kern="1200" dirty="0" smtClean="0">
                          <a:solidFill>
                            <a:schemeClr val="accent1">
                              <a:lumMod val="75000"/>
                            </a:schemeClr>
                          </a:solidFill>
                          <a:latin typeface="+mn-lt"/>
                          <a:ea typeface="+mn-ea"/>
                          <a:cs typeface="+mn-cs"/>
                        </a:rPr>
                        <a:t>)</a:t>
                      </a:r>
                    </a:p>
                    <a:p>
                      <a:r>
                        <a:rPr kumimoji="0" lang="en-US" altLang="zh-CN" sz="1800" b="0" kern="1200" dirty="0" smtClean="0">
                          <a:solidFill>
                            <a:srgbClr val="C00000"/>
                          </a:solidFill>
                          <a:latin typeface="+mn-lt"/>
                          <a:ea typeface="+mn-ea"/>
                          <a:cs typeface="+mn-cs"/>
                        </a:rPr>
                        <a:t>    then</a:t>
                      </a:r>
                    </a:p>
                    <a:p>
                      <a:r>
                        <a:rPr kumimoji="0" lang="en-US" altLang="zh-CN" sz="1800" b="0" kern="1200" dirty="0" smtClean="0">
                          <a:solidFill>
                            <a:schemeClr val="accent1">
                              <a:lumMod val="75000"/>
                            </a:schemeClr>
                          </a:solidFill>
                          <a:latin typeface="+mn-lt"/>
                          <a:ea typeface="+mn-ea"/>
                          <a:cs typeface="+mn-cs"/>
                        </a:rPr>
                        <a:t>         </a:t>
                      </a:r>
                      <a:r>
                        <a:rPr kumimoji="0" lang="en-US" altLang="zh-CN" sz="1800" b="0" kern="1200" dirty="0" err="1" smtClean="0">
                          <a:solidFill>
                            <a:schemeClr val="accent1">
                              <a:lumMod val="75000"/>
                            </a:schemeClr>
                          </a:solidFill>
                          <a:latin typeface="+mn-lt"/>
                          <a:ea typeface="+mn-ea"/>
                          <a:cs typeface="+mn-cs"/>
                        </a:rPr>
                        <a:t>System.out.println</a:t>
                      </a:r>
                      <a:r>
                        <a:rPr kumimoji="0" lang="en-US" altLang="zh-CN" sz="1800" b="0" kern="1200" dirty="0" smtClean="0">
                          <a:solidFill>
                            <a:schemeClr val="accent1">
                              <a:lumMod val="75000"/>
                            </a:schemeClr>
                          </a:solidFill>
                          <a:latin typeface="+mn-lt"/>
                          <a:ea typeface="+mn-ea"/>
                          <a:cs typeface="+mn-cs"/>
                        </a:rPr>
                        <a:t>(</a:t>
                      </a:r>
                      <a:r>
                        <a:rPr lang="en-US" altLang="zh-CN" b="0" dirty="0" smtClean="0">
                          <a:solidFill>
                            <a:schemeClr val="accent1">
                              <a:lumMod val="75000"/>
                            </a:schemeClr>
                          </a:solidFill>
                        </a:rPr>
                        <a:t>(“This is a man,</a:t>
                      </a:r>
                      <a:r>
                        <a:rPr lang="en-US" altLang="zh-CN" b="0" baseline="0" dirty="0" smtClean="0">
                          <a:solidFill>
                            <a:schemeClr val="accent1">
                              <a:lumMod val="75000"/>
                            </a:schemeClr>
                          </a:solidFill>
                        </a:rPr>
                        <a:t> name is Joe.</a:t>
                      </a:r>
                      <a:r>
                        <a:rPr lang="en-US" altLang="zh-CN" b="0" dirty="0" smtClean="0">
                          <a:solidFill>
                            <a:schemeClr val="accent1">
                              <a:lumMod val="75000"/>
                            </a:schemeClr>
                          </a:solidFill>
                        </a:rPr>
                        <a:t>”</a:t>
                      </a:r>
                      <a:r>
                        <a:rPr kumimoji="0" lang="en-US" altLang="zh-CN" sz="1800" b="0" kern="1200" dirty="0" smtClean="0">
                          <a:solidFill>
                            <a:schemeClr val="accent1">
                              <a:lumMod val="75000"/>
                            </a:schemeClr>
                          </a:solidFill>
                          <a:latin typeface="+mn-lt"/>
                          <a:ea typeface="+mn-ea"/>
                          <a:cs typeface="+mn-cs"/>
                        </a:rPr>
                        <a:t>);</a:t>
                      </a:r>
                    </a:p>
                    <a:p>
                      <a:r>
                        <a:rPr kumimoji="0" lang="en-US" altLang="zh-CN" sz="1800" b="0" kern="1200" dirty="0" smtClean="0">
                          <a:solidFill>
                            <a:srgbClr val="C00000"/>
                          </a:solidFill>
                          <a:latin typeface="+mn-lt"/>
                          <a:ea typeface="+mn-ea"/>
                          <a:cs typeface="+mn-cs"/>
                        </a:rPr>
                        <a:t>end</a:t>
                      </a:r>
                      <a:endParaRPr lang="zh-CN" altLang="en-US" sz="1800" b="0" dirty="0">
                        <a:solidFill>
                          <a:srgbClr val="C00000"/>
                        </a:solidFill>
                      </a:endParaRPr>
                    </a:p>
                  </a:txBody>
                  <a:tcPr>
                    <a:solidFill>
                      <a:schemeClr val="tx1"/>
                    </a:solidFill>
                  </a:tcPr>
                </a:tc>
              </a:tr>
            </a:tbl>
          </a:graphicData>
        </a:graphic>
      </p:graphicFrame>
      <p:sp>
        <p:nvSpPr>
          <p:cNvPr id="6" name="矩形标注 5"/>
          <p:cNvSpPr/>
          <p:nvPr/>
        </p:nvSpPr>
        <p:spPr>
          <a:xfrm>
            <a:off x="6228184" y="332656"/>
            <a:ext cx="2448272" cy="1440160"/>
          </a:xfrm>
          <a:prstGeom prst="wedgeRectCallout">
            <a:avLst>
              <a:gd name="adj1" fmla="val -65696"/>
              <a:gd name="adj2" fmla="val 887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Java</a:t>
            </a:r>
            <a:r>
              <a:rPr lang="zh-CN" altLang="en-US" dirty="0" smtClean="0"/>
              <a:t>语言表示，如果有一个人的名字是“</a:t>
            </a:r>
            <a:r>
              <a:rPr lang="en-US" altLang="zh-CN" dirty="0" smtClean="0"/>
              <a:t>Joe</a:t>
            </a:r>
            <a:r>
              <a:rPr lang="zh-CN" altLang="en-US" dirty="0" smtClean="0"/>
              <a:t>”，而且是个男性，就会输出他的名字跟性别。</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4" name="圆角矩形 3"/>
          <p:cNvSpPr/>
          <p:nvPr/>
        </p:nvSpPr>
        <p:spPr>
          <a:xfrm>
            <a:off x="462771" y="4350290"/>
            <a:ext cx="6480720" cy="5309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p:txBody>
          <a:bodyPr/>
          <a:lstStyle/>
          <a:p>
            <a:r>
              <a:rPr lang="en-US" altLang="zh-CN" dirty="0" err="1" smtClean="0"/>
              <a:t>JBoss</a:t>
            </a:r>
            <a:r>
              <a:rPr lang="en-US" altLang="zh-CN" dirty="0" smtClean="0"/>
              <a:t> Drools</a:t>
            </a:r>
            <a:r>
              <a:rPr lang="zh-CN" altLang="en-US" dirty="0" smtClean="0"/>
              <a:t>介绍</a:t>
            </a:r>
            <a:endParaRPr lang="en-US" altLang="zh-CN" dirty="0" smtClean="0"/>
          </a:p>
          <a:p>
            <a:r>
              <a:rPr lang="en-US" altLang="zh-CN" dirty="0" smtClean="0"/>
              <a:t>Hello Drools</a:t>
            </a:r>
          </a:p>
          <a:p>
            <a:r>
              <a:rPr lang="en-US" altLang="zh-CN" dirty="0" smtClean="0"/>
              <a:t>Drools Rule Language</a:t>
            </a:r>
          </a:p>
          <a:p>
            <a:r>
              <a:rPr lang="en-US" altLang="zh-CN" dirty="0" smtClean="0"/>
              <a:t>Domain Specific Language</a:t>
            </a:r>
          </a:p>
          <a:p>
            <a:r>
              <a:rPr lang="en-US" altLang="zh-CN" dirty="0" smtClean="0"/>
              <a:t>Flow</a:t>
            </a:r>
          </a:p>
          <a:p>
            <a:r>
              <a:rPr lang="en-US" altLang="zh-CN" dirty="0" smtClean="0"/>
              <a:t>Drools </a:t>
            </a:r>
            <a:r>
              <a:rPr lang="en-US" altLang="zh-CN" dirty="0" err="1" smtClean="0"/>
              <a:t>Guvnor</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ea typeface="宋体" pitchFamily="2" charset="-122"/>
              </a:rPr>
              <a:t>什么是</a:t>
            </a:r>
            <a:r>
              <a:rPr lang="en-US" altLang="zh-CN" smtClean="0">
                <a:ea typeface="宋体" pitchFamily="2" charset="-122"/>
              </a:rPr>
              <a:t>Guvnor</a:t>
            </a:r>
            <a:endParaRPr lang="zh-CN" altLang="en-US" smtClean="0">
              <a:ea typeface="宋体" pitchFamily="2" charset="-122"/>
            </a:endParaRPr>
          </a:p>
        </p:txBody>
      </p:sp>
      <p:sp>
        <p:nvSpPr>
          <p:cNvPr id="59395" name="内容占位符 2"/>
          <p:cNvSpPr>
            <a:spLocks noGrp="1"/>
          </p:cNvSpPr>
          <p:nvPr>
            <p:ph idx="1"/>
          </p:nvPr>
        </p:nvSpPr>
        <p:spPr>
          <a:xfrm>
            <a:off x="457200" y="1600200"/>
            <a:ext cx="3471863" cy="4525963"/>
          </a:xfrm>
        </p:spPr>
        <p:txBody>
          <a:bodyPr/>
          <a:lstStyle/>
          <a:p>
            <a:pPr>
              <a:lnSpc>
                <a:spcPct val="80000"/>
              </a:lnSpc>
            </a:pPr>
            <a:r>
              <a:rPr lang="zh-CN" altLang="en-US" sz="1600" smtClean="0">
                <a:ea typeface="宋体" pitchFamily="2" charset="-122"/>
              </a:rPr>
              <a:t>业务规则编辑器</a:t>
            </a:r>
            <a:endParaRPr lang="en-US" altLang="zh-CN" sz="1600" smtClean="0">
              <a:ea typeface="宋体" pitchFamily="2" charset="-122"/>
            </a:endParaRPr>
          </a:p>
          <a:p>
            <a:pPr lvl="1">
              <a:lnSpc>
                <a:spcPct val="80000"/>
              </a:lnSpc>
            </a:pPr>
            <a:r>
              <a:rPr lang="zh-CN" altLang="en-US" sz="2200" smtClean="0">
                <a:ea typeface="宋体" pitchFamily="2" charset="-122"/>
              </a:rPr>
              <a:t>基于</a:t>
            </a:r>
            <a:r>
              <a:rPr lang="en-US" altLang="zh-CN" sz="2200" smtClean="0">
                <a:ea typeface="宋体" pitchFamily="2" charset="-122"/>
              </a:rPr>
              <a:t>web</a:t>
            </a:r>
            <a:r>
              <a:rPr lang="zh-CN" altLang="en-US" sz="2200" smtClean="0">
                <a:ea typeface="宋体" pitchFamily="2" charset="-122"/>
              </a:rPr>
              <a:t>，基于电子表格，开发工具</a:t>
            </a:r>
            <a:endParaRPr lang="en-US" altLang="zh-CN" sz="2200" smtClean="0">
              <a:ea typeface="宋体" pitchFamily="2" charset="-122"/>
            </a:endParaRPr>
          </a:p>
          <a:p>
            <a:pPr>
              <a:lnSpc>
                <a:spcPct val="80000"/>
              </a:lnSpc>
            </a:pPr>
            <a:r>
              <a:rPr lang="en-US" altLang="zh-CN" sz="1600" smtClean="0">
                <a:ea typeface="宋体" pitchFamily="2" charset="-122"/>
              </a:rPr>
              <a:t>QA</a:t>
            </a:r>
            <a:r>
              <a:rPr lang="zh-CN" altLang="en-US" sz="1600" smtClean="0">
                <a:ea typeface="宋体" pitchFamily="2" charset="-122"/>
              </a:rPr>
              <a:t>工具</a:t>
            </a:r>
            <a:endParaRPr lang="en-US" altLang="zh-CN" sz="1600" smtClean="0">
              <a:ea typeface="宋体" pitchFamily="2" charset="-122"/>
            </a:endParaRPr>
          </a:p>
          <a:p>
            <a:pPr lvl="1">
              <a:lnSpc>
                <a:spcPct val="80000"/>
              </a:lnSpc>
            </a:pPr>
            <a:r>
              <a:rPr lang="zh-CN" altLang="en-US" sz="2200" smtClean="0">
                <a:ea typeface="宋体" pitchFamily="2" charset="-122"/>
              </a:rPr>
              <a:t>测试脚本，分析工具，</a:t>
            </a:r>
            <a:r>
              <a:rPr lang="en-US" altLang="zh-CN" sz="2200" smtClean="0">
                <a:ea typeface="宋体" pitchFamily="2" charset="-122"/>
              </a:rPr>
              <a:t>Rule</a:t>
            </a:r>
            <a:r>
              <a:rPr lang="zh-CN" altLang="en-US" sz="2200" smtClean="0">
                <a:ea typeface="宋体" pitchFamily="2" charset="-122"/>
              </a:rPr>
              <a:t>执行</a:t>
            </a:r>
            <a:endParaRPr lang="en-US" altLang="zh-CN" sz="2200" smtClean="0">
              <a:ea typeface="宋体" pitchFamily="2" charset="-122"/>
            </a:endParaRPr>
          </a:p>
          <a:p>
            <a:pPr>
              <a:lnSpc>
                <a:spcPct val="80000"/>
              </a:lnSpc>
            </a:pPr>
            <a:r>
              <a:rPr lang="zh-CN" altLang="en-US" sz="1600" smtClean="0">
                <a:ea typeface="宋体" pitchFamily="2" charset="-122"/>
              </a:rPr>
              <a:t>知识仓储</a:t>
            </a:r>
            <a:endParaRPr lang="en-US" altLang="zh-CN" sz="1600" smtClean="0">
              <a:ea typeface="宋体" pitchFamily="2" charset="-122"/>
            </a:endParaRPr>
          </a:p>
          <a:p>
            <a:pPr lvl="1">
              <a:lnSpc>
                <a:spcPct val="80000"/>
              </a:lnSpc>
            </a:pPr>
            <a:r>
              <a:rPr lang="zh-CN" altLang="en-US" sz="2200" smtClean="0">
                <a:ea typeface="宋体" pitchFamily="2" charset="-122"/>
              </a:rPr>
              <a:t>版本控制和回滚</a:t>
            </a:r>
            <a:endParaRPr lang="en-US" altLang="zh-CN" sz="2200" smtClean="0">
              <a:ea typeface="宋体" pitchFamily="2" charset="-122"/>
            </a:endParaRPr>
          </a:p>
          <a:p>
            <a:pPr lvl="1">
              <a:lnSpc>
                <a:spcPct val="80000"/>
              </a:lnSpc>
            </a:pPr>
            <a:r>
              <a:rPr lang="zh-CN" altLang="en-US" sz="2200" smtClean="0">
                <a:ea typeface="宋体" pitchFamily="2" charset="-122"/>
              </a:rPr>
              <a:t>搜索 </a:t>
            </a:r>
            <a:r>
              <a:rPr lang="en-US" altLang="zh-CN" sz="2200" smtClean="0">
                <a:ea typeface="宋体" pitchFamily="2" charset="-122"/>
              </a:rPr>
              <a:t>&amp; </a:t>
            </a:r>
            <a:r>
              <a:rPr lang="zh-CN" altLang="en-US" sz="2200" smtClean="0">
                <a:ea typeface="宋体" pitchFamily="2" charset="-122"/>
              </a:rPr>
              <a:t>索引</a:t>
            </a:r>
            <a:endParaRPr lang="en-US" altLang="zh-CN" sz="2200" smtClean="0">
              <a:ea typeface="宋体" pitchFamily="2" charset="-122"/>
            </a:endParaRPr>
          </a:p>
          <a:p>
            <a:pPr lvl="1">
              <a:lnSpc>
                <a:spcPct val="80000"/>
              </a:lnSpc>
            </a:pPr>
            <a:r>
              <a:rPr lang="zh-CN" altLang="en-US" sz="2200" smtClean="0">
                <a:ea typeface="宋体" pitchFamily="2" charset="-122"/>
              </a:rPr>
              <a:t>不同用户和权限</a:t>
            </a:r>
            <a:endParaRPr lang="en-US" altLang="zh-CN" sz="2200" smtClean="0">
              <a:ea typeface="宋体" pitchFamily="2" charset="-122"/>
            </a:endParaRPr>
          </a:p>
          <a:p>
            <a:pPr>
              <a:lnSpc>
                <a:spcPct val="80000"/>
              </a:lnSpc>
            </a:pPr>
            <a:r>
              <a:rPr lang="zh-CN" altLang="en-US" sz="1600" smtClean="0">
                <a:ea typeface="宋体" pitchFamily="2" charset="-122"/>
              </a:rPr>
              <a:t>部署管理</a:t>
            </a:r>
            <a:endParaRPr lang="en-US" altLang="zh-CN" sz="1600" smtClean="0">
              <a:ea typeface="宋体" pitchFamily="2" charset="-122"/>
            </a:endParaRPr>
          </a:p>
          <a:p>
            <a:pPr lvl="1">
              <a:lnSpc>
                <a:spcPct val="80000"/>
              </a:lnSpc>
            </a:pPr>
            <a:r>
              <a:rPr lang="zh-CN" altLang="en-US" sz="2200" smtClean="0">
                <a:ea typeface="宋体" pitchFamily="2" charset="-122"/>
              </a:rPr>
              <a:t>快照和</a:t>
            </a:r>
            <a:r>
              <a:rPr lang="en-US" altLang="zh-CN" sz="2200" smtClean="0">
                <a:ea typeface="宋体" pitchFamily="2" charset="-122"/>
              </a:rPr>
              <a:t>package</a:t>
            </a:r>
            <a:r>
              <a:rPr lang="zh-CN" altLang="en-US" sz="2200" smtClean="0">
                <a:ea typeface="宋体" pitchFamily="2" charset="-122"/>
              </a:rPr>
              <a:t>部署</a:t>
            </a:r>
            <a:endParaRPr lang="en-US" altLang="zh-CN" sz="2200" smtClean="0">
              <a:ea typeface="宋体" pitchFamily="2" charset="-122"/>
            </a:endParaRPr>
          </a:p>
          <a:p>
            <a:pPr>
              <a:lnSpc>
                <a:spcPct val="80000"/>
              </a:lnSpc>
            </a:pPr>
            <a:r>
              <a:rPr lang="zh-CN" altLang="en-US" sz="1600" smtClean="0">
                <a:ea typeface="宋体" pitchFamily="2" charset="-122"/>
              </a:rPr>
              <a:t>运行时</a:t>
            </a:r>
            <a:endParaRPr lang="en-US" altLang="zh-CN" sz="1600" smtClean="0">
              <a:ea typeface="宋体" pitchFamily="2" charset="-122"/>
            </a:endParaRPr>
          </a:p>
          <a:p>
            <a:pPr lvl="1">
              <a:lnSpc>
                <a:spcPct val="80000"/>
              </a:lnSpc>
            </a:pPr>
            <a:r>
              <a:rPr lang="zh-CN" altLang="en-US" sz="2200" smtClean="0">
                <a:ea typeface="宋体" pitchFamily="2" charset="-122"/>
              </a:rPr>
              <a:t>引擎可以使用仓储中的知识做出推论</a:t>
            </a:r>
          </a:p>
        </p:txBody>
      </p:sp>
      <p:pic>
        <p:nvPicPr>
          <p:cNvPr id="59396" name="Picture 2"/>
          <p:cNvPicPr>
            <a:picLocks noChangeAspect="1" noChangeArrowheads="1"/>
          </p:cNvPicPr>
          <p:nvPr/>
        </p:nvPicPr>
        <p:blipFill>
          <a:blip r:embed="rId2"/>
          <a:srcRect/>
          <a:stretch>
            <a:fillRect/>
          </a:stretch>
        </p:blipFill>
        <p:spPr bwMode="auto">
          <a:xfrm>
            <a:off x="4286250" y="1428750"/>
            <a:ext cx="4352925" cy="460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ea typeface="宋体" pitchFamily="2" charset="-122"/>
              </a:rPr>
              <a:t>搜索资产</a:t>
            </a:r>
          </a:p>
        </p:txBody>
      </p:sp>
      <p:pic>
        <p:nvPicPr>
          <p:cNvPr id="60419" name="Picture 2"/>
          <p:cNvPicPr>
            <a:picLocks noChangeAspect="1" noChangeArrowheads="1"/>
          </p:cNvPicPr>
          <p:nvPr/>
        </p:nvPicPr>
        <p:blipFill>
          <a:blip r:embed="rId2"/>
          <a:srcRect/>
          <a:stretch>
            <a:fillRect/>
          </a:stretch>
        </p:blipFill>
        <p:spPr bwMode="auto">
          <a:xfrm>
            <a:off x="785813" y="1428750"/>
            <a:ext cx="76581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ea typeface="宋体" pitchFamily="2" charset="-122"/>
              </a:rPr>
              <a:t>Rule</a:t>
            </a:r>
            <a:r>
              <a:rPr lang="zh-CN" altLang="en-US" smtClean="0">
                <a:ea typeface="宋体" pitchFamily="2" charset="-122"/>
              </a:rPr>
              <a:t>编辑器</a:t>
            </a:r>
          </a:p>
        </p:txBody>
      </p:sp>
      <p:pic>
        <p:nvPicPr>
          <p:cNvPr id="61443" name="Picture 2"/>
          <p:cNvPicPr>
            <a:picLocks noChangeAspect="1" noChangeArrowheads="1"/>
          </p:cNvPicPr>
          <p:nvPr/>
        </p:nvPicPr>
        <p:blipFill>
          <a:blip r:embed="rId2"/>
          <a:srcRect/>
          <a:stretch>
            <a:fillRect/>
          </a:stretch>
        </p:blipFill>
        <p:spPr bwMode="auto">
          <a:xfrm>
            <a:off x="1357313" y="1714500"/>
            <a:ext cx="6958012" cy="3652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ea typeface="宋体" pitchFamily="2" charset="-122"/>
              </a:rPr>
              <a:t>综合测试</a:t>
            </a:r>
          </a:p>
        </p:txBody>
      </p:sp>
      <p:pic>
        <p:nvPicPr>
          <p:cNvPr id="62467" name="Picture 2"/>
          <p:cNvPicPr>
            <a:picLocks noGrp="1" noChangeAspect="1" noChangeArrowheads="1"/>
          </p:cNvPicPr>
          <p:nvPr>
            <p:ph idx="1"/>
          </p:nvPr>
        </p:nvPicPr>
        <p:blipFill>
          <a:blip r:embed="rId2"/>
          <a:srcRect/>
          <a:stretch>
            <a:fillRect/>
          </a:stretch>
        </p:blipFill>
        <p:spPr>
          <a:xfrm>
            <a:off x="1524000" y="1604963"/>
            <a:ext cx="6096000" cy="4514850"/>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ea typeface="宋体" pitchFamily="2" charset="-122"/>
              </a:rPr>
              <a:t>定义自己的测试</a:t>
            </a:r>
          </a:p>
        </p:txBody>
      </p:sp>
      <p:pic>
        <p:nvPicPr>
          <p:cNvPr id="63491" name="Picture 2"/>
          <p:cNvPicPr>
            <a:picLocks noChangeAspect="1" noChangeArrowheads="1"/>
          </p:cNvPicPr>
          <p:nvPr/>
        </p:nvPicPr>
        <p:blipFill>
          <a:blip r:embed="rId2"/>
          <a:srcRect/>
          <a:stretch>
            <a:fillRect/>
          </a:stretch>
        </p:blipFill>
        <p:spPr bwMode="auto">
          <a:xfrm>
            <a:off x="1000125" y="1500188"/>
            <a:ext cx="7362825"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ea typeface="宋体" pitchFamily="2" charset="-122"/>
              </a:rPr>
              <a:t>逻辑分析</a:t>
            </a:r>
          </a:p>
        </p:txBody>
      </p:sp>
      <p:pic>
        <p:nvPicPr>
          <p:cNvPr id="64515" name="Picture 4"/>
          <p:cNvPicPr>
            <a:picLocks noChangeAspect="1" noChangeArrowheads="1"/>
          </p:cNvPicPr>
          <p:nvPr/>
        </p:nvPicPr>
        <p:blipFill>
          <a:blip r:embed="rId2"/>
          <a:srcRect/>
          <a:stretch>
            <a:fillRect/>
          </a:stretch>
        </p:blipFill>
        <p:spPr bwMode="auto">
          <a:xfrm>
            <a:off x="762000" y="1524000"/>
            <a:ext cx="7391400" cy="4214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ea typeface="宋体" pitchFamily="2" charset="-122"/>
              </a:rPr>
              <a:t>Eclipse——</a:t>
            </a:r>
            <a:r>
              <a:rPr lang="zh-CN" altLang="en-US" smtClean="0">
                <a:ea typeface="宋体" pitchFamily="2" charset="-122"/>
              </a:rPr>
              <a:t>仓储同步</a:t>
            </a:r>
          </a:p>
        </p:txBody>
      </p:sp>
      <p:pic>
        <p:nvPicPr>
          <p:cNvPr id="65539" name="Picture 2"/>
          <p:cNvPicPr>
            <a:picLocks noGrp="1" noChangeAspect="1" noChangeArrowheads="1"/>
          </p:cNvPicPr>
          <p:nvPr>
            <p:ph idx="1"/>
          </p:nvPr>
        </p:nvPicPr>
        <p:blipFill>
          <a:blip r:embed="rId2"/>
          <a:srcRect/>
          <a:stretch>
            <a:fillRect/>
          </a:stretch>
        </p:blipFill>
        <p:spPr>
          <a:xfrm>
            <a:off x="457200" y="1781175"/>
            <a:ext cx="8229600" cy="4164013"/>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mtClean="0">
                <a:ea typeface="宋体" pitchFamily="2" charset="-122"/>
              </a:rPr>
              <a:t>WebDAV</a:t>
            </a:r>
            <a:endParaRPr lang="zh-CN" altLang="en-US" smtClean="0">
              <a:ea typeface="宋体" pitchFamily="2" charset="-122"/>
            </a:endParaRPr>
          </a:p>
        </p:txBody>
      </p:sp>
      <p:sp>
        <p:nvSpPr>
          <p:cNvPr id="66563" name="内容占位符 2"/>
          <p:cNvSpPr>
            <a:spLocks noGrp="1"/>
          </p:cNvSpPr>
          <p:nvPr>
            <p:ph idx="1"/>
          </p:nvPr>
        </p:nvSpPr>
        <p:spPr>
          <a:xfrm>
            <a:off x="457200" y="1600200"/>
            <a:ext cx="8229600" cy="1471613"/>
          </a:xfrm>
        </p:spPr>
        <p:txBody>
          <a:bodyPr/>
          <a:lstStyle/>
          <a:p>
            <a:r>
              <a:rPr lang="zh-CN" altLang="en-US" smtClean="0">
                <a:ea typeface="宋体" pitchFamily="2" charset="-122"/>
              </a:rPr>
              <a:t>向文件系统一样访问仓储</a:t>
            </a:r>
            <a:endParaRPr lang="en-US" altLang="zh-CN" smtClean="0">
              <a:ea typeface="宋体" pitchFamily="2" charset="-122"/>
            </a:endParaRPr>
          </a:p>
          <a:p>
            <a:pPr lvl="1"/>
            <a:r>
              <a:rPr lang="zh-CN" altLang="en-US" smtClean="0">
                <a:ea typeface="宋体" pitchFamily="2" charset="-122"/>
              </a:rPr>
              <a:t>存储任何</a:t>
            </a:r>
            <a:r>
              <a:rPr lang="en-US" altLang="zh-CN" smtClean="0">
                <a:ea typeface="宋体" pitchFamily="2" charset="-122"/>
              </a:rPr>
              <a:t>/</a:t>
            </a:r>
            <a:r>
              <a:rPr lang="zh-CN" altLang="en-US" smtClean="0">
                <a:ea typeface="宋体" pitchFamily="2" charset="-122"/>
              </a:rPr>
              <a:t>全部业务规则资产</a:t>
            </a:r>
            <a:endParaRPr lang="en-US" altLang="zh-CN" smtClean="0">
              <a:ea typeface="宋体" pitchFamily="2" charset="-122"/>
            </a:endParaRPr>
          </a:p>
        </p:txBody>
      </p:sp>
      <p:pic>
        <p:nvPicPr>
          <p:cNvPr id="66564" name="Picture 2"/>
          <p:cNvPicPr>
            <a:picLocks noChangeAspect="1" noChangeArrowheads="1"/>
          </p:cNvPicPr>
          <p:nvPr/>
        </p:nvPicPr>
        <p:blipFill>
          <a:blip r:embed="rId2"/>
          <a:srcRect/>
          <a:stretch>
            <a:fillRect/>
          </a:stretch>
        </p:blipFill>
        <p:spPr bwMode="auto">
          <a:xfrm>
            <a:off x="857250" y="2714625"/>
            <a:ext cx="7200900"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ea typeface="宋体" pitchFamily="2" charset="-122"/>
              </a:rPr>
              <a:t>使用</a:t>
            </a:r>
            <a:r>
              <a:rPr lang="en-US" altLang="zh-CN" smtClean="0">
                <a:ea typeface="宋体" pitchFamily="2" charset="-122"/>
              </a:rPr>
              <a:t>Guvnor</a:t>
            </a:r>
            <a:endParaRPr lang="zh-CN" altLang="en-US" smtClean="0">
              <a:ea typeface="宋体" pitchFamily="2" charset="-122"/>
            </a:endParaRPr>
          </a:p>
        </p:txBody>
      </p:sp>
      <p:sp>
        <p:nvSpPr>
          <p:cNvPr id="67587" name="内容占位符 2"/>
          <p:cNvSpPr>
            <a:spLocks noGrp="1"/>
          </p:cNvSpPr>
          <p:nvPr>
            <p:ph idx="1"/>
          </p:nvPr>
        </p:nvSpPr>
        <p:spPr>
          <a:xfrm>
            <a:off x="457200" y="1600200"/>
            <a:ext cx="8229600" cy="4572000"/>
          </a:xfrm>
        </p:spPr>
        <p:txBody>
          <a:bodyPr/>
          <a:lstStyle/>
          <a:p>
            <a:r>
              <a:rPr lang="zh-CN" altLang="en-US" smtClean="0">
                <a:ea typeface="宋体" pitchFamily="2" charset="-122"/>
              </a:rPr>
              <a:t>什么时候使用</a:t>
            </a:r>
            <a:r>
              <a:rPr lang="en-US" altLang="zh-CN" smtClean="0">
                <a:ea typeface="宋体" pitchFamily="2" charset="-122"/>
              </a:rPr>
              <a:t>Guvnor</a:t>
            </a:r>
          </a:p>
          <a:p>
            <a:pPr lvl="1"/>
            <a:r>
              <a:rPr lang="zh-CN" altLang="en-US" smtClean="0">
                <a:ea typeface="宋体" pitchFamily="2" charset="-122"/>
              </a:rPr>
              <a:t>管理规则（版本化</a:t>
            </a:r>
            <a:r>
              <a:rPr lang="en-US" altLang="zh-CN" smtClean="0">
                <a:ea typeface="宋体" pitchFamily="2" charset="-122"/>
              </a:rPr>
              <a:t>/</a:t>
            </a:r>
            <a:r>
              <a:rPr lang="zh-CN" altLang="en-US" smtClean="0">
                <a:ea typeface="宋体" pitchFamily="2" charset="-122"/>
              </a:rPr>
              <a:t>部署）</a:t>
            </a:r>
            <a:endParaRPr lang="en-US" altLang="zh-CN" smtClean="0">
              <a:ea typeface="宋体" pitchFamily="2" charset="-122"/>
            </a:endParaRPr>
          </a:p>
          <a:p>
            <a:pPr lvl="1"/>
            <a:r>
              <a:rPr lang="zh-CN" altLang="en-US" smtClean="0">
                <a:ea typeface="宋体" pitchFamily="2" charset="-122"/>
              </a:rPr>
              <a:t>允许不同技能的用户编辑规则</a:t>
            </a:r>
            <a:endParaRPr lang="en-US" altLang="zh-CN" smtClean="0">
              <a:ea typeface="宋体" pitchFamily="2" charset="-122"/>
            </a:endParaRPr>
          </a:p>
          <a:p>
            <a:pPr lvl="1"/>
            <a:r>
              <a:rPr lang="zh-CN" altLang="en-US" smtClean="0">
                <a:ea typeface="宋体" pitchFamily="2" charset="-122"/>
              </a:rPr>
              <a:t>尚没有设施管理规则</a:t>
            </a:r>
            <a:endParaRPr lang="en-US" altLang="zh-CN" smtClean="0">
              <a:ea typeface="宋体" pitchFamily="2" charset="-122"/>
            </a:endParaRPr>
          </a:p>
          <a:p>
            <a:pPr lvl="1"/>
            <a:r>
              <a:rPr lang="zh-CN" altLang="en-US" smtClean="0">
                <a:ea typeface="宋体" pitchFamily="2" charset="-122"/>
              </a:rPr>
              <a:t>大量的规则</a:t>
            </a:r>
            <a:endParaRPr lang="en-US" altLang="zh-CN" smtClean="0">
              <a:ea typeface="宋体" pitchFamily="2" charset="-122"/>
            </a:endParaRPr>
          </a:p>
          <a:p>
            <a:r>
              <a:rPr lang="zh-CN" altLang="en-US" smtClean="0">
                <a:ea typeface="宋体" pitchFamily="2" charset="-122"/>
              </a:rPr>
              <a:t>什么时候可以不使用</a:t>
            </a:r>
            <a:r>
              <a:rPr lang="en-US" altLang="zh-CN" smtClean="0">
                <a:ea typeface="宋体" pitchFamily="2" charset="-122"/>
              </a:rPr>
              <a:t>Guvnor</a:t>
            </a:r>
          </a:p>
          <a:p>
            <a:pPr lvl="1"/>
            <a:r>
              <a:rPr lang="zh-CN" altLang="en-US" smtClean="0">
                <a:ea typeface="宋体" pitchFamily="2" charset="-122"/>
              </a:rPr>
              <a:t>已经存在的系统，规则已存在数据库</a:t>
            </a:r>
            <a:endParaRPr lang="en-US" altLang="zh-CN" smtClean="0">
              <a:ea typeface="宋体" pitchFamily="2" charset="-122"/>
            </a:endParaRPr>
          </a:p>
          <a:p>
            <a:pPr lvl="1"/>
            <a:r>
              <a:rPr lang="zh-CN" altLang="en-US" smtClean="0">
                <a:ea typeface="宋体" pitchFamily="2" charset="-122"/>
              </a:rPr>
              <a:t>需要自己的用户交互界面</a:t>
            </a:r>
            <a:endParaRPr lang="en-US" altLang="zh-CN" smtClean="0">
              <a:ea typeface="宋体" pitchFamily="2" charset="-122"/>
            </a:endParaRPr>
          </a:p>
          <a:p>
            <a:pPr lvl="1"/>
            <a:r>
              <a:rPr lang="zh-CN" altLang="en-US" smtClean="0">
                <a:ea typeface="宋体" pitchFamily="2" charset="-122"/>
              </a:rPr>
              <a:t>规则本身不允许和应用程序分开</a:t>
            </a: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产生背景</a:t>
            </a:r>
            <a:endParaRPr lang="zh-CN" altLang="en-US" dirty="0"/>
          </a:p>
        </p:txBody>
      </p:sp>
      <p:sp>
        <p:nvSpPr>
          <p:cNvPr id="3" name="内容占位符 2"/>
          <p:cNvSpPr>
            <a:spLocks noGrp="1"/>
          </p:cNvSpPr>
          <p:nvPr>
            <p:ph idx="1"/>
          </p:nvPr>
        </p:nvSpPr>
        <p:spPr/>
        <p:txBody>
          <a:bodyPr/>
          <a:lstStyle/>
          <a:p>
            <a:r>
              <a:rPr lang="zh-CN" altLang="en-US" dirty="0" smtClean="0"/>
              <a:t>系统庞大，业务复杂；</a:t>
            </a:r>
            <a:endParaRPr lang="en-US" altLang="zh-CN" dirty="0" smtClean="0"/>
          </a:p>
          <a:p>
            <a:r>
              <a:rPr lang="zh-CN" altLang="en-US" dirty="0" smtClean="0"/>
              <a:t>业务规则经常改变；</a:t>
            </a:r>
            <a:endParaRPr lang="en-US" altLang="zh-CN" dirty="0" smtClean="0"/>
          </a:p>
          <a:p>
            <a:r>
              <a:rPr lang="en-US" altLang="zh-CN" dirty="0" smtClean="0"/>
              <a:t>24</a:t>
            </a:r>
            <a:r>
              <a:rPr lang="zh-CN" altLang="en-US" dirty="0" smtClean="0"/>
              <a:t>小时服务；</a:t>
            </a:r>
            <a:endParaRPr lang="en-US" altLang="zh-CN" dirty="0" smtClean="0"/>
          </a:p>
          <a:p>
            <a:r>
              <a:rPr lang="zh-CN" altLang="en-US" dirty="0" smtClean="0"/>
              <a:t>业务统一管理；</a:t>
            </a:r>
            <a:endParaRPr lang="en-US" altLang="zh-CN" dirty="0" smtClean="0"/>
          </a:p>
          <a:p>
            <a:r>
              <a:rPr lang="zh-CN" altLang="en-US" dirty="0" smtClean="0"/>
              <a:t>降低系统维护升级成本。</a:t>
            </a:r>
            <a:endParaRPr lang="en-US" altLang="zh-CN" dirty="0" smtClean="0"/>
          </a:p>
          <a:p>
            <a:endParaRPr lang="zh-CN" altLang="en-US" dirty="0"/>
          </a:p>
        </p:txBody>
      </p:sp>
      <p:grpSp>
        <p:nvGrpSpPr>
          <p:cNvPr id="7" name="组合 6"/>
          <p:cNvGrpSpPr/>
          <p:nvPr/>
        </p:nvGrpSpPr>
        <p:grpSpPr>
          <a:xfrm>
            <a:off x="1403648" y="4484356"/>
            <a:ext cx="4174026" cy="2095433"/>
            <a:chOff x="1403648" y="4484356"/>
            <a:chExt cx="4174026" cy="2095433"/>
          </a:xfrm>
        </p:grpSpPr>
        <p:sp>
          <p:nvSpPr>
            <p:cNvPr id="5" name="爆炸形 1 4"/>
            <p:cNvSpPr/>
            <p:nvPr/>
          </p:nvSpPr>
          <p:spPr>
            <a:xfrm>
              <a:off x="1403648" y="4484356"/>
              <a:ext cx="4174026" cy="209543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DroolsLogo.jpg"/>
            <p:cNvPicPr>
              <a:picLocks noChangeAspect="1"/>
            </p:cNvPicPr>
            <p:nvPr/>
          </p:nvPicPr>
          <p:blipFill>
            <a:blip r:embed="rId2"/>
            <a:stretch>
              <a:fillRect/>
            </a:stretch>
          </p:blipFill>
          <p:spPr>
            <a:xfrm>
              <a:off x="2365152" y="5229200"/>
              <a:ext cx="2220945" cy="512525"/>
            </a:xfrm>
            <a:prstGeom prst="rect">
              <a:avLst/>
            </a:prstGeom>
          </p:spPr>
        </p:pic>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7467600" cy="1143000"/>
          </a:xfrm>
        </p:spPr>
        <p:txBody>
          <a:bodyPr/>
          <a:lstStyle/>
          <a:p>
            <a:pPr algn="ctr"/>
            <a:r>
              <a:rPr lang="en-US" altLang="zh-CN" b="1" dirty="0" smtClean="0">
                <a:solidFill>
                  <a:srgbClr val="00B0F0"/>
                </a:solidFill>
                <a:latin typeface="+mn-lt"/>
              </a:rPr>
              <a:t>Q &amp; A</a:t>
            </a:r>
            <a:endParaRPr lang="zh-CN" altLang="en-US" b="1" dirty="0">
              <a:solidFill>
                <a:srgbClr val="00B0F0"/>
              </a:solidFill>
              <a:latin typeface="+mn-l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 Work</a:t>
            </a:r>
            <a:endParaRPr lang="zh-CN" altLang="en-US" dirty="0"/>
          </a:p>
        </p:txBody>
      </p:sp>
      <p:sp>
        <p:nvSpPr>
          <p:cNvPr id="3" name="内容占位符 2"/>
          <p:cNvSpPr>
            <a:spLocks noGrp="1"/>
          </p:cNvSpPr>
          <p:nvPr>
            <p:ph idx="1"/>
          </p:nvPr>
        </p:nvSpPr>
        <p:spPr/>
        <p:txBody>
          <a:bodyPr/>
          <a:lstStyle/>
          <a:p>
            <a:r>
              <a:rPr lang="zh-CN" altLang="en-US" dirty="0" smtClean="0"/>
              <a:t>工资计算器</a:t>
            </a:r>
            <a:endParaRPr lang="en-US" altLang="zh-CN" dirty="0" smtClean="0"/>
          </a:p>
          <a:p>
            <a:pPr lvl="1"/>
            <a:r>
              <a:rPr lang="zh-CN" altLang="en-US" dirty="0" smtClean="0"/>
              <a:t>实收工资</a:t>
            </a:r>
            <a:endParaRPr lang="en-US" altLang="zh-CN" dirty="0" smtClean="0"/>
          </a:p>
          <a:p>
            <a:pPr lvl="1"/>
            <a:r>
              <a:rPr lang="zh-CN" altLang="en-US" dirty="0" smtClean="0"/>
              <a:t>个人所得税</a:t>
            </a:r>
            <a:endParaRPr lang="en-US" altLang="zh-CN" dirty="0" smtClean="0"/>
          </a:p>
          <a:p>
            <a:pPr lvl="1"/>
            <a:r>
              <a:rPr lang="zh-CN" altLang="en-US" dirty="0" smtClean="0"/>
              <a:t>社保</a:t>
            </a:r>
            <a:endParaRPr lang="en-US" altLang="zh-CN" dirty="0" smtClean="0"/>
          </a:p>
          <a:p>
            <a:pPr lvl="1"/>
            <a:r>
              <a:rPr lang="zh-CN" altLang="en-US" dirty="0" smtClean="0"/>
              <a:t>公积金</a:t>
            </a:r>
            <a:endParaRPr lang="en-US" altLang="zh-CN" dirty="0" smtClean="0"/>
          </a:p>
          <a:p>
            <a:pPr>
              <a:buNone/>
            </a:pPr>
            <a:r>
              <a:rPr lang="en-US" altLang="zh-CN"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知识背景</a:t>
            </a:r>
            <a:endParaRPr lang="zh-CN" altLang="en-US" dirty="0"/>
          </a:p>
        </p:txBody>
      </p:sp>
      <p:sp>
        <p:nvSpPr>
          <p:cNvPr id="3" name="内容占位符 2"/>
          <p:cNvSpPr>
            <a:spLocks noGrp="1"/>
          </p:cNvSpPr>
          <p:nvPr>
            <p:ph idx="1"/>
          </p:nvPr>
        </p:nvSpPr>
        <p:spPr/>
        <p:txBody>
          <a:bodyPr/>
          <a:lstStyle/>
          <a:p>
            <a:r>
              <a:rPr lang="zh-CN" altLang="en-US" dirty="0" smtClean="0"/>
              <a:t>生产式规则引擎</a:t>
            </a:r>
            <a:endParaRPr lang="en-US" altLang="zh-CN" dirty="0" smtClean="0"/>
          </a:p>
          <a:p>
            <a:r>
              <a:rPr lang="en-US" altLang="zh-CN" dirty="0" err="1" smtClean="0"/>
              <a:t>Rete</a:t>
            </a:r>
            <a:r>
              <a:rPr lang="zh-CN" altLang="en-US" dirty="0" smtClean="0"/>
              <a:t>算法</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产生式规则引擎</a:t>
            </a:r>
            <a:endParaRPr lang="zh-CN" altLang="en-US" dirty="0"/>
          </a:p>
        </p:txBody>
      </p:sp>
      <p:sp>
        <p:nvSpPr>
          <p:cNvPr id="3" name="内容占位符 2"/>
          <p:cNvSpPr>
            <a:spLocks noGrp="1"/>
          </p:cNvSpPr>
          <p:nvPr>
            <p:ph idx="1"/>
          </p:nvPr>
        </p:nvSpPr>
        <p:spPr/>
        <p:txBody>
          <a:bodyPr/>
          <a:lstStyle/>
          <a:p>
            <a:r>
              <a:rPr lang="zh-CN" altLang="en-US" sz="2400" dirty="0" smtClean="0"/>
              <a:t>许多产品规则系统的大脑实际上就是一个推理引擎，用于匹配</a:t>
            </a:r>
            <a:r>
              <a:rPr lang="en-US" altLang="zh-CN" sz="2400" dirty="0" smtClean="0"/>
              <a:t>facts</a:t>
            </a:r>
            <a:r>
              <a:rPr lang="zh-CN" altLang="en-US" sz="2400" dirty="0" smtClean="0"/>
              <a:t>和</a:t>
            </a:r>
            <a:r>
              <a:rPr lang="en-US" altLang="zh-CN" sz="2400" dirty="0" smtClean="0"/>
              <a:t>rules</a:t>
            </a:r>
          </a:p>
          <a:p>
            <a:pPr fontAlgn="ctr"/>
            <a:r>
              <a:rPr lang="zh-CN" altLang="en-US" sz="2400" dirty="0" smtClean="0"/>
              <a:t>当匹配被找到，</a:t>
            </a:r>
            <a:r>
              <a:rPr lang="en-US" altLang="zh-CN" sz="2400" dirty="0" smtClean="0"/>
              <a:t>rule actions</a:t>
            </a:r>
            <a:r>
              <a:rPr lang="zh-CN" altLang="en-US" sz="2400" dirty="0" smtClean="0"/>
              <a:t>被</a:t>
            </a:r>
            <a:r>
              <a:rPr lang="en-US" altLang="zh-CN" sz="2400" dirty="0" smtClean="0"/>
              <a:t>fire</a:t>
            </a:r>
          </a:p>
          <a:p>
            <a:pPr fontAlgn="ctr"/>
            <a:r>
              <a:rPr lang="en-US" altLang="zh-CN" sz="2400" dirty="0" smtClean="0"/>
              <a:t>Actions</a:t>
            </a:r>
          </a:p>
          <a:p>
            <a:pPr lvl="1" fontAlgn="ctr"/>
            <a:r>
              <a:rPr lang="zh-CN" altLang="en-US" sz="1600" dirty="0" smtClean="0">
                <a:latin typeface="宋体" pitchFamily="2" charset="-122"/>
              </a:rPr>
              <a:t>经常会改变</a:t>
            </a:r>
            <a:r>
              <a:rPr lang="en-US" altLang="zh-CN" sz="1600" dirty="0" smtClean="0">
                <a:latin typeface="宋体" pitchFamily="2" charset="-122"/>
              </a:rPr>
              <a:t>facts</a:t>
            </a:r>
            <a:r>
              <a:rPr lang="zh-CN" altLang="en-US" sz="1600" dirty="0" smtClean="0">
                <a:latin typeface="宋体" pitchFamily="2" charset="-122"/>
              </a:rPr>
              <a:t>的状态，或者</a:t>
            </a:r>
            <a:endParaRPr lang="en-US" altLang="zh-CN" sz="1600" dirty="0" smtClean="0">
              <a:latin typeface="宋体" pitchFamily="2" charset="-122"/>
            </a:endParaRPr>
          </a:p>
          <a:p>
            <a:pPr lvl="1" fontAlgn="ctr"/>
            <a:r>
              <a:rPr lang="zh-CN" altLang="en-US" sz="1600" dirty="0" smtClean="0">
                <a:latin typeface="宋体" pitchFamily="2" charset="-122"/>
              </a:rPr>
              <a:t>在应用上执行一些“外部”</a:t>
            </a:r>
            <a:r>
              <a:rPr lang="en-US" altLang="zh-CN" sz="1600" dirty="0" smtClean="0">
                <a:latin typeface="宋体" pitchFamily="2" charset="-122"/>
              </a:rPr>
              <a:t>action</a:t>
            </a:r>
          </a:p>
          <a:p>
            <a:endParaRPr lang="zh-CN" altLang="en-US" dirty="0"/>
          </a:p>
        </p:txBody>
      </p:sp>
      <p:pic>
        <p:nvPicPr>
          <p:cNvPr id="4" name="图片 5" descr="http://docs.google.com/File?id=dr52hmx_34hks52t2x_b"/>
          <p:cNvPicPr>
            <a:picLocks noChangeAspect="1" noChangeArrowheads="1"/>
          </p:cNvPicPr>
          <p:nvPr/>
        </p:nvPicPr>
        <p:blipFill>
          <a:blip r:embed="rId2"/>
          <a:srcRect/>
          <a:stretch>
            <a:fillRect/>
          </a:stretch>
        </p:blipFill>
        <p:spPr bwMode="auto">
          <a:xfrm>
            <a:off x="1547664" y="4005064"/>
            <a:ext cx="51054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7467600" cy="1143000"/>
          </a:xfrm>
        </p:spPr>
        <p:txBody>
          <a:bodyPr/>
          <a:lstStyle/>
          <a:p>
            <a:r>
              <a:rPr lang="en-US" altLang="zh-CN" dirty="0" smtClean="0"/>
              <a:t>RETE</a:t>
            </a:r>
            <a:r>
              <a:rPr lang="zh-CN" altLang="en-US" dirty="0" smtClean="0">
                <a:ea typeface="宋体" pitchFamily="2" charset="-122"/>
              </a:rPr>
              <a:t>网络节点</a:t>
            </a:r>
            <a:endParaRPr lang="zh-CN" altLang="en-US" dirty="0"/>
          </a:p>
        </p:txBody>
      </p:sp>
      <p:pic>
        <p:nvPicPr>
          <p:cNvPr id="5" name="Picture 2"/>
          <p:cNvPicPr>
            <a:picLocks noGrp="1" noChangeAspect="1" noChangeArrowheads="1"/>
          </p:cNvPicPr>
          <p:nvPr>
            <p:ph idx="1"/>
          </p:nvPr>
        </p:nvPicPr>
        <p:blipFill>
          <a:blip r:embed="rId2"/>
          <a:srcRect/>
          <a:stretch>
            <a:fillRect/>
          </a:stretch>
        </p:blipFill>
        <p:spPr bwMode="auto">
          <a:xfrm>
            <a:off x="526852" y="1284050"/>
            <a:ext cx="8087692" cy="557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548</TotalTime>
  <Words>3072</Words>
  <Application>Microsoft Office PowerPoint</Application>
  <PresentationFormat>全屏显示(4:3)</PresentationFormat>
  <Paragraphs>465</Paragraphs>
  <Slides>61</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技巧</vt:lpstr>
      <vt:lpstr>Visio</vt:lpstr>
      <vt:lpstr>JBoss Drools</vt:lpstr>
      <vt:lpstr>议程</vt:lpstr>
      <vt:lpstr>Drools简介</vt:lpstr>
      <vt:lpstr>Rule Engine的优势</vt:lpstr>
      <vt:lpstr>例子</vt:lpstr>
      <vt:lpstr>产生背景</vt:lpstr>
      <vt:lpstr>知识背景</vt:lpstr>
      <vt:lpstr>产生式规则引擎</vt:lpstr>
      <vt:lpstr>RETE网络节点</vt:lpstr>
      <vt:lpstr>简单的RETE网络</vt:lpstr>
      <vt:lpstr>JoinNode</vt:lpstr>
      <vt:lpstr>更复杂的网络</vt:lpstr>
      <vt:lpstr>幻灯片 13</vt:lpstr>
      <vt:lpstr>Drools是如何工作的？</vt:lpstr>
      <vt:lpstr>议程</vt:lpstr>
      <vt:lpstr>配置开发环境</vt:lpstr>
      <vt:lpstr>配置开发环境</vt:lpstr>
      <vt:lpstr>新建Hello Drools项目</vt:lpstr>
      <vt:lpstr>幻灯片 19</vt:lpstr>
      <vt:lpstr>执行结果</vt:lpstr>
      <vt:lpstr>Debug规则文件</vt:lpstr>
      <vt:lpstr>议程</vt:lpstr>
      <vt:lpstr>规则文件种类</vt:lpstr>
      <vt:lpstr>DRL</vt:lpstr>
      <vt:lpstr>XML</vt:lpstr>
      <vt:lpstr>DSL – Domain Specific Languages</vt:lpstr>
      <vt:lpstr>Decision Tables</vt:lpstr>
      <vt:lpstr>一个DRL范例</vt:lpstr>
      <vt:lpstr>剖析DRL文件</vt:lpstr>
      <vt:lpstr>Globals</vt:lpstr>
      <vt:lpstr>函数（Functions）</vt:lpstr>
      <vt:lpstr>幻灯片 32</vt:lpstr>
      <vt:lpstr>剖析Rule</vt:lpstr>
      <vt:lpstr>Facts（事实）</vt:lpstr>
      <vt:lpstr>Conditions / LHS</vt:lpstr>
      <vt:lpstr>模式（Patterns）</vt:lpstr>
      <vt:lpstr>条件元素（Conditional Elements）</vt:lpstr>
      <vt:lpstr>条件元素的例子</vt:lpstr>
      <vt:lpstr>其他的条件元素（Conditional Elements）</vt:lpstr>
      <vt:lpstr>Consequence / RHS</vt:lpstr>
      <vt:lpstr>Consequence / RHS</vt:lpstr>
      <vt:lpstr>执行时控制——Rule属性</vt:lpstr>
      <vt:lpstr>议程</vt:lpstr>
      <vt:lpstr>Domain Specific Language 领域特定语言</vt:lpstr>
      <vt:lpstr>议程</vt:lpstr>
      <vt:lpstr>Ruleflow</vt:lpstr>
      <vt:lpstr>构建一个ruleflow</vt:lpstr>
      <vt:lpstr>Drools透视图</vt:lpstr>
      <vt:lpstr>幻灯片 49</vt:lpstr>
      <vt:lpstr>议程</vt:lpstr>
      <vt:lpstr>什么是Guvnor</vt:lpstr>
      <vt:lpstr>搜索资产</vt:lpstr>
      <vt:lpstr>Rule编辑器</vt:lpstr>
      <vt:lpstr>综合测试</vt:lpstr>
      <vt:lpstr>定义自己的测试</vt:lpstr>
      <vt:lpstr>逻辑分析</vt:lpstr>
      <vt:lpstr>Eclipse——仓储同步</vt:lpstr>
      <vt:lpstr>WebDAV</vt:lpstr>
      <vt:lpstr>使用Guvnor</vt:lpstr>
      <vt:lpstr>Q &amp; A</vt:lpstr>
      <vt:lpstr>Home Work</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 Drools</dc:title>
  <dc:creator>lilian</dc:creator>
  <cp:lastModifiedBy>lilian</cp:lastModifiedBy>
  <cp:revision>58</cp:revision>
  <dcterms:created xsi:type="dcterms:W3CDTF">2010-09-07T12:06:53Z</dcterms:created>
  <dcterms:modified xsi:type="dcterms:W3CDTF">2010-09-08T11:26:18Z</dcterms:modified>
</cp:coreProperties>
</file>