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1" r:id="rId4"/>
    <p:sldId id="330" r:id="rId5"/>
    <p:sldId id="293" r:id="rId6"/>
    <p:sldId id="332" r:id="rId7"/>
    <p:sldId id="333" r:id="rId8"/>
    <p:sldId id="334" r:id="rId9"/>
    <p:sldId id="335" r:id="rId10"/>
    <p:sldId id="321" r:id="rId11"/>
    <p:sldId id="336" r:id="rId12"/>
    <p:sldId id="337" r:id="rId13"/>
    <p:sldId id="260" r:id="rId14"/>
    <p:sldId id="262" r:id="rId15"/>
    <p:sldId id="263" r:id="rId16"/>
    <p:sldId id="264" r:id="rId17"/>
    <p:sldId id="265" r:id="rId18"/>
    <p:sldId id="30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285" r:id="rId38"/>
    <p:sldId id="294" r:id="rId39"/>
    <p:sldId id="303" r:id="rId40"/>
    <p:sldId id="28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52" autoAdjust="0"/>
  </p:normalViewPr>
  <p:slideViewPr>
    <p:cSldViewPr>
      <p:cViewPr varScale="1">
        <p:scale>
          <a:sx n="68" d="100"/>
          <a:sy n="68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D3E750AF-9301-4BCE-ADB8-7692E077F6A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" y="2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82380-2C9F-42CB-8FFC-5CE4B1F8F3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4FF08-591E-4D26-AE33-D7CBC43896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7BC5AB6-9AE6-4C91-B862-B5A5B88727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717CD-47CA-4560-B86A-17C2B29AD0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215AA-BBFA-4B75-B3BF-50F2B5D976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311E9-FCC5-4177-B57D-F675B63AE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0245C-C8F2-42BE-9617-FBEEC36C0D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EF1DA-938E-4BC5-B6FE-D0DCAEBF39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90D0D-DF90-4EC6-AB82-A01E12AB7F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2998-E9A6-4CD2-BB78-BCAF12B07B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A1D48-E461-4810-A66E-DA555BB139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A9501CCE-C782-4637-870C-E092DDE5321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648200"/>
            <a:ext cx="5486400" cy="1143000"/>
          </a:xfrm>
        </p:spPr>
        <p:txBody>
          <a:bodyPr/>
          <a:lstStyle/>
          <a:p>
            <a:r>
              <a:rPr lang="zh-CN" altLang="en-US" sz="2600" dirty="0" smtClean="0">
                <a:ea typeface="宋体" charset="-122"/>
              </a:rPr>
              <a:t>常用编程模式分享（序）</a:t>
            </a:r>
            <a:r>
              <a:rPr lang="en-US" altLang="zh-CN" sz="2600" dirty="0" smtClean="0">
                <a:ea typeface="宋体" charset="-122"/>
              </a:rPr>
              <a:t> </a:t>
            </a:r>
            <a:r>
              <a:rPr lang="en-US" altLang="zh-CN" sz="2600" dirty="0" smtClean="0">
                <a:ea typeface="宋体" charset="-122"/>
              </a:rPr>
              <a:t/>
            </a:r>
            <a:br>
              <a:rPr lang="en-US" altLang="zh-CN" sz="2600" dirty="0" smtClean="0">
                <a:ea typeface="宋体" charset="-122"/>
              </a:rPr>
            </a:br>
            <a:r>
              <a:rPr lang="zh-CN" altLang="en-US" sz="4400" dirty="0" smtClean="0">
                <a:ea typeface="宋体" charset="-122"/>
              </a:rPr>
              <a:t>软件设计的几个原则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91200"/>
            <a:ext cx="6400800" cy="3810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设计模式序：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858000" y="6553200"/>
            <a:ext cx="2286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chemeClr val="bg1"/>
                </a:solidFill>
                <a:ea typeface="宋体" charset="-122"/>
              </a:rPr>
              <a:t>Pengqingyang</a:t>
            </a:r>
            <a:r>
              <a:rPr lang="en-US" altLang="zh-CN" sz="1200" dirty="0" smtClean="0">
                <a:solidFill>
                  <a:schemeClr val="bg1"/>
                </a:solidFill>
                <a:ea typeface="宋体" charset="-122"/>
              </a:rPr>
              <a:t>  QQ:240638006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可维护性与复用的关系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gray">
          <a:xfrm>
            <a:off x="2744788" y="18938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gray">
          <a:xfrm>
            <a:off x="2962275" y="2100263"/>
            <a:ext cx="3490913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gray">
          <a:xfrm>
            <a:off x="3178175" y="2427288"/>
            <a:ext cx="2973388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gray">
          <a:xfrm rot="10800000">
            <a:off x="2257529" y="2590800"/>
            <a:ext cx="1871662" cy="1855787"/>
          </a:xfrm>
          <a:prstGeom prst="chevron">
            <a:avLst>
              <a:gd name="adj" fmla="val 28655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gray">
          <a:xfrm>
            <a:off x="4953000" y="2590800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gray">
          <a:xfrm>
            <a:off x="3706813" y="3272135"/>
            <a:ext cx="18557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200" dirty="0" smtClean="0">
                <a:solidFill>
                  <a:srgbClr val="1C1C1C"/>
                </a:solidFill>
                <a:ea typeface="宋体" charset="-122"/>
              </a:rPr>
              <a:t>支持可维护性</a:t>
            </a:r>
            <a:endParaRPr lang="en-US" altLang="zh-CN" sz="1200" dirty="0" smtClean="0">
              <a:solidFill>
                <a:srgbClr val="1C1C1C"/>
              </a:solidFill>
              <a:ea typeface="宋体" charset="-122"/>
            </a:endParaRPr>
          </a:p>
          <a:p>
            <a:pPr algn="ctr" eaLnBrk="0" hangingPunct="0"/>
            <a:r>
              <a:rPr lang="zh-CN" altLang="en-US" sz="1200" dirty="0" smtClean="0">
                <a:solidFill>
                  <a:srgbClr val="1C1C1C"/>
                </a:solidFill>
                <a:ea typeface="宋体" charset="-122"/>
              </a:rPr>
              <a:t>的复用</a:t>
            </a:r>
            <a:endParaRPr lang="en-US" altLang="zh-CN" sz="1200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gray">
          <a:xfrm>
            <a:off x="3609975" y="2274888"/>
            <a:ext cx="20431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dirty="0">
                <a:solidFill>
                  <a:srgbClr val="FFFBFC"/>
                </a:solidFill>
                <a:ea typeface="宋体" charset="-122"/>
              </a:rPr>
              <a:t>Your text  in here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gray">
          <a:xfrm>
            <a:off x="2420937" y="3349823"/>
            <a:ext cx="11604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dirty="0" smtClean="0">
                <a:solidFill>
                  <a:srgbClr val="FFFBFC"/>
                </a:solidFill>
                <a:ea typeface="宋体" charset="-122"/>
              </a:rPr>
              <a:t>可复用性</a:t>
            </a:r>
            <a:endParaRPr lang="en-US" altLang="zh-CN" sz="1400" dirty="0">
              <a:solidFill>
                <a:srgbClr val="FFFBFC"/>
              </a:solidFill>
              <a:ea typeface="宋体" charset="-122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gray">
          <a:xfrm>
            <a:off x="5562600" y="3352800"/>
            <a:ext cx="11604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dirty="0" smtClean="0">
                <a:solidFill>
                  <a:srgbClr val="FFFBFC"/>
                </a:solidFill>
                <a:ea typeface="宋体" charset="-122"/>
              </a:rPr>
              <a:t>可维护性</a:t>
            </a:r>
            <a:endParaRPr lang="en-US" altLang="zh-CN" sz="1400" dirty="0">
              <a:solidFill>
                <a:srgbClr val="FFFBFC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可维护性的支持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gray">
          <a:xfrm>
            <a:off x="1219200" y="1890713"/>
            <a:ext cx="6653213" cy="11445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gray">
          <a:xfrm>
            <a:off x="1222375" y="3481388"/>
            <a:ext cx="6653213" cy="1019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gray">
          <a:xfrm>
            <a:off x="1230313" y="4997450"/>
            <a:ext cx="6653212" cy="10318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gray">
          <a:xfrm flipV="1">
            <a:off x="1393825" y="2811463"/>
            <a:ext cx="6397625" cy="66198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gray">
          <a:xfrm flipV="1">
            <a:off x="1296988" y="1219200"/>
            <a:ext cx="6502400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gray">
          <a:xfrm flipV="1">
            <a:off x="1349375" y="4330700"/>
            <a:ext cx="6475413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39999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5" name="Picture 9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6350" y="1933575"/>
            <a:ext cx="674688" cy="574675"/>
          </a:xfrm>
          <a:prstGeom prst="rect">
            <a:avLst/>
          </a:prstGeom>
          <a:noFill/>
        </p:spPr>
      </p:pic>
      <p:pic>
        <p:nvPicPr>
          <p:cNvPr id="14346" name="Picture 10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3175" y="3527425"/>
            <a:ext cx="676275" cy="573088"/>
          </a:xfrm>
          <a:prstGeom prst="rect">
            <a:avLst/>
          </a:prstGeom>
          <a:noFill/>
        </p:spPr>
      </p:pic>
      <p:pic>
        <p:nvPicPr>
          <p:cNvPr id="14347" name="Picture 11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7938" y="5038725"/>
            <a:ext cx="674687" cy="573088"/>
          </a:xfrm>
          <a:prstGeom prst="rect">
            <a:avLst/>
          </a:prstGeom>
          <a:noFill/>
        </p:spPr>
      </p:pic>
      <p:sp>
        <p:nvSpPr>
          <p:cNvPr id="14348" name="AutoShape 12"/>
          <p:cNvSpPr>
            <a:spLocks noChangeArrowheads="1"/>
          </p:cNvSpPr>
          <p:nvPr/>
        </p:nvSpPr>
        <p:spPr bwMode="gray">
          <a:xfrm>
            <a:off x="1706563" y="16637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gray">
          <a:xfrm>
            <a:off x="1706563" y="327342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gray">
          <a:xfrm>
            <a:off x="1706563" y="47752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gray">
          <a:xfrm>
            <a:off x="1630363" y="2133600"/>
            <a:ext cx="6019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FEFFFF"/>
                </a:solidFill>
                <a:ea typeface="宋体" charset="-122"/>
              </a:rPr>
              <a:t>-</a:t>
            </a:r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可扩展性：由开闭原则，里氏代换原则，依赖倒转原则，组合聚合复用原则锁保证</a:t>
            </a:r>
            <a:endParaRPr lang="en-US" altLang="zh-CN" sz="1600" b="1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：客户端的调用依赖接口、跨模块的调用接口化</a:t>
            </a:r>
            <a:endParaRPr lang="en-US" altLang="zh-CN" sz="1600" dirty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gray">
          <a:xfrm>
            <a:off x="1630363" y="3657600"/>
            <a:ext cx="6019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FEFFFF"/>
                </a:solidFill>
                <a:ea typeface="宋体" charset="-122"/>
              </a:rPr>
              <a:t>-</a:t>
            </a:r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灵活性：由开闭原则，迪米特法则，接口隔离原则所保证</a:t>
            </a:r>
            <a:endParaRPr lang="en-US" altLang="zh-CN" sz="1600" b="1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模块相对独立存在，尽量少的通信，尽量无需感知内部实现</a:t>
            </a:r>
            <a:endParaRPr lang="en-US" altLang="zh-CN" sz="1600" b="1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可降低，修改代码时的，修改压力传递</a:t>
            </a:r>
            <a:endParaRPr lang="en-US" altLang="zh-CN" sz="1600" dirty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gray">
          <a:xfrm>
            <a:off x="1630363" y="5287963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FEFFFF"/>
                </a:solidFill>
                <a:ea typeface="宋体" charset="-122"/>
              </a:rPr>
              <a:t>- </a:t>
            </a:r>
            <a:r>
              <a:rPr lang="en-US" altLang="zh-CN" sz="1600" b="1" dirty="0" err="1">
                <a:solidFill>
                  <a:srgbClr val="FEFFFF"/>
                </a:solidFill>
                <a:ea typeface="宋体" charset="-122"/>
              </a:rPr>
              <a:t>ThemeGallery</a:t>
            </a:r>
            <a:r>
              <a:rPr lang="en-US" altLang="zh-CN" sz="1600" dirty="0">
                <a:solidFill>
                  <a:srgbClr val="FEFFFF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gray">
          <a:xfrm>
            <a:off x="1905000" y="1663700"/>
            <a:ext cx="530383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1"/>
                </a:solidFill>
                <a:ea typeface="宋体" charset="-122"/>
              </a:rPr>
              <a:t>恰当地提高系统的可复用性，可提高系统可扩展性</a:t>
            </a:r>
            <a:endParaRPr lang="en-US" altLang="zh-CN" b="1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gray">
          <a:xfrm>
            <a:off x="2087563" y="3282950"/>
            <a:ext cx="502920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恰当地提高系统可复用性，可提高性能灵活性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gray">
          <a:xfrm>
            <a:off x="1981200" y="4786313"/>
            <a:ext cx="530383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恰当地提高系统可复用性，可提高系统的可插入性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zh-CN" altLang="en-US" sz="4400" dirty="0" smtClean="0">
                <a:solidFill>
                  <a:srgbClr val="000000"/>
                </a:solidFill>
                <a:ea typeface="宋体" charset="-122"/>
              </a:rPr>
              <a:t>开闭原则</a:t>
            </a:r>
            <a:endParaRPr lang="en-US" altLang="zh-CN" sz="4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203575" y="2359438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63900" y="2084801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什么是开闭原则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78263" y="2842038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怎样做到开闭原则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41788" y="3659601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可变性封装原则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73513" y="4466051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与其他设计原则的关系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494088" y="522646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在设计模式中的体现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4976862" flipH="1">
            <a:off x="2940050" y="2081626"/>
            <a:ext cx="323850" cy="311150"/>
            <a:chOff x="1944" y="1111"/>
            <a:chExt cx="204" cy="196"/>
          </a:xfrm>
        </p:grpSpPr>
        <p:pic>
          <p:nvPicPr>
            <p:cNvPr id="23562" name="Picture 10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563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66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7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8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9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71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2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3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4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75" name="Arc 2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576" name="Picture 24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6" name="Group 25"/>
          <p:cNvGrpSpPr>
            <a:grpSpLocks/>
          </p:cNvGrpSpPr>
          <p:nvPr/>
        </p:nvGrpSpPr>
        <p:grpSpPr bwMode="auto">
          <a:xfrm flipH="1">
            <a:off x="228600" y="2168938"/>
            <a:ext cx="3438525" cy="3429000"/>
            <a:chOff x="1955" y="1224"/>
            <a:chExt cx="1911" cy="1911"/>
          </a:xfrm>
        </p:grpSpPr>
        <p:sp>
          <p:nvSpPr>
            <p:cNvPr id="23578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85" name="Picture 33" descr="worldmap_ani8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49350" y="3140488"/>
            <a:ext cx="1609725" cy="1612900"/>
          </a:xfrm>
          <a:prstGeom prst="rect">
            <a:avLst/>
          </a:prstGeom>
          <a:noFill/>
        </p:spPr>
      </p:pic>
      <p:grpSp>
        <p:nvGrpSpPr>
          <p:cNvPr id="7" name="Group 34"/>
          <p:cNvGrpSpPr>
            <a:grpSpLocks/>
          </p:cNvGrpSpPr>
          <p:nvPr/>
        </p:nvGrpSpPr>
        <p:grpSpPr bwMode="auto">
          <a:xfrm rot="4976862" flipH="1">
            <a:off x="3571875" y="2832513"/>
            <a:ext cx="323850" cy="311150"/>
            <a:chOff x="1944" y="1111"/>
            <a:chExt cx="204" cy="196"/>
          </a:xfrm>
        </p:grpSpPr>
        <p:pic>
          <p:nvPicPr>
            <p:cNvPr id="23587" name="Picture 35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588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91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2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3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4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9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00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01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1" name="Group 50"/>
          <p:cNvGrpSpPr>
            <a:grpSpLocks/>
          </p:cNvGrpSpPr>
          <p:nvPr/>
        </p:nvGrpSpPr>
        <p:grpSpPr bwMode="auto">
          <a:xfrm rot="4976862" flipH="1">
            <a:off x="3824288" y="3650076"/>
            <a:ext cx="323850" cy="311150"/>
            <a:chOff x="1944" y="1111"/>
            <a:chExt cx="204" cy="196"/>
          </a:xfrm>
        </p:grpSpPr>
        <p:pic>
          <p:nvPicPr>
            <p:cNvPr id="23603" name="Picture 51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04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07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08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09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0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12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3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4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5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16" name="Arc 64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17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5" name="Group 66"/>
          <p:cNvGrpSpPr>
            <a:grpSpLocks/>
          </p:cNvGrpSpPr>
          <p:nvPr/>
        </p:nvGrpSpPr>
        <p:grpSpPr bwMode="auto">
          <a:xfrm rot="4976862" flipH="1">
            <a:off x="3648075" y="4458113"/>
            <a:ext cx="323850" cy="311150"/>
            <a:chOff x="1944" y="1111"/>
            <a:chExt cx="204" cy="196"/>
          </a:xfrm>
        </p:grpSpPr>
        <p:pic>
          <p:nvPicPr>
            <p:cNvPr id="23619" name="Picture 67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20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" name="Group 7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23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4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5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6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28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9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0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1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32" name="Arc 8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33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9" name="Group 82"/>
          <p:cNvGrpSpPr>
            <a:grpSpLocks/>
          </p:cNvGrpSpPr>
          <p:nvPr/>
        </p:nvGrpSpPr>
        <p:grpSpPr bwMode="auto">
          <a:xfrm rot="4976862" flipH="1">
            <a:off x="3187700" y="5215351"/>
            <a:ext cx="323850" cy="311150"/>
            <a:chOff x="1944" y="1111"/>
            <a:chExt cx="204" cy="196"/>
          </a:xfrm>
        </p:grpSpPr>
        <p:pic>
          <p:nvPicPr>
            <p:cNvPr id="23635" name="Picture 8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36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1" name="Group 8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39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0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1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2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9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44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5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6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7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48" name="Arc 96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49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4065588" y="3932651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1" name="Line 99"/>
          <p:cNvSpPr>
            <a:spLocks noChangeShapeType="1"/>
          </p:cNvSpPr>
          <p:nvPr/>
        </p:nvSpPr>
        <p:spPr bwMode="auto">
          <a:xfrm>
            <a:off x="3811588" y="3121438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>
            <a:off x="3887788" y="4747038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3" name="Line 101"/>
          <p:cNvSpPr>
            <a:spLocks noChangeShapeType="1"/>
          </p:cNvSpPr>
          <p:nvPr/>
        </p:nvSpPr>
        <p:spPr bwMode="auto">
          <a:xfrm>
            <a:off x="3433763" y="5509038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/>
      <p:bldP spid="23557" grpId="0"/>
      <p:bldP spid="23558" grpId="0"/>
      <p:bldP spid="23559" grpId="0"/>
      <p:bldP spid="23560" grpId="0"/>
      <p:bldP spid="23650" grpId="0" animBg="1"/>
      <p:bldP spid="23651" grpId="0" animBg="1"/>
      <p:bldP spid="23652" grpId="0" animBg="1"/>
      <p:bldP spid="23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 dirty="0">
                <a:ea typeface="宋体" charset="-122"/>
              </a:rPr>
              <a:t>Click to edit title style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</p:grpSpPr>
        <p:sp>
          <p:nvSpPr>
            <p:cNvPr id="9220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3408363" y="3030538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6463" y="4552950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25750" y="151923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gray">
          <a:xfrm>
            <a:off x="2838450" y="3021013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19400" y="454342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Freeform 18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678363" y="1747838"/>
            <a:ext cx="39322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 err="1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black">
          <a:xfrm>
            <a:off x="4678363" y="3243263"/>
            <a:ext cx="39322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black">
          <a:xfrm>
            <a:off x="4678363" y="4824413"/>
            <a:ext cx="39322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07988" y="3348038"/>
            <a:ext cx="15732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 dirty="0">
                <a:ea typeface="宋体" charset="-122"/>
              </a:rPr>
              <a:t>Click to </a:t>
            </a:r>
          </a:p>
          <a:p>
            <a:pPr algn="ctr" eaLnBrk="0" hangingPunct="0"/>
            <a:r>
              <a:rPr lang="en-US" altLang="zh-CN" b="1" dirty="0">
                <a:ea typeface="宋体" charset="-122"/>
              </a:rPr>
              <a:t>add Text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806700" y="1689100"/>
            <a:ext cx="16732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EFFFF"/>
                </a:solidFill>
                <a:ea typeface="宋体" charset="-122"/>
              </a:rPr>
              <a:t> Content Title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white">
          <a:xfrm>
            <a:off x="2806700" y="3248025"/>
            <a:ext cx="16732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EFFFF"/>
                </a:solidFill>
                <a:ea typeface="宋体" charset="-122"/>
              </a:rPr>
              <a:t> Content Title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EFFFF"/>
                </a:solidFill>
                <a:ea typeface="宋体" charset="-122"/>
              </a:rPr>
              <a:t> Content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gray">
          <a:xfrm>
            <a:off x="762000" y="2286000"/>
            <a:ext cx="7696200" cy="32004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gray">
          <a:xfrm flipH="1">
            <a:off x="2724150" y="4627563"/>
            <a:ext cx="4075113" cy="95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gray">
          <a:xfrm>
            <a:off x="2263775" y="3187700"/>
            <a:ext cx="4075113" cy="952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ltGray">
          <a:xfrm>
            <a:off x="6108700" y="3197225"/>
            <a:ext cx="1423988" cy="142398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gray">
          <a:xfrm>
            <a:off x="1612900" y="3197225"/>
            <a:ext cx="1423988" cy="1423988"/>
          </a:xfrm>
          <a:prstGeom prst="ellipse">
            <a:avLst/>
          </a:prstGeom>
          <a:gradFill rotWithShape="1">
            <a:gsLst>
              <a:gs pos="0">
                <a:srgbClr val="92BCE2">
                  <a:gamma/>
                  <a:tint val="33333"/>
                  <a:invGamma/>
                </a:srgbClr>
              </a:gs>
              <a:gs pos="100000">
                <a:srgbClr val="92BCE2"/>
              </a:gs>
            </a:gsLst>
            <a:path path="shape">
              <a:fillToRect l="50000" t="50000" r="50000" b="50000"/>
            </a:path>
          </a:gradFill>
          <a:ln w="952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gray">
          <a:xfrm>
            <a:off x="2690813" y="2506663"/>
            <a:ext cx="1958975" cy="468312"/>
          </a:xfrm>
          <a:prstGeom prst="chevron">
            <a:avLst>
              <a:gd name="adj" fmla="val 43225"/>
            </a:avLst>
          </a:prstGeom>
          <a:solidFill>
            <a:srgbClr val="FFFF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gray">
          <a:xfrm>
            <a:off x="4649788" y="2506663"/>
            <a:ext cx="1958975" cy="468312"/>
          </a:xfrm>
          <a:prstGeom prst="chevron">
            <a:avLst>
              <a:gd name="adj" fmla="val 43225"/>
            </a:avLst>
          </a:prstGeom>
          <a:solidFill>
            <a:srgbClr val="FFFF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5764213" y="2506663"/>
            <a:ext cx="2459037" cy="2765425"/>
            <a:chOff x="3340" y="1301"/>
            <a:chExt cx="1549" cy="1742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gray">
            <a:xfrm rot="5400000">
              <a:off x="3244" y="1397"/>
              <a:ext cx="1742" cy="1549"/>
            </a:xfrm>
            <a:custGeom>
              <a:avLst/>
              <a:gdLst>
                <a:gd name="G0" fmla="+- 7121 0 0"/>
                <a:gd name="G1" fmla="+- 11542662 0 0"/>
                <a:gd name="G2" fmla="+- 0 0 11542662"/>
                <a:gd name="T0" fmla="*/ 0 256 1"/>
                <a:gd name="T1" fmla="*/ 180 256 1"/>
                <a:gd name="G3" fmla="+- 11542662 T0 T1"/>
                <a:gd name="T2" fmla="*/ 0 256 1"/>
                <a:gd name="T3" fmla="*/ 90 256 1"/>
                <a:gd name="G4" fmla="+- 11542662 T2 T3"/>
                <a:gd name="G5" fmla="*/ G4 2 1"/>
                <a:gd name="T4" fmla="*/ 90 256 1"/>
                <a:gd name="T5" fmla="*/ 0 256 1"/>
                <a:gd name="G6" fmla="+- 11542662 T4 T5"/>
                <a:gd name="G7" fmla="*/ G6 2 1"/>
                <a:gd name="G8" fmla="abs 1154266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121"/>
                <a:gd name="G18" fmla="*/ 7121 1 2"/>
                <a:gd name="G19" fmla="+- G18 5400 0"/>
                <a:gd name="G20" fmla="cos G19 11542662"/>
                <a:gd name="G21" fmla="sin G19 11542662"/>
                <a:gd name="G22" fmla="+- G20 10800 0"/>
                <a:gd name="G23" fmla="+- G21 10800 0"/>
                <a:gd name="G24" fmla="+- 10800 0 G20"/>
                <a:gd name="G25" fmla="+- 7121 10800 0"/>
                <a:gd name="G26" fmla="?: G9 G17 G25"/>
                <a:gd name="G27" fmla="?: G9 0 21600"/>
                <a:gd name="G28" fmla="cos 10800 11542662"/>
                <a:gd name="G29" fmla="sin 10800 11542662"/>
                <a:gd name="G30" fmla="sin 7121 11542662"/>
                <a:gd name="G31" fmla="+- G28 10800 0"/>
                <a:gd name="G32" fmla="+- G29 10800 0"/>
                <a:gd name="G33" fmla="+- G30 10800 0"/>
                <a:gd name="G34" fmla="?: G4 0 G31"/>
                <a:gd name="G35" fmla="?: 11542662 G34 0"/>
                <a:gd name="G36" fmla="?: G6 G35 G31"/>
                <a:gd name="G37" fmla="+- 21600 0 G36"/>
                <a:gd name="G38" fmla="?: G4 0 G33"/>
                <a:gd name="G39" fmla="?: 1154266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859 w 21600"/>
                <a:gd name="T15" fmla="*/ 11405 h 21600"/>
                <a:gd name="T16" fmla="*/ 10800 w 21600"/>
                <a:gd name="T17" fmla="*/ 3679 h 21600"/>
                <a:gd name="T18" fmla="*/ 19741 w 21600"/>
                <a:gd name="T19" fmla="*/ 1140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695" y="11280"/>
                  </a:moveTo>
                  <a:cubicBezTo>
                    <a:pt x="3684" y="11120"/>
                    <a:pt x="3679" y="10960"/>
                    <a:pt x="3679" y="10800"/>
                  </a:cubicBezTo>
                  <a:cubicBezTo>
                    <a:pt x="3679" y="6867"/>
                    <a:pt x="6867" y="3679"/>
                    <a:pt x="10800" y="3679"/>
                  </a:cubicBezTo>
                  <a:cubicBezTo>
                    <a:pt x="14732" y="3679"/>
                    <a:pt x="17921" y="6867"/>
                    <a:pt x="17921" y="10800"/>
                  </a:cubicBezTo>
                  <a:cubicBezTo>
                    <a:pt x="17921" y="10960"/>
                    <a:pt x="17915" y="11120"/>
                    <a:pt x="17904" y="11280"/>
                  </a:cubicBezTo>
                  <a:lnTo>
                    <a:pt x="21575" y="11529"/>
                  </a:lnTo>
                  <a:cubicBezTo>
                    <a:pt x="21591" y="11286"/>
                    <a:pt x="21600" y="1104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043"/>
                    <a:pt x="8" y="11286"/>
                    <a:pt x="24" y="11529"/>
                  </a:cubicBez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gray">
            <a:xfrm>
              <a:off x="3872" y="1303"/>
              <a:ext cx="411" cy="295"/>
            </a:xfrm>
            <a:prstGeom prst="chevron">
              <a:avLst>
                <a:gd name="adj" fmla="val 44744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gray">
            <a:xfrm rot="10800000">
              <a:off x="3891" y="2745"/>
              <a:ext cx="314" cy="295"/>
            </a:xfrm>
            <a:prstGeom prst="chevron">
              <a:avLst>
                <a:gd name="adj" fmla="val 44069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8" name="AutoShape 14"/>
          <p:cNvSpPr>
            <a:spLocks noChangeArrowheads="1"/>
          </p:cNvSpPr>
          <p:nvPr/>
        </p:nvSpPr>
        <p:spPr bwMode="gray">
          <a:xfrm flipH="1">
            <a:off x="2792413" y="4802188"/>
            <a:ext cx="3889375" cy="468312"/>
          </a:xfrm>
          <a:prstGeom prst="chevron">
            <a:avLst>
              <a:gd name="adj" fmla="val 47562"/>
            </a:avLst>
          </a:prstGeom>
          <a:solidFill>
            <a:srgbClr val="E8BD5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923925" y="2509838"/>
            <a:ext cx="2459038" cy="2767012"/>
            <a:chOff x="533" y="1485"/>
            <a:chExt cx="1549" cy="1743"/>
          </a:xfrm>
        </p:grpSpPr>
        <p:sp>
          <p:nvSpPr>
            <p:cNvPr id="11280" name="AutoShape 16"/>
            <p:cNvSpPr>
              <a:spLocks noChangeArrowheads="1"/>
            </p:cNvSpPr>
            <p:nvPr/>
          </p:nvSpPr>
          <p:spPr bwMode="gray">
            <a:xfrm rot="16200000" flipH="1">
              <a:off x="437" y="1581"/>
              <a:ext cx="1742" cy="1549"/>
            </a:xfrm>
            <a:custGeom>
              <a:avLst/>
              <a:gdLst>
                <a:gd name="G0" fmla="+- 7158 0 0"/>
                <a:gd name="G1" fmla="+- 11338448 0 0"/>
                <a:gd name="G2" fmla="+- 0 0 11338448"/>
                <a:gd name="T0" fmla="*/ 0 256 1"/>
                <a:gd name="T1" fmla="*/ 180 256 1"/>
                <a:gd name="G3" fmla="+- 11338448 T0 T1"/>
                <a:gd name="T2" fmla="*/ 0 256 1"/>
                <a:gd name="T3" fmla="*/ 90 256 1"/>
                <a:gd name="G4" fmla="+- 11338448 T2 T3"/>
                <a:gd name="G5" fmla="*/ G4 2 1"/>
                <a:gd name="T4" fmla="*/ 90 256 1"/>
                <a:gd name="T5" fmla="*/ 0 256 1"/>
                <a:gd name="G6" fmla="+- 11338448 T4 T5"/>
                <a:gd name="G7" fmla="*/ G6 2 1"/>
                <a:gd name="G8" fmla="abs 1133844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158"/>
                <a:gd name="G18" fmla="*/ 7158 1 2"/>
                <a:gd name="G19" fmla="+- G18 5400 0"/>
                <a:gd name="G20" fmla="cos G19 11338448"/>
                <a:gd name="G21" fmla="sin G19 11338448"/>
                <a:gd name="G22" fmla="+- G20 10800 0"/>
                <a:gd name="G23" fmla="+- G21 10800 0"/>
                <a:gd name="G24" fmla="+- 10800 0 G20"/>
                <a:gd name="G25" fmla="+- 7158 10800 0"/>
                <a:gd name="G26" fmla="?: G9 G17 G25"/>
                <a:gd name="G27" fmla="?: G9 0 21600"/>
                <a:gd name="G28" fmla="cos 10800 11338448"/>
                <a:gd name="G29" fmla="sin 10800 11338448"/>
                <a:gd name="G30" fmla="sin 7158 11338448"/>
                <a:gd name="G31" fmla="+- G28 10800 0"/>
                <a:gd name="G32" fmla="+- G29 10800 0"/>
                <a:gd name="G33" fmla="+- G30 10800 0"/>
                <a:gd name="G34" fmla="?: G4 0 G31"/>
                <a:gd name="G35" fmla="?: 11338448 G34 0"/>
                <a:gd name="G36" fmla="?: G6 G35 G31"/>
                <a:gd name="G37" fmla="+- 21600 0 G36"/>
                <a:gd name="G38" fmla="?: G4 0 G33"/>
                <a:gd name="G39" fmla="?: 1133844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887 w 21600"/>
                <a:gd name="T15" fmla="*/ 11892 h 21600"/>
                <a:gd name="T16" fmla="*/ 10800 w 21600"/>
                <a:gd name="T17" fmla="*/ 3642 h 21600"/>
                <a:gd name="T18" fmla="*/ 19713 w 21600"/>
                <a:gd name="T19" fmla="*/ 1189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695" y="11670"/>
                  </a:moveTo>
                  <a:cubicBezTo>
                    <a:pt x="3659" y="11382"/>
                    <a:pt x="3642" y="11091"/>
                    <a:pt x="3642" y="10800"/>
                  </a:cubicBezTo>
                  <a:cubicBezTo>
                    <a:pt x="3642" y="6846"/>
                    <a:pt x="6846" y="3642"/>
                    <a:pt x="10800" y="3642"/>
                  </a:cubicBezTo>
                  <a:cubicBezTo>
                    <a:pt x="14753" y="3642"/>
                    <a:pt x="17958" y="6846"/>
                    <a:pt x="17958" y="10800"/>
                  </a:cubicBezTo>
                  <a:cubicBezTo>
                    <a:pt x="17958" y="11091"/>
                    <a:pt x="17940" y="11382"/>
                    <a:pt x="17904" y="11670"/>
                  </a:cubicBezTo>
                  <a:lnTo>
                    <a:pt x="21519" y="12114"/>
                  </a:lnTo>
                  <a:cubicBezTo>
                    <a:pt x="21573" y="11678"/>
                    <a:pt x="21600" y="1123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9"/>
                    <a:pt x="26" y="11678"/>
                    <a:pt x="80" y="12114"/>
                  </a:cubicBez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AutoShape 17"/>
            <p:cNvSpPr>
              <a:spLocks noChangeArrowheads="1"/>
            </p:cNvSpPr>
            <p:nvPr/>
          </p:nvSpPr>
          <p:spPr bwMode="gray">
            <a:xfrm>
              <a:off x="1235" y="1487"/>
              <a:ext cx="411" cy="295"/>
            </a:xfrm>
            <a:prstGeom prst="chevron">
              <a:avLst>
                <a:gd name="adj" fmla="val 44744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gray">
            <a:xfrm rot="10800000">
              <a:off x="1223" y="2933"/>
              <a:ext cx="499" cy="295"/>
            </a:xfrm>
            <a:prstGeom prst="chevron">
              <a:avLst>
                <a:gd name="adj" fmla="val 46783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3" name="Rectangle 19"/>
          <p:cNvSpPr>
            <a:spLocks noChangeArrowheads="1"/>
          </p:cNvSpPr>
          <p:nvPr/>
        </p:nvSpPr>
        <p:spPr bwMode="gray">
          <a:xfrm>
            <a:off x="4013200" y="4857750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Text in here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gray">
          <a:xfrm>
            <a:off x="3036888" y="2552700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Text in here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gray">
          <a:xfrm>
            <a:off x="4999038" y="2552700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Text in here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gray">
          <a:xfrm>
            <a:off x="1612900" y="3722688"/>
            <a:ext cx="1423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Title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gray">
          <a:xfrm>
            <a:off x="6105525" y="3722688"/>
            <a:ext cx="1423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Title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gray">
          <a:xfrm>
            <a:off x="3163888" y="3581400"/>
            <a:ext cx="28194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04800" y="1524000"/>
            <a:ext cx="510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ThemeGallery</a:t>
            </a:r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ltGray">
          <a:xfrm>
            <a:off x="5113338" y="4587875"/>
            <a:ext cx="2659062" cy="15557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Diagram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gray">
          <a:xfrm>
            <a:off x="2466975" y="1997075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5257800" y="1997075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ltGray">
          <a:xfrm>
            <a:off x="2359025" y="4740275"/>
            <a:ext cx="2638425" cy="15557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white">
          <a:xfrm>
            <a:off x="2687638" y="5221288"/>
            <a:ext cx="18446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460375" y="3019425"/>
            <a:ext cx="1827213" cy="1524000"/>
            <a:chOff x="4397" y="1430"/>
            <a:chExt cx="1005" cy="960"/>
          </a:xfrm>
        </p:grpSpPr>
        <p:sp>
          <p:nvSpPr>
            <p:cNvPr id="12297" name="AutoShape 9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460375" y="4719638"/>
            <a:ext cx="1827213" cy="1524000"/>
            <a:chOff x="4397" y="1430"/>
            <a:chExt cx="1005" cy="960"/>
          </a:xfrm>
        </p:grpSpPr>
        <p:sp>
          <p:nvSpPr>
            <p:cNvPr id="12300" name="AutoShape 12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2" name="Rectangle 14"/>
          <p:cNvSpPr>
            <a:spLocks noChangeArrowheads="1"/>
          </p:cNvSpPr>
          <p:nvPr/>
        </p:nvSpPr>
        <p:spPr bwMode="gray">
          <a:xfrm>
            <a:off x="381000" y="3567113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333333"/>
                </a:solidFill>
                <a:ea typeface="宋体" charset="-122"/>
              </a:rPr>
              <a:t>Title in here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gray">
          <a:xfrm>
            <a:off x="381000" y="5260975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333333"/>
                </a:solidFill>
                <a:ea typeface="宋体" charset="-122"/>
              </a:rPr>
              <a:t>Title in here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white">
          <a:xfrm>
            <a:off x="5257800" y="4892675"/>
            <a:ext cx="23622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EAEAEA"/>
                </a:solidFill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gray">
          <a:xfrm>
            <a:off x="2554288" y="2065338"/>
            <a:ext cx="2246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ea typeface="宋体" charset="-122"/>
              </a:rPr>
              <a:t>Before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gray">
          <a:xfrm>
            <a:off x="5348288" y="2065338"/>
            <a:ext cx="2246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ea typeface="宋体" charset="-122"/>
              </a:rPr>
              <a:t>After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81000" y="1219200"/>
            <a:ext cx="63849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Char char="v"/>
            </a:pPr>
            <a:r>
              <a:rPr lang="en-US" altLang="zh-CN" sz="1600" b="1">
                <a:solidFill>
                  <a:srgbClr val="1C1C1C"/>
                </a:solidFill>
                <a:ea typeface="宋体" charset="-122"/>
              </a:rPr>
              <a:t> ThemeGallery</a:t>
            </a:r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gray">
          <a:xfrm>
            <a:off x="5113338" y="2767013"/>
            <a:ext cx="2659062" cy="1555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7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gray">
          <a:xfrm>
            <a:off x="2359025" y="2911475"/>
            <a:ext cx="2638425" cy="1555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white">
          <a:xfrm>
            <a:off x="2687638" y="3400425"/>
            <a:ext cx="18446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white">
          <a:xfrm>
            <a:off x="5257800" y="3071813"/>
            <a:ext cx="23622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b="1" dirty="0" err="1">
                <a:solidFill>
                  <a:srgbClr val="EAEAEA"/>
                </a:solidFill>
                <a:ea typeface="宋体" charset="-122"/>
              </a:rPr>
              <a:t>ThemeGallery</a:t>
            </a:r>
            <a:r>
              <a:rPr lang="en-US" altLang="zh-CN" sz="1400" b="1" dirty="0">
                <a:solidFill>
                  <a:srgbClr val="EAEAEA"/>
                </a:solidFill>
                <a:ea typeface="宋体" charset="-122"/>
              </a:rPr>
              <a:t> 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359275" y="3902075"/>
            <a:ext cx="4267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2. Describe contents for a Chart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359275" y="2463800"/>
            <a:ext cx="4267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1. Describe contents for a Chart 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black">
          <a:xfrm>
            <a:off x="4359275" y="3673475"/>
            <a:ext cx="44196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ltGray">
          <a:xfrm>
            <a:off x="701675" y="5349875"/>
            <a:ext cx="3146425" cy="485775"/>
          </a:xfrm>
          <a:prstGeom prst="roundRect">
            <a:avLst>
              <a:gd name="adj" fmla="val 50000"/>
            </a:avLst>
          </a:prstGeom>
          <a:solidFill>
            <a:srgbClr val="333399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white">
          <a:xfrm>
            <a:off x="1177925" y="5397500"/>
            <a:ext cx="2339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EFEFE"/>
                </a:solidFill>
                <a:ea typeface="宋体" charset="-122"/>
              </a:rPr>
              <a:t>Chart Title in here</a:t>
            </a:r>
          </a:p>
        </p:txBody>
      </p:sp>
      <p:sp>
        <p:nvSpPr>
          <p:cNvPr id="13320" name="Freeform 8"/>
          <p:cNvSpPr>
            <a:spLocks/>
          </p:cNvSpPr>
          <p:nvPr/>
        </p:nvSpPr>
        <p:spPr bwMode="gray">
          <a:xfrm rot="10800000">
            <a:off x="655638" y="1600200"/>
            <a:ext cx="2408237" cy="22510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solidFill>
            <a:schemeClr val="folHlink"/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80808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244475" y="4575175"/>
            <a:ext cx="4267200" cy="65246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ltGray">
          <a:xfrm rot="16200000" flipV="1">
            <a:off x="624682" y="4099719"/>
            <a:ext cx="9540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ECAE8C">
                  <a:gamma/>
                  <a:shade val="75686"/>
                  <a:invGamma/>
                </a:srgbClr>
              </a:gs>
              <a:gs pos="100000">
                <a:srgbClr val="ECAE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ltGray">
          <a:xfrm rot="16200000" flipV="1">
            <a:off x="1172369" y="3833019"/>
            <a:ext cx="14874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F0CD74">
                  <a:gamma/>
                  <a:shade val="75686"/>
                  <a:invGamma/>
                </a:srgbClr>
              </a:gs>
              <a:gs pos="100000">
                <a:srgbClr val="F0CD7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ltGray">
          <a:xfrm rot="16200000" flipV="1">
            <a:off x="1715294" y="3604419"/>
            <a:ext cx="19446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BDACE6">
                  <a:gamma/>
                  <a:shade val="75686"/>
                  <a:invGamma/>
                </a:srgbClr>
              </a:gs>
              <a:gs pos="100000">
                <a:srgbClr val="BDACE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gray">
          <a:xfrm rot="16200000" flipV="1">
            <a:off x="1972469" y="3032919"/>
            <a:ext cx="30876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74ABC6">
                  <a:gamma/>
                  <a:shade val="75686"/>
                  <a:invGamma/>
                </a:srgbClr>
              </a:gs>
              <a:gs pos="100000">
                <a:srgbClr val="74ABC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gray">
          <a:xfrm>
            <a:off x="752475" y="4891088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EFEFE"/>
                </a:solidFill>
                <a:ea typeface="宋体" charset="-122"/>
              </a:rPr>
              <a:t>2003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gray">
          <a:xfrm>
            <a:off x="1543050" y="4891088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EFEFE"/>
                </a:solidFill>
                <a:ea typeface="宋体" charset="-122"/>
              </a:rPr>
              <a:t>2004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gray">
          <a:xfrm>
            <a:off x="2324100" y="4891088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EFEFE"/>
                </a:solidFill>
                <a:ea typeface="宋体" charset="-122"/>
              </a:rPr>
              <a:t>2005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gray">
          <a:xfrm>
            <a:off x="3181350" y="4891088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EFEFE"/>
                </a:solidFill>
                <a:ea typeface="宋体" charset="-122"/>
              </a:rPr>
              <a:t>2006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black">
          <a:xfrm>
            <a:off x="844550" y="3946525"/>
            <a:ext cx="438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EFEFE"/>
                </a:solidFill>
                <a:ea typeface="宋体" charset="-122"/>
              </a:rPr>
              <a:t>30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black">
          <a:xfrm>
            <a:off x="1644650" y="3441700"/>
            <a:ext cx="438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EFEFE"/>
                </a:solidFill>
                <a:ea typeface="宋体" charset="-122"/>
              </a:rPr>
              <a:t>50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black">
          <a:xfrm>
            <a:off x="2416175" y="2974975"/>
            <a:ext cx="438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EFEFE"/>
                </a:solidFill>
                <a:ea typeface="宋体" charset="-122"/>
              </a:rPr>
              <a:t>70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black">
          <a:xfrm>
            <a:off x="3171825" y="1831975"/>
            <a:ext cx="565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EFEFE"/>
                </a:solidFill>
                <a:ea typeface="宋体" charset="-122"/>
              </a:rPr>
              <a:t>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gray">
          <a:xfrm>
            <a:off x="1219200" y="1890713"/>
            <a:ext cx="6653213" cy="11445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gray">
          <a:xfrm>
            <a:off x="1222375" y="3481388"/>
            <a:ext cx="6653213" cy="1019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gray">
          <a:xfrm>
            <a:off x="1230313" y="4997450"/>
            <a:ext cx="6653212" cy="10318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gray">
          <a:xfrm flipV="1">
            <a:off x="1393825" y="2811463"/>
            <a:ext cx="6397625" cy="66198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gray">
          <a:xfrm flipV="1">
            <a:off x="1296988" y="1219200"/>
            <a:ext cx="6502400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gray">
          <a:xfrm flipV="1">
            <a:off x="1349375" y="4330700"/>
            <a:ext cx="6475413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39999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5" name="Picture 9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6350" y="1933575"/>
            <a:ext cx="674688" cy="574675"/>
          </a:xfrm>
          <a:prstGeom prst="rect">
            <a:avLst/>
          </a:prstGeom>
          <a:noFill/>
        </p:spPr>
      </p:pic>
      <p:pic>
        <p:nvPicPr>
          <p:cNvPr id="14346" name="Picture 10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3175" y="3527425"/>
            <a:ext cx="676275" cy="573088"/>
          </a:xfrm>
          <a:prstGeom prst="rect">
            <a:avLst/>
          </a:prstGeom>
          <a:noFill/>
        </p:spPr>
      </p:pic>
      <p:pic>
        <p:nvPicPr>
          <p:cNvPr id="14347" name="Picture 11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7938" y="5038725"/>
            <a:ext cx="674687" cy="573088"/>
          </a:xfrm>
          <a:prstGeom prst="rect">
            <a:avLst/>
          </a:prstGeom>
          <a:noFill/>
        </p:spPr>
      </p:pic>
      <p:sp>
        <p:nvSpPr>
          <p:cNvPr id="14348" name="AutoShape 12"/>
          <p:cNvSpPr>
            <a:spLocks noChangeArrowheads="1"/>
          </p:cNvSpPr>
          <p:nvPr/>
        </p:nvSpPr>
        <p:spPr bwMode="gray">
          <a:xfrm>
            <a:off x="1706563" y="16637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gray">
          <a:xfrm>
            <a:off x="1706563" y="327342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gray">
          <a:xfrm>
            <a:off x="1706563" y="47752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gray">
          <a:xfrm>
            <a:off x="1630363" y="2273300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FEFFFF"/>
                </a:solidFill>
                <a:ea typeface="宋体" charset="-122"/>
              </a:rPr>
              <a:t>- </a:t>
            </a:r>
            <a:r>
              <a:rPr lang="en-US" altLang="zh-CN" sz="1600" b="1" dirty="0" err="1">
                <a:solidFill>
                  <a:srgbClr val="FEFFFF"/>
                </a:solidFill>
                <a:ea typeface="宋体" charset="-122"/>
              </a:rPr>
              <a:t>ThemeGallery</a:t>
            </a:r>
            <a:r>
              <a:rPr lang="en-US" altLang="zh-CN" sz="1600" dirty="0">
                <a:solidFill>
                  <a:srgbClr val="FEFFFF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gray">
          <a:xfrm>
            <a:off x="1630363" y="3810000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FEFFFF"/>
                </a:solidFill>
                <a:ea typeface="宋体" charset="-122"/>
              </a:rPr>
              <a:t>- ThemeGallery</a:t>
            </a:r>
            <a:r>
              <a:rPr lang="en-US" altLang="zh-CN" sz="1600">
                <a:solidFill>
                  <a:srgbClr val="FEFFFF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gray">
          <a:xfrm>
            <a:off x="1630363" y="5287963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FEFFFF"/>
                </a:solidFill>
                <a:ea typeface="宋体" charset="-122"/>
              </a:rPr>
              <a:t>- ThemeGallery</a:t>
            </a:r>
            <a:r>
              <a:rPr lang="en-US" altLang="zh-CN" sz="1600">
                <a:solidFill>
                  <a:srgbClr val="FEFFFF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gray">
          <a:xfrm>
            <a:off x="2087563" y="1663700"/>
            <a:ext cx="5029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>
                <a:solidFill>
                  <a:schemeClr val="accent1"/>
                </a:solidFill>
                <a:ea typeface="宋体" charset="-122"/>
              </a:rPr>
              <a:t>Description of the company’s sub contents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gray">
          <a:xfrm>
            <a:off x="2087563" y="3282950"/>
            <a:ext cx="5029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Description of the company’s sub contents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gray">
          <a:xfrm>
            <a:off x="2087563" y="4786313"/>
            <a:ext cx="5029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>
                <a:solidFill>
                  <a:schemeClr val="hlink"/>
                </a:solidFill>
                <a:ea typeface="宋体" charset="-122"/>
              </a:rPr>
              <a:t>Description of the company’s sub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rrowheads="1"/>
          </p:cNvSpPr>
          <p:nvPr/>
        </p:nvSpPr>
        <p:spPr bwMode="gray">
          <a:xfrm>
            <a:off x="2355850" y="2438400"/>
            <a:ext cx="2743200" cy="27432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gray">
          <a:xfrm>
            <a:off x="3498850" y="2952750"/>
            <a:ext cx="1619250" cy="1619250"/>
          </a:xfrm>
          <a:prstGeom prst="ellipse">
            <a:avLst/>
          </a:prstGeom>
          <a:solidFill>
            <a:srgbClr val="DCDCDC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gray">
          <a:xfrm>
            <a:off x="2736850" y="3733800"/>
            <a:ext cx="1524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gray">
          <a:xfrm>
            <a:off x="3575050" y="25908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gray">
          <a:xfrm flipH="1">
            <a:off x="3670300" y="4114800"/>
            <a:ext cx="819150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gray">
          <a:xfrm>
            <a:off x="4870450" y="4038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gray">
          <a:xfrm flipV="1">
            <a:off x="4870450" y="2743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gray">
          <a:xfrm>
            <a:off x="4137025" y="3343275"/>
            <a:ext cx="895350" cy="8953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60650" y="1600200"/>
            <a:ext cx="1146175" cy="1384300"/>
            <a:chOff x="2064" y="1008"/>
            <a:chExt cx="722" cy="872"/>
          </a:xfrm>
        </p:grpSpPr>
        <p:sp>
          <p:nvSpPr>
            <p:cNvPr id="15372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374" name="Picture 1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375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376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5" name="Group 1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379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0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1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2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384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5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6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7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390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1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2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395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7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99" name="Rectangle 39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671638" y="2997200"/>
            <a:ext cx="1146175" cy="1384300"/>
            <a:chOff x="2064" y="1008"/>
            <a:chExt cx="722" cy="872"/>
          </a:xfrm>
        </p:grpSpPr>
        <p:sp>
          <p:nvSpPr>
            <p:cNvPr id="15401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03" name="Picture 4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04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05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2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3" name="Group 4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08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09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0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1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413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4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5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6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" name="Group 5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419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0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1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2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6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424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5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6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7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28" name="Rectangle 68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2784475" y="5345113"/>
            <a:ext cx="1146175" cy="1384300"/>
            <a:chOff x="2064" y="1008"/>
            <a:chExt cx="722" cy="872"/>
          </a:xfrm>
        </p:grpSpPr>
        <p:sp>
          <p:nvSpPr>
            <p:cNvPr id="15430" name="Oval 7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71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32" name="Picture 7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33" name="Oval 7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34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20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1" name="Group 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37" name="AutoShape 7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8" name="AutoShape 7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9" name="AutoShape 7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0" name="AutoShape 8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442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3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4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5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3" name="Group 86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24" name="Group 8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448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9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0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1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9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453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4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5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6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57" name="Rectangle 97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5029200" y="3886200"/>
            <a:ext cx="1146175" cy="1384300"/>
            <a:chOff x="2064" y="1008"/>
            <a:chExt cx="722" cy="872"/>
          </a:xfrm>
        </p:grpSpPr>
        <p:sp>
          <p:nvSpPr>
            <p:cNvPr id="15459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61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62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63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28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9" name="Group 10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66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7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9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471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2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3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4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458" name="Group 1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477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8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9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0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60" name="Group 1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482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3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4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5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86" name="Rectangle 126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464" name="Group 127"/>
          <p:cNvGrpSpPr>
            <a:grpSpLocks/>
          </p:cNvGrpSpPr>
          <p:nvPr/>
        </p:nvGrpSpPr>
        <p:grpSpPr bwMode="auto">
          <a:xfrm>
            <a:off x="5022850" y="1724025"/>
            <a:ext cx="1146175" cy="1384300"/>
            <a:chOff x="2064" y="1008"/>
            <a:chExt cx="722" cy="872"/>
          </a:xfrm>
        </p:grpSpPr>
        <p:sp>
          <p:nvSpPr>
            <p:cNvPr id="15488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5" name="Group 12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90" name="Picture 13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91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92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470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475" name="Group 13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95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6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7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8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76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500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1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2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3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481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487" name="Group 14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506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7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8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9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89" name="Group 15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511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2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3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4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515" name="Rectangle 155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493" name="Group 156"/>
          <p:cNvGrpSpPr>
            <a:grpSpLocks/>
          </p:cNvGrpSpPr>
          <p:nvPr/>
        </p:nvGrpSpPr>
        <p:grpSpPr bwMode="auto">
          <a:xfrm rot="4976862" flipH="1">
            <a:off x="4324350" y="3517900"/>
            <a:ext cx="673100" cy="647700"/>
            <a:chOff x="1944" y="1111"/>
            <a:chExt cx="204" cy="196"/>
          </a:xfrm>
        </p:grpSpPr>
        <p:pic>
          <p:nvPicPr>
            <p:cNvPr id="15517" name="Picture 157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5518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94" name="Group 15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499" name="Group 1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521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2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3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4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04" name="Group 1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526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7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8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9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530" name="Arc 17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531" name="Picture 171" descr="light_shadow1"/>
            <p:cNvPicPr>
              <a:picLocks noChangeAspect="1" noChangeArrowheads="1"/>
            </p:cNvPicPr>
            <p:nvPr/>
          </p:nvPicPr>
          <p:blipFill>
            <a:blip r:embed="rId5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15532" name="AutoShape 172"/>
          <p:cNvSpPr>
            <a:spLocks/>
          </p:cNvSpPr>
          <p:nvPr/>
        </p:nvSpPr>
        <p:spPr bwMode="auto">
          <a:xfrm>
            <a:off x="7018338" y="1995488"/>
            <a:ext cx="1509712" cy="366712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4. Description of the business</a:t>
            </a:r>
          </a:p>
        </p:txBody>
      </p:sp>
      <p:sp>
        <p:nvSpPr>
          <p:cNvPr id="15533" name="AutoShape 173"/>
          <p:cNvSpPr>
            <a:spLocks/>
          </p:cNvSpPr>
          <p:nvPr/>
        </p:nvSpPr>
        <p:spPr bwMode="auto">
          <a:xfrm>
            <a:off x="6713538" y="3951288"/>
            <a:ext cx="1509712" cy="392112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12551"/>
              <a:gd name="adj6" fmla="val -5983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5. Description of the business</a:t>
            </a:r>
          </a:p>
        </p:txBody>
      </p:sp>
      <p:sp>
        <p:nvSpPr>
          <p:cNvPr id="15534" name="AutoShape 174"/>
          <p:cNvSpPr>
            <a:spLocks/>
          </p:cNvSpPr>
          <p:nvPr/>
        </p:nvSpPr>
        <p:spPr bwMode="auto">
          <a:xfrm>
            <a:off x="755650" y="1597025"/>
            <a:ext cx="1593850" cy="434975"/>
          </a:xfrm>
          <a:prstGeom prst="accentCallout2">
            <a:avLst>
              <a:gd name="adj1" fmla="val 43796"/>
              <a:gd name="adj2" fmla="val 104782"/>
              <a:gd name="adj3" fmla="val 43796"/>
              <a:gd name="adj4" fmla="val 114843"/>
              <a:gd name="adj5" fmla="val 118250"/>
              <a:gd name="adj6" fmla="val 125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1. Description of the business</a:t>
            </a:r>
          </a:p>
        </p:txBody>
      </p:sp>
      <p:sp>
        <p:nvSpPr>
          <p:cNvPr id="15535" name="AutoShape 175"/>
          <p:cNvSpPr>
            <a:spLocks/>
          </p:cNvSpPr>
          <p:nvPr/>
        </p:nvSpPr>
        <p:spPr bwMode="auto">
          <a:xfrm>
            <a:off x="76200" y="4103688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2. Description of the business</a:t>
            </a:r>
          </a:p>
        </p:txBody>
      </p:sp>
      <p:sp>
        <p:nvSpPr>
          <p:cNvPr id="15536" name="AutoShape 176"/>
          <p:cNvSpPr>
            <a:spLocks/>
          </p:cNvSpPr>
          <p:nvPr/>
        </p:nvSpPr>
        <p:spPr bwMode="auto">
          <a:xfrm>
            <a:off x="304800" y="5410200"/>
            <a:ext cx="1509713" cy="392113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153440"/>
              <a:gd name="adj6" fmla="val 1755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3. Description of the business</a:t>
            </a:r>
          </a:p>
        </p:txBody>
      </p:sp>
      <p:sp>
        <p:nvSpPr>
          <p:cNvPr id="15537" name="Rectangle 177"/>
          <p:cNvSpPr>
            <a:spLocks noChangeArrowheads="1"/>
          </p:cNvSpPr>
          <p:nvPr/>
        </p:nvSpPr>
        <p:spPr bwMode="auto">
          <a:xfrm>
            <a:off x="4741863" y="5486400"/>
            <a:ext cx="33353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15538" name="Rectangle 178"/>
          <p:cNvSpPr>
            <a:spLocks noChangeArrowheads="1"/>
          </p:cNvSpPr>
          <p:nvPr/>
        </p:nvSpPr>
        <p:spPr bwMode="gray">
          <a:xfrm>
            <a:off x="4495800" y="5702300"/>
            <a:ext cx="42863" cy="3556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rrowheads="1"/>
          </p:cNvSpPr>
          <p:nvPr/>
        </p:nvSpPr>
        <p:spPr bwMode="gray">
          <a:xfrm>
            <a:off x="2355850" y="2438400"/>
            <a:ext cx="2743200" cy="27432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gray">
          <a:xfrm>
            <a:off x="3498850" y="2952750"/>
            <a:ext cx="1619250" cy="1619250"/>
          </a:xfrm>
          <a:prstGeom prst="ellipse">
            <a:avLst/>
          </a:prstGeom>
          <a:solidFill>
            <a:srgbClr val="DCDCDC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gray">
          <a:xfrm>
            <a:off x="2736850" y="3733800"/>
            <a:ext cx="1524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gray">
          <a:xfrm>
            <a:off x="3575050" y="25908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gray">
          <a:xfrm flipH="1">
            <a:off x="3670300" y="4114800"/>
            <a:ext cx="819150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gray">
          <a:xfrm>
            <a:off x="4870450" y="4038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gray">
          <a:xfrm flipV="1">
            <a:off x="4870450" y="2743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gray">
          <a:xfrm>
            <a:off x="4137025" y="3343275"/>
            <a:ext cx="895350" cy="8953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660650" y="1600200"/>
            <a:ext cx="1146175" cy="1384300"/>
            <a:chOff x="2064" y="1008"/>
            <a:chExt cx="722" cy="872"/>
          </a:xfrm>
        </p:grpSpPr>
        <p:sp>
          <p:nvSpPr>
            <p:cNvPr id="15372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73" name="Group 13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374" name="Picture 1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375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376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377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378" name="Group 1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379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0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1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2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383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384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5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6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7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388" name="Group 28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389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390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1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2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4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395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7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99" name="Rectangle 39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400" name="Group 40"/>
          <p:cNvGrpSpPr>
            <a:grpSpLocks/>
          </p:cNvGrpSpPr>
          <p:nvPr/>
        </p:nvGrpSpPr>
        <p:grpSpPr bwMode="auto">
          <a:xfrm>
            <a:off x="1671638" y="2997200"/>
            <a:ext cx="1146175" cy="1384300"/>
            <a:chOff x="2064" y="1008"/>
            <a:chExt cx="722" cy="872"/>
          </a:xfrm>
        </p:grpSpPr>
        <p:sp>
          <p:nvSpPr>
            <p:cNvPr id="15401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02" name="Group 42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03" name="Picture 4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04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05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406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407" name="Group 4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08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09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0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1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12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413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4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5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6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417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418" name="Group 5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419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0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1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2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23" name="Group 6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424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5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6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7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28" name="Rectangle 68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429" name="Group 69"/>
          <p:cNvGrpSpPr>
            <a:grpSpLocks/>
          </p:cNvGrpSpPr>
          <p:nvPr/>
        </p:nvGrpSpPr>
        <p:grpSpPr bwMode="auto">
          <a:xfrm>
            <a:off x="2784475" y="5345113"/>
            <a:ext cx="1146175" cy="1384300"/>
            <a:chOff x="2064" y="1008"/>
            <a:chExt cx="722" cy="872"/>
          </a:xfrm>
        </p:grpSpPr>
        <p:sp>
          <p:nvSpPr>
            <p:cNvPr id="15430" name="Oval 7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31" name="Group 71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32" name="Picture 7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33" name="Oval 7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34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435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436" name="Group 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37" name="AutoShape 7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8" name="AutoShape 7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9" name="AutoShape 7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0" name="AutoShape 8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41" name="Group 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442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3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4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5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446" name="Group 86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447" name="Group 8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448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9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0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1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52" name="Group 9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453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4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5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6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57" name="Rectangle 97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458" name="Group 98"/>
          <p:cNvGrpSpPr>
            <a:grpSpLocks/>
          </p:cNvGrpSpPr>
          <p:nvPr/>
        </p:nvGrpSpPr>
        <p:grpSpPr bwMode="auto">
          <a:xfrm>
            <a:off x="5029200" y="3886200"/>
            <a:ext cx="1146175" cy="1384300"/>
            <a:chOff x="2064" y="1008"/>
            <a:chExt cx="722" cy="872"/>
          </a:xfrm>
        </p:grpSpPr>
        <p:sp>
          <p:nvSpPr>
            <p:cNvPr id="15459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0" name="Group 100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61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62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63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464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465" name="Group 10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66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7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9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70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471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2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3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4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475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476" name="Group 1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477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8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9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0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81" name="Group 1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482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3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4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5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86" name="Rectangle 126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487" name="Group 127"/>
          <p:cNvGrpSpPr>
            <a:grpSpLocks/>
          </p:cNvGrpSpPr>
          <p:nvPr/>
        </p:nvGrpSpPr>
        <p:grpSpPr bwMode="auto">
          <a:xfrm>
            <a:off x="5022850" y="1724025"/>
            <a:ext cx="1146175" cy="1384300"/>
            <a:chOff x="2064" y="1008"/>
            <a:chExt cx="722" cy="872"/>
          </a:xfrm>
        </p:grpSpPr>
        <p:sp>
          <p:nvSpPr>
            <p:cNvPr id="15488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89" name="Group 12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490" name="Picture 13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491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492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493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494" name="Group 13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495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6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7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8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99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500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1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2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3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504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5505" name="Group 14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506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7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8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9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10" name="Group 15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511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2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3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4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515" name="Rectangle 155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15516" name="Group 156"/>
          <p:cNvGrpSpPr>
            <a:grpSpLocks/>
          </p:cNvGrpSpPr>
          <p:nvPr/>
        </p:nvGrpSpPr>
        <p:grpSpPr bwMode="auto">
          <a:xfrm rot="4976862" flipH="1">
            <a:off x="4324350" y="3517900"/>
            <a:ext cx="673100" cy="647700"/>
            <a:chOff x="1944" y="1111"/>
            <a:chExt cx="204" cy="196"/>
          </a:xfrm>
        </p:grpSpPr>
        <p:pic>
          <p:nvPicPr>
            <p:cNvPr id="15517" name="Picture 157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5518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519" name="Group 15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520" name="Group 1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521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2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3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4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5" name="Group 1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526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7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8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9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530" name="Arc 17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531" name="Picture 171" descr="light_shadow1"/>
            <p:cNvPicPr>
              <a:picLocks noChangeAspect="1" noChangeArrowheads="1"/>
            </p:cNvPicPr>
            <p:nvPr/>
          </p:nvPicPr>
          <p:blipFill>
            <a:blip r:embed="rId5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15532" name="AutoShape 172"/>
          <p:cNvSpPr>
            <a:spLocks/>
          </p:cNvSpPr>
          <p:nvPr/>
        </p:nvSpPr>
        <p:spPr bwMode="auto">
          <a:xfrm>
            <a:off x="7018338" y="1995488"/>
            <a:ext cx="1509712" cy="366712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4. Description of the business</a:t>
            </a:r>
          </a:p>
        </p:txBody>
      </p:sp>
      <p:sp>
        <p:nvSpPr>
          <p:cNvPr id="15533" name="AutoShape 173"/>
          <p:cNvSpPr>
            <a:spLocks/>
          </p:cNvSpPr>
          <p:nvPr/>
        </p:nvSpPr>
        <p:spPr bwMode="auto">
          <a:xfrm>
            <a:off x="6713538" y="3951288"/>
            <a:ext cx="1509712" cy="392112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12551"/>
              <a:gd name="adj6" fmla="val -5983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5. Description of the business</a:t>
            </a:r>
          </a:p>
        </p:txBody>
      </p:sp>
      <p:sp>
        <p:nvSpPr>
          <p:cNvPr id="15534" name="AutoShape 174"/>
          <p:cNvSpPr>
            <a:spLocks/>
          </p:cNvSpPr>
          <p:nvPr/>
        </p:nvSpPr>
        <p:spPr bwMode="auto">
          <a:xfrm>
            <a:off x="755650" y="1597025"/>
            <a:ext cx="1593850" cy="434975"/>
          </a:xfrm>
          <a:prstGeom prst="accentCallout2">
            <a:avLst>
              <a:gd name="adj1" fmla="val 43796"/>
              <a:gd name="adj2" fmla="val 104782"/>
              <a:gd name="adj3" fmla="val 43796"/>
              <a:gd name="adj4" fmla="val 114843"/>
              <a:gd name="adj5" fmla="val 118250"/>
              <a:gd name="adj6" fmla="val 125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1. Description of the business</a:t>
            </a:r>
          </a:p>
        </p:txBody>
      </p:sp>
      <p:sp>
        <p:nvSpPr>
          <p:cNvPr id="15535" name="AutoShape 175"/>
          <p:cNvSpPr>
            <a:spLocks/>
          </p:cNvSpPr>
          <p:nvPr/>
        </p:nvSpPr>
        <p:spPr bwMode="auto">
          <a:xfrm>
            <a:off x="76200" y="4103688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2. Description of the business</a:t>
            </a:r>
          </a:p>
        </p:txBody>
      </p:sp>
      <p:sp>
        <p:nvSpPr>
          <p:cNvPr id="15536" name="AutoShape 176"/>
          <p:cNvSpPr>
            <a:spLocks/>
          </p:cNvSpPr>
          <p:nvPr/>
        </p:nvSpPr>
        <p:spPr bwMode="auto">
          <a:xfrm>
            <a:off x="304800" y="5410200"/>
            <a:ext cx="1509713" cy="392113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153440"/>
              <a:gd name="adj6" fmla="val 1755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3. Description of the business</a:t>
            </a:r>
          </a:p>
        </p:txBody>
      </p:sp>
      <p:sp>
        <p:nvSpPr>
          <p:cNvPr id="15537" name="Rectangle 177"/>
          <p:cNvSpPr>
            <a:spLocks noChangeArrowheads="1"/>
          </p:cNvSpPr>
          <p:nvPr/>
        </p:nvSpPr>
        <p:spPr bwMode="auto">
          <a:xfrm>
            <a:off x="4741863" y="5486400"/>
            <a:ext cx="33353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15538" name="Rectangle 178"/>
          <p:cNvSpPr>
            <a:spLocks noChangeArrowheads="1"/>
          </p:cNvSpPr>
          <p:nvPr/>
        </p:nvSpPr>
        <p:spPr bwMode="gray">
          <a:xfrm>
            <a:off x="4495800" y="5702300"/>
            <a:ext cx="42863" cy="3556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V="1">
            <a:off x="2368550" y="20574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292350" y="47244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749550" y="2057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749550" y="5029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2673350" y="28194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749550" y="3581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2673350" y="42672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主要内容</a:t>
            </a:r>
            <a:endParaRPr lang="en-US" altLang="zh-CN" sz="4300" dirty="0">
              <a:ea typeface="宋体" charset="-122"/>
            </a:endParaRP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304800" y="2205038"/>
            <a:ext cx="2673350" cy="2671762"/>
            <a:chOff x="140" y="1419"/>
            <a:chExt cx="1684" cy="1683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7187" name="Picture 19" descr="mar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267200" y="1905000"/>
            <a:ext cx="2954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/>
              <a:t>软件的可维护性与可复用性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3528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267200" y="2654300"/>
            <a:ext cx="1608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开闭原则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OCP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267200" y="3397250"/>
            <a:ext cx="20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/>
              <a:t>里氏代换原则</a:t>
            </a:r>
            <a:r>
              <a:rPr lang="en-US" altLang="zh-CN" dirty="0" smtClean="0"/>
              <a:t>LSP</a:t>
            </a:r>
            <a:endParaRPr lang="zh-CN" altLang="en-US" dirty="0" smtClean="0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3528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267200" y="4129088"/>
            <a:ext cx="19543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依赖倒转原则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DIP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2639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3528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343400" y="4918075"/>
            <a:ext cx="194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接口隔离原则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ISP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766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88" grpId="0" animBg="1"/>
      <p:bldP spid="7189" grpId="0"/>
      <p:bldP spid="7190" grpId="0" animBg="1"/>
      <p:bldP spid="7191" grpId="0"/>
      <p:bldP spid="7192" grpId="0" animBg="1"/>
      <p:bldP spid="7193" grpId="0"/>
      <p:bldP spid="7194" grpId="0" animBg="1"/>
      <p:bldP spid="7195" grpId="0" animBg="1"/>
      <p:bldP spid="7196" grpId="0" animBg="1"/>
      <p:bldP spid="7197" grpId="0" animBg="1"/>
      <p:bldP spid="7198" grpId="0"/>
      <p:bldP spid="7199" grpId="0" animBg="1"/>
      <p:bldP spid="7200" grpId="0" animBg="1"/>
      <p:bldP spid="7201" grpId="0"/>
      <p:bldP spid="72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5300663" y="2209800"/>
            <a:ext cx="2622550" cy="1163638"/>
          </a:xfrm>
          <a:prstGeom prst="homePlate">
            <a:avLst>
              <a:gd name="adj" fmla="val 39013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3078163" y="2209800"/>
            <a:ext cx="2855912" cy="1163638"/>
          </a:xfrm>
          <a:prstGeom prst="homePlate">
            <a:avLst>
              <a:gd name="adj" fmla="val 42291"/>
            </a:avLst>
          </a:prstGeom>
          <a:gradFill rotWithShape="1">
            <a:gsLst>
              <a:gs pos="0">
                <a:schemeClr val="tx2">
                  <a:gamma/>
                  <a:shade val="76078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1143000" y="2209800"/>
            <a:ext cx="2455863" cy="1163638"/>
          </a:xfrm>
          <a:prstGeom prst="homePlate">
            <a:avLst>
              <a:gd name="adj" fmla="val 42796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741363" y="3978275"/>
            <a:ext cx="7613650" cy="2017713"/>
            <a:chOff x="479" y="2711"/>
            <a:chExt cx="4796" cy="1271"/>
          </a:xfrm>
        </p:grpSpPr>
        <p:grpSp>
          <p:nvGrpSpPr>
            <p:cNvPr id="16391" name="Group 7"/>
            <p:cNvGrpSpPr>
              <a:grpSpLocks/>
            </p:cNvGrpSpPr>
            <p:nvPr/>
          </p:nvGrpSpPr>
          <p:grpSpPr bwMode="auto">
            <a:xfrm>
              <a:off x="479" y="2711"/>
              <a:ext cx="4796" cy="1271"/>
              <a:chOff x="479" y="2711"/>
              <a:chExt cx="4796" cy="1271"/>
            </a:xfrm>
          </p:grpSpPr>
          <p:sp>
            <p:nvSpPr>
              <p:cNvPr id="16392" name="AutoShape 8"/>
              <p:cNvSpPr>
                <a:spLocks noChangeArrowheads="1"/>
              </p:cNvSpPr>
              <p:nvPr/>
            </p:nvSpPr>
            <p:spPr bwMode="gray">
              <a:xfrm flipV="1">
                <a:off x="549" y="2711"/>
                <a:ext cx="4653" cy="217"/>
              </a:xfrm>
              <a:custGeom>
                <a:avLst/>
                <a:gdLst>
                  <a:gd name="G0" fmla="+- 2158 0 0"/>
                  <a:gd name="G1" fmla="+- 21600 0 2158"/>
                  <a:gd name="G2" fmla="*/ 2158 1 2"/>
                  <a:gd name="G3" fmla="+- 21600 0 G2"/>
                  <a:gd name="G4" fmla="+/ 2158 21600 2"/>
                  <a:gd name="G5" fmla="+/ G1 0 2"/>
                  <a:gd name="G6" fmla="*/ 21600 21600 2158"/>
                  <a:gd name="G7" fmla="*/ G6 1 2"/>
                  <a:gd name="G8" fmla="+- 21600 0 G7"/>
                  <a:gd name="G9" fmla="*/ 21600 1 2"/>
                  <a:gd name="G10" fmla="+- 2158 0 G9"/>
                  <a:gd name="G11" fmla="?: G10 G8 0"/>
                  <a:gd name="G12" fmla="?: G10 G7 21600"/>
                  <a:gd name="T0" fmla="*/ 20521 w 21600"/>
                  <a:gd name="T1" fmla="*/ 10800 h 21600"/>
                  <a:gd name="T2" fmla="*/ 10800 w 21600"/>
                  <a:gd name="T3" fmla="*/ 21600 h 21600"/>
                  <a:gd name="T4" fmla="*/ 1079 w 21600"/>
                  <a:gd name="T5" fmla="*/ 10800 h 21600"/>
                  <a:gd name="T6" fmla="*/ 10800 w 21600"/>
                  <a:gd name="T7" fmla="*/ 0 h 21600"/>
                  <a:gd name="T8" fmla="*/ 2879 w 21600"/>
                  <a:gd name="T9" fmla="*/ 2879 h 21600"/>
                  <a:gd name="T10" fmla="*/ 18721 w 21600"/>
                  <a:gd name="T11" fmla="*/ 187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58" y="21600"/>
                    </a:lnTo>
                    <a:lnTo>
                      <a:pt x="1944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9CB">
                      <a:gamma/>
                      <a:tint val="54510"/>
                      <a:invGamma/>
                    </a:srgbClr>
                  </a:gs>
                  <a:gs pos="100000">
                    <a:srgbClr val="9DB9CB">
                      <a:alpha val="0"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93" name="AutoShape 9"/>
              <p:cNvSpPr>
                <a:spLocks noChangeArrowheads="1"/>
              </p:cNvSpPr>
              <p:nvPr/>
            </p:nvSpPr>
            <p:spPr bwMode="gray">
              <a:xfrm>
                <a:off x="479" y="2932"/>
                <a:ext cx="4796" cy="1050"/>
              </a:xfrm>
              <a:prstGeom prst="roundRect">
                <a:avLst>
                  <a:gd name="adj" fmla="val 9514"/>
                </a:avLst>
              </a:prstGeom>
              <a:gradFill rotWithShape="1">
                <a:gsLst>
                  <a:gs pos="0">
                    <a:srgbClr val="9DB9CB">
                      <a:gamma/>
                      <a:shade val="81961"/>
                      <a:invGamma/>
                    </a:srgbClr>
                  </a:gs>
                  <a:gs pos="50000">
                    <a:srgbClr val="9DB9CB"/>
                  </a:gs>
                  <a:gs pos="100000">
                    <a:srgbClr val="9DB9CB">
                      <a:gamma/>
                      <a:shade val="81961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4" name="AutoShape 10"/>
            <p:cNvSpPr>
              <a:spLocks noChangeArrowheads="1"/>
            </p:cNvSpPr>
            <p:nvPr/>
          </p:nvSpPr>
          <p:spPr bwMode="gray">
            <a:xfrm>
              <a:off x="582" y="3213"/>
              <a:ext cx="4530" cy="651"/>
            </a:xfrm>
            <a:prstGeom prst="roundRect">
              <a:avLst>
                <a:gd name="adj" fmla="val 9782"/>
              </a:avLst>
            </a:prstGeom>
            <a:solidFill>
              <a:schemeClr val="folHlink"/>
            </a:solidFill>
            <a:ln w="28575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5" name="Rectangle 11"/>
          <p:cNvSpPr>
            <a:spLocks noChangeArrowheads="1"/>
          </p:cNvSpPr>
          <p:nvPr/>
        </p:nvSpPr>
        <p:spPr bwMode="gray">
          <a:xfrm>
            <a:off x="1403350" y="2393950"/>
            <a:ext cx="1492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EFEFE"/>
                </a:solidFill>
                <a:ea typeface="宋体" charset="-122"/>
              </a:rPr>
              <a:t>Click to add Title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black">
          <a:xfrm>
            <a:off x="1219200" y="4957763"/>
            <a:ext cx="6553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ThemeGallery</a:t>
            </a:r>
            <a:r>
              <a:rPr lang="en-US" altLang="zh-CN">
                <a:solidFill>
                  <a:srgbClr val="FEFFFF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gray">
          <a:xfrm>
            <a:off x="3803650" y="2393950"/>
            <a:ext cx="1492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EFEFE"/>
                </a:solidFill>
                <a:ea typeface="宋体" charset="-122"/>
              </a:rPr>
              <a:t>Click to add Title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gray">
          <a:xfrm>
            <a:off x="5995988" y="2393950"/>
            <a:ext cx="1492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EFEFE"/>
                </a:solidFill>
                <a:ea typeface="宋体" charset="-122"/>
              </a:rPr>
              <a:t>Click to add Title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gray">
          <a:xfrm>
            <a:off x="2133600" y="1524000"/>
            <a:ext cx="48768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“A title about content”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gray">
          <a:xfrm>
            <a:off x="2427288" y="4313238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en-US" altLang="zh-CN" sz="2400">
                <a:solidFill>
                  <a:srgbClr val="F8F8F8"/>
                </a:solidFill>
                <a:ea typeface="宋体" charset="-122"/>
              </a:rPr>
              <a:t> [ Description of the contents ]</a:t>
            </a:r>
          </a:p>
        </p:txBody>
      </p: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738188" y="3608388"/>
            <a:ext cx="3833812" cy="536575"/>
            <a:chOff x="465" y="2273"/>
            <a:chExt cx="2415" cy="338"/>
          </a:xfrm>
        </p:grpSpPr>
        <p:sp>
          <p:nvSpPr>
            <p:cNvPr id="16402" name="AutoShape 18"/>
            <p:cNvSpPr>
              <a:spLocks noChangeArrowheads="1"/>
            </p:cNvSpPr>
            <p:nvPr/>
          </p:nvSpPr>
          <p:spPr bwMode="gray">
            <a:xfrm>
              <a:off x="465" y="2273"/>
              <a:ext cx="2415" cy="33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03" name="Picture 19" descr="Picture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" y="2284"/>
              <a:ext cx="2376" cy="146"/>
            </a:xfrm>
            <a:prstGeom prst="rect">
              <a:avLst/>
            </a:prstGeom>
            <a:solidFill>
              <a:schemeClr val="hlink"/>
            </a:solidFill>
          </p:spPr>
        </p:pic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4724400" y="3611563"/>
            <a:ext cx="3556000" cy="536575"/>
            <a:chOff x="2976" y="2275"/>
            <a:chExt cx="2240" cy="338"/>
          </a:xfrm>
        </p:grpSpPr>
        <p:sp>
          <p:nvSpPr>
            <p:cNvPr id="16405" name="AutoShape 21"/>
            <p:cNvSpPr>
              <a:spLocks noChangeArrowheads="1"/>
            </p:cNvSpPr>
            <p:nvPr/>
          </p:nvSpPr>
          <p:spPr bwMode="gray">
            <a:xfrm>
              <a:off x="2976" y="2275"/>
              <a:ext cx="2240" cy="33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06" name="Picture 22" descr="Picture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97" y="2285"/>
              <a:ext cx="2210" cy="146"/>
            </a:xfrm>
            <a:prstGeom prst="rect">
              <a:avLst/>
            </a:prstGeom>
            <a:solidFill>
              <a:schemeClr val="hlink"/>
            </a:solidFill>
          </p:spPr>
        </p:pic>
      </p:grpSp>
      <p:sp>
        <p:nvSpPr>
          <p:cNvPr id="16407" name="Rectangle 23"/>
          <p:cNvSpPr>
            <a:spLocks noChangeArrowheads="1"/>
          </p:cNvSpPr>
          <p:nvPr/>
        </p:nvSpPr>
        <p:spPr bwMode="gray">
          <a:xfrm>
            <a:off x="5118100" y="36671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FEFFFF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gray">
          <a:xfrm>
            <a:off x="1219200" y="36671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FEFFFF"/>
                </a:solidFill>
                <a:ea typeface="宋体" charset="-122"/>
              </a:rPr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graphicFrame>
        <p:nvGraphicFramePr>
          <p:cNvPr id="17476" name="Group 68"/>
          <p:cNvGraphicFramePr>
            <a:graphicFrameLocks noGrp="1"/>
          </p:cNvGraphicFramePr>
          <p:nvPr/>
        </p:nvGraphicFramePr>
        <p:xfrm>
          <a:off x="2151063" y="2235200"/>
          <a:ext cx="5692775" cy="3208656"/>
        </p:xfrm>
        <a:graphic>
          <a:graphicData uri="http://schemas.openxmlformats.org/drawingml/2006/table">
            <a:tbl>
              <a:tblPr/>
              <a:tblGrid>
                <a:gridCol w="1138237"/>
                <a:gridCol w="1139825"/>
                <a:gridCol w="1136650"/>
                <a:gridCol w="1139825"/>
                <a:gridCol w="113823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625475" y="2309813"/>
            <a:ext cx="151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Contents01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625475" y="286702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Contents02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25475" y="33909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Contents03</a:t>
            </a: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25475" y="39052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Contents04</a:t>
            </a: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25475" y="44386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Contents05</a:t>
            </a:r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625475" y="49815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Contents06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gray">
          <a:xfrm>
            <a:off x="2171700" y="2349500"/>
            <a:ext cx="968375" cy="2746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gray">
          <a:xfrm>
            <a:off x="2171700" y="2909888"/>
            <a:ext cx="849313" cy="274637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gray">
          <a:xfrm>
            <a:off x="2171700" y="3452813"/>
            <a:ext cx="419100" cy="274637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gray">
          <a:xfrm>
            <a:off x="2171700" y="3956050"/>
            <a:ext cx="1316038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gray">
          <a:xfrm>
            <a:off x="2171700" y="4510088"/>
            <a:ext cx="3573463" cy="27463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tint val="6000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gray">
          <a:xfrm>
            <a:off x="2171700" y="5043488"/>
            <a:ext cx="4725988" cy="274637"/>
          </a:xfrm>
          <a:prstGeom prst="rect">
            <a:avLst/>
          </a:prstGeom>
          <a:gradFill rotWithShape="1">
            <a:gsLst>
              <a:gs pos="0">
                <a:srgbClr val="AD67AA"/>
              </a:gs>
              <a:gs pos="100000">
                <a:srgbClr val="AD67AA">
                  <a:gamma/>
                  <a:tint val="6000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AD67AA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2051050" y="5486400"/>
            <a:ext cx="61642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0%               20%                40%                60%                80%              100%    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3265488" y="23399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18.5%</a:t>
            </a:r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3265488" y="29019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17.5%</a:t>
            </a:r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2692400" y="34353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8.7%</a:t>
            </a:r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3598863" y="39497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23.6%</a:t>
            </a: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5837238" y="44958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63.6%</a:t>
            </a:r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6978650" y="50323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84.3%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black">
          <a:xfrm>
            <a:off x="666750" y="1409700"/>
            <a:ext cx="5867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ea typeface="宋体" charset="-122"/>
              </a:rPr>
              <a:t>ThemeGallery</a:t>
            </a:r>
            <a:r>
              <a:rPr lang="en-US" altLang="zh-CN" sz="1600" b="1">
                <a:ea typeface="宋体" charset="-122"/>
              </a:rPr>
              <a:t>  </a:t>
            </a:r>
            <a:r>
              <a:rPr lang="en-US" altLang="zh-CN" sz="1600">
                <a:ea typeface="宋体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iteline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4489450" y="2482850"/>
            <a:ext cx="2139950" cy="2130425"/>
          </a:xfrm>
          <a:prstGeom prst="rect">
            <a:avLst/>
          </a:prstGeom>
          <a:noFill/>
        </p:spPr>
      </p:pic>
      <p:pic>
        <p:nvPicPr>
          <p:cNvPr id="18435" name="Picture 3" descr="whiteline_0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6475" y="2863850"/>
            <a:ext cx="1609725" cy="1600200"/>
          </a:xfrm>
          <a:prstGeom prst="rect">
            <a:avLst/>
          </a:prstGeom>
          <a:noFill/>
        </p:spPr>
      </p:pic>
      <p:pic>
        <p:nvPicPr>
          <p:cNvPr id="18436" name="Picture 4" descr="whiteline_0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19450"/>
            <a:ext cx="1250950" cy="1244600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gray">
          <a:xfrm>
            <a:off x="6918325" y="2424113"/>
            <a:ext cx="1868488" cy="2312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5000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38100" algn="ctr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454025" y="2406650"/>
            <a:ext cx="0" cy="263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54013" y="4964113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683125" y="3236913"/>
            <a:ext cx="1831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449513" y="3257550"/>
            <a:ext cx="13192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41338" y="3551238"/>
            <a:ext cx="1047750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rgbClr val="000000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gray">
          <a:xfrm>
            <a:off x="6932613" y="3051175"/>
            <a:ext cx="1774825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ea typeface="宋体" charset="-122"/>
              </a:rPr>
              <a:t>ThemeGallery</a:t>
            </a:r>
            <a:r>
              <a:rPr lang="en-US" altLang="zh-CN" sz="1400">
                <a:ea typeface="宋体" charset="-122"/>
              </a:rPr>
              <a:t> is </a:t>
            </a:r>
          </a:p>
          <a:p>
            <a:pPr algn="ctr" eaLnBrk="0" hangingPunct="0"/>
            <a:r>
              <a:rPr lang="en-US" altLang="zh-CN" sz="1400">
                <a:ea typeface="宋体" charset="-122"/>
              </a:rPr>
              <a:t>a Design Digital Content &amp; Contents mall developed by Guild Design Inc.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066925" y="4518025"/>
            <a:ext cx="0" cy="968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994150" y="4518025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12750" y="50403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2004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241550" y="50403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2005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451350" y="50403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2006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2000" b="1">
                <a:solidFill>
                  <a:srgbClr val="FF0000"/>
                </a:solidFill>
                <a:ea typeface="宋体" charset="-122"/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pic>
        <p:nvPicPr>
          <p:cNvPr id="18451" name="Picture 19" descr="R_chevron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7050" y="3722688"/>
            <a:ext cx="412750" cy="466725"/>
          </a:xfrm>
          <a:prstGeom prst="rect">
            <a:avLst/>
          </a:prstGeom>
          <a:noFill/>
        </p:spPr>
      </p:pic>
      <p:pic>
        <p:nvPicPr>
          <p:cNvPr id="18452" name="Picture 20" descr="R_chevron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5100" y="3722688"/>
            <a:ext cx="41275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gray">
          <a:xfrm>
            <a:off x="2744788" y="18938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gray">
          <a:xfrm>
            <a:off x="2962275" y="2100263"/>
            <a:ext cx="3490913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gray">
          <a:xfrm>
            <a:off x="3178175" y="2427288"/>
            <a:ext cx="2973388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gray">
          <a:xfrm rot="30644363">
            <a:off x="2420938" y="3725863"/>
            <a:ext cx="1871662" cy="1855787"/>
          </a:xfrm>
          <a:prstGeom prst="chevron">
            <a:avLst>
              <a:gd name="adj" fmla="val 28655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gray">
          <a:xfrm rot="16200000">
            <a:off x="3698875" y="153193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gray">
          <a:xfrm rot="23388254">
            <a:off x="4967288" y="3738563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gray">
          <a:xfrm>
            <a:off x="3706813" y="3392488"/>
            <a:ext cx="1855787" cy="1004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b="1">
                <a:solidFill>
                  <a:srgbClr val="9C4A06"/>
                </a:solidFill>
                <a:ea typeface="宋体" charset="-122"/>
              </a:rPr>
              <a:t>ThemeGallery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</a:t>
            </a:r>
          </a:p>
          <a:p>
            <a:pPr algn="ctr"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mall developed</a:t>
            </a:r>
          </a:p>
          <a:p>
            <a:pPr algn="ctr"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by Guild Design Inc.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gray">
          <a:xfrm>
            <a:off x="3609975" y="2274888"/>
            <a:ext cx="20431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rgbClr val="FFFBFC"/>
                </a:solidFill>
                <a:ea typeface="宋体" charset="-122"/>
              </a:rPr>
              <a:t>Your text  in here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gray">
          <a:xfrm>
            <a:off x="2743200" y="4459288"/>
            <a:ext cx="116046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rgbClr val="FFFBFC"/>
                </a:solidFill>
                <a:ea typeface="宋体" charset="-122"/>
              </a:rPr>
              <a:t>Your text </a:t>
            </a:r>
          </a:p>
          <a:p>
            <a:pPr algn="ctr" eaLnBrk="0" hangingPunct="0"/>
            <a:r>
              <a:rPr lang="en-US" altLang="zh-CN" sz="1400">
                <a:solidFill>
                  <a:srgbClr val="FFFBFC"/>
                </a:solidFill>
                <a:ea typeface="宋体" charset="-122"/>
              </a:rPr>
              <a:t> in here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gray">
          <a:xfrm>
            <a:off x="5410200" y="4459288"/>
            <a:ext cx="116046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rgbClr val="FFFBFC"/>
                </a:solidFill>
                <a:ea typeface="宋体" charset="-122"/>
              </a:rPr>
              <a:t>Your text </a:t>
            </a:r>
          </a:p>
          <a:p>
            <a:pPr algn="ctr" eaLnBrk="0" hangingPunct="0"/>
            <a:r>
              <a:rPr lang="en-US" altLang="zh-CN" sz="1400">
                <a:solidFill>
                  <a:srgbClr val="FFFBFC"/>
                </a:solidFill>
                <a:ea typeface="宋体" charset="-122"/>
              </a:rPr>
              <a:t> in here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black">
          <a:xfrm>
            <a:off x="5791200" y="1944688"/>
            <a:ext cx="22098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  <a:ea typeface="宋体" charset="-122"/>
              </a:rPr>
              <a:t> Add your text in here</a:t>
            </a:r>
          </a:p>
          <a:p>
            <a:pPr marL="120650" indent="-120650" eaLnBrk="0" hangingPunct="0">
              <a:buFont typeface="Wingdings" pitchFamily="2" charset="2"/>
              <a:buNone/>
            </a:pPr>
            <a:endParaRPr lang="en-US" altLang="zh-CN" sz="1000" b="1">
              <a:solidFill>
                <a:schemeClr val="accent1"/>
              </a:solidFill>
              <a:ea typeface="宋体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black">
          <a:xfrm>
            <a:off x="744538" y="3689350"/>
            <a:ext cx="22098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a typeface="宋体" charset="-122"/>
              </a:rPr>
              <a:t> Add your text in here</a:t>
            </a:r>
          </a:p>
          <a:p>
            <a:pPr marL="120650" indent="-120650" eaLnBrk="0" hangingPunct="0">
              <a:buFont typeface="Wingdings" pitchFamily="2" charset="2"/>
              <a:buNone/>
            </a:pPr>
            <a:endParaRPr lang="en-US" altLang="zh-CN" sz="1000" b="1">
              <a:solidFill>
                <a:schemeClr val="accent2"/>
              </a:solidFill>
              <a:ea typeface="宋体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black">
          <a:xfrm>
            <a:off x="6781800" y="4002088"/>
            <a:ext cx="22098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altLang="zh-CN" sz="1400" b="1">
                <a:solidFill>
                  <a:schemeClr val="hlink"/>
                </a:solidFill>
                <a:ea typeface="宋体" charset="-122"/>
              </a:rPr>
              <a:t> Add your text in here</a:t>
            </a:r>
          </a:p>
          <a:p>
            <a:pPr marL="120650" indent="-120650" eaLnBrk="0" hangingPunct="0">
              <a:buFont typeface="Wingdings" pitchFamily="2" charset="2"/>
              <a:buNone/>
            </a:pPr>
            <a:endParaRPr lang="en-US" altLang="zh-CN" sz="1000" b="1">
              <a:solidFill>
                <a:schemeClr val="hlink"/>
              </a:solidFill>
              <a:ea typeface="宋体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Your text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20483" name="Freeform 3"/>
          <p:cNvSpPr>
            <a:spLocks/>
          </p:cNvSpPr>
          <p:nvPr/>
        </p:nvSpPr>
        <p:spPr bwMode="gray">
          <a:xfrm flipH="1" flipV="1">
            <a:off x="722313" y="3578225"/>
            <a:ext cx="7607300" cy="1944688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rgbClr val="B6D74D"/>
              </a:gs>
              <a:gs pos="100000">
                <a:srgbClr val="B6D7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Freeform 4"/>
          <p:cNvSpPr>
            <a:spLocks/>
          </p:cNvSpPr>
          <p:nvPr/>
        </p:nvSpPr>
        <p:spPr bwMode="gray">
          <a:xfrm>
            <a:off x="708025" y="1524000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gray">
          <a:xfrm>
            <a:off x="928688" y="2803525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gray">
          <a:xfrm>
            <a:off x="2770188" y="2803525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4600575" y="2803525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gray">
          <a:xfrm>
            <a:off x="6442075" y="2803525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white">
          <a:xfrm>
            <a:off x="749300" y="1652588"/>
            <a:ext cx="221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F8F8F8"/>
                </a:solidFill>
                <a:ea typeface="宋体" charset="-122"/>
              </a:rPr>
              <a:t> Title in here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gray">
          <a:xfrm>
            <a:off x="950913" y="3359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gray">
          <a:xfrm>
            <a:off x="6040438" y="5048250"/>
            <a:ext cx="2219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/>
            <a:r>
              <a:rPr lang="en-US" altLang="zh-CN" i="1">
                <a:solidFill>
                  <a:srgbClr val="F8F8F8"/>
                </a:solidFill>
                <a:ea typeface="宋体" charset="-122"/>
              </a:rPr>
              <a:t>Text in here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gray">
          <a:xfrm>
            <a:off x="3121025" y="23495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  <a:ea typeface="宋体" charset="-122"/>
              </a:rPr>
              <a:t>Description of the contents</a:t>
            </a:r>
          </a:p>
        </p:txBody>
      </p:sp>
      <p:cxnSp>
        <p:nvCxnSpPr>
          <p:cNvPr id="20493" name="AutoShape 13"/>
          <p:cNvCxnSpPr>
            <a:cxnSpLocks noChangeShapeType="1"/>
            <a:stCxn id="20485" idx="0"/>
            <a:endCxn id="20492" idx="1"/>
          </p:cNvCxnSpPr>
          <p:nvPr/>
        </p:nvCxnSpPr>
        <p:spPr bwMode="gray">
          <a:xfrm rot="16200000">
            <a:off x="2293144" y="1975644"/>
            <a:ext cx="285750" cy="1370012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494" name="AutoShape 14"/>
          <p:cNvCxnSpPr>
            <a:cxnSpLocks noChangeShapeType="1"/>
            <a:stCxn id="20488" idx="0"/>
            <a:endCxn id="20492" idx="3"/>
          </p:cNvCxnSpPr>
          <p:nvPr/>
        </p:nvCxnSpPr>
        <p:spPr bwMode="gray">
          <a:xfrm rot="5400000" flipH="1">
            <a:off x="6345238" y="1884362"/>
            <a:ext cx="285750" cy="1552575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495" name="AutoShape 15"/>
          <p:cNvCxnSpPr>
            <a:cxnSpLocks noChangeShapeType="1"/>
            <a:stCxn id="20485" idx="2"/>
            <a:endCxn id="20486" idx="2"/>
          </p:cNvCxnSpPr>
          <p:nvPr/>
        </p:nvCxnSpPr>
        <p:spPr bwMode="gray">
          <a:xfrm rot="16200000" flipH="1">
            <a:off x="2670969" y="3523457"/>
            <a:ext cx="1587" cy="1841500"/>
          </a:xfrm>
          <a:prstGeom prst="bentConnector3">
            <a:avLst>
              <a:gd name="adj1" fmla="val 14300000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0496" name="AutoShape 16"/>
          <p:cNvCxnSpPr>
            <a:cxnSpLocks noChangeShapeType="1"/>
            <a:stCxn id="20487" idx="2"/>
            <a:endCxn id="20488" idx="2"/>
          </p:cNvCxnSpPr>
          <p:nvPr/>
        </p:nvCxnSpPr>
        <p:spPr bwMode="gray">
          <a:xfrm rot="16200000" flipH="1">
            <a:off x="6342856" y="3523457"/>
            <a:ext cx="1587" cy="1841500"/>
          </a:xfrm>
          <a:prstGeom prst="bentConnector3">
            <a:avLst>
              <a:gd name="adj1" fmla="val 14300000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0497" name="Rectangle 17"/>
          <p:cNvSpPr>
            <a:spLocks noChangeArrowheads="1"/>
          </p:cNvSpPr>
          <p:nvPr/>
        </p:nvSpPr>
        <p:spPr bwMode="gray">
          <a:xfrm>
            <a:off x="2776538" y="3359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gray">
          <a:xfrm>
            <a:off x="4605338" y="3359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gray">
          <a:xfrm>
            <a:off x="6454775" y="3359150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black">
          <a:xfrm>
            <a:off x="1017588" y="2992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1. Title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black">
          <a:xfrm>
            <a:off x="2862263" y="2992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2. Title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black">
          <a:xfrm>
            <a:off x="4692650" y="2992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3. Title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black">
          <a:xfrm>
            <a:off x="6530975" y="2992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4. Title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gray">
          <a:xfrm rot="5400000">
            <a:off x="1643063" y="40925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05" name="AutoShape 25"/>
          <p:cNvSpPr>
            <a:spLocks noChangeArrowheads="1"/>
          </p:cNvSpPr>
          <p:nvPr/>
        </p:nvSpPr>
        <p:spPr bwMode="gray">
          <a:xfrm rot="5400000">
            <a:off x="3460750" y="40925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gray">
          <a:xfrm rot="5400000">
            <a:off x="5365750" y="4092575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gray">
          <a:xfrm rot="5400000">
            <a:off x="7170738" y="4092575"/>
            <a:ext cx="177800" cy="152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gray">
          <a:xfrm>
            <a:off x="5527675" y="1863725"/>
            <a:ext cx="272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* Description of the contents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gray">
          <a:xfrm>
            <a:off x="798513" y="4899025"/>
            <a:ext cx="272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* 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066800" y="4779963"/>
            <a:ext cx="2295525" cy="1365250"/>
            <a:chOff x="471" y="272"/>
            <a:chExt cx="1161" cy="1539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3484563"/>
            <a:ext cx="2295525" cy="1365250"/>
            <a:chOff x="471" y="272"/>
            <a:chExt cx="1161" cy="1539"/>
          </a:xfrm>
        </p:grpSpPr>
        <p:sp>
          <p:nvSpPr>
            <p:cNvPr id="21511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1066800" y="2112963"/>
            <a:ext cx="2295525" cy="1365250"/>
            <a:chOff x="471" y="272"/>
            <a:chExt cx="1161" cy="1539"/>
          </a:xfrm>
        </p:grpSpPr>
        <p:sp>
          <p:nvSpPr>
            <p:cNvPr id="21514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6" name="AutoShape 12"/>
          <p:cNvSpPr>
            <a:spLocks noChangeArrowheads="1"/>
          </p:cNvSpPr>
          <p:nvPr/>
        </p:nvSpPr>
        <p:spPr bwMode="ltGray">
          <a:xfrm>
            <a:off x="3354388" y="2362200"/>
            <a:ext cx="4722812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white">
          <a:xfrm>
            <a:off x="1149350" y="270668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  Content Title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gray">
          <a:xfrm>
            <a:off x="3933825" y="2487613"/>
            <a:ext cx="3581400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white">
          <a:xfrm>
            <a:off x="1149350" y="4083050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  Content Title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white">
          <a:xfrm>
            <a:off x="1149350" y="5413375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  Content Title</a:t>
            </a: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gray">
          <a:xfrm>
            <a:off x="3351213" y="3706813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gray">
          <a:xfrm>
            <a:off x="3941763" y="3833813"/>
            <a:ext cx="3602037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1523" name="AutoShape 19"/>
          <p:cNvSpPr>
            <a:spLocks noChangeArrowheads="1"/>
          </p:cNvSpPr>
          <p:nvPr/>
        </p:nvSpPr>
        <p:spPr bwMode="gray">
          <a:xfrm>
            <a:off x="3351213" y="5005388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gray">
          <a:xfrm>
            <a:off x="3932238" y="5151438"/>
            <a:ext cx="3506787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gray">
          <a:xfrm>
            <a:off x="3354388" y="264636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gray">
          <a:xfrm>
            <a:off x="3362325" y="393541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gray">
          <a:xfrm>
            <a:off x="3352800" y="528161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gray">
          <a:xfrm>
            <a:off x="533400" y="1066800"/>
            <a:ext cx="7185025" cy="96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2000" b="1" dirty="0">
                <a:solidFill>
                  <a:srgbClr val="D7181F"/>
                </a:solidFill>
                <a:ea typeface="宋体" charset="-122"/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is a Design Digital Content &amp; Contents mall developed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pic>
        <p:nvPicPr>
          <p:cNvPr id="22531" name="Picture 3" descr="88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511300"/>
            <a:ext cx="1984375" cy="1668463"/>
          </a:xfrm>
          <a:prstGeom prst="rect">
            <a:avLst/>
          </a:prstGeom>
          <a:noFill/>
        </p:spPr>
      </p:pic>
      <p:pic>
        <p:nvPicPr>
          <p:cNvPr id="22532" name="Picture 4" descr="5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563" y="4468813"/>
            <a:ext cx="1981200" cy="1443037"/>
          </a:xfrm>
          <a:prstGeom prst="rect">
            <a:avLst/>
          </a:prstGeom>
          <a:noFill/>
        </p:spPr>
      </p:pic>
      <p:pic>
        <p:nvPicPr>
          <p:cNvPr id="22533" name="Picture 5" descr="h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0488" y="1219200"/>
            <a:ext cx="1316037" cy="4856163"/>
          </a:xfrm>
          <a:prstGeom prst="rect">
            <a:avLst/>
          </a:prstGeom>
          <a:noFill/>
        </p:spPr>
      </p:pic>
      <p:pic>
        <p:nvPicPr>
          <p:cNvPr id="22534" name="Picture 6" descr="h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370013"/>
            <a:ext cx="647700" cy="4705350"/>
          </a:xfrm>
          <a:prstGeom prst="rect">
            <a:avLst/>
          </a:prstGeom>
          <a:noFill/>
        </p:spPr>
      </p:pic>
      <p:pic>
        <p:nvPicPr>
          <p:cNvPr id="22535" name="Picture 7" descr="h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9675" y="1511300"/>
            <a:ext cx="1401763" cy="1449388"/>
          </a:xfrm>
          <a:prstGeom prst="rect">
            <a:avLst/>
          </a:prstGeom>
          <a:noFill/>
        </p:spPr>
      </p:pic>
      <p:pic>
        <p:nvPicPr>
          <p:cNvPr id="22536" name="Picture 8" descr="h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9675" y="2973388"/>
            <a:ext cx="1401763" cy="1449387"/>
          </a:xfrm>
          <a:prstGeom prst="rect">
            <a:avLst/>
          </a:prstGeom>
          <a:noFill/>
        </p:spPr>
      </p:pic>
      <p:pic>
        <p:nvPicPr>
          <p:cNvPr id="22537" name="Picture 9" descr="h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9675" y="4481513"/>
            <a:ext cx="1401763" cy="1449387"/>
          </a:xfrm>
          <a:prstGeom prst="rect">
            <a:avLst/>
          </a:prstGeom>
          <a:noFill/>
        </p:spPr>
      </p:pic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025775" y="2281238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314700" y="2736850"/>
            <a:ext cx="0" cy="911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030538" y="2746375"/>
            <a:ext cx="293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3314700" y="3648075"/>
            <a:ext cx="29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324225" y="3951288"/>
            <a:ext cx="227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324225" y="39512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324225" y="5241925"/>
            <a:ext cx="227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5057775" y="3648075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057775" y="5241925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029200" y="2205038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48" name="Picture 20" descr="88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2563" y="3648075"/>
            <a:ext cx="1657350" cy="862013"/>
          </a:xfrm>
          <a:prstGeom prst="rect">
            <a:avLst/>
          </a:prstGeom>
          <a:noFill/>
        </p:spPr>
      </p:pic>
      <p:pic>
        <p:nvPicPr>
          <p:cNvPr id="22549" name="Picture 21" descr="89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32563" y="4605338"/>
            <a:ext cx="1670050" cy="758825"/>
          </a:xfrm>
          <a:prstGeom prst="rect">
            <a:avLst/>
          </a:prstGeom>
          <a:noFill/>
        </p:spPr>
      </p:pic>
      <p:pic>
        <p:nvPicPr>
          <p:cNvPr id="22550" name="Picture 22" descr="kk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32563" y="2632075"/>
            <a:ext cx="1670050" cy="911225"/>
          </a:xfrm>
          <a:prstGeom prst="rect">
            <a:avLst/>
          </a:prstGeom>
          <a:noFill/>
        </p:spPr>
      </p:pic>
      <p:pic>
        <p:nvPicPr>
          <p:cNvPr id="22551" name="Picture 23" descr="kk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32563" y="5468938"/>
            <a:ext cx="1670050" cy="682625"/>
          </a:xfrm>
          <a:prstGeom prst="rect">
            <a:avLst/>
          </a:prstGeom>
          <a:noFill/>
        </p:spPr>
      </p:pic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943600" y="1776413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7415213" y="2165350"/>
            <a:ext cx="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7262813" y="2165350"/>
            <a:ext cx="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6526213" y="1557338"/>
            <a:ext cx="1676400" cy="531812"/>
          </a:xfrm>
          <a:prstGeom prst="rect">
            <a:avLst/>
          </a:prstGeom>
          <a:solidFill>
            <a:schemeClr val="tx2">
              <a:alpha val="39999"/>
            </a:schemeClr>
          </a:solidFill>
          <a:ln w="28575" algn="ctr">
            <a:solidFill>
              <a:srgbClr val="080808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238875" y="4178300"/>
            <a:ext cx="0" cy="911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076950" y="41783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6229350" y="5089525"/>
            <a:ext cx="15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black">
          <a:xfrm>
            <a:off x="1057275" y="2149475"/>
            <a:ext cx="1752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black">
          <a:xfrm>
            <a:off x="6599238" y="3817938"/>
            <a:ext cx="1603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1104900" y="1738313"/>
            <a:ext cx="1676400" cy="303212"/>
          </a:xfrm>
          <a:prstGeom prst="rect">
            <a:avLst/>
          </a:prstGeom>
          <a:solidFill>
            <a:srgbClr val="FEFEFE">
              <a:alpha val="39999"/>
            </a:srgbClr>
          </a:solidFill>
          <a:ln w="15240" algn="ctr">
            <a:solidFill>
              <a:srgbClr val="080808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1104900" y="4695825"/>
            <a:ext cx="1676400" cy="303213"/>
          </a:xfrm>
          <a:prstGeom prst="rect">
            <a:avLst/>
          </a:prstGeom>
          <a:solidFill>
            <a:srgbClr val="FEFEFE">
              <a:alpha val="39999"/>
            </a:srgbClr>
          </a:solidFill>
          <a:ln w="15240" algn="ctr">
            <a:solidFill>
              <a:srgbClr val="080808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63" name="Picture 35" descr="kk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500" y="3254375"/>
            <a:ext cx="1973263" cy="1138238"/>
          </a:xfrm>
          <a:prstGeom prst="rect">
            <a:avLst/>
          </a:prstGeom>
          <a:noFill/>
        </p:spPr>
      </p:pic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1104900" y="3481388"/>
            <a:ext cx="1676400" cy="303212"/>
          </a:xfrm>
          <a:prstGeom prst="rect">
            <a:avLst/>
          </a:prstGeom>
          <a:solidFill>
            <a:srgbClr val="FEFEFE">
              <a:alpha val="39999"/>
            </a:srgbClr>
          </a:solidFill>
          <a:ln w="15240" algn="ctr">
            <a:solidFill>
              <a:srgbClr val="080808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gray">
          <a:xfrm>
            <a:off x="1430338" y="1738313"/>
            <a:ext cx="10414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gray">
          <a:xfrm>
            <a:off x="1408113" y="3484563"/>
            <a:ext cx="10414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gray">
          <a:xfrm>
            <a:off x="1408113" y="4699000"/>
            <a:ext cx="10414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white">
          <a:xfrm>
            <a:off x="3927475" y="1927225"/>
            <a:ext cx="933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Text </a:t>
            </a:r>
          </a:p>
          <a:p>
            <a:pPr algn="ctr"/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in here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white">
          <a:xfrm>
            <a:off x="3937000" y="3419475"/>
            <a:ext cx="933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Text </a:t>
            </a:r>
          </a:p>
          <a:p>
            <a:pPr algn="ctr"/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in here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white">
          <a:xfrm>
            <a:off x="3937000" y="5013325"/>
            <a:ext cx="933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Text </a:t>
            </a:r>
          </a:p>
          <a:p>
            <a:pPr algn="ctr"/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in here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black">
          <a:xfrm rot="-5400000">
            <a:off x="3517106" y="3571082"/>
            <a:ext cx="44021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EFEFE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dirty="0">
                <a:solidFill>
                  <a:srgbClr val="080808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black">
          <a:xfrm>
            <a:off x="6600825" y="4862513"/>
            <a:ext cx="1525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black">
          <a:xfrm>
            <a:off x="6600825" y="5695950"/>
            <a:ext cx="1525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black">
          <a:xfrm>
            <a:off x="6599238" y="2813050"/>
            <a:ext cx="1603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6599238" y="1536700"/>
            <a:ext cx="1543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black">
          <a:xfrm>
            <a:off x="1057275" y="3892550"/>
            <a:ext cx="175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black">
          <a:xfrm>
            <a:off x="1057275" y="5116513"/>
            <a:ext cx="1752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en-US" altLang="zh-CN" sz="12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203575" y="2698750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63900" y="242411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78263" y="3181350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41788" y="399891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73513" y="480536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494088" y="5565775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grpSp>
        <p:nvGrpSpPr>
          <p:cNvPr id="23561" name="Group 9"/>
          <p:cNvGrpSpPr>
            <a:grpSpLocks/>
          </p:cNvGrpSpPr>
          <p:nvPr/>
        </p:nvGrpSpPr>
        <p:grpSpPr bwMode="auto">
          <a:xfrm rot="4976862" flipH="1">
            <a:off x="2940050" y="2420938"/>
            <a:ext cx="323850" cy="311150"/>
            <a:chOff x="1944" y="1111"/>
            <a:chExt cx="204" cy="196"/>
          </a:xfrm>
        </p:grpSpPr>
        <p:pic>
          <p:nvPicPr>
            <p:cNvPr id="23562" name="Picture 10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563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565" name="Group 1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66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7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8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9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0" name="Group 1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71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2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3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4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75" name="Arc 2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576" name="Picture 24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23577" name="Group 25"/>
          <p:cNvGrpSpPr>
            <a:grpSpLocks/>
          </p:cNvGrpSpPr>
          <p:nvPr/>
        </p:nvGrpSpPr>
        <p:grpSpPr bwMode="auto">
          <a:xfrm flipH="1">
            <a:off x="228600" y="2508250"/>
            <a:ext cx="3438525" cy="3429000"/>
            <a:chOff x="1955" y="1224"/>
            <a:chExt cx="1911" cy="1911"/>
          </a:xfrm>
        </p:grpSpPr>
        <p:sp>
          <p:nvSpPr>
            <p:cNvPr id="23578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85" name="Picture 33" descr="worldmap_ani8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49350" y="3479800"/>
            <a:ext cx="1609725" cy="1612900"/>
          </a:xfrm>
          <a:prstGeom prst="rect">
            <a:avLst/>
          </a:prstGeom>
          <a:noFill/>
        </p:spPr>
      </p:pic>
      <p:grpSp>
        <p:nvGrpSpPr>
          <p:cNvPr id="23586" name="Group 34"/>
          <p:cNvGrpSpPr>
            <a:grpSpLocks/>
          </p:cNvGrpSpPr>
          <p:nvPr/>
        </p:nvGrpSpPr>
        <p:grpSpPr bwMode="auto">
          <a:xfrm rot="4976862" flipH="1">
            <a:off x="3571875" y="3171825"/>
            <a:ext cx="323850" cy="311150"/>
            <a:chOff x="1944" y="1111"/>
            <a:chExt cx="204" cy="196"/>
          </a:xfrm>
        </p:grpSpPr>
        <p:pic>
          <p:nvPicPr>
            <p:cNvPr id="23587" name="Picture 35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588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590" name="Group 3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91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2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3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4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95" name="Group 4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9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00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01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23602" name="Group 50"/>
          <p:cNvGrpSpPr>
            <a:grpSpLocks/>
          </p:cNvGrpSpPr>
          <p:nvPr/>
        </p:nvGrpSpPr>
        <p:grpSpPr bwMode="auto">
          <a:xfrm rot="4976862" flipH="1">
            <a:off x="3824288" y="3989388"/>
            <a:ext cx="323850" cy="311150"/>
            <a:chOff x="1944" y="1111"/>
            <a:chExt cx="204" cy="196"/>
          </a:xfrm>
        </p:grpSpPr>
        <p:pic>
          <p:nvPicPr>
            <p:cNvPr id="23603" name="Picture 51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04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05" name="Group 53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606" name="Group 5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07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08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09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0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11" name="Group 5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12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3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4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5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16" name="Arc 64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17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23618" name="Group 66"/>
          <p:cNvGrpSpPr>
            <a:grpSpLocks/>
          </p:cNvGrpSpPr>
          <p:nvPr/>
        </p:nvGrpSpPr>
        <p:grpSpPr bwMode="auto">
          <a:xfrm rot="4976862" flipH="1">
            <a:off x="3648075" y="4797425"/>
            <a:ext cx="323850" cy="311150"/>
            <a:chOff x="1944" y="1111"/>
            <a:chExt cx="204" cy="196"/>
          </a:xfrm>
        </p:grpSpPr>
        <p:pic>
          <p:nvPicPr>
            <p:cNvPr id="23619" name="Picture 67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20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21" name="Group 6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622" name="Group 7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23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4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5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6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27" name="Group 7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28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9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0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1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32" name="Arc 8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33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23634" name="Group 82"/>
          <p:cNvGrpSpPr>
            <a:grpSpLocks/>
          </p:cNvGrpSpPr>
          <p:nvPr/>
        </p:nvGrpSpPr>
        <p:grpSpPr bwMode="auto">
          <a:xfrm rot="4976862" flipH="1">
            <a:off x="3187700" y="5554663"/>
            <a:ext cx="323850" cy="311150"/>
            <a:chOff x="1944" y="1111"/>
            <a:chExt cx="204" cy="196"/>
          </a:xfrm>
        </p:grpSpPr>
        <p:pic>
          <p:nvPicPr>
            <p:cNvPr id="23635" name="Picture 8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36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37" name="Group 85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638" name="Group 8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39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0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1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2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43" name="Group 9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44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5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6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7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48" name="Arc 96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49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4065588" y="4271963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1" name="Line 99"/>
          <p:cNvSpPr>
            <a:spLocks noChangeShapeType="1"/>
          </p:cNvSpPr>
          <p:nvPr/>
        </p:nvSpPr>
        <p:spPr bwMode="auto">
          <a:xfrm>
            <a:off x="3811588" y="34607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>
            <a:off x="3887788" y="50863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3" name="Line 101"/>
          <p:cNvSpPr>
            <a:spLocks noChangeShapeType="1"/>
          </p:cNvSpPr>
          <p:nvPr/>
        </p:nvSpPr>
        <p:spPr bwMode="auto">
          <a:xfrm>
            <a:off x="3433763" y="58483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457200" y="1371600"/>
            <a:ext cx="7239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D7181F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altLang="zh-CN" sz="1600" b="1">
                <a:solidFill>
                  <a:srgbClr val="D7181F"/>
                </a:solidFill>
                <a:ea typeface="宋体" charset="-122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>
                <a:ea typeface="宋体" charset="-122"/>
              </a:rPr>
              <a:t> 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636588" y="1757363"/>
            <a:ext cx="3652837" cy="15033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gray">
          <a:xfrm>
            <a:off x="2525713" y="18970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Contents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gray">
          <a:xfrm>
            <a:off x="4672013" y="1752600"/>
            <a:ext cx="3786187" cy="150336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gray">
          <a:xfrm>
            <a:off x="5202238" y="187325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Contents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635000" y="3692525"/>
            <a:ext cx="3652838" cy="15033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2495550" y="47879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Contents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gray">
          <a:xfrm>
            <a:off x="4676775" y="3694113"/>
            <a:ext cx="3790950" cy="149383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gray">
          <a:xfrm>
            <a:off x="5205413" y="4772025"/>
            <a:ext cx="1220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Contents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gray">
          <a:xfrm>
            <a:off x="684213" y="3871913"/>
            <a:ext cx="1773237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gray">
          <a:xfrm>
            <a:off x="698500" y="1876425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gray">
          <a:xfrm>
            <a:off x="6604000" y="1919288"/>
            <a:ext cx="1773238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gray">
          <a:xfrm>
            <a:off x="6669088" y="3914775"/>
            <a:ext cx="1701800" cy="92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  <a:ea typeface="宋体" charset="-122"/>
              </a:rPr>
              <a:t> Click to add Text</a:t>
            </a:r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5392738" y="3854450"/>
            <a:ext cx="812800" cy="812800"/>
            <a:chOff x="2430" y="1692"/>
            <a:chExt cx="339" cy="339"/>
          </a:xfrm>
        </p:grpSpPr>
        <p:sp>
          <p:nvSpPr>
            <p:cNvPr id="24592" name="Freeform 16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17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2687638" y="2327275"/>
            <a:ext cx="835025" cy="819150"/>
            <a:chOff x="866" y="2169"/>
            <a:chExt cx="406" cy="405"/>
          </a:xfrm>
        </p:grpSpPr>
        <p:sp>
          <p:nvSpPr>
            <p:cNvPr id="24595" name="Freeform 19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40" y="17"/>
                </a:cxn>
                <a:cxn ang="0">
                  <a:pos x="46" y="18"/>
                </a:cxn>
                <a:cxn ang="0">
                  <a:pos x="51" y="23"/>
                </a:cxn>
                <a:cxn ang="0">
                  <a:pos x="55" y="27"/>
                </a:cxn>
                <a:cxn ang="0">
                  <a:pos x="57" y="33"/>
                </a:cxn>
                <a:cxn ang="0">
                  <a:pos x="58" y="39"/>
                </a:cxn>
                <a:cxn ang="0">
                  <a:pos x="58" y="51"/>
                </a:cxn>
                <a:cxn ang="0">
                  <a:pos x="58" y="57"/>
                </a:cxn>
                <a:cxn ang="0">
                  <a:pos x="55" y="62"/>
                </a:cxn>
                <a:cxn ang="0">
                  <a:pos x="54" y="66"/>
                </a:cxn>
                <a:cxn ang="0">
                  <a:pos x="60" y="69"/>
                </a:cxn>
                <a:cxn ang="0">
                  <a:pos x="66" y="72"/>
                </a:cxn>
                <a:cxn ang="0">
                  <a:pos x="70" y="72"/>
                </a:cxn>
                <a:cxn ang="0">
                  <a:pos x="73" y="72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7" y="75"/>
                </a:cxn>
                <a:cxn ang="0">
                  <a:pos x="93" y="78"/>
                </a:cxn>
                <a:cxn ang="0">
                  <a:pos x="96" y="83"/>
                </a:cxn>
                <a:cxn ang="0">
                  <a:pos x="99" y="89"/>
                </a:cxn>
                <a:cxn ang="0">
                  <a:pos x="99" y="95"/>
                </a:cxn>
                <a:cxn ang="0">
                  <a:pos x="99" y="96"/>
                </a:cxn>
                <a:cxn ang="0">
                  <a:pos x="118" y="119"/>
                </a:cxn>
                <a:cxn ang="0">
                  <a:pos x="132" y="146"/>
                </a:cxn>
                <a:cxn ang="0">
                  <a:pos x="145" y="146"/>
                </a:cxn>
                <a:cxn ang="0">
                  <a:pos x="156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75" y="147"/>
                </a:cxn>
                <a:cxn ang="0">
                  <a:pos x="190" y="152"/>
                </a:cxn>
                <a:cxn ang="0">
                  <a:pos x="180" y="116"/>
                </a:cxn>
                <a:cxn ang="0">
                  <a:pos x="162" y="84"/>
                </a:cxn>
                <a:cxn ang="0">
                  <a:pos x="139" y="56"/>
                </a:cxn>
                <a:cxn ang="0">
                  <a:pos x="111" y="33"/>
                </a:cxn>
                <a:cxn ang="0">
                  <a:pos x="79" y="15"/>
                </a:cxn>
                <a:cxn ang="0">
                  <a:pos x="43" y="5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5"/>
                </a:cxn>
                <a:cxn ang="0">
                  <a:pos x="19" y="15"/>
                </a:cxn>
                <a:cxn ang="0">
                  <a:pos x="30" y="15"/>
                </a:cxn>
                <a:cxn ang="0">
                  <a:pos x="34" y="15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20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3" y="11"/>
                </a:cxn>
                <a:cxn ang="0">
                  <a:pos x="25" y="21"/>
                </a:cxn>
                <a:cxn ang="0">
                  <a:pos x="16" y="32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7" y="44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18" y="74"/>
                </a:cxn>
                <a:cxn ang="0">
                  <a:pos x="39" y="96"/>
                </a:cxn>
                <a:cxn ang="0">
                  <a:pos x="63" y="116"/>
                </a:cxn>
                <a:cxn ang="0">
                  <a:pos x="90" y="131"/>
                </a:cxn>
                <a:cxn ang="0">
                  <a:pos x="100" y="104"/>
                </a:cxn>
                <a:cxn ang="0">
                  <a:pos x="109" y="77"/>
                </a:cxn>
                <a:cxn ang="0">
                  <a:pos x="87" y="63"/>
                </a:cxn>
                <a:cxn ang="0">
                  <a:pos x="67" y="45"/>
                </a:cxn>
                <a:cxn ang="0">
                  <a:pos x="52" y="24"/>
                </a:cxn>
                <a:cxn ang="0">
                  <a:pos x="40" y="0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21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/>
              <a:ahLst/>
              <a:cxnLst>
                <a:cxn ang="0">
                  <a:pos x="9" y="90"/>
                </a:cxn>
                <a:cxn ang="0">
                  <a:pos x="12" y="93"/>
                </a:cxn>
                <a:cxn ang="0">
                  <a:pos x="16" y="99"/>
                </a:cxn>
                <a:cxn ang="0">
                  <a:pos x="25" y="109"/>
                </a:cxn>
                <a:cxn ang="0">
                  <a:pos x="33" y="120"/>
                </a:cxn>
                <a:cxn ang="0">
                  <a:pos x="40" y="130"/>
                </a:cxn>
                <a:cxn ang="0">
                  <a:pos x="52" y="106"/>
                </a:cxn>
                <a:cxn ang="0">
                  <a:pos x="67" y="85"/>
                </a:cxn>
                <a:cxn ang="0">
                  <a:pos x="87" y="67"/>
                </a:cxn>
                <a:cxn ang="0">
                  <a:pos x="109" y="54"/>
                </a:cxn>
                <a:cxn ang="0">
                  <a:pos x="100" y="27"/>
                </a:cxn>
                <a:cxn ang="0">
                  <a:pos x="90" y="0"/>
                </a:cxn>
                <a:cxn ang="0">
                  <a:pos x="63" y="15"/>
                </a:cxn>
                <a:cxn ang="0">
                  <a:pos x="39" y="34"/>
                </a:cxn>
                <a:cxn ang="0">
                  <a:pos x="18" y="57"/>
                </a:cxn>
                <a:cxn ang="0">
                  <a:pos x="0" y="84"/>
                </a:cxn>
                <a:cxn ang="0">
                  <a:pos x="6" y="85"/>
                </a:cxn>
                <a:cxn ang="0">
                  <a:pos x="9" y="90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22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/>
              <a:ahLst/>
              <a:cxnLst>
                <a:cxn ang="0">
                  <a:pos x="132" y="6"/>
                </a:cxn>
                <a:cxn ang="0">
                  <a:pos x="118" y="33"/>
                </a:cxn>
                <a:cxn ang="0">
                  <a:pos x="99" y="55"/>
                </a:cxn>
                <a:cxn ang="0">
                  <a:pos x="99" y="57"/>
                </a:cxn>
                <a:cxn ang="0">
                  <a:pos x="99" y="63"/>
                </a:cxn>
                <a:cxn ang="0">
                  <a:pos x="96" y="69"/>
                </a:cxn>
                <a:cxn ang="0">
                  <a:pos x="93" y="73"/>
                </a:cxn>
                <a:cxn ang="0">
                  <a:pos x="87" y="76"/>
                </a:cxn>
                <a:cxn ang="0">
                  <a:pos x="82" y="79"/>
                </a:cxn>
                <a:cxn ang="0">
                  <a:pos x="75" y="81"/>
                </a:cxn>
                <a:cxn ang="0">
                  <a:pos x="73" y="81"/>
                </a:cxn>
                <a:cxn ang="0">
                  <a:pos x="70" y="81"/>
                </a:cxn>
                <a:cxn ang="0">
                  <a:pos x="66" y="81"/>
                </a:cxn>
                <a:cxn ang="0">
                  <a:pos x="60" y="82"/>
                </a:cxn>
                <a:cxn ang="0">
                  <a:pos x="54" y="85"/>
                </a:cxn>
                <a:cxn ang="0">
                  <a:pos x="55" y="90"/>
                </a:cxn>
                <a:cxn ang="0">
                  <a:pos x="58" y="94"/>
                </a:cxn>
                <a:cxn ang="0">
                  <a:pos x="58" y="100"/>
                </a:cxn>
                <a:cxn ang="0">
                  <a:pos x="58" y="112"/>
                </a:cxn>
                <a:cxn ang="0">
                  <a:pos x="57" y="118"/>
                </a:cxn>
                <a:cxn ang="0">
                  <a:pos x="55" y="124"/>
                </a:cxn>
                <a:cxn ang="0">
                  <a:pos x="51" y="129"/>
                </a:cxn>
                <a:cxn ang="0">
                  <a:pos x="46" y="133"/>
                </a:cxn>
                <a:cxn ang="0">
                  <a:pos x="40" y="135"/>
                </a:cxn>
                <a:cxn ang="0">
                  <a:pos x="34" y="136"/>
                </a:cxn>
                <a:cxn ang="0">
                  <a:pos x="30" y="136"/>
                </a:cxn>
                <a:cxn ang="0">
                  <a:pos x="19" y="136"/>
                </a:cxn>
                <a:cxn ang="0">
                  <a:pos x="9" y="136"/>
                </a:cxn>
                <a:cxn ang="0">
                  <a:pos x="4" y="144"/>
                </a:cxn>
                <a:cxn ang="0">
                  <a:pos x="0" y="150"/>
                </a:cxn>
                <a:cxn ang="0">
                  <a:pos x="3" y="151"/>
                </a:cxn>
                <a:cxn ang="0">
                  <a:pos x="6" y="151"/>
                </a:cxn>
                <a:cxn ang="0">
                  <a:pos x="43" y="147"/>
                </a:cxn>
                <a:cxn ang="0">
                  <a:pos x="79" y="136"/>
                </a:cxn>
                <a:cxn ang="0">
                  <a:pos x="111" y="118"/>
                </a:cxn>
                <a:cxn ang="0">
                  <a:pos x="139" y="96"/>
                </a:cxn>
                <a:cxn ang="0">
                  <a:pos x="162" y="67"/>
                </a:cxn>
                <a:cxn ang="0">
                  <a:pos x="180" y="36"/>
                </a:cxn>
                <a:cxn ang="0">
                  <a:pos x="190" y="0"/>
                </a:cxn>
                <a:cxn ang="0">
                  <a:pos x="175" y="4"/>
                </a:cxn>
                <a:cxn ang="0">
                  <a:pos x="160" y="6"/>
                </a:cxn>
                <a:cxn ang="0">
                  <a:pos x="156" y="6"/>
                </a:cxn>
                <a:cxn ang="0">
                  <a:pos x="145" y="6"/>
                </a:cxn>
                <a:cxn ang="0">
                  <a:pos x="132" y="6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Freeform 23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280" y="126"/>
                </a:cxn>
                <a:cxn ang="0">
                  <a:pos x="282" y="107"/>
                </a:cxn>
                <a:cxn ang="0">
                  <a:pos x="277" y="99"/>
                </a:cxn>
                <a:cxn ang="0">
                  <a:pos x="220" y="72"/>
                </a:cxn>
                <a:cxn ang="0">
                  <a:pos x="238" y="69"/>
                </a:cxn>
                <a:cxn ang="0">
                  <a:pos x="241" y="51"/>
                </a:cxn>
                <a:cxn ang="0">
                  <a:pos x="235" y="44"/>
                </a:cxn>
                <a:cxn ang="0">
                  <a:pos x="195" y="35"/>
                </a:cxn>
                <a:cxn ang="0">
                  <a:pos x="175" y="9"/>
                </a:cxn>
                <a:cxn ang="0">
                  <a:pos x="165" y="2"/>
                </a:cxn>
                <a:cxn ang="0">
                  <a:pos x="151" y="0"/>
                </a:cxn>
                <a:cxn ang="0">
                  <a:pos x="138" y="15"/>
                </a:cxn>
                <a:cxn ang="0">
                  <a:pos x="157" y="69"/>
                </a:cxn>
                <a:cxn ang="0">
                  <a:pos x="180" y="132"/>
                </a:cxn>
                <a:cxn ang="0">
                  <a:pos x="190" y="165"/>
                </a:cxn>
                <a:cxn ang="0">
                  <a:pos x="160" y="177"/>
                </a:cxn>
                <a:cxn ang="0">
                  <a:pos x="106" y="182"/>
                </a:cxn>
                <a:cxn ang="0">
                  <a:pos x="76" y="183"/>
                </a:cxn>
                <a:cxn ang="0">
                  <a:pos x="21" y="192"/>
                </a:cxn>
                <a:cxn ang="0">
                  <a:pos x="4" y="278"/>
                </a:cxn>
                <a:cxn ang="0">
                  <a:pos x="81" y="222"/>
                </a:cxn>
                <a:cxn ang="0">
                  <a:pos x="124" y="224"/>
                </a:cxn>
                <a:cxn ang="0">
                  <a:pos x="175" y="231"/>
                </a:cxn>
                <a:cxn ang="0">
                  <a:pos x="189" y="246"/>
                </a:cxn>
                <a:cxn ang="0">
                  <a:pos x="172" y="293"/>
                </a:cxn>
                <a:cxn ang="0">
                  <a:pos x="150" y="357"/>
                </a:cxn>
                <a:cxn ang="0">
                  <a:pos x="135" y="401"/>
                </a:cxn>
                <a:cxn ang="0">
                  <a:pos x="156" y="405"/>
                </a:cxn>
                <a:cxn ang="0">
                  <a:pos x="169" y="404"/>
                </a:cxn>
                <a:cxn ang="0">
                  <a:pos x="181" y="389"/>
                </a:cxn>
                <a:cxn ang="0">
                  <a:pos x="199" y="363"/>
                </a:cxn>
                <a:cxn ang="0">
                  <a:pos x="238" y="360"/>
                </a:cxn>
                <a:cxn ang="0">
                  <a:pos x="241" y="342"/>
                </a:cxn>
                <a:cxn ang="0">
                  <a:pos x="235" y="333"/>
                </a:cxn>
                <a:cxn ang="0">
                  <a:pos x="238" y="306"/>
                </a:cxn>
                <a:cxn ang="0">
                  <a:pos x="280" y="305"/>
                </a:cxn>
                <a:cxn ang="0">
                  <a:pos x="282" y="285"/>
                </a:cxn>
                <a:cxn ang="0">
                  <a:pos x="277" y="278"/>
                </a:cxn>
                <a:cxn ang="0">
                  <a:pos x="294" y="233"/>
                </a:cxn>
                <a:cxn ang="0">
                  <a:pos x="376" y="230"/>
                </a:cxn>
                <a:cxn ang="0">
                  <a:pos x="403" y="213"/>
                </a:cxn>
                <a:cxn ang="0">
                  <a:pos x="397" y="185"/>
                </a:cxn>
                <a:cxn ang="0">
                  <a:pos x="367" y="174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2674938" y="3863975"/>
            <a:ext cx="812800" cy="809625"/>
            <a:chOff x="1884" y="3188"/>
            <a:chExt cx="411" cy="409"/>
          </a:xfrm>
        </p:grpSpPr>
        <p:sp>
          <p:nvSpPr>
            <p:cNvPr id="24601" name="Freeform 25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" y="246"/>
                </a:cxn>
                <a:cxn ang="0">
                  <a:pos x="17" y="285"/>
                </a:cxn>
                <a:cxn ang="0">
                  <a:pos x="36" y="319"/>
                </a:cxn>
                <a:cxn ang="0">
                  <a:pos x="60" y="349"/>
                </a:cxn>
                <a:cxn ang="0">
                  <a:pos x="92" y="375"/>
                </a:cxn>
                <a:cxn ang="0">
                  <a:pos x="126" y="393"/>
                </a:cxn>
                <a:cxn ang="0">
                  <a:pos x="165" y="405"/>
                </a:cxn>
                <a:cxn ang="0">
                  <a:pos x="206" y="409"/>
                </a:cxn>
                <a:cxn ang="0">
                  <a:pos x="248" y="405"/>
                </a:cxn>
                <a:cxn ang="0">
                  <a:pos x="285" y="393"/>
                </a:cxn>
                <a:cxn ang="0">
                  <a:pos x="321" y="375"/>
                </a:cxn>
                <a:cxn ang="0">
                  <a:pos x="351" y="349"/>
                </a:cxn>
                <a:cxn ang="0">
                  <a:pos x="375" y="319"/>
                </a:cxn>
                <a:cxn ang="0">
                  <a:pos x="395" y="285"/>
                </a:cxn>
                <a:cxn ang="0">
                  <a:pos x="407" y="246"/>
                </a:cxn>
                <a:cxn ang="0">
                  <a:pos x="411" y="204"/>
                </a:cxn>
                <a:cxn ang="0">
                  <a:pos x="407" y="163"/>
                </a:cxn>
                <a:cxn ang="0">
                  <a:pos x="395" y="124"/>
                </a:cxn>
                <a:cxn ang="0">
                  <a:pos x="375" y="90"/>
                </a:cxn>
                <a:cxn ang="0">
                  <a:pos x="351" y="60"/>
                </a:cxn>
                <a:cxn ang="0">
                  <a:pos x="321" y="34"/>
                </a:cxn>
                <a:cxn ang="0">
                  <a:pos x="285" y="15"/>
                </a:cxn>
                <a:cxn ang="0">
                  <a:pos x="248" y="3"/>
                </a:cxn>
                <a:cxn ang="0">
                  <a:pos x="206" y="0"/>
                </a:cxn>
                <a:cxn ang="0">
                  <a:pos x="165" y="3"/>
                </a:cxn>
                <a:cxn ang="0">
                  <a:pos x="126" y="15"/>
                </a:cxn>
                <a:cxn ang="0">
                  <a:pos x="92" y="34"/>
                </a:cxn>
                <a:cxn ang="0">
                  <a:pos x="60" y="60"/>
                </a:cxn>
                <a:cxn ang="0">
                  <a:pos x="36" y="90"/>
                </a:cxn>
                <a:cxn ang="0">
                  <a:pos x="17" y="124"/>
                </a:cxn>
                <a:cxn ang="0">
                  <a:pos x="5" y="163"/>
                </a:cxn>
                <a:cxn ang="0">
                  <a:pos x="0" y="204"/>
                </a:cxn>
                <a:cxn ang="0">
                  <a:pos x="42" y="204"/>
                </a:cxn>
                <a:cxn ang="0">
                  <a:pos x="47" y="166"/>
                </a:cxn>
                <a:cxn ang="0">
                  <a:pos x="59" y="133"/>
                </a:cxn>
                <a:cxn ang="0">
                  <a:pos x="78" y="102"/>
                </a:cxn>
                <a:cxn ang="0">
                  <a:pos x="104" y="76"/>
                </a:cxn>
                <a:cxn ang="0">
                  <a:pos x="134" y="58"/>
                </a:cxn>
                <a:cxn ang="0">
                  <a:pos x="168" y="45"/>
                </a:cxn>
                <a:cxn ang="0">
                  <a:pos x="206" y="42"/>
                </a:cxn>
                <a:cxn ang="0">
                  <a:pos x="243" y="45"/>
                </a:cxn>
                <a:cxn ang="0">
                  <a:pos x="278" y="58"/>
                </a:cxn>
                <a:cxn ang="0">
                  <a:pos x="308" y="76"/>
                </a:cxn>
                <a:cxn ang="0">
                  <a:pos x="333" y="102"/>
                </a:cxn>
                <a:cxn ang="0">
                  <a:pos x="353" y="133"/>
                </a:cxn>
                <a:cxn ang="0">
                  <a:pos x="365" y="166"/>
                </a:cxn>
                <a:cxn ang="0">
                  <a:pos x="369" y="204"/>
                </a:cxn>
                <a:cxn ang="0">
                  <a:pos x="365" y="241"/>
                </a:cxn>
                <a:cxn ang="0">
                  <a:pos x="353" y="276"/>
                </a:cxn>
                <a:cxn ang="0">
                  <a:pos x="333" y="306"/>
                </a:cxn>
                <a:cxn ang="0">
                  <a:pos x="308" y="331"/>
                </a:cxn>
                <a:cxn ang="0">
                  <a:pos x="278" y="351"/>
                </a:cxn>
                <a:cxn ang="0">
                  <a:pos x="243" y="363"/>
                </a:cxn>
                <a:cxn ang="0">
                  <a:pos x="206" y="367"/>
                </a:cxn>
                <a:cxn ang="0">
                  <a:pos x="168" y="363"/>
                </a:cxn>
                <a:cxn ang="0">
                  <a:pos x="134" y="351"/>
                </a:cxn>
                <a:cxn ang="0">
                  <a:pos x="104" y="331"/>
                </a:cxn>
                <a:cxn ang="0">
                  <a:pos x="78" y="306"/>
                </a:cxn>
                <a:cxn ang="0">
                  <a:pos x="59" y="276"/>
                </a:cxn>
                <a:cxn ang="0">
                  <a:pos x="47" y="241"/>
                </a:cxn>
                <a:cxn ang="0">
                  <a:pos x="42" y="204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26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/>
              <a:ahLst/>
              <a:cxnLst>
                <a:cxn ang="0">
                  <a:pos x="32" y="229"/>
                </a:cxn>
                <a:cxn ang="0">
                  <a:pos x="24" y="229"/>
                </a:cxn>
                <a:cxn ang="0">
                  <a:pos x="18" y="228"/>
                </a:cxn>
                <a:cxn ang="0">
                  <a:pos x="12" y="225"/>
                </a:cxn>
                <a:cxn ang="0">
                  <a:pos x="8" y="222"/>
                </a:cxn>
                <a:cxn ang="0">
                  <a:pos x="5" y="217"/>
                </a:cxn>
                <a:cxn ang="0">
                  <a:pos x="3" y="213"/>
                </a:cxn>
                <a:cxn ang="0">
                  <a:pos x="2" y="207"/>
                </a:cxn>
                <a:cxn ang="0">
                  <a:pos x="0" y="199"/>
                </a:cxn>
                <a:cxn ang="0">
                  <a:pos x="2" y="190"/>
                </a:cxn>
                <a:cxn ang="0">
                  <a:pos x="5" y="181"/>
                </a:cxn>
                <a:cxn ang="0">
                  <a:pos x="11" y="172"/>
                </a:cxn>
                <a:cxn ang="0">
                  <a:pos x="18" y="162"/>
                </a:cxn>
                <a:cxn ang="0">
                  <a:pos x="80" y="88"/>
                </a:cxn>
                <a:cxn ang="0">
                  <a:pos x="83" y="84"/>
                </a:cxn>
                <a:cxn ang="0">
                  <a:pos x="86" y="79"/>
                </a:cxn>
                <a:cxn ang="0">
                  <a:pos x="87" y="73"/>
                </a:cxn>
                <a:cxn ang="0">
                  <a:pos x="89" y="69"/>
                </a:cxn>
                <a:cxn ang="0">
                  <a:pos x="87" y="63"/>
                </a:cxn>
                <a:cxn ang="0">
                  <a:pos x="86" y="58"/>
                </a:cxn>
                <a:cxn ang="0">
                  <a:pos x="83" y="55"/>
                </a:cxn>
                <a:cxn ang="0">
                  <a:pos x="78" y="51"/>
                </a:cxn>
                <a:cxn ang="0">
                  <a:pos x="74" y="49"/>
                </a:cxn>
                <a:cxn ang="0">
                  <a:pos x="68" y="49"/>
                </a:cxn>
                <a:cxn ang="0">
                  <a:pos x="63" y="49"/>
                </a:cxn>
                <a:cxn ang="0">
                  <a:pos x="59" y="51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51" y="64"/>
                </a:cxn>
                <a:cxn ang="0">
                  <a:pos x="50" y="69"/>
                </a:cxn>
                <a:cxn ang="0">
                  <a:pos x="51" y="75"/>
                </a:cxn>
                <a:cxn ang="0">
                  <a:pos x="53" y="81"/>
                </a:cxn>
                <a:cxn ang="0">
                  <a:pos x="56" y="85"/>
                </a:cxn>
                <a:cxn ang="0">
                  <a:pos x="62" y="91"/>
                </a:cxn>
                <a:cxn ang="0">
                  <a:pos x="30" y="129"/>
                </a:cxn>
                <a:cxn ang="0">
                  <a:pos x="17" y="115"/>
                </a:cxn>
                <a:cxn ang="0">
                  <a:pos x="9" y="102"/>
                </a:cxn>
                <a:cxn ang="0">
                  <a:pos x="3" y="87"/>
                </a:cxn>
                <a:cxn ang="0">
                  <a:pos x="2" y="70"/>
                </a:cxn>
                <a:cxn ang="0">
                  <a:pos x="5" y="51"/>
                </a:cxn>
                <a:cxn ang="0">
                  <a:pos x="11" y="34"/>
                </a:cxn>
                <a:cxn ang="0">
                  <a:pos x="21" y="19"/>
                </a:cxn>
                <a:cxn ang="0">
                  <a:pos x="35" y="9"/>
                </a:cxn>
                <a:cxn ang="0">
                  <a:pos x="51" y="1"/>
                </a:cxn>
                <a:cxn ang="0">
                  <a:pos x="71" y="0"/>
                </a:cxn>
                <a:cxn ang="0">
                  <a:pos x="89" y="1"/>
                </a:cxn>
                <a:cxn ang="0">
                  <a:pos x="105" y="7"/>
                </a:cxn>
                <a:cxn ang="0">
                  <a:pos x="119" y="19"/>
                </a:cxn>
                <a:cxn ang="0">
                  <a:pos x="129" y="33"/>
                </a:cxn>
                <a:cxn ang="0">
                  <a:pos x="135" y="49"/>
                </a:cxn>
                <a:cxn ang="0">
                  <a:pos x="137" y="69"/>
                </a:cxn>
                <a:cxn ang="0">
                  <a:pos x="134" y="91"/>
                </a:cxn>
                <a:cxn ang="0">
                  <a:pos x="122" y="115"/>
                </a:cxn>
                <a:cxn ang="0">
                  <a:pos x="101" y="139"/>
                </a:cxn>
                <a:cxn ang="0">
                  <a:pos x="99" y="142"/>
                </a:cxn>
                <a:cxn ang="0">
                  <a:pos x="66" y="177"/>
                </a:cxn>
                <a:cxn ang="0">
                  <a:pos x="141" y="177"/>
                </a:cxn>
                <a:cxn ang="0">
                  <a:pos x="141" y="229"/>
                </a:cxn>
                <a:cxn ang="0">
                  <a:pos x="32" y="229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27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3" y="54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51" y="33"/>
                </a:cxn>
                <a:cxn ang="0">
                  <a:pos x="70" y="0"/>
                </a:cxn>
                <a:cxn ang="0">
                  <a:pos x="99" y="0"/>
                </a:cxn>
                <a:cxn ang="0">
                  <a:pos x="69" y="54"/>
                </a:cxn>
                <a:cxn ang="0">
                  <a:pos x="102" y="113"/>
                </a:cxn>
                <a:cxn ang="0">
                  <a:pos x="72" y="113"/>
                </a:cxn>
                <a:cxn ang="0">
                  <a:pos x="51" y="75"/>
                </a:cxn>
                <a:cxn ang="0">
                  <a:pos x="30" y="113"/>
                </a:cxn>
                <a:cxn ang="0">
                  <a:pos x="0" y="113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383213" y="2336800"/>
            <a:ext cx="809625" cy="809625"/>
            <a:chOff x="3349" y="3250"/>
            <a:chExt cx="380" cy="380"/>
          </a:xfrm>
        </p:grpSpPr>
        <p:sp>
          <p:nvSpPr>
            <p:cNvPr id="24605" name="Freeform 29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46" y="5"/>
                </a:cxn>
                <a:cxn ang="0">
                  <a:pos x="285" y="17"/>
                </a:cxn>
                <a:cxn ang="0">
                  <a:pos x="319" y="36"/>
                </a:cxn>
                <a:cxn ang="0">
                  <a:pos x="349" y="60"/>
                </a:cxn>
                <a:cxn ang="0">
                  <a:pos x="375" y="92"/>
                </a:cxn>
                <a:cxn ang="0">
                  <a:pos x="393" y="126"/>
                </a:cxn>
                <a:cxn ang="0">
                  <a:pos x="405" y="164"/>
                </a:cxn>
                <a:cxn ang="0">
                  <a:pos x="409" y="206"/>
                </a:cxn>
                <a:cxn ang="0">
                  <a:pos x="409" y="207"/>
                </a:cxn>
                <a:cxn ang="0">
                  <a:pos x="409" y="207"/>
                </a:cxn>
                <a:cxn ang="0">
                  <a:pos x="358" y="207"/>
                </a:cxn>
                <a:cxn ang="0">
                  <a:pos x="270" y="69"/>
                </a:cxn>
                <a:cxn ang="0">
                  <a:pos x="270" y="108"/>
                </a:cxn>
                <a:cxn ang="0">
                  <a:pos x="204" y="108"/>
                </a:cxn>
                <a:cxn ang="0">
                  <a:pos x="204" y="42"/>
                </a:cxn>
                <a:cxn ang="0">
                  <a:pos x="168" y="47"/>
                </a:cxn>
                <a:cxn ang="0">
                  <a:pos x="133" y="59"/>
                </a:cxn>
                <a:cxn ang="0">
                  <a:pos x="102" y="78"/>
                </a:cxn>
                <a:cxn ang="0">
                  <a:pos x="78" y="104"/>
                </a:cxn>
                <a:cxn ang="0">
                  <a:pos x="58" y="134"/>
                </a:cxn>
                <a:cxn ang="0">
                  <a:pos x="46" y="168"/>
                </a:cxn>
                <a:cxn ang="0">
                  <a:pos x="42" y="206"/>
                </a:cxn>
                <a:cxn ang="0">
                  <a:pos x="42" y="207"/>
                </a:cxn>
                <a:cxn ang="0">
                  <a:pos x="42" y="207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6"/>
                </a:cxn>
                <a:cxn ang="0">
                  <a:pos x="3" y="164"/>
                </a:cxn>
                <a:cxn ang="0">
                  <a:pos x="15" y="126"/>
                </a:cxn>
                <a:cxn ang="0">
                  <a:pos x="34" y="92"/>
                </a:cxn>
                <a:cxn ang="0">
                  <a:pos x="60" y="60"/>
                </a:cxn>
                <a:cxn ang="0">
                  <a:pos x="90" y="36"/>
                </a:cxn>
                <a:cxn ang="0">
                  <a:pos x="124" y="17"/>
                </a:cxn>
                <a:cxn ang="0">
                  <a:pos x="163" y="5"/>
                </a:cxn>
                <a:cxn ang="0">
                  <a:pos x="204" y="0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88" y="237"/>
                </a:cxn>
                <a:cxn ang="0">
                  <a:pos x="153" y="237"/>
                </a:cxn>
                <a:cxn ang="0">
                  <a:pos x="153" y="39"/>
                </a:cxn>
                <a:cxn ang="0">
                  <a:pos x="88" y="39"/>
                </a:cxn>
                <a:cxn ang="0">
                  <a:pos x="88" y="0"/>
                </a:cxn>
                <a:cxn ang="0">
                  <a:pos x="0" y="138"/>
                </a:cxn>
                <a:cxn ang="0">
                  <a:pos x="88" y="276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Freeform 31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/>
              <a:ahLst/>
              <a:cxnLst>
                <a:cxn ang="0">
                  <a:pos x="204" y="207"/>
                </a:cxn>
                <a:cxn ang="0">
                  <a:pos x="246" y="203"/>
                </a:cxn>
                <a:cxn ang="0">
                  <a:pos x="285" y="191"/>
                </a:cxn>
                <a:cxn ang="0">
                  <a:pos x="319" y="173"/>
                </a:cxn>
                <a:cxn ang="0">
                  <a:pos x="349" y="147"/>
                </a:cxn>
                <a:cxn ang="0">
                  <a:pos x="375" y="117"/>
                </a:cxn>
                <a:cxn ang="0">
                  <a:pos x="393" y="83"/>
                </a:cxn>
                <a:cxn ang="0">
                  <a:pos x="405" y="44"/>
                </a:cxn>
                <a:cxn ang="0">
                  <a:pos x="409" y="2"/>
                </a:cxn>
                <a:cxn ang="0">
                  <a:pos x="409" y="2"/>
                </a:cxn>
                <a:cxn ang="0">
                  <a:pos x="409" y="0"/>
                </a:cxn>
                <a:cxn ang="0">
                  <a:pos x="358" y="0"/>
                </a:cxn>
                <a:cxn ang="0">
                  <a:pos x="270" y="138"/>
                </a:cxn>
                <a:cxn ang="0">
                  <a:pos x="270" y="99"/>
                </a:cxn>
                <a:cxn ang="0">
                  <a:pos x="204" y="99"/>
                </a:cxn>
                <a:cxn ang="0">
                  <a:pos x="204" y="165"/>
                </a:cxn>
                <a:cxn ang="0">
                  <a:pos x="168" y="161"/>
                </a:cxn>
                <a:cxn ang="0">
                  <a:pos x="133" y="149"/>
                </a:cxn>
                <a:cxn ang="0">
                  <a:pos x="102" y="129"/>
                </a:cxn>
                <a:cxn ang="0">
                  <a:pos x="78" y="104"/>
                </a:cxn>
                <a:cxn ang="0">
                  <a:pos x="58" y="74"/>
                </a:cxn>
                <a:cxn ang="0">
                  <a:pos x="46" y="39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4"/>
                </a:cxn>
                <a:cxn ang="0">
                  <a:pos x="15" y="83"/>
                </a:cxn>
                <a:cxn ang="0">
                  <a:pos x="34" y="117"/>
                </a:cxn>
                <a:cxn ang="0">
                  <a:pos x="60" y="147"/>
                </a:cxn>
                <a:cxn ang="0">
                  <a:pos x="90" y="173"/>
                </a:cxn>
                <a:cxn ang="0">
                  <a:pos x="124" y="191"/>
                </a:cxn>
                <a:cxn ang="0">
                  <a:pos x="163" y="203"/>
                </a:cxn>
                <a:cxn ang="0">
                  <a:pos x="204" y="207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08" name="Text Box 32"/>
          <p:cNvSpPr txBox="1">
            <a:spLocks noChangeArrowheads="1"/>
          </p:cNvSpPr>
          <p:nvPr/>
        </p:nvSpPr>
        <p:spPr bwMode="black">
          <a:xfrm>
            <a:off x="725488" y="5384800"/>
            <a:ext cx="750093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>
                <a:ea typeface="宋体" charset="-122"/>
              </a:rPr>
              <a:t>ThemeGallery is a Design Digital Content &amp; Contents mall developed by Guild Design Inc.</a:t>
            </a:r>
          </a:p>
        </p:txBody>
      </p: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3608388" y="2720975"/>
            <a:ext cx="1660525" cy="1612900"/>
            <a:chOff x="2457" y="2000"/>
            <a:chExt cx="901" cy="888"/>
          </a:xfrm>
        </p:grpSpPr>
        <p:pic>
          <p:nvPicPr>
            <p:cNvPr id="24610" name="Picture 3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24611" name="Oval 35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Freeform 36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13" name="Group 37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24614" name="Group 3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4615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6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7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8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9" name="Group 4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4620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1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2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3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624" name="Text Box 48"/>
          <p:cNvSpPr txBox="1">
            <a:spLocks noChangeArrowheads="1"/>
          </p:cNvSpPr>
          <p:nvPr/>
        </p:nvSpPr>
        <p:spPr bwMode="gray">
          <a:xfrm>
            <a:off x="3787775" y="3216275"/>
            <a:ext cx="12890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080808"/>
                </a:solidFill>
                <a:ea typeface="宋体" charset="-122"/>
              </a:rPr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gray">
          <a:xfrm>
            <a:off x="741363" y="2017713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gray">
          <a:xfrm>
            <a:off x="2011363" y="1676400"/>
            <a:ext cx="777875" cy="777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gray">
          <a:xfrm>
            <a:off x="3468688" y="4048125"/>
            <a:ext cx="777875" cy="777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gray">
          <a:xfrm>
            <a:off x="546100" y="4086225"/>
            <a:ext cx="777875" cy="777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5607" name="AutoShape 7"/>
          <p:cNvCxnSpPr>
            <a:cxnSpLocks noChangeShapeType="1"/>
          </p:cNvCxnSpPr>
          <p:nvPr/>
        </p:nvCxnSpPr>
        <p:spPr bwMode="gray">
          <a:xfrm flipH="1" flipV="1">
            <a:off x="2439988" y="4306888"/>
            <a:ext cx="952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608" name="AutoShape 8"/>
          <p:cNvCxnSpPr>
            <a:cxnSpLocks noChangeShapeType="1"/>
          </p:cNvCxnSpPr>
          <p:nvPr/>
        </p:nvCxnSpPr>
        <p:spPr bwMode="gray">
          <a:xfrm flipH="1">
            <a:off x="2427288" y="3260725"/>
            <a:ext cx="963612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609" name="AutoShape 9"/>
          <p:cNvCxnSpPr>
            <a:cxnSpLocks noChangeShapeType="1"/>
          </p:cNvCxnSpPr>
          <p:nvPr/>
        </p:nvCxnSpPr>
        <p:spPr bwMode="gray">
          <a:xfrm>
            <a:off x="1433513" y="3244850"/>
            <a:ext cx="495300" cy="109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610" name="Text Box 10"/>
          <p:cNvSpPr txBox="1">
            <a:spLocks noChangeArrowheads="1"/>
          </p:cNvSpPr>
          <p:nvPr/>
        </p:nvSpPr>
        <p:spPr bwMode="gray">
          <a:xfrm>
            <a:off x="2017713" y="1900238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003300"/>
                </a:solidFill>
                <a:ea typeface="宋体" charset="-122"/>
              </a:rPr>
              <a:t>Step 1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gray">
          <a:xfrm>
            <a:off x="514350" y="4300538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003300"/>
                </a:solidFill>
                <a:ea typeface="宋体" charset="-122"/>
              </a:rPr>
              <a:t>Step 2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gray">
          <a:xfrm>
            <a:off x="3441700" y="4300538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003300"/>
                </a:solidFill>
                <a:ea typeface="宋体" charset="-122"/>
              </a:rPr>
              <a:t>Step 3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304800" y="2325688"/>
            <a:ext cx="1317625" cy="1590675"/>
            <a:chOff x="288" y="1536"/>
            <a:chExt cx="830" cy="1002"/>
          </a:xfrm>
        </p:grpSpPr>
        <p:sp>
          <p:nvSpPr>
            <p:cNvPr id="25614" name="Rectangle 14"/>
            <p:cNvSpPr>
              <a:spLocks noChangeArrowheads="1"/>
            </p:cNvSpPr>
            <p:nvPr/>
          </p:nvSpPr>
          <p:spPr bwMode="gray">
            <a:xfrm>
              <a:off x="415" y="1674"/>
              <a:ext cx="60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charset="-122"/>
                </a:rPr>
                <a:t>Title in here</a:t>
              </a:r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288" y="1536"/>
              <a:ext cx="830" cy="836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6" name="Group 16"/>
            <p:cNvGrpSpPr>
              <a:grpSpLocks/>
            </p:cNvGrpSpPr>
            <p:nvPr/>
          </p:nvGrpSpPr>
          <p:grpSpPr bwMode="auto">
            <a:xfrm>
              <a:off x="313" y="1562"/>
              <a:ext cx="782" cy="976"/>
              <a:chOff x="3975" y="1593"/>
              <a:chExt cx="931" cy="1163"/>
            </a:xfrm>
          </p:grpSpPr>
          <p:pic>
            <p:nvPicPr>
              <p:cNvPr id="25617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5619" name="Picture 19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25620" name="Group 20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5621" name="Group 2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5622" name="AutoShape 2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3" name="AutoShape 2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4" name="AutoShape 2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5" name="AutoShape 2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26" name="Group 2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5627" name="AutoShape 2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8" name="AutoShape 2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9" name="AutoShape 2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0" name="AutoShape 3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5631" name="Group 31"/>
            <p:cNvGrpSpPr>
              <a:grpSpLocks/>
            </p:cNvGrpSpPr>
            <p:nvPr/>
          </p:nvGrpSpPr>
          <p:grpSpPr bwMode="auto">
            <a:xfrm rot="-3733502" flipH="1" flipV="1">
              <a:off x="631" y="2108"/>
              <a:ext cx="605" cy="146"/>
              <a:chOff x="2532" y="1051"/>
              <a:chExt cx="893" cy="246"/>
            </a:xfrm>
          </p:grpSpPr>
          <p:grpSp>
            <p:nvGrpSpPr>
              <p:cNvPr id="25632" name="Group 32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5633" name="AutoShape 3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4" name="AutoShape 3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5" name="AutoShape 3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6" name="AutoShape 3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37" name="Group 37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5638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9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0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1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42" name="Rectangle 42"/>
            <p:cNvSpPr>
              <a:spLocks noChangeArrowheads="1"/>
            </p:cNvSpPr>
            <p:nvPr/>
          </p:nvSpPr>
          <p:spPr bwMode="gray">
            <a:xfrm>
              <a:off x="416" y="1776"/>
              <a:ext cx="580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Text in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here</a:t>
              </a:r>
            </a:p>
          </p:txBody>
        </p:sp>
      </p:grpSp>
      <p:sp>
        <p:nvSpPr>
          <p:cNvPr id="25643" name="Oval 43"/>
          <p:cNvSpPr>
            <a:spLocks noChangeArrowheads="1"/>
          </p:cNvSpPr>
          <p:nvPr/>
        </p:nvSpPr>
        <p:spPr bwMode="gray">
          <a:xfrm>
            <a:off x="1789113" y="4641850"/>
            <a:ext cx="1298575" cy="1309688"/>
          </a:xfrm>
          <a:prstGeom prst="ellipse">
            <a:avLst/>
          </a:prstGeom>
          <a:solidFill>
            <a:srgbClr val="EAEAEA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835150" y="4687888"/>
            <a:ext cx="1223963" cy="1528762"/>
            <a:chOff x="1252" y="3024"/>
            <a:chExt cx="771" cy="963"/>
          </a:xfrm>
        </p:grpSpPr>
        <p:sp>
          <p:nvSpPr>
            <p:cNvPr id="25645" name="Rectangle 45"/>
            <p:cNvSpPr>
              <a:spLocks noChangeArrowheads="1"/>
            </p:cNvSpPr>
            <p:nvPr/>
          </p:nvSpPr>
          <p:spPr bwMode="gray">
            <a:xfrm>
              <a:off x="1322" y="3252"/>
              <a:ext cx="60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charset="-122"/>
                </a:rPr>
                <a:t>Title in here</a:t>
              </a:r>
            </a:p>
          </p:txBody>
        </p:sp>
        <p:grpSp>
          <p:nvGrpSpPr>
            <p:cNvPr id="25646" name="Group 46"/>
            <p:cNvGrpSpPr>
              <a:grpSpLocks/>
            </p:cNvGrpSpPr>
            <p:nvPr/>
          </p:nvGrpSpPr>
          <p:grpSpPr bwMode="auto">
            <a:xfrm>
              <a:off x="1252" y="3024"/>
              <a:ext cx="771" cy="963"/>
              <a:chOff x="3975" y="1593"/>
              <a:chExt cx="931" cy="1163"/>
            </a:xfrm>
          </p:grpSpPr>
          <p:pic>
            <p:nvPicPr>
              <p:cNvPr id="25647" name="Picture 47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25648" name="Oval 48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5649" name="Picture 49" descr="light_shadow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25650" name="Group 50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5651" name="Group 5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5652" name="AutoShape 5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3" name="AutoShape 5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4" name="AutoShape 5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5" name="AutoShape 5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56" name="Group 5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5657" name="AutoShape 5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8" name="AutoShape 5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9" name="AutoShape 5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60" name="AutoShape 6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5661" name="Group 61"/>
            <p:cNvGrpSpPr>
              <a:grpSpLocks/>
            </p:cNvGrpSpPr>
            <p:nvPr/>
          </p:nvGrpSpPr>
          <p:grpSpPr bwMode="auto">
            <a:xfrm rot="-3733502" flipH="1" flipV="1">
              <a:off x="1561" y="3564"/>
              <a:ext cx="597" cy="144"/>
              <a:chOff x="2532" y="1051"/>
              <a:chExt cx="893" cy="246"/>
            </a:xfrm>
          </p:grpSpPr>
          <p:grpSp>
            <p:nvGrpSpPr>
              <p:cNvPr id="25662" name="Group 62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5663" name="AutoShape 6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4" name="AutoShape 6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5" name="AutoShape 6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6" name="AutoShape 6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67" name="Group 67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5668" name="AutoShape 6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9" name="AutoShape 6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70" name="AutoShape 7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71" name="AutoShape 7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72" name="Rectangle 72"/>
            <p:cNvSpPr>
              <a:spLocks noChangeArrowheads="1"/>
            </p:cNvSpPr>
            <p:nvPr/>
          </p:nvSpPr>
          <p:spPr bwMode="gray">
            <a:xfrm>
              <a:off x="1353" y="3244"/>
              <a:ext cx="580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Text in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here</a:t>
              </a:r>
            </a:p>
          </p:txBody>
        </p:sp>
      </p:grpSp>
      <p:grpSp>
        <p:nvGrpSpPr>
          <p:cNvPr id="25673" name="Group 73"/>
          <p:cNvGrpSpPr>
            <a:grpSpLocks/>
          </p:cNvGrpSpPr>
          <p:nvPr/>
        </p:nvGrpSpPr>
        <p:grpSpPr bwMode="auto">
          <a:xfrm>
            <a:off x="3276600" y="2249488"/>
            <a:ext cx="1301750" cy="1577975"/>
            <a:chOff x="2160" y="1488"/>
            <a:chExt cx="820" cy="994"/>
          </a:xfrm>
        </p:grpSpPr>
        <p:sp>
          <p:nvSpPr>
            <p:cNvPr id="25674" name="Rectangle 74"/>
            <p:cNvSpPr>
              <a:spLocks noChangeArrowheads="1"/>
            </p:cNvSpPr>
            <p:nvPr/>
          </p:nvSpPr>
          <p:spPr bwMode="gray">
            <a:xfrm>
              <a:off x="2182" y="1672"/>
              <a:ext cx="60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charset="-122"/>
                </a:rPr>
                <a:t>Title in here</a:t>
              </a:r>
            </a:p>
          </p:txBody>
        </p:sp>
        <p:sp>
          <p:nvSpPr>
            <p:cNvPr id="25675" name="Oval 75"/>
            <p:cNvSpPr>
              <a:spLocks noChangeArrowheads="1"/>
            </p:cNvSpPr>
            <p:nvPr/>
          </p:nvSpPr>
          <p:spPr bwMode="gray">
            <a:xfrm>
              <a:off x="2160" y="1488"/>
              <a:ext cx="820" cy="8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76" name="Group 76"/>
            <p:cNvGrpSpPr>
              <a:grpSpLocks/>
            </p:cNvGrpSpPr>
            <p:nvPr/>
          </p:nvGrpSpPr>
          <p:grpSpPr bwMode="auto">
            <a:xfrm>
              <a:off x="2189" y="1516"/>
              <a:ext cx="773" cy="966"/>
              <a:chOff x="3975" y="1593"/>
              <a:chExt cx="931" cy="1163"/>
            </a:xfrm>
          </p:grpSpPr>
          <p:pic>
            <p:nvPicPr>
              <p:cNvPr id="25677" name="Picture 7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25678" name="Oval 78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5679" name="Picture 79" descr="light_shadow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25680" name="Group 80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5681" name="Group 8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5682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3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4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5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86" name="Group 8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5687" name="AutoShape 8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8" name="AutoShape 8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9" name="AutoShape 8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90" name="AutoShape 9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5691" name="Group 91"/>
            <p:cNvGrpSpPr>
              <a:grpSpLocks/>
            </p:cNvGrpSpPr>
            <p:nvPr/>
          </p:nvGrpSpPr>
          <p:grpSpPr bwMode="auto">
            <a:xfrm rot="-3733502" flipH="1" flipV="1">
              <a:off x="2498" y="2058"/>
              <a:ext cx="599" cy="144"/>
              <a:chOff x="2532" y="1051"/>
              <a:chExt cx="893" cy="246"/>
            </a:xfrm>
          </p:grpSpPr>
          <p:grpSp>
            <p:nvGrpSpPr>
              <p:cNvPr id="25692" name="Group 92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5693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4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5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6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97" name="Group 97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5698" name="AutoShape 9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9" name="AutoShape 9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0" name="AutoShape 10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1" name="AutoShape 10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702" name="Rectangle 102"/>
            <p:cNvSpPr>
              <a:spLocks noChangeArrowheads="1"/>
            </p:cNvSpPr>
            <p:nvPr/>
          </p:nvSpPr>
          <p:spPr bwMode="gray">
            <a:xfrm>
              <a:off x="2300" y="1756"/>
              <a:ext cx="580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Text in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here</a:t>
              </a:r>
            </a:p>
          </p:txBody>
        </p:sp>
      </p:grpSp>
      <p:sp>
        <p:nvSpPr>
          <p:cNvPr id="25703" name="AutoShape 103"/>
          <p:cNvSpPr>
            <a:spLocks noChangeArrowheads="1"/>
          </p:cNvSpPr>
          <p:nvPr/>
        </p:nvSpPr>
        <p:spPr bwMode="gray">
          <a:xfrm>
            <a:off x="4716463" y="2127250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" name="Rectangle 104"/>
          <p:cNvSpPr>
            <a:spLocks noChangeArrowheads="1"/>
          </p:cNvSpPr>
          <p:nvPr/>
        </p:nvSpPr>
        <p:spPr bwMode="auto">
          <a:xfrm>
            <a:off x="4892675" y="2565400"/>
            <a:ext cx="3700463" cy="280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1.Describe contents for a Step1 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- Description of the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- Description of the sub contents</a:t>
            </a:r>
          </a:p>
          <a:p>
            <a:pPr>
              <a:lnSpc>
                <a:spcPct val="120000"/>
              </a:lnSpc>
            </a:pPr>
            <a:endParaRPr lang="en-US" altLang="zh-CN" sz="1400" b="1">
              <a:ea typeface="宋体" charset="-122"/>
            </a:endParaRPr>
          </a:p>
          <a:p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2.Describe contents for a Step2</a:t>
            </a:r>
          </a:p>
          <a:p>
            <a:r>
              <a:rPr lang="en-US" altLang="zh-CN" sz="1400" b="1">
                <a:ea typeface="宋体" charset="-122"/>
              </a:rPr>
              <a:t>    - Description of the sub contents</a:t>
            </a:r>
          </a:p>
          <a:p>
            <a:r>
              <a:rPr lang="en-US" altLang="zh-CN" sz="1400" b="1">
                <a:ea typeface="宋体" charset="-122"/>
              </a:rPr>
              <a:t>    - Description of the sub contents</a:t>
            </a:r>
          </a:p>
          <a:p>
            <a:endParaRPr lang="en-US" altLang="zh-CN" sz="1400" b="1">
              <a:ea typeface="宋体" charset="-122"/>
            </a:endParaRPr>
          </a:p>
          <a:p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3.Describe contents for a Step3 </a:t>
            </a:r>
          </a:p>
          <a:p>
            <a:r>
              <a:rPr lang="en-US" altLang="zh-CN" sz="1400" b="1">
                <a:ea typeface="宋体" charset="-122"/>
              </a:rPr>
              <a:t>    - Description of the sub contents</a:t>
            </a:r>
          </a:p>
          <a:p>
            <a:r>
              <a:rPr lang="en-US" altLang="zh-CN" sz="1400" b="1">
                <a:ea typeface="宋体" charset="-122"/>
              </a:rPr>
              <a:t>    - Description of the sub contents</a:t>
            </a:r>
          </a:p>
        </p:txBody>
      </p:sp>
      <p:sp>
        <p:nvSpPr>
          <p:cNvPr id="25705" name="AutoShape 105"/>
          <p:cNvSpPr>
            <a:spLocks noChangeArrowheads="1"/>
          </p:cNvSpPr>
          <p:nvPr/>
        </p:nvSpPr>
        <p:spPr bwMode="gray">
          <a:xfrm>
            <a:off x="4857750" y="1849438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gray">
          <a:xfrm>
            <a:off x="5445125" y="1858963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Text in here</a:t>
            </a:r>
          </a:p>
        </p:txBody>
      </p:sp>
      <p:pic>
        <p:nvPicPr>
          <p:cNvPr id="25707" name="Picture 107" descr="23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048000"/>
            <a:ext cx="1524000" cy="1335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V="1">
            <a:off x="2368550" y="20574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292350" y="47244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749550" y="2057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749550" y="5029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2673350" y="28194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749550" y="3581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2673350" y="42672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主要内容</a:t>
            </a:r>
            <a:endParaRPr lang="en-US" altLang="zh-CN" sz="4300" dirty="0">
              <a:ea typeface="宋体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2205038"/>
            <a:ext cx="2673350" cy="2671762"/>
            <a:chOff x="140" y="1419"/>
            <a:chExt cx="1684" cy="1683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7187" name="Picture 19" descr="mar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267200" y="1905000"/>
            <a:ext cx="2672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合成聚合复用原则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CARP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3528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267200" y="2654300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迪米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特法则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LOD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3528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2639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3528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766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88" grpId="0" animBg="1"/>
      <p:bldP spid="7189" grpId="0"/>
      <p:bldP spid="7190" grpId="0" animBg="1"/>
      <p:bldP spid="7191" grpId="0"/>
      <p:bldP spid="7192" grpId="0" animBg="1"/>
      <p:bldP spid="7194" grpId="0" animBg="1"/>
      <p:bldP spid="7195" grpId="0" animBg="1"/>
      <p:bldP spid="7196" grpId="0" animBg="1"/>
      <p:bldP spid="7197" grpId="0" animBg="1"/>
      <p:bldP spid="7199" grpId="0" animBg="1"/>
      <p:bldP spid="7200" grpId="0" animBg="1"/>
      <p:bldP spid="72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gray">
          <a:xfrm rot="5400000">
            <a:off x="7144" y="2801144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gray">
          <a:xfrm>
            <a:off x="890588" y="4057650"/>
            <a:ext cx="1954212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FF0000"/>
                </a:solidFill>
                <a:ea typeface="宋体" charset="-122"/>
              </a:rPr>
              <a:t>ThemeGallery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mall developed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by Guild Design Inc.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gray">
          <a:xfrm rot="5400000">
            <a:off x="2456657" y="2801144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gray">
          <a:xfrm>
            <a:off x="3340100" y="4057650"/>
            <a:ext cx="1954213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FF0000"/>
                </a:solidFill>
                <a:ea typeface="宋体" charset="-122"/>
              </a:rPr>
              <a:t>ThemeGallery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mall developed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by Guild Design Inc.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gray">
          <a:xfrm rot="5400000">
            <a:off x="4934744" y="2801144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 dist="88900" dir="10800000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gray">
          <a:xfrm>
            <a:off x="5816600" y="4057650"/>
            <a:ext cx="1955800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FF0000"/>
                </a:solidFill>
                <a:ea typeface="宋体" charset="-122"/>
              </a:rPr>
              <a:t>ThemeGallery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mall developed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by Guild Design Inc.</a:t>
            </a:r>
          </a:p>
        </p:txBody>
      </p:sp>
      <p:pic>
        <p:nvPicPr>
          <p:cNvPr id="26633" name="Picture 9" descr="RY_circl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363" y="2141538"/>
            <a:ext cx="1108075" cy="1108075"/>
          </a:xfrm>
          <a:prstGeom prst="rect">
            <a:avLst/>
          </a:prstGeom>
          <a:noFill/>
        </p:spPr>
      </p:pic>
      <p:pic>
        <p:nvPicPr>
          <p:cNvPr id="26634" name="Picture 10" descr="LB_circl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838" y="2141538"/>
            <a:ext cx="1176337" cy="1174750"/>
          </a:xfrm>
          <a:prstGeom prst="rect">
            <a:avLst/>
          </a:prstGeom>
          <a:noFill/>
        </p:spPr>
      </p:pic>
      <p:pic>
        <p:nvPicPr>
          <p:cNvPr id="26635" name="Picture 11" descr="YG_circle0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7763" y="2116138"/>
            <a:ext cx="1192212" cy="1192212"/>
          </a:xfrm>
          <a:prstGeom prst="rect">
            <a:avLst/>
          </a:prstGeom>
          <a:noFill/>
        </p:spPr>
      </p:pic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370013" y="2420938"/>
            <a:ext cx="912812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  <a:ea typeface="宋体" charset="-122"/>
              </a:rPr>
              <a:t>A</a:t>
            </a:r>
            <a:r>
              <a:rPr lang="en-US" altLang="zh-CN" sz="1400" b="1">
                <a:solidFill>
                  <a:srgbClr val="D13F11"/>
                </a:solidFill>
                <a:ea typeface="宋体" charset="-122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  <a:ea typeface="宋体" charset="-122"/>
              </a:rPr>
              <a:t>Group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286500" y="2420938"/>
            <a:ext cx="914400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D13F11"/>
                </a:solidFill>
                <a:ea typeface="宋体" charset="-122"/>
              </a:rPr>
              <a:t>C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5F5F5F"/>
                </a:solidFill>
                <a:ea typeface="宋体" charset="-122"/>
              </a:rPr>
              <a:t>Group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17938" y="2420938"/>
            <a:ext cx="914400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  <a:ea typeface="宋体" charset="-122"/>
              </a:rPr>
              <a:t>B</a:t>
            </a:r>
            <a:r>
              <a:rPr lang="en-US" altLang="zh-CN" sz="1400" b="1">
                <a:solidFill>
                  <a:srgbClr val="D13F11"/>
                </a:solidFill>
                <a:ea typeface="宋体" charset="-122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  <a:ea typeface="宋体" charset="-122"/>
              </a:rPr>
              <a:t>Group</a:t>
            </a:r>
          </a:p>
        </p:txBody>
      </p:sp>
      <p:pic>
        <p:nvPicPr>
          <p:cNvPr id="26639" name="Picture 15" descr="O_chevron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0513" y="3529013"/>
            <a:ext cx="412750" cy="363537"/>
          </a:xfrm>
          <a:prstGeom prst="rect">
            <a:avLst/>
          </a:prstGeom>
          <a:noFill/>
        </p:spPr>
      </p:pic>
      <p:pic>
        <p:nvPicPr>
          <p:cNvPr id="26640" name="Picture 16" descr="O_chevron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9725" y="3529013"/>
            <a:ext cx="412750" cy="363537"/>
          </a:xfrm>
          <a:prstGeom prst="rect">
            <a:avLst/>
          </a:prstGeom>
          <a:noFill/>
        </p:spPr>
      </p:pic>
      <p:pic>
        <p:nvPicPr>
          <p:cNvPr id="26641" name="Picture 17" descr="O_chevron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4313" y="3529013"/>
            <a:ext cx="412750" cy="363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27652" name="Freeform 4"/>
          <p:cNvSpPr>
            <a:spLocks/>
          </p:cNvSpPr>
          <p:nvPr/>
        </p:nvSpPr>
        <p:spPr bwMode="ltGray">
          <a:xfrm>
            <a:off x="1003300" y="1931988"/>
            <a:ext cx="7389813" cy="3273425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gray">
          <a:xfrm>
            <a:off x="2076450" y="2281238"/>
            <a:ext cx="227013" cy="139700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gray">
          <a:xfrm>
            <a:off x="2982913" y="2611438"/>
            <a:ext cx="263525" cy="190500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gray">
          <a:xfrm>
            <a:off x="3967163" y="2927350"/>
            <a:ext cx="358775" cy="3079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gray">
          <a:xfrm>
            <a:off x="6335713" y="3584575"/>
            <a:ext cx="565150" cy="682625"/>
          </a:xfrm>
          <a:prstGeom prst="can">
            <a:avLst>
              <a:gd name="adj" fmla="val 21434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gray">
          <a:xfrm>
            <a:off x="5124450" y="3309938"/>
            <a:ext cx="442913" cy="427037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gray">
          <a:xfrm>
            <a:off x="1712913" y="1608138"/>
            <a:ext cx="9128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Level 1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gray">
          <a:xfrm>
            <a:off x="2652713" y="1622425"/>
            <a:ext cx="9128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Level 2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gray">
          <a:xfrm>
            <a:off x="3687763" y="1627188"/>
            <a:ext cx="9128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Level 3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gray">
          <a:xfrm>
            <a:off x="4879975" y="1619250"/>
            <a:ext cx="9159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Level 4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gray">
          <a:xfrm>
            <a:off x="6134100" y="1617663"/>
            <a:ext cx="914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Level 5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gray">
          <a:xfrm>
            <a:off x="642938" y="2624138"/>
            <a:ext cx="2309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 Description of the contents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gray">
          <a:xfrm>
            <a:off x="1192213" y="3114675"/>
            <a:ext cx="24511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 b="1">
                <a:ea typeface="宋体" charset="-122"/>
              </a:rPr>
              <a:t> Description of the contents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gray">
          <a:xfrm>
            <a:off x="2135188" y="3681413"/>
            <a:ext cx="24526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 Description of the contents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gray">
          <a:xfrm>
            <a:off x="3348038" y="4246563"/>
            <a:ext cx="24526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 Description of the contents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gray">
          <a:xfrm>
            <a:off x="4284663" y="4900613"/>
            <a:ext cx="24526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charset="-122"/>
              </a:rPr>
              <a:t> Description of the contents</a:t>
            </a:r>
          </a:p>
        </p:txBody>
      </p:sp>
      <p:cxnSp>
        <p:nvCxnSpPr>
          <p:cNvPr id="27668" name="AutoShape 20"/>
          <p:cNvCxnSpPr>
            <a:cxnSpLocks noChangeShapeType="1"/>
            <a:stCxn id="27653" idx="3"/>
            <a:endCxn id="27663" idx="0"/>
          </p:cNvCxnSpPr>
          <p:nvPr/>
        </p:nvCxnSpPr>
        <p:spPr bwMode="gray">
          <a:xfrm rot="5400000">
            <a:off x="1892300" y="2325688"/>
            <a:ext cx="203200" cy="39370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69" name="AutoShape 21"/>
          <p:cNvCxnSpPr>
            <a:cxnSpLocks noChangeShapeType="1"/>
            <a:stCxn id="27654" idx="3"/>
            <a:endCxn id="27664" idx="0"/>
          </p:cNvCxnSpPr>
          <p:nvPr/>
        </p:nvCxnSpPr>
        <p:spPr bwMode="gray">
          <a:xfrm rot="5400000">
            <a:off x="2609850" y="2609851"/>
            <a:ext cx="312737" cy="696912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70" name="AutoShape 22"/>
          <p:cNvCxnSpPr>
            <a:cxnSpLocks noChangeShapeType="1"/>
            <a:stCxn id="27655" idx="3"/>
            <a:endCxn id="27665" idx="0"/>
          </p:cNvCxnSpPr>
          <p:nvPr/>
        </p:nvCxnSpPr>
        <p:spPr bwMode="gray">
          <a:xfrm rot="5400000">
            <a:off x="3530600" y="3065463"/>
            <a:ext cx="446088" cy="785812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71" name="AutoShape 23"/>
          <p:cNvCxnSpPr>
            <a:cxnSpLocks noChangeShapeType="1"/>
            <a:stCxn id="27657" idx="3"/>
            <a:endCxn id="27666" idx="0"/>
          </p:cNvCxnSpPr>
          <p:nvPr/>
        </p:nvCxnSpPr>
        <p:spPr bwMode="gray">
          <a:xfrm rot="5400000">
            <a:off x="4705350" y="3605213"/>
            <a:ext cx="509588" cy="773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72" name="AutoShape 24"/>
          <p:cNvCxnSpPr>
            <a:cxnSpLocks noChangeShapeType="1"/>
            <a:stCxn id="27656" idx="3"/>
            <a:endCxn id="27667" idx="0"/>
          </p:cNvCxnSpPr>
          <p:nvPr/>
        </p:nvCxnSpPr>
        <p:spPr bwMode="gray">
          <a:xfrm rot="5400000">
            <a:off x="5748337" y="4030663"/>
            <a:ext cx="633413" cy="110648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27673" name="AutoShape 25"/>
          <p:cNvSpPr>
            <a:spLocks noChangeArrowheads="1"/>
          </p:cNvSpPr>
          <p:nvPr/>
        </p:nvSpPr>
        <p:spPr bwMode="gray">
          <a:xfrm>
            <a:off x="6335713" y="1976438"/>
            <a:ext cx="565150" cy="1730375"/>
          </a:xfrm>
          <a:prstGeom prst="can">
            <a:avLst>
              <a:gd name="adj" fmla="val 2799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AutoShape 26"/>
          <p:cNvSpPr>
            <a:spLocks noChangeArrowheads="1"/>
          </p:cNvSpPr>
          <p:nvPr/>
        </p:nvSpPr>
        <p:spPr bwMode="gray">
          <a:xfrm>
            <a:off x="5124450" y="1974850"/>
            <a:ext cx="442913" cy="1433513"/>
          </a:xfrm>
          <a:prstGeom prst="can">
            <a:avLst>
              <a:gd name="adj" fmla="val 2755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AutoShape 27"/>
          <p:cNvSpPr>
            <a:spLocks noChangeArrowheads="1"/>
          </p:cNvSpPr>
          <p:nvPr/>
        </p:nvSpPr>
        <p:spPr bwMode="gray">
          <a:xfrm>
            <a:off x="3967163" y="1971675"/>
            <a:ext cx="358775" cy="1049338"/>
          </a:xfrm>
          <a:prstGeom prst="can">
            <a:avLst>
              <a:gd name="adj" fmla="val 2824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AutoShape 28"/>
          <p:cNvSpPr>
            <a:spLocks noChangeArrowheads="1"/>
          </p:cNvSpPr>
          <p:nvPr/>
        </p:nvSpPr>
        <p:spPr bwMode="gray">
          <a:xfrm>
            <a:off x="2982913" y="1978025"/>
            <a:ext cx="263525" cy="688975"/>
          </a:xfrm>
          <a:prstGeom prst="can">
            <a:avLst>
              <a:gd name="adj" fmla="val 23869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AutoShape 29"/>
          <p:cNvSpPr>
            <a:spLocks noChangeArrowheads="1"/>
          </p:cNvSpPr>
          <p:nvPr/>
        </p:nvSpPr>
        <p:spPr bwMode="gray">
          <a:xfrm>
            <a:off x="2076450" y="1979613"/>
            <a:ext cx="227013" cy="358775"/>
          </a:xfrm>
          <a:prstGeom prst="can">
            <a:avLst>
              <a:gd name="adj" fmla="val 26830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1371600" y="5638800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Char char="v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ThemeGallery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 dirty="0">
                <a:ea typeface="宋体" charset="-122"/>
              </a:rPr>
              <a:t>Click to edit title style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gray">
          <a:xfrm>
            <a:off x="533400" y="5518150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gray">
          <a:xfrm rot="16200000" flipV="1">
            <a:off x="1533525" y="5278438"/>
            <a:ext cx="54610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gray">
          <a:xfrm rot="16200000" flipV="1">
            <a:off x="736600" y="5097463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gray">
          <a:xfrm>
            <a:off x="1025525" y="5808663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charset="-122"/>
              </a:rPr>
              <a:t>2004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742950" y="1692275"/>
            <a:ext cx="7381875" cy="1533525"/>
            <a:chOff x="912" y="960"/>
            <a:chExt cx="4258" cy="700"/>
          </a:xfrm>
        </p:grpSpPr>
        <p:sp>
          <p:nvSpPr>
            <p:cNvPr id="28680" name="AutoShape 8"/>
            <p:cNvSpPr>
              <a:spLocks noChangeArrowheads="1"/>
            </p:cNvSpPr>
            <p:nvPr/>
          </p:nvSpPr>
          <p:spPr bwMode="gray">
            <a:xfrm>
              <a:off x="922" y="96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AutoShape 9"/>
            <p:cNvSpPr>
              <a:spLocks noChangeArrowheads="1"/>
            </p:cNvSpPr>
            <p:nvPr/>
          </p:nvSpPr>
          <p:spPr bwMode="gray">
            <a:xfrm>
              <a:off x="912" y="98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 w="9525">
              <a:noFill/>
              <a:round/>
              <a:headEnd/>
              <a:tailEnd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1090613" y="1822450"/>
            <a:ext cx="1238250" cy="1265238"/>
            <a:chOff x="1851" y="624"/>
            <a:chExt cx="812" cy="830"/>
          </a:xfrm>
        </p:grpSpPr>
        <p:sp>
          <p:nvSpPr>
            <p:cNvPr id="28683" name="Oval 1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684" name="Picture 12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</p:spPr>
        </p:pic>
      </p:grpSp>
      <p:sp>
        <p:nvSpPr>
          <p:cNvPr id="28685" name="Rectangle 13"/>
          <p:cNvSpPr>
            <a:spLocks noChangeArrowheads="1"/>
          </p:cNvSpPr>
          <p:nvPr/>
        </p:nvSpPr>
        <p:spPr bwMode="gray">
          <a:xfrm>
            <a:off x="1357313" y="231140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Text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gray">
          <a:xfrm rot="21600000">
            <a:off x="2590800" y="2295525"/>
            <a:ext cx="696913" cy="442913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3898900" y="1751013"/>
            <a:ext cx="1238250" cy="1265237"/>
            <a:chOff x="1851" y="624"/>
            <a:chExt cx="812" cy="830"/>
          </a:xfrm>
        </p:grpSpPr>
        <p:sp>
          <p:nvSpPr>
            <p:cNvPr id="28688" name="Oval 16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689" name="Picture 17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</p:spPr>
        </p:pic>
      </p:grpSp>
      <p:sp>
        <p:nvSpPr>
          <p:cNvPr id="28690" name="Rectangle 18"/>
          <p:cNvSpPr>
            <a:spLocks noChangeArrowheads="1"/>
          </p:cNvSpPr>
          <p:nvPr/>
        </p:nvSpPr>
        <p:spPr bwMode="gray">
          <a:xfrm>
            <a:off x="4164013" y="224155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Text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gray">
          <a:xfrm rot="21600000">
            <a:off x="5251450" y="2135188"/>
            <a:ext cx="696913" cy="441325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6330950" y="1751013"/>
            <a:ext cx="1236663" cy="1265237"/>
            <a:chOff x="1851" y="624"/>
            <a:chExt cx="812" cy="830"/>
          </a:xfrm>
        </p:grpSpPr>
        <p:sp>
          <p:nvSpPr>
            <p:cNvPr id="28693" name="Oval 2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694" name="Picture 22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</p:spPr>
        </p:pic>
      </p:grpSp>
      <p:sp>
        <p:nvSpPr>
          <p:cNvPr id="28695" name="Rectangle 23"/>
          <p:cNvSpPr>
            <a:spLocks noChangeArrowheads="1"/>
          </p:cNvSpPr>
          <p:nvPr/>
        </p:nvSpPr>
        <p:spPr bwMode="gray">
          <a:xfrm>
            <a:off x="6594475" y="224155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Text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gray">
          <a:xfrm>
            <a:off x="3433763" y="5518150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AutoShape 25"/>
          <p:cNvSpPr>
            <a:spLocks noChangeArrowheads="1"/>
          </p:cNvSpPr>
          <p:nvPr/>
        </p:nvSpPr>
        <p:spPr bwMode="gray">
          <a:xfrm rot="16200000" flipV="1">
            <a:off x="4256088" y="5097463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AutoShape 26"/>
          <p:cNvSpPr>
            <a:spLocks noChangeArrowheads="1"/>
          </p:cNvSpPr>
          <p:nvPr/>
        </p:nvSpPr>
        <p:spPr bwMode="gray">
          <a:xfrm rot="16200000" flipV="1">
            <a:off x="3377407" y="4849019"/>
            <a:ext cx="1427162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AutoShape 27"/>
          <p:cNvSpPr>
            <a:spLocks noChangeArrowheads="1"/>
          </p:cNvSpPr>
          <p:nvPr/>
        </p:nvSpPr>
        <p:spPr bwMode="gray">
          <a:xfrm>
            <a:off x="6045200" y="5518150"/>
            <a:ext cx="1884363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AutoShape 28"/>
          <p:cNvSpPr>
            <a:spLocks noChangeArrowheads="1"/>
          </p:cNvSpPr>
          <p:nvPr/>
        </p:nvSpPr>
        <p:spPr bwMode="gray">
          <a:xfrm rot="16200000" flipV="1">
            <a:off x="6386512" y="4625976"/>
            <a:ext cx="1851025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1" name="AutoShape 29"/>
          <p:cNvSpPr>
            <a:spLocks noChangeArrowheads="1"/>
          </p:cNvSpPr>
          <p:nvPr/>
        </p:nvSpPr>
        <p:spPr bwMode="gray">
          <a:xfrm rot="16200000" flipV="1">
            <a:off x="5594350" y="4445000"/>
            <a:ext cx="2214563" cy="442913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gray">
          <a:xfrm>
            <a:off x="3940175" y="5808663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charset="-122"/>
              </a:rPr>
              <a:t>2005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gray">
          <a:xfrm>
            <a:off x="6573838" y="5808663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charset="-122"/>
              </a:rPr>
              <a:t>2006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gray">
          <a:xfrm>
            <a:off x="1403350" y="4514850"/>
            <a:ext cx="1663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gray">
          <a:xfrm>
            <a:off x="2043113" y="4972050"/>
            <a:ext cx="1557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gray">
          <a:xfrm>
            <a:off x="4356100" y="4327525"/>
            <a:ext cx="1530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gray">
          <a:xfrm>
            <a:off x="4938713" y="4835525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gray">
          <a:xfrm>
            <a:off x="6938963" y="344805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gray">
          <a:xfrm>
            <a:off x="7540625" y="3892550"/>
            <a:ext cx="154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gray">
          <a:xfrm>
            <a:off x="565150" y="2654300"/>
            <a:ext cx="7740650" cy="61912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54038" y="2654300"/>
            <a:ext cx="2054225" cy="619125"/>
            <a:chOff x="404" y="1980"/>
            <a:chExt cx="1294" cy="29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Text Box 7"/>
          <p:cNvSpPr txBox="1">
            <a:spLocks noChangeArrowheads="1"/>
          </p:cNvSpPr>
          <p:nvPr/>
        </p:nvSpPr>
        <p:spPr bwMode="black">
          <a:xfrm>
            <a:off x="2468563" y="27860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Text in here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576263" y="2760663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Title in here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gray">
          <a:xfrm>
            <a:off x="4040188" y="282098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EFFFF"/>
          </a:soli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black">
          <a:xfrm>
            <a:off x="4419600" y="27860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Text in here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gray">
          <a:xfrm>
            <a:off x="6069013" y="282098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EFFFF"/>
          </a:soli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black">
          <a:xfrm>
            <a:off x="6407150" y="27860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Text in here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gray">
          <a:xfrm>
            <a:off x="850900" y="3403600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gray">
          <a:xfrm>
            <a:off x="2832100" y="34036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gray">
          <a:xfrm>
            <a:off x="4822825" y="34036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gray">
          <a:xfrm>
            <a:off x="6765925" y="34036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29713" name="AutoShape 17"/>
          <p:cNvCxnSpPr>
            <a:cxnSpLocks noChangeShapeType="1"/>
            <a:stCxn id="29709" idx="3"/>
            <a:endCxn id="29710" idx="1"/>
          </p:cNvCxnSpPr>
          <p:nvPr/>
        </p:nvCxnSpPr>
        <p:spPr bwMode="gray">
          <a:xfrm>
            <a:off x="1965325" y="3960813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29714" name="AutoShape 18"/>
          <p:cNvCxnSpPr>
            <a:cxnSpLocks noChangeShapeType="1"/>
            <a:stCxn id="29710" idx="3"/>
            <a:endCxn id="29711" idx="1"/>
          </p:cNvCxnSpPr>
          <p:nvPr/>
        </p:nvCxnSpPr>
        <p:spPr bwMode="gray">
          <a:xfrm>
            <a:off x="3946525" y="3960813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29715" name="AutoShape 19"/>
          <p:cNvCxnSpPr>
            <a:cxnSpLocks noChangeShapeType="1"/>
            <a:stCxn id="29711" idx="3"/>
            <a:endCxn id="29712" idx="1"/>
          </p:cNvCxnSpPr>
          <p:nvPr/>
        </p:nvCxnSpPr>
        <p:spPr bwMode="gray">
          <a:xfrm>
            <a:off x="5937250" y="3960813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29716" name="Text Box 20"/>
          <p:cNvSpPr txBox="1">
            <a:spLocks noChangeArrowheads="1"/>
          </p:cNvSpPr>
          <p:nvPr/>
        </p:nvSpPr>
        <p:spPr bwMode="gray">
          <a:xfrm>
            <a:off x="954088" y="37290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2003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gray">
          <a:xfrm>
            <a:off x="2943225" y="37290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2004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gray">
          <a:xfrm>
            <a:off x="4953000" y="37290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2005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gray">
          <a:xfrm>
            <a:off x="6905625" y="372903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2006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gray">
          <a:xfrm>
            <a:off x="596900" y="460851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gray">
          <a:xfrm>
            <a:off x="2540000" y="460851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gray">
          <a:xfrm>
            <a:off x="4554538" y="4608513"/>
            <a:ext cx="1614487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gray">
          <a:xfrm>
            <a:off x="6502400" y="460851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gray">
          <a:xfrm>
            <a:off x="504825" y="1676400"/>
            <a:ext cx="6353175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D7181F"/>
              </a:buClr>
              <a:buFont typeface="Wingdings" pitchFamily="2" charset="2"/>
              <a:buChar char="v"/>
            </a:pPr>
            <a:r>
              <a:rPr lang="en-US" altLang="zh-CN" sz="1600" b="1">
                <a:ea typeface="宋体" charset="-122"/>
              </a:rPr>
              <a:t>  ThemeGallery  </a:t>
            </a:r>
            <a:r>
              <a:rPr lang="en-US" altLang="zh-CN" sz="1600">
                <a:ea typeface="宋体" charset="-122"/>
              </a:rPr>
              <a:t>is a Design Digital Content &amp; Contents mall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ea typeface="宋体" charset="-122"/>
              </a:rPr>
              <a:t>   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Click to edit title style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gray">
          <a:xfrm flipV="1">
            <a:off x="0" y="-1752600"/>
            <a:ext cx="9144000" cy="6248400"/>
          </a:xfrm>
          <a:custGeom>
            <a:avLst/>
            <a:gdLst>
              <a:gd name="G0" fmla="+- 7224 0 0"/>
              <a:gd name="G1" fmla="+- -9175604 0 0"/>
              <a:gd name="G2" fmla="+- 0 0 -9175604"/>
              <a:gd name="T0" fmla="*/ 0 256 1"/>
              <a:gd name="T1" fmla="*/ 180 256 1"/>
              <a:gd name="G3" fmla="+- -9175604 T0 T1"/>
              <a:gd name="T2" fmla="*/ 0 256 1"/>
              <a:gd name="T3" fmla="*/ 90 256 1"/>
              <a:gd name="G4" fmla="+- -9175604 T2 T3"/>
              <a:gd name="G5" fmla="*/ G4 2 1"/>
              <a:gd name="T4" fmla="*/ 90 256 1"/>
              <a:gd name="T5" fmla="*/ 0 256 1"/>
              <a:gd name="G6" fmla="+- -9175604 T4 T5"/>
              <a:gd name="G7" fmla="*/ G6 2 1"/>
              <a:gd name="G8" fmla="abs -917560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224"/>
              <a:gd name="G18" fmla="*/ 7224 1 2"/>
              <a:gd name="G19" fmla="+- G18 5400 0"/>
              <a:gd name="G20" fmla="cos G19 -9175604"/>
              <a:gd name="G21" fmla="sin G19 -9175604"/>
              <a:gd name="G22" fmla="+- G20 10800 0"/>
              <a:gd name="G23" fmla="+- G21 10800 0"/>
              <a:gd name="G24" fmla="+- 10800 0 G20"/>
              <a:gd name="G25" fmla="+- 7224 10800 0"/>
              <a:gd name="G26" fmla="?: G9 G17 G25"/>
              <a:gd name="G27" fmla="?: G9 0 21600"/>
              <a:gd name="G28" fmla="cos 10800 -9175604"/>
              <a:gd name="G29" fmla="sin 10800 -9175604"/>
              <a:gd name="G30" fmla="sin 7224 -9175604"/>
              <a:gd name="G31" fmla="+- G28 10800 0"/>
              <a:gd name="G32" fmla="+- G29 10800 0"/>
              <a:gd name="G33" fmla="+- G30 10800 0"/>
              <a:gd name="G34" fmla="?: G4 0 G31"/>
              <a:gd name="G35" fmla="?: -9175604 G34 0"/>
              <a:gd name="G36" fmla="?: G6 G35 G31"/>
              <a:gd name="G37" fmla="+- 21600 0 G36"/>
              <a:gd name="G38" fmla="?: G4 0 G33"/>
              <a:gd name="G39" fmla="?: -917560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895 w 21600"/>
              <a:gd name="T15" fmla="*/ 5008 h 21600"/>
              <a:gd name="T16" fmla="*/ 10800 w 21600"/>
              <a:gd name="T17" fmla="*/ 3576 h 21600"/>
              <a:gd name="T18" fmla="*/ 17705 w 21600"/>
              <a:gd name="T19" fmla="*/ 500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265" y="6157"/>
                </a:moveTo>
                <a:cubicBezTo>
                  <a:pt x="6637" y="4521"/>
                  <a:pt x="8664" y="3575"/>
                  <a:pt x="10800" y="3576"/>
                </a:cubicBezTo>
                <a:cubicBezTo>
                  <a:pt x="12935" y="3576"/>
                  <a:pt x="14962" y="4521"/>
                  <a:pt x="16334" y="6157"/>
                </a:cubicBezTo>
                <a:lnTo>
                  <a:pt x="19074" y="3859"/>
                </a:lnTo>
                <a:cubicBezTo>
                  <a:pt x="17022" y="1412"/>
                  <a:pt x="13992" y="-1"/>
                  <a:pt x="10799" y="0"/>
                </a:cubicBezTo>
                <a:cubicBezTo>
                  <a:pt x="7607" y="0"/>
                  <a:pt x="4577" y="1412"/>
                  <a:pt x="2525" y="3859"/>
                </a:cubicBez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0724" name="Freeform 4"/>
          <p:cNvSpPr>
            <a:spLocks/>
          </p:cNvSpPr>
          <p:nvPr/>
        </p:nvSpPr>
        <p:spPr bwMode="gray">
          <a:xfrm>
            <a:off x="692150" y="2933700"/>
            <a:ext cx="7767638" cy="3043238"/>
          </a:xfrm>
          <a:custGeom>
            <a:avLst/>
            <a:gdLst/>
            <a:ahLst/>
            <a:cxnLst>
              <a:cxn ang="0">
                <a:pos x="4878" y="0"/>
              </a:cxn>
              <a:cxn ang="0">
                <a:pos x="4893" y="440"/>
              </a:cxn>
              <a:cxn ang="0">
                <a:pos x="2467" y="1917"/>
              </a:cxn>
              <a:cxn ang="0">
                <a:pos x="21" y="500"/>
              </a:cxn>
              <a:cxn ang="0">
                <a:pos x="0" y="2"/>
              </a:cxn>
              <a:cxn ang="0">
                <a:pos x="2461" y="667"/>
              </a:cxn>
              <a:cxn ang="0">
                <a:pos x="4878" y="0"/>
              </a:cxn>
            </a:cxnLst>
            <a:rect l="0" t="0" r="r" b="b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gray">
          <a:xfrm flipH="1">
            <a:off x="2216150" y="49006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gray">
          <a:xfrm>
            <a:off x="5970588" y="491648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gray">
          <a:xfrm flipH="1">
            <a:off x="666750" y="4556125"/>
            <a:ext cx="1143000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gray">
          <a:xfrm>
            <a:off x="7362825" y="4551363"/>
            <a:ext cx="1103313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gray">
          <a:xfrm>
            <a:off x="2732088" y="4313238"/>
            <a:ext cx="36687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EFFFF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gray">
          <a:xfrm flipH="1">
            <a:off x="2227263" y="2911475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gray">
          <a:xfrm>
            <a:off x="5981700" y="2927350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gray">
          <a:xfrm>
            <a:off x="4575175" y="3109913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gray">
          <a:xfrm>
            <a:off x="685800" y="2916238"/>
            <a:ext cx="7743825" cy="1036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3" y="649"/>
              </a:cxn>
              <a:cxn ang="0">
                <a:pos x="4878" y="17"/>
              </a:cxn>
            </a:cxnLst>
            <a:rect l="0" t="0" r="r" b="b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mpd="sng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gray">
          <a:xfrm flipH="1">
            <a:off x="2216150" y="484187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gray">
          <a:xfrm>
            <a:off x="5970588" y="48577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gray">
          <a:xfrm flipH="1">
            <a:off x="666750" y="4497388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gray">
          <a:xfrm>
            <a:off x="7362825" y="4492625"/>
            <a:ext cx="1103313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gray">
          <a:xfrm>
            <a:off x="4575175" y="3051175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1219200" y="1709738"/>
            <a:ext cx="1295400" cy="1371600"/>
            <a:chOff x="192" y="1917"/>
            <a:chExt cx="1042" cy="1102"/>
          </a:xfrm>
        </p:grpSpPr>
        <p:grpSp>
          <p:nvGrpSpPr>
            <p:cNvPr id="30740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41" name="Picture 21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42" name="Picture 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43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30744" name="Picture 2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6545263" y="1709738"/>
            <a:ext cx="1295400" cy="1371600"/>
            <a:chOff x="192" y="1917"/>
            <a:chExt cx="1042" cy="1102"/>
          </a:xfrm>
        </p:grpSpPr>
        <p:grpSp>
          <p:nvGrpSpPr>
            <p:cNvPr id="30746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47" name="Picture 2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48" name="Picture 2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49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30750" name="Picture 30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0751" name="Rectangle 31"/>
          <p:cNvSpPr>
            <a:spLocks noChangeArrowheads="1"/>
          </p:cNvSpPr>
          <p:nvPr/>
        </p:nvSpPr>
        <p:spPr bwMode="gray">
          <a:xfrm>
            <a:off x="1214438" y="212248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080808"/>
                </a:solidFill>
                <a:ea typeface="宋体" charset="-122"/>
              </a:rPr>
              <a:t>Contents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gray">
          <a:xfrm>
            <a:off x="6562725" y="2130425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080808"/>
                </a:solidFill>
                <a:ea typeface="宋体" charset="-122"/>
              </a:rPr>
              <a:t>Contents</a:t>
            </a:r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2743200" y="1865313"/>
            <a:ext cx="1654175" cy="1749425"/>
            <a:chOff x="192" y="1917"/>
            <a:chExt cx="1042" cy="1102"/>
          </a:xfrm>
        </p:grpSpPr>
        <p:grpSp>
          <p:nvGrpSpPr>
            <p:cNvPr id="30754" name="Group 34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55" name="Picture 35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56" name="Picture 36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57" name="Oval 3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30758" name="Picture 38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30759" name="Group 39"/>
          <p:cNvGrpSpPr>
            <a:grpSpLocks/>
          </p:cNvGrpSpPr>
          <p:nvPr/>
        </p:nvGrpSpPr>
        <p:grpSpPr bwMode="auto">
          <a:xfrm>
            <a:off x="4638675" y="1865313"/>
            <a:ext cx="1654175" cy="1749425"/>
            <a:chOff x="192" y="1917"/>
            <a:chExt cx="1042" cy="1102"/>
          </a:xfrm>
        </p:grpSpPr>
        <p:grpSp>
          <p:nvGrpSpPr>
            <p:cNvPr id="30760" name="Group 4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0761" name="Picture 41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762" name="Picture 42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0763" name="Oval 4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30764" name="Picture 4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0765" name="Rectangle 45"/>
          <p:cNvSpPr>
            <a:spLocks noChangeArrowheads="1"/>
          </p:cNvSpPr>
          <p:nvPr/>
        </p:nvSpPr>
        <p:spPr bwMode="gray">
          <a:xfrm>
            <a:off x="2930525" y="252095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080808"/>
                </a:solidFill>
                <a:ea typeface="宋体" charset="-122"/>
              </a:rPr>
              <a:t>Contents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gray">
          <a:xfrm>
            <a:off x="4827588" y="247015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080808"/>
                </a:solidFill>
                <a:ea typeface="宋体" charset="-122"/>
              </a:rPr>
              <a:t>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gray">
          <a:xfrm>
            <a:off x="828675" y="4503738"/>
            <a:ext cx="7400925" cy="1782762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1" dir="t"/>
          </a:scene3d>
          <a:sp3d extrusionH="1218930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gray">
          <a:xfrm flipH="1">
            <a:off x="866775" y="4562475"/>
            <a:ext cx="2436813" cy="167005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gray">
          <a:xfrm flipH="1">
            <a:off x="3313113" y="4562475"/>
            <a:ext cx="2436812" cy="1670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gray">
          <a:xfrm flipH="1">
            <a:off x="5751513" y="4560888"/>
            <a:ext cx="2436812" cy="167005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gray">
          <a:xfrm>
            <a:off x="866775" y="5170488"/>
            <a:ext cx="24320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gray">
          <a:xfrm>
            <a:off x="3313113" y="5170488"/>
            <a:ext cx="24320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gray">
          <a:xfrm>
            <a:off x="5770563" y="5170488"/>
            <a:ext cx="24320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Describe a vision of company or strategic contents.</a:t>
            </a:r>
            <a:endParaRPr lang="en-US" altLang="zh-CN" sz="1600">
              <a:ea typeface="宋体" charset="-122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gray">
          <a:xfrm>
            <a:off x="838200" y="4645025"/>
            <a:ext cx="2479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gray">
          <a:xfrm>
            <a:off x="3275013" y="4645025"/>
            <a:ext cx="2479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gray">
          <a:xfrm>
            <a:off x="5694363" y="4645025"/>
            <a:ext cx="2479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Title in here</a:t>
            </a:r>
          </a:p>
        </p:txBody>
      </p:sp>
      <p:pic>
        <p:nvPicPr>
          <p:cNvPr id="31757" name="Picture 13" descr="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2667000"/>
            <a:ext cx="1365250" cy="1552575"/>
          </a:xfrm>
          <a:prstGeom prst="rect">
            <a:avLst/>
          </a:prstGeom>
          <a:noFill/>
        </p:spPr>
      </p:pic>
      <p:sp>
        <p:nvSpPr>
          <p:cNvPr id="31758" name="Freeform 14"/>
          <p:cNvSpPr>
            <a:spLocks/>
          </p:cNvSpPr>
          <p:nvPr/>
        </p:nvSpPr>
        <p:spPr bwMode="gray">
          <a:xfrm>
            <a:off x="4572000" y="1562100"/>
            <a:ext cx="1092200" cy="2857500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12700" cap="flat" cmpd="sng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59" name="Picture 15" descr="2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825" y="3200400"/>
            <a:ext cx="1095375" cy="1295400"/>
          </a:xfrm>
          <a:prstGeom prst="rect">
            <a:avLst/>
          </a:prstGeom>
          <a:noFill/>
        </p:spPr>
      </p:pic>
      <p:pic>
        <p:nvPicPr>
          <p:cNvPr id="31760" name="Picture 16" descr="1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6775" y="2568575"/>
            <a:ext cx="1470025" cy="1470025"/>
          </a:xfrm>
          <a:prstGeom prst="rect">
            <a:avLst/>
          </a:prstGeom>
          <a:noFill/>
        </p:spPr>
      </p:pic>
      <p:pic>
        <p:nvPicPr>
          <p:cNvPr id="31761" name="Picture 17" descr="2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011488"/>
            <a:ext cx="1608138" cy="1408112"/>
          </a:xfrm>
          <a:prstGeom prst="rect">
            <a:avLst/>
          </a:prstGeom>
          <a:noFill/>
        </p:spPr>
      </p:pic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33400" y="1524000"/>
            <a:ext cx="3335338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gray">
          <a:xfrm>
            <a:off x="381000" y="1739900"/>
            <a:ext cx="42863" cy="3556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ea typeface="宋体" charset="-122"/>
              </a:rPr>
              <a:t>Diagram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gray">
          <a:xfrm>
            <a:off x="1108075" y="5791200"/>
            <a:ext cx="6540500" cy="457200"/>
          </a:xfrm>
          <a:prstGeom prst="roundRect">
            <a:avLst>
              <a:gd name="adj" fmla="val 27481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72549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gray">
          <a:xfrm flipH="1">
            <a:off x="2479675" y="1552575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549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gray">
          <a:xfrm>
            <a:off x="4386263" y="1219200"/>
            <a:ext cx="0" cy="4586288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gray">
          <a:xfrm>
            <a:off x="4411663" y="1552575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gray">
          <a:xfrm rot="5400000">
            <a:off x="4413250" y="349408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gray">
          <a:xfrm rot="16200000" flipH="1">
            <a:off x="2481263" y="349408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78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gray">
          <a:xfrm>
            <a:off x="1852613" y="3462338"/>
            <a:ext cx="5070475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gray">
          <a:xfrm>
            <a:off x="1301750" y="1463675"/>
            <a:ext cx="2667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Please write down of contents explanation for Business Area.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gray">
          <a:xfrm>
            <a:off x="2387600" y="2489200"/>
            <a:ext cx="1771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Business Area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gray">
          <a:xfrm>
            <a:off x="4556125" y="2489200"/>
            <a:ext cx="1771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Business Area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gray">
          <a:xfrm>
            <a:off x="4556125" y="3949700"/>
            <a:ext cx="1771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Business Area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gray">
          <a:xfrm>
            <a:off x="2435225" y="3949700"/>
            <a:ext cx="1771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Business Area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gray">
          <a:xfrm>
            <a:off x="1254125" y="5867400"/>
            <a:ext cx="6248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Please write down of contents explanation for Business Area.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gray">
          <a:xfrm>
            <a:off x="4773613" y="1463675"/>
            <a:ext cx="2667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Please write down of contents explanation for Business Area.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gray">
          <a:xfrm>
            <a:off x="1301750" y="4887913"/>
            <a:ext cx="2667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Please write down of contents explanation for Business Area.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gray">
          <a:xfrm>
            <a:off x="4773613" y="4887913"/>
            <a:ext cx="2667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Please write down of contents explanation for Business Area.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gray">
          <a:xfrm>
            <a:off x="1844675" y="4119563"/>
            <a:ext cx="549275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>
                <a:ea typeface="宋体" charset="-122"/>
              </a:rPr>
              <a:t>Diagram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gray">
          <a:xfrm>
            <a:off x="1627188" y="1447800"/>
            <a:ext cx="1630362" cy="533400"/>
          </a:xfrm>
          <a:prstGeom prst="ellipse">
            <a:avLst/>
          </a:prstGeom>
          <a:solidFill>
            <a:srgbClr val="993366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gray">
          <a:xfrm>
            <a:off x="1844675" y="1509713"/>
            <a:ext cx="1193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EAEAEA"/>
                </a:solidFill>
                <a:ea typeface="宋体" charset="-122"/>
              </a:rPr>
              <a:t>Title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gray">
          <a:xfrm>
            <a:off x="3762375" y="1447800"/>
            <a:ext cx="1630363" cy="533400"/>
          </a:xfrm>
          <a:prstGeom prst="ellipse">
            <a:avLst/>
          </a:prstGeom>
          <a:solidFill>
            <a:srgbClr val="993366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3979863" y="1509713"/>
            <a:ext cx="1193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EAEAEA"/>
                </a:solidFill>
                <a:ea typeface="宋体" charset="-122"/>
              </a:rPr>
              <a:t>Title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gray">
          <a:xfrm>
            <a:off x="5905500" y="1447800"/>
            <a:ext cx="1630363" cy="533400"/>
          </a:xfrm>
          <a:prstGeom prst="ellipse">
            <a:avLst/>
          </a:prstGeom>
          <a:solidFill>
            <a:srgbClr val="993366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gray">
          <a:xfrm>
            <a:off x="6122988" y="1509713"/>
            <a:ext cx="1193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EAEAEA"/>
                </a:solidFill>
                <a:ea typeface="宋体" charset="-122"/>
              </a:rPr>
              <a:t>Title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blackGray">
          <a:xfrm flipV="1">
            <a:off x="4303713" y="2274888"/>
            <a:ext cx="536575" cy="4635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gray">
          <a:xfrm>
            <a:off x="1844675" y="2889250"/>
            <a:ext cx="549275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gray">
          <a:xfrm>
            <a:off x="2114550" y="2971800"/>
            <a:ext cx="49926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0" hangingPunct="0"/>
            <a:r>
              <a:rPr lang="en-US" altLang="zh-CN" sz="1600" dirty="0">
                <a:solidFill>
                  <a:srgbClr val="1C1C1C"/>
                </a:solidFill>
                <a:ea typeface="宋体" charset="-122"/>
              </a:rPr>
              <a:t>Description of the company’s products</a:t>
            </a:r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gray">
          <a:xfrm>
            <a:off x="1844675" y="3502025"/>
            <a:ext cx="549275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gray">
          <a:xfrm>
            <a:off x="2114550" y="3584575"/>
            <a:ext cx="49926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0" hangingPunct="0"/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Description of the company’s technology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gray">
          <a:xfrm>
            <a:off x="2114550" y="4187825"/>
            <a:ext cx="49926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0" hangingPunct="0"/>
            <a:r>
              <a:rPr lang="en-US" altLang="zh-CN" sz="1600">
                <a:solidFill>
                  <a:srgbClr val="1C1C1C"/>
                </a:solidFill>
                <a:ea typeface="宋体" charset="-122"/>
              </a:rPr>
              <a:t>Description of the company’s contents</a:t>
            </a: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blackGray">
          <a:xfrm flipV="1">
            <a:off x="4379913" y="4810125"/>
            <a:ext cx="422275" cy="3349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black">
          <a:xfrm>
            <a:off x="1622425" y="5403850"/>
            <a:ext cx="5768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Char char="•"/>
            </a:pPr>
            <a:r>
              <a:rPr lang="en-US" altLang="zh-CN" sz="2000" b="1">
                <a:solidFill>
                  <a:srgbClr val="FC5704"/>
                </a:solidFill>
                <a:ea typeface="宋体" charset="-122"/>
              </a:rPr>
              <a:t>  ThemeGallery</a:t>
            </a:r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>
                <a:solidFill>
                  <a:srgbClr val="000000"/>
                </a:solidFill>
                <a:ea typeface="宋体" charset="-122"/>
              </a:rPr>
              <a:t>RuleEngine</a:t>
            </a:r>
            <a:r>
              <a:rPr lang="zh-CN" altLang="en-US" sz="4400" dirty="0" smtClean="0">
                <a:solidFill>
                  <a:srgbClr val="000000"/>
                </a:solidFill>
                <a:ea typeface="宋体" charset="-122"/>
              </a:rPr>
              <a:t>后期规划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gray">
          <a:xfrm>
            <a:off x="565150" y="2654300"/>
            <a:ext cx="7740650" cy="61912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4038" y="2654300"/>
            <a:ext cx="2054225" cy="619125"/>
            <a:chOff x="404" y="1980"/>
            <a:chExt cx="1294" cy="29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Text Box 7"/>
          <p:cNvSpPr txBox="1">
            <a:spLocks noChangeArrowheads="1"/>
          </p:cNvSpPr>
          <p:nvPr/>
        </p:nvSpPr>
        <p:spPr bwMode="black">
          <a:xfrm>
            <a:off x="2468563" y="27860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ea typeface="宋体" charset="-122"/>
              </a:rPr>
              <a:t>版本</a:t>
            </a:r>
            <a:r>
              <a:rPr lang="en-US" altLang="zh-CN" sz="1600" b="1" dirty="0" smtClean="0">
                <a:solidFill>
                  <a:schemeClr val="bg1"/>
                </a:solidFill>
                <a:ea typeface="宋体" charset="-122"/>
              </a:rPr>
              <a:t>1.1</a:t>
            </a:r>
            <a:endParaRPr lang="en-US" altLang="zh-CN" sz="1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576263" y="2760663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  <a:ea typeface="宋体" charset="-122"/>
              </a:rPr>
              <a:t>现在版本</a:t>
            </a:r>
            <a:r>
              <a:rPr lang="en-US" altLang="zh-CN" sz="2000" b="1" dirty="0" smtClean="0">
                <a:solidFill>
                  <a:srgbClr val="FFFFFF"/>
                </a:solidFill>
                <a:ea typeface="宋体" charset="-122"/>
              </a:rPr>
              <a:t>1.0</a:t>
            </a:r>
            <a:endParaRPr lang="en-US" altLang="zh-CN" sz="20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gray">
          <a:xfrm>
            <a:off x="4040188" y="282098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EFFFF"/>
          </a:soli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black">
          <a:xfrm>
            <a:off x="4419600" y="27860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ea typeface="宋体" charset="-122"/>
              </a:rPr>
              <a:t>版本</a:t>
            </a:r>
            <a:r>
              <a:rPr lang="en-US" altLang="zh-CN" sz="1600" b="1" dirty="0" smtClean="0">
                <a:solidFill>
                  <a:schemeClr val="bg1"/>
                </a:solidFill>
                <a:ea typeface="宋体" charset="-122"/>
              </a:rPr>
              <a:t>1.x</a:t>
            </a:r>
            <a:endParaRPr lang="en-US" altLang="zh-CN" sz="1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gray">
          <a:xfrm>
            <a:off x="6069013" y="282098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EFFFF"/>
          </a:soli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black">
          <a:xfrm>
            <a:off x="6407150" y="278606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ea typeface="宋体" charset="-122"/>
              </a:rPr>
              <a:t>版本</a:t>
            </a:r>
            <a:r>
              <a:rPr lang="en-US" altLang="zh-CN" sz="1600" b="1" dirty="0" smtClean="0">
                <a:solidFill>
                  <a:schemeClr val="bg1"/>
                </a:solidFill>
                <a:ea typeface="宋体" charset="-122"/>
              </a:rPr>
              <a:t>2.x</a:t>
            </a:r>
            <a:endParaRPr lang="en-US" altLang="zh-CN" sz="1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gray">
          <a:xfrm>
            <a:off x="850900" y="3403600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gray">
          <a:xfrm>
            <a:off x="2832100" y="34036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gray">
          <a:xfrm>
            <a:off x="4822825" y="34036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gray">
          <a:xfrm>
            <a:off x="6765925" y="340360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29713" name="AutoShape 17"/>
          <p:cNvCxnSpPr>
            <a:cxnSpLocks noChangeShapeType="1"/>
            <a:stCxn id="29709" idx="3"/>
            <a:endCxn id="29710" idx="1"/>
          </p:cNvCxnSpPr>
          <p:nvPr/>
        </p:nvCxnSpPr>
        <p:spPr bwMode="gray">
          <a:xfrm>
            <a:off x="1965325" y="3960813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29714" name="AutoShape 18"/>
          <p:cNvCxnSpPr>
            <a:cxnSpLocks noChangeShapeType="1"/>
            <a:stCxn id="29710" idx="3"/>
            <a:endCxn id="29711" idx="1"/>
          </p:cNvCxnSpPr>
          <p:nvPr/>
        </p:nvCxnSpPr>
        <p:spPr bwMode="gray">
          <a:xfrm>
            <a:off x="3946525" y="3960813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29715" name="AutoShape 19"/>
          <p:cNvCxnSpPr>
            <a:cxnSpLocks noChangeShapeType="1"/>
            <a:stCxn id="29711" idx="3"/>
            <a:endCxn id="29712" idx="1"/>
          </p:cNvCxnSpPr>
          <p:nvPr/>
        </p:nvCxnSpPr>
        <p:spPr bwMode="gray">
          <a:xfrm>
            <a:off x="5937250" y="3960813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29716" name="Text Box 20"/>
          <p:cNvSpPr txBox="1">
            <a:spLocks noChangeArrowheads="1"/>
          </p:cNvSpPr>
          <p:nvPr/>
        </p:nvSpPr>
        <p:spPr bwMode="gray">
          <a:xfrm>
            <a:off x="954088" y="3810000"/>
            <a:ext cx="866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  <a:ea typeface="宋体" charset="-122"/>
              </a:rPr>
              <a:t>201301</a:t>
            </a:r>
            <a:endParaRPr lang="en-US" altLang="zh-CN" sz="16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gray">
          <a:xfrm>
            <a:off x="2943225" y="3807023"/>
            <a:ext cx="86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FFFFFF"/>
                </a:solidFill>
                <a:ea typeface="宋体" charset="-122"/>
              </a:rPr>
              <a:t>201304</a:t>
            </a:r>
            <a:endParaRPr lang="en-US" altLang="zh-CN" sz="14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gray">
          <a:xfrm>
            <a:off x="4953000" y="3807023"/>
            <a:ext cx="86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FFFFFF"/>
                </a:solidFill>
                <a:ea typeface="宋体" charset="-122"/>
              </a:rPr>
              <a:t>201308</a:t>
            </a:r>
            <a:endParaRPr lang="en-US" altLang="zh-CN" sz="14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gray">
          <a:xfrm>
            <a:off x="6905625" y="3776246"/>
            <a:ext cx="866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  <a:ea typeface="宋体" charset="-122"/>
              </a:rPr>
              <a:t>201312</a:t>
            </a:r>
            <a:endParaRPr lang="en-US" altLang="zh-CN" sz="16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gray">
          <a:xfrm>
            <a:off x="596900" y="4608513"/>
            <a:ext cx="1841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支持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methodRule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支持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DroolsRule</a:t>
            </a:r>
            <a:endParaRPr lang="en-US" altLang="zh-CN" sz="1200" dirty="0" smtClean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支持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CollectionRule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gray">
          <a:xfrm>
            <a:off x="2540000" y="4608513"/>
            <a:ext cx="1879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增加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groovyRule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支持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增加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mvel,juel</a:t>
            </a:r>
            <a:r>
              <a:rPr lang="en-US" altLang="zh-CN" sz="1200" dirty="0" smtClean="0">
                <a:solidFill>
                  <a:srgbClr val="000000"/>
                </a:solidFill>
                <a:ea typeface="宋体" charset="-122"/>
              </a:rPr>
              <a:t>,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增加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javascrip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支持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gray">
          <a:xfrm>
            <a:off x="4554538" y="4608513"/>
            <a:ext cx="1614487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增加对业务人员添加规则的更优支持</a:t>
            </a:r>
            <a:r>
              <a:rPr lang="en-US" altLang="zh-CN" sz="1200" dirty="0" smtClean="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优化与</a:t>
            </a:r>
            <a:r>
              <a:rPr lang="en-US" altLang="zh-CN" sz="1200" dirty="0" err="1" smtClean="0">
                <a:solidFill>
                  <a:srgbClr val="000000"/>
                </a:solidFill>
                <a:ea typeface="宋体" charset="-122"/>
              </a:rPr>
              <a:t>acitiviti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工作流的集尘</a:t>
            </a:r>
            <a:endParaRPr lang="en-US" altLang="zh-CN" sz="1200" dirty="0" smtClean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提供详细使用</a:t>
            </a:r>
            <a:r>
              <a:rPr lang="en-US" altLang="zh-CN" sz="1200" dirty="0" smtClean="0">
                <a:solidFill>
                  <a:srgbClr val="000000"/>
                </a:solidFill>
                <a:ea typeface="宋体" charset="-122"/>
              </a:rPr>
              <a:t>demo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gray">
          <a:xfrm>
            <a:off x="6502400" y="4608513"/>
            <a:ext cx="16144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根据使用优化架构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根据使用优化性能</a:t>
            </a:r>
            <a:endParaRPr lang="en-US" altLang="zh-CN" sz="1200" dirty="0" smtClean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几种修正使用</a:t>
            </a:r>
            <a:r>
              <a:rPr lang="en-US" altLang="zh-CN" sz="1200" dirty="0" smtClean="0">
                <a:solidFill>
                  <a:srgbClr val="000000"/>
                </a:solidFill>
                <a:ea typeface="宋体" charset="-122"/>
              </a:rPr>
              <a:t>bug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ea typeface="宋体" charset="-122"/>
              </a:rPr>
              <a:t>…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集中化规则管理</a:t>
            </a:r>
            <a:endParaRPr lang="en-US" altLang="zh-CN" sz="1200" dirty="0" smtClean="0">
              <a:solidFill>
                <a:srgbClr val="000000"/>
              </a:solidFill>
              <a:ea typeface="宋体" charset="-122"/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ea typeface="宋体" charset="-122"/>
              </a:rPr>
              <a:t>Excel</a:t>
            </a:r>
            <a:r>
              <a:rPr lang="zh-CN" altLang="en-US" sz="1200" dirty="0" smtClean="0">
                <a:solidFill>
                  <a:srgbClr val="000000"/>
                </a:solidFill>
                <a:ea typeface="宋体" charset="-122"/>
              </a:rPr>
              <a:t>规则识别</a:t>
            </a:r>
            <a:endParaRPr lang="en-US" altLang="zh-CN" sz="12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gray">
          <a:xfrm>
            <a:off x="504825" y="1676400"/>
            <a:ext cx="6353175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D7181F"/>
              </a:buClr>
              <a:buFont typeface="Wingdings" pitchFamily="2" charset="2"/>
              <a:buChar char="v"/>
            </a:pPr>
            <a:r>
              <a:rPr lang="en-US" altLang="zh-CN" sz="1600" b="1" dirty="0">
                <a:ea typeface="宋体" charset="-122"/>
              </a:rPr>
              <a:t>  </a:t>
            </a:r>
            <a:r>
              <a:rPr lang="en-US" altLang="zh-CN" sz="1600" b="1" dirty="0" err="1">
                <a:ea typeface="宋体" charset="-122"/>
              </a:rPr>
              <a:t>ThemeGallery</a:t>
            </a:r>
            <a:r>
              <a:rPr lang="en-US" altLang="zh-CN" sz="1600" b="1" dirty="0">
                <a:ea typeface="宋体" charset="-122"/>
              </a:rPr>
              <a:t>  </a:t>
            </a:r>
            <a:r>
              <a:rPr lang="en-US" altLang="zh-CN" sz="1600" dirty="0">
                <a:ea typeface="宋体" charset="-122"/>
              </a:rPr>
              <a:t>is a Design Digital Content &amp; Contents mall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 dirty="0">
                <a:ea typeface="宋体" charset="-122"/>
              </a:rPr>
              <a:t>   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>
                <a:solidFill>
                  <a:srgbClr val="000000"/>
                </a:solidFill>
                <a:ea typeface="宋体" charset="-122"/>
              </a:rPr>
              <a:t>RuleEngine</a:t>
            </a:r>
            <a:r>
              <a:rPr lang="zh-CN" altLang="en-US" sz="4000" dirty="0" smtClean="0">
                <a:solidFill>
                  <a:srgbClr val="000000"/>
                </a:solidFill>
                <a:ea typeface="宋体" charset="-122"/>
              </a:rPr>
              <a:t>后期规划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27652" name="Freeform 4"/>
          <p:cNvSpPr>
            <a:spLocks/>
          </p:cNvSpPr>
          <p:nvPr/>
        </p:nvSpPr>
        <p:spPr bwMode="ltGray">
          <a:xfrm>
            <a:off x="1003300" y="1931988"/>
            <a:ext cx="7389813" cy="3273425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gray">
          <a:xfrm>
            <a:off x="2076450" y="2281238"/>
            <a:ext cx="227013" cy="139700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gray">
          <a:xfrm>
            <a:off x="2982913" y="2611438"/>
            <a:ext cx="263525" cy="190500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gray">
          <a:xfrm>
            <a:off x="3967163" y="2927350"/>
            <a:ext cx="358775" cy="3079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gray">
          <a:xfrm>
            <a:off x="6521450" y="3584575"/>
            <a:ext cx="565150" cy="682625"/>
          </a:xfrm>
          <a:prstGeom prst="can">
            <a:avLst>
              <a:gd name="adj" fmla="val 21434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gray">
          <a:xfrm>
            <a:off x="5124450" y="3309938"/>
            <a:ext cx="442913" cy="427037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gray">
          <a:xfrm>
            <a:off x="1712913" y="1608138"/>
            <a:ext cx="912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功能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gray">
          <a:xfrm>
            <a:off x="2652713" y="1622425"/>
            <a:ext cx="912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功能</a:t>
            </a:r>
            <a:r>
              <a:rPr lang="en-US" altLang="zh-CN" b="1" dirty="0" smtClean="0">
                <a:ea typeface="宋体" charset="-122"/>
              </a:rPr>
              <a:t> 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gray">
          <a:xfrm>
            <a:off x="3687763" y="1627188"/>
            <a:ext cx="912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集成</a:t>
            </a:r>
            <a:r>
              <a:rPr lang="en-US" altLang="zh-CN" sz="1400" b="1" dirty="0" smtClean="0">
                <a:ea typeface="宋体" charset="-122"/>
              </a:rPr>
              <a:t> 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gray">
          <a:xfrm>
            <a:off x="4648200" y="1619250"/>
            <a:ext cx="15240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 b="1" dirty="0" smtClean="0">
                <a:ea typeface="宋体" charset="-122"/>
              </a:rPr>
              <a:t>提高可维护性</a:t>
            </a:r>
            <a:endParaRPr lang="en-US" altLang="zh-CN" sz="1600" b="1" dirty="0">
              <a:ea typeface="宋体" charset="-122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gray">
          <a:xfrm>
            <a:off x="5905500" y="1617663"/>
            <a:ext cx="19431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 b="1" dirty="0" smtClean="0">
                <a:ea typeface="宋体" charset="-122"/>
              </a:rPr>
              <a:t>提高业务能力</a:t>
            </a:r>
            <a:endParaRPr lang="en-US" altLang="zh-CN" sz="1600" b="1" dirty="0">
              <a:ea typeface="宋体" charset="-122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gray">
          <a:xfrm>
            <a:off x="642938" y="2624138"/>
            <a:ext cx="2309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b="1" dirty="0" smtClean="0">
                <a:ea typeface="宋体" charset="-122"/>
              </a:rPr>
              <a:t>实现基本功能</a:t>
            </a:r>
            <a:endParaRPr lang="en-US" altLang="zh-CN" sz="1200" b="1" dirty="0">
              <a:ea typeface="宋体" charset="-122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gray">
          <a:xfrm>
            <a:off x="1192213" y="3114675"/>
            <a:ext cx="24511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300" b="1" dirty="0">
                <a:ea typeface="宋体" charset="-122"/>
              </a:rPr>
              <a:t> </a:t>
            </a:r>
            <a:r>
              <a:rPr lang="zh-CN" altLang="en-US" sz="1300" b="1" dirty="0" smtClean="0">
                <a:ea typeface="宋体" charset="-122"/>
              </a:rPr>
              <a:t>实现周边扩展功能</a:t>
            </a:r>
            <a:endParaRPr lang="en-US" altLang="zh-CN" sz="1300" b="1" dirty="0">
              <a:ea typeface="宋体" charset="-122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gray">
          <a:xfrm>
            <a:off x="2135188" y="3681413"/>
            <a:ext cx="2452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 smtClean="0">
                <a:ea typeface="宋体" charset="-122"/>
              </a:rPr>
              <a:t>降低集成难度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gray">
          <a:xfrm>
            <a:off x="3124200" y="4246563"/>
            <a:ext cx="28956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ea typeface="宋体" charset="-122"/>
              </a:rPr>
              <a:t> </a:t>
            </a:r>
            <a:r>
              <a:rPr lang="zh-CN" altLang="en-US" sz="1400" b="1" dirty="0" smtClean="0">
                <a:ea typeface="宋体" charset="-122"/>
              </a:rPr>
              <a:t>支持业务人员通过系统管理规则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gray">
          <a:xfrm>
            <a:off x="4284663" y="4900613"/>
            <a:ext cx="295433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 smtClean="0">
                <a:ea typeface="宋体" charset="-122"/>
              </a:rPr>
              <a:t>降低规则的可读性，提高性能</a:t>
            </a:r>
            <a:endParaRPr lang="en-US" altLang="zh-CN" sz="1400" b="1" dirty="0">
              <a:ea typeface="宋体" charset="-122"/>
            </a:endParaRPr>
          </a:p>
        </p:txBody>
      </p:sp>
      <p:cxnSp>
        <p:nvCxnSpPr>
          <p:cNvPr id="27668" name="AutoShape 20"/>
          <p:cNvCxnSpPr>
            <a:cxnSpLocks noChangeShapeType="1"/>
            <a:stCxn id="27653" idx="3"/>
            <a:endCxn id="27663" idx="0"/>
          </p:cNvCxnSpPr>
          <p:nvPr/>
        </p:nvCxnSpPr>
        <p:spPr bwMode="gray">
          <a:xfrm rot="5400000">
            <a:off x="1892300" y="2325688"/>
            <a:ext cx="203200" cy="39370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69" name="AutoShape 21"/>
          <p:cNvCxnSpPr>
            <a:cxnSpLocks noChangeShapeType="1"/>
            <a:stCxn id="27654" idx="3"/>
            <a:endCxn id="27664" idx="0"/>
          </p:cNvCxnSpPr>
          <p:nvPr/>
        </p:nvCxnSpPr>
        <p:spPr bwMode="gray">
          <a:xfrm rot="5400000">
            <a:off x="2609850" y="2609851"/>
            <a:ext cx="312737" cy="696912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70" name="AutoShape 22"/>
          <p:cNvCxnSpPr>
            <a:cxnSpLocks noChangeShapeType="1"/>
            <a:stCxn id="27655" idx="3"/>
            <a:endCxn id="27665" idx="0"/>
          </p:cNvCxnSpPr>
          <p:nvPr/>
        </p:nvCxnSpPr>
        <p:spPr bwMode="gray">
          <a:xfrm rot="5400000">
            <a:off x="3530998" y="3065860"/>
            <a:ext cx="446088" cy="7850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71" name="AutoShape 23"/>
          <p:cNvCxnSpPr>
            <a:cxnSpLocks noChangeShapeType="1"/>
            <a:stCxn id="27657" idx="3"/>
            <a:endCxn id="27666" idx="0"/>
          </p:cNvCxnSpPr>
          <p:nvPr/>
        </p:nvCxnSpPr>
        <p:spPr bwMode="gray">
          <a:xfrm rot="5400000">
            <a:off x="4704160" y="3604816"/>
            <a:ext cx="509588" cy="7739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27672" name="AutoShape 24"/>
          <p:cNvCxnSpPr>
            <a:cxnSpLocks noChangeShapeType="1"/>
            <a:stCxn id="27656" idx="3"/>
            <a:endCxn id="27667" idx="0"/>
          </p:cNvCxnSpPr>
          <p:nvPr/>
        </p:nvCxnSpPr>
        <p:spPr bwMode="gray">
          <a:xfrm rot="5400000">
            <a:off x="5966223" y="4062810"/>
            <a:ext cx="633413" cy="10421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27673" name="AutoShape 25"/>
          <p:cNvSpPr>
            <a:spLocks noChangeArrowheads="1"/>
          </p:cNvSpPr>
          <p:nvPr/>
        </p:nvSpPr>
        <p:spPr bwMode="gray">
          <a:xfrm>
            <a:off x="6521450" y="1976438"/>
            <a:ext cx="565150" cy="1730375"/>
          </a:xfrm>
          <a:prstGeom prst="can">
            <a:avLst>
              <a:gd name="adj" fmla="val 2799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AutoShape 26"/>
          <p:cNvSpPr>
            <a:spLocks noChangeArrowheads="1"/>
          </p:cNvSpPr>
          <p:nvPr/>
        </p:nvSpPr>
        <p:spPr bwMode="gray">
          <a:xfrm>
            <a:off x="5124450" y="1974850"/>
            <a:ext cx="442913" cy="1433513"/>
          </a:xfrm>
          <a:prstGeom prst="can">
            <a:avLst>
              <a:gd name="adj" fmla="val 2755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AutoShape 27"/>
          <p:cNvSpPr>
            <a:spLocks noChangeArrowheads="1"/>
          </p:cNvSpPr>
          <p:nvPr/>
        </p:nvSpPr>
        <p:spPr bwMode="gray">
          <a:xfrm>
            <a:off x="3967163" y="1971675"/>
            <a:ext cx="358775" cy="1049338"/>
          </a:xfrm>
          <a:prstGeom prst="can">
            <a:avLst>
              <a:gd name="adj" fmla="val 2824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AutoShape 28"/>
          <p:cNvSpPr>
            <a:spLocks noChangeArrowheads="1"/>
          </p:cNvSpPr>
          <p:nvPr/>
        </p:nvSpPr>
        <p:spPr bwMode="gray">
          <a:xfrm>
            <a:off x="2982913" y="1978025"/>
            <a:ext cx="263525" cy="688975"/>
          </a:xfrm>
          <a:prstGeom prst="can">
            <a:avLst>
              <a:gd name="adj" fmla="val 23869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AutoShape 29"/>
          <p:cNvSpPr>
            <a:spLocks noChangeArrowheads="1"/>
          </p:cNvSpPr>
          <p:nvPr/>
        </p:nvSpPr>
        <p:spPr bwMode="gray">
          <a:xfrm>
            <a:off x="2076450" y="1979613"/>
            <a:ext cx="227013" cy="358775"/>
          </a:xfrm>
          <a:prstGeom prst="can">
            <a:avLst>
              <a:gd name="adj" fmla="val 26830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zh-CN" altLang="en-US" sz="4400" dirty="0" smtClean="0"/>
              <a:t>软件的可维护性与可复用性</a:t>
            </a:r>
            <a:endParaRPr lang="en-US" altLang="zh-CN" sz="4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203575" y="2698750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63900" y="242411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软件的维护成本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78263" y="3181350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典型的软件生命周期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41788" y="399891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软件维护成本高的几个原因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73513" y="4805363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设计目标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494088" y="5565775"/>
            <a:ext cx="4829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ea typeface="宋体" charset="-122"/>
              </a:rPr>
              <a:t>系统的复用性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4976862" flipH="1">
            <a:off x="2940050" y="2420938"/>
            <a:ext cx="323850" cy="311150"/>
            <a:chOff x="1944" y="1111"/>
            <a:chExt cx="204" cy="196"/>
          </a:xfrm>
        </p:grpSpPr>
        <p:pic>
          <p:nvPicPr>
            <p:cNvPr id="23562" name="Picture 10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563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66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7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8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69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71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2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3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4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75" name="Arc 2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576" name="Picture 24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6" name="Group 25"/>
          <p:cNvGrpSpPr>
            <a:grpSpLocks/>
          </p:cNvGrpSpPr>
          <p:nvPr/>
        </p:nvGrpSpPr>
        <p:grpSpPr bwMode="auto">
          <a:xfrm flipH="1">
            <a:off x="228600" y="2508250"/>
            <a:ext cx="3438525" cy="3429000"/>
            <a:chOff x="1955" y="1224"/>
            <a:chExt cx="1911" cy="1911"/>
          </a:xfrm>
        </p:grpSpPr>
        <p:sp>
          <p:nvSpPr>
            <p:cNvPr id="23578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85" name="Picture 33" descr="worldmap_ani8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49350" y="3479800"/>
            <a:ext cx="1609725" cy="1612900"/>
          </a:xfrm>
          <a:prstGeom prst="rect">
            <a:avLst/>
          </a:prstGeom>
          <a:noFill/>
        </p:spPr>
      </p:pic>
      <p:grpSp>
        <p:nvGrpSpPr>
          <p:cNvPr id="7" name="Group 34"/>
          <p:cNvGrpSpPr>
            <a:grpSpLocks/>
          </p:cNvGrpSpPr>
          <p:nvPr/>
        </p:nvGrpSpPr>
        <p:grpSpPr bwMode="auto">
          <a:xfrm rot="4976862" flipH="1">
            <a:off x="3571875" y="3171825"/>
            <a:ext cx="323850" cy="311150"/>
            <a:chOff x="1944" y="1111"/>
            <a:chExt cx="204" cy="196"/>
          </a:xfrm>
        </p:grpSpPr>
        <p:pic>
          <p:nvPicPr>
            <p:cNvPr id="23587" name="Picture 35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588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91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2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3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4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9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9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00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01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1" name="Group 50"/>
          <p:cNvGrpSpPr>
            <a:grpSpLocks/>
          </p:cNvGrpSpPr>
          <p:nvPr/>
        </p:nvGrpSpPr>
        <p:grpSpPr bwMode="auto">
          <a:xfrm rot="4976862" flipH="1">
            <a:off x="3824288" y="3989388"/>
            <a:ext cx="323850" cy="311150"/>
            <a:chOff x="1944" y="1111"/>
            <a:chExt cx="204" cy="196"/>
          </a:xfrm>
        </p:grpSpPr>
        <p:pic>
          <p:nvPicPr>
            <p:cNvPr id="23603" name="Picture 51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04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07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08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09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0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12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3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4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15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16" name="Arc 64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17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5" name="Group 66"/>
          <p:cNvGrpSpPr>
            <a:grpSpLocks/>
          </p:cNvGrpSpPr>
          <p:nvPr/>
        </p:nvGrpSpPr>
        <p:grpSpPr bwMode="auto">
          <a:xfrm rot="4976862" flipH="1">
            <a:off x="3648075" y="4797425"/>
            <a:ext cx="323850" cy="311150"/>
            <a:chOff x="1944" y="1111"/>
            <a:chExt cx="204" cy="196"/>
          </a:xfrm>
        </p:grpSpPr>
        <p:pic>
          <p:nvPicPr>
            <p:cNvPr id="23619" name="Picture 67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20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" name="Group 7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23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4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5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6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28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9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0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1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32" name="Arc 8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33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9" name="Group 82"/>
          <p:cNvGrpSpPr>
            <a:grpSpLocks/>
          </p:cNvGrpSpPr>
          <p:nvPr/>
        </p:nvGrpSpPr>
        <p:grpSpPr bwMode="auto">
          <a:xfrm rot="4976862" flipH="1">
            <a:off x="3187700" y="5554663"/>
            <a:ext cx="323850" cy="311150"/>
            <a:chOff x="1944" y="1111"/>
            <a:chExt cx="204" cy="196"/>
          </a:xfrm>
        </p:grpSpPr>
        <p:pic>
          <p:nvPicPr>
            <p:cNvPr id="23635" name="Picture 8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23636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1" name="Group 8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39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0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1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2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9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44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5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6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7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48" name="Arc 96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649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4065588" y="4271963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1" name="Line 99"/>
          <p:cNvSpPr>
            <a:spLocks noChangeShapeType="1"/>
          </p:cNvSpPr>
          <p:nvPr/>
        </p:nvSpPr>
        <p:spPr bwMode="auto">
          <a:xfrm>
            <a:off x="3811588" y="34607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>
            <a:off x="3887788" y="50863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3" name="Line 101"/>
          <p:cNvSpPr>
            <a:spLocks noChangeShapeType="1"/>
          </p:cNvSpPr>
          <p:nvPr/>
        </p:nvSpPr>
        <p:spPr bwMode="auto">
          <a:xfrm>
            <a:off x="3433763" y="58483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457200" y="1371600"/>
            <a:ext cx="72390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D7181F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altLang="zh-CN" sz="1600" b="1" dirty="0">
                <a:solidFill>
                  <a:srgbClr val="D7181F"/>
                </a:solidFill>
                <a:ea typeface="宋体" charset="-122"/>
              </a:rPr>
              <a:t> </a:t>
            </a:r>
            <a:r>
              <a:rPr lang="zh-CN" altLang="en-US" sz="1600" b="1" dirty="0" smtClean="0">
                <a:solidFill>
                  <a:srgbClr val="D7181F"/>
                </a:solidFill>
                <a:ea typeface="宋体" charset="-122"/>
              </a:rPr>
              <a:t>可维护性</a:t>
            </a:r>
            <a:r>
              <a:rPr lang="zh-CN" altLang="en-US" sz="1600" b="1" dirty="0" smtClean="0">
                <a:solidFill>
                  <a:srgbClr val="D7181F"/>
                </a:solidFill>
                <a:ea typeface="宋体" charset="-122"/>
              </a:rPr>
              <a:t>、</a:t>
            </a:r>
            <a:r>
              <a:rPr lang="zh-CN" altLang="en-US" sz="1600" b="1" dirty="0" smtClean="0">
                <a:solidFill>
                  <a:srgbClr val="D7181F"/>
                </a:solidFill>
                <a:ea typeface="宋体" charset="-122"/>
              </a:rPr>
              <a:t>可复用性：</a:t>
            </a:r>
            <a:endParaRPr lang="en-US" altLang="zh-CN" sz="16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/>
      <p:bldP spid="23557" grpId="0"/>
      <p:bldP spid="23558" grpId="0"/>
      <p:bldP spid="23559" grpId="0"/>
      <p:bldP spid="23560" grpId="0"/>
      <p:bldP spid="23650" grpId="0" animBg="1"/>
      <p:bldP spid="23651" grpId="0" animBg="1"/>
      <p:bldP spid="23652" grpId="0" animBg="1"/>
      <p:bldP spid="23653" grpId="0" animBg="1"/>
      <p:bldP spid="236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accent1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09600" y="5581650"/>
            <a:ext cx="3132138" cy="361950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Add your company slogan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0" y="6553200"/>
            <a:ext cx="2286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chemeClr val="bg1"/>
                </a:solidFill>
                <a:ea typeface="宋体" charset="-122"/>
              </a:rPr>
              <a:t>Pengqingyang</a:t>
            </a:r>
            <a:r>
              <a:rPr lang="en-US" altLang="zh-CN" sz="1200" dirty="0" smtClean="0">
                <a:solidFill>
                  <a:schemeClr val="bg1"/>
                </a:solidFill>
                <a:ea typeface="宋体" charset="-122"/>
              </a:rPr>
              <a:t>  QQ:240638006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软件的成本</a:t>
            </a:r>
            <a:endParaRPr lang="en-US" altLang="zh-CN" sz="4300" dirty="0"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05212" y="1876425"/>
            <a:ext cx="1619701" cy="3605213"/>
            <a:chOff x="677" y="998"/>
            <a:chExt cx="939" cy="2271"/>
          </a:xfrm>
        </p:grpSpPr>
        <p:sp>
          <p:nvSpPr>
            <p:cNvPr id="9220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6463" y="3124200"/>
            <a:ext cx="5422900" cy="27432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7200" y="4419600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436687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7200" y="21336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25750" y="1519238"/>
            <a:ext cx="1628775" cy="145256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19400" y="3124200"/>
            <a:ext cx="1628775" cy="2717801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Freeform 18"/>
          <p:cNvSpPr>
            <a:spLocks/>
          </p:cNvSpPr>
          <p:nvPr/>
        </p:nvSpPr>
        <p:spPr bwMode="gray">
          <a:xfrm>
            <a:off x="2895600" y="3200400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678363" y="1747838"/>
            <a:ext cx="393223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周期：相对较短</a:t>
            </a: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设计：贴合需求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按照需求进行开发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black">
          <a:xfrm>
            <a:off x="4648200" y="4038600"/>
            <a:ext cx="393223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日常报表提取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需求变更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添加功能</a:t>
            </a:r>
            <a:endParaRPr lang="en-US" altLang="zh-CN" sz="1600" b="1" dirty="0" smtClean="0">
              <a:ea typeface="宋体" charset="-122"/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07988" y="3348038"/>
            <a:ext cx="15732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b="1" dirty="0" smtClean="0">
                <a:ea typeface="宋体" charset="-122"/>
              </a:rPr>
              <a:t>软件</a:t>
            </a:r>
            <a:endParaRPr lang="en-US" altLang="zh-CN" b="1" dirty="0" smtClean="0">
              <a:ea typeface="宋体" charset="-122"/>
            </a:endParaRPr>
          </a:p>
          <a:p>
            <a:pPr algn="ctr" eaLnBrk="0" hangingPunct="0"/>
            <a:r>
              <a:rPr lang="zh-CN" altLang="en-US" b="1" dirty="0" smtClean="0">
                <a:ea typeface="宋体" charset="-122"/>
              </a:rPr>
              <a:t>成本</a:t>
            </a:r>
            <a:endParaRPr lang="en-US" altLang="zh-CN" b="1" dirty="0" smtClean="0">
              <a:ea typeface="宋体" charset="-122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806700" y="1689100"/>
            <a:ext cx="16732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EFFFF"/>
                </a:solidFill>
                <a:ea typeface="宋体" charset="-122"/>
              </a:rPr>
              <a:t>开发成本</a:t>
            </a:r>
            <a:endParaRPr lang="en-US" altLang="zh-CN" sz="2400" b="1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43200" y="4114800"/>
            <a:ext cx="16732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EFFFF"/>
                </a:solidFill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FEFFFF"/>
                </a:solidFill>
                <a:ea typeface="宋体" charset="-122"/>
              </a:rPr>
              <a:t> </a:t>
            </a:r>
            <a:r>
              <a:rPr lang="zh-CN" altLang="en-US" sz="2400" b="1" dirty="0" smtClean="0">
                <a:solidFill>
                  <a:srgbClr val="FEFFFF"/>
                </a:solidFill>
                <a:ea typeface="宋体" charset="-122"/>
              </a:rPr>
              <a:t>维护成本</a:t>
            </a:r>
            <a:endParaRPr lang="en-US" altLang="zh-CN" sz="2400" b="1" dirty="0" smtClean="0">
              <a:solidFill>
                <a:srgbClr val="FEFFFF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3" grpId="0" animBg="1"/>
      <p:bldP spid="9234" grpId="0" animBg="1"/>
      <p:bldP spid="9236" grpId="0"/>
      <p:bldP spid="9238" grpId="0"/>
      <p:bldP spid="9239" grpId="0"/>
      <p:bldP spid="9240" grpId="0"/>
      <p:bldP spid="9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一个典型软件的生命周期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gray">
          <a:xfrm>
            <a:off x="1289050" y="2193925"/>
            <a:ext cx="3367088" cy="766763"/>
          </a:xfrm>
          <a:prstGeom prst="rect">
            <a:avLst/>
          </a:prstGeom>
          <a:solidFill>
            <a:srgbClr val="CCECFF">
              <a:alpha val="50000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1289050" y="2987675"/>
            <a:ext cx="3367088" cy="766763"/>
          </a:xfrm>
          <a:prstGeom prst="rect">
            <a:avLst/>
          </a:prstGeom>
          <a:solidFill>
            <a:srgbClr val="CCECFF">
              <a:alpha val="50000"/>
            </a:srgbClr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1289050" y="3787775"/>
            <a:ext cx="3367088" cy="766763"/>
          </a:xfrm>
          <a:prstGeom prst="rect">
            <a:avLst/>
          </a:prstGeom>
          <a:solidFill>
            <a:srgbClr val="CCECFF">
              <a:alpha val="50000"/>
            </a:srgbClr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gray">
          <a:xfrm rot="308465">
            <a:off x="6870700" y="2190750"/>
            <a:ext cx="1590675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ltGray">
          <a:xfrm>
            <a:off x="6284913" y="1689100"/>
            <a:ext cx="1319212" cy="1319213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gray">
          <a:xfrm>
            <a:off x="5410200" y="3505200"/>
            <a:ext cx="1320800" cy="1320800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3607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6078"/>
                  <a:invGamma/>
                </a:schemeClr>
              </a:gs>
            </a:gsLst>
            <a:lin ang="27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gray">
          <a:xfrm rot="7527986">
            <a:off x="6196806" y="3612357"/>
            <a:ext cx="1589087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gray">
          <a:xfrm>
            <a:off x="7391400" y="3505200"/>
            <a:ext cx="1320800" cy="1319212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81961"/>
                  <a:invGamma/>
                </a:schemeClr>
              </a:gs>
            </a:gsLst>
            <a:lin ang="54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10082854">
            <a:off x="6127750" y="2644775"/>
            <a:ext cx="1196975" cy="303213"/>
            <a:chOff x="2598" y="1026"/>
            <a:chExt cx="957" cy="242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55" name="AutoShape 1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6" name="AutoShape 1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7" name="AutoShape 1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8" name="AutoShape 1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60" name="AutoShape 2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1" name="AutoShape 2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2" name="AutoShape 2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3" name="AutoShape 2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66" name="AutoShape 2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7" name="AutoShape 2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8" name="AutoShape 2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9" name="AutoShape 2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71" name="AutoShape 3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2" name="AutoShape 3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3" name="AutoShape 3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4" name="AutoShape 3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 rot="10082854">
            <a:off x="7240587" y="4464050"/>
            <a:ext cx="1198563" cy="303212"/>
            <a:chOff x="2598" y="1026"/>
            <a:chExt cx="957" cy="242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78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9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0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1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83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89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0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1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2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94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5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6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7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6" name="Group 58"/>
          <p:cNvGrpSpPr>
            <a:grpSpLocks/>
          </p:cNvGrpSpPr>
          <p:nvPr/>
        </p:nvGrpSpPr>
        <p:grpSpPr bwMode="auto">
          <a:xfrm rot="10082854">
            <a:off x="5275262" y="4467225"/>
            <a:ext cx="1196975" cy="303213"/>
            <a:chOff x="2598" y="1026"/>
            <a:chExt cx="957" cy="242"/>
          </a:xfrm>
        </p:grpSpPr>
        <p:grpSp>
          <p:nvGrpSpPr>
            <p:cNvPr id="17" name="Group 59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01" name="AutoShape 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2" name="AutoShape 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3" name="AutoShape 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4" name="AutoShape 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06" name="AutoShape 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7" name="AutoShape 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8" name="AutoShape 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9" name="AutoShape 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21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12" name="AutoShape 7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3" name="AutoShape 7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4" name="AutoShape 7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5" name="AutoShape 7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17" name="AutoShape 7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8" name="AutoShape 7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9" name="AutoShape 7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0" name="AutoShape 8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" name="Group 81"/>
          <p:cNvGrpSpPr>
            <a:grpSpLocks/>
          </p:cNvGrpSpPr>
          <p:nvPr/>
        </p:nvGrpSpPr>
        <p:grpSpPr bwMode="auto">
          <a:xfrm>
            <a:off x="6675438" y="1809750"/>
            <a:ext cx="1196975" cy="303213"/>
            <a:chOff x="2598" y="1026"/>
            <a:chExt cx="957" cy="242"/>
          </a:xfrm>
        </p:grpSpPr>
        <p:grpSp>
          <p:nvGrpSpPr>
            <p:cNvPr id="24" name="Group 82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25" name="Group 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24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5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6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7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29" name="AutoShape 8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0" name="AutoShape 9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1" name="AutoShape 9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2" name="AutoShape 9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" name="Group 93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35" name="AutoShape 9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6" name="AutoShape 9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7" name="AutoShape 9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8" name="AutoShape 9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9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40" name="AutoShape 10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1" name="AutoShape 10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2" name="AutoShape 10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3" name="AutoShape 10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0" name="Group 104"/>
          <p:cNvGrpSpPr>
            <a:grpSpLocks/>
          </p:cNvGrpSpPr>
          <p:nvPr/>
        </p:nvGrpSpPr>
        <p:grpSpPr bwMode="auto">
          <a:xfrm rot="344040">
            <a:off x="5140325" y="2047875"/>
            <a:ext cx="1198562" cy="303213"/>
            <a:chOff x="2598" y="1026"/>
            <a:chExt cx="957" cy="242"/>
          </a:xfrm>
        </p:grpSpPr>
        <p:grpSp>
          <p:nvGrpSpPr>
            <p:cNvPr id="31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305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47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8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9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0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0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52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3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4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5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11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316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58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9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0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1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1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63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4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5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6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2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22" name="Group 127"/>
          <p:cNvGrpSpPr>
            <a:grpSpLocks/>
          </p:cNvGrpSpPr>
          <p:nvPr/>
        </p:nvGrpSpPr>
        <p:grpSpPr bwMode="auto">
          <a:xfrm rot="-232145">
            <a:off x="7759700" y="3616325"/>
            <a:ext cx="1235075" cy="331787"/>
            <a:chOff x="1824" y="2448"/>
            <a:chExt cx="987" cy="266"/>
          </a:xfrm>
        </p:grpSpPr>
        <p:grpSp>
          <p:nvGrpSpPr>
            <p:cNvPr id="10323" name="Group 128"/>
            <p:cNvGrpSpPr>
              <a:grpSpLocks/>
            </p:cNvGrpSpPr>
            <p:nvPr/>
          </p:nvGrpSpPr>
          <p:grpSpPr bwMode="auto">
            <a:xfrm rot="513316">
              <a:off x="1824" y="2448"/>
              <a:ext cx="957" cy="242"/>
              <a:chOff x="2598" y="1026"/>
              <a:chExt cx="957" cy="242"/>
            </a:xfrm>
          </p:grpSpPr>
          <p:grpSp>
            <p:nvGrpSpPr>
              <p:cNvPr id="10328" name="Group 1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0333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71" name="AutoShape 13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2" name="AutoShape 13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3" name="AutoShape 13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4" name="AutoShape 13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34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76" name="AutoShape 13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7" name="AutoShape 13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8" name="AutoShape 13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9" name="AutoShape 13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39" name="Group 1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0344" name="Group 1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82" name="AutoShape 14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3" name="AutoShape 14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4" name="AutoShape 14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5" name="AutoShape 14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45" name="Group 1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87" name="AutoShape 14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8" name="AutoShape 14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9" name="AutoShape 14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0" name="AutoShape 15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346" name="Group 151"/>
            <p:cNvGrpSpPr>
              <a:grpSpLocks/>
            </p:cNvGrpSpPr>
            <p:nvPr/>
          </p:nvGrpSpPr>
          <p:grpSpPr bwMode="auto">
            <a:xfrm rot="513316">
              <a:off x="1854" y="2472"/>
              <a:ext cx="957" cy="242"/>
              <a:chOff x="2598" y="1026"/>
              <a:chExt cx="957" cy="242"/>
            </a:xfrm>
          </p:grpSpPr>
          <p:grpSp>
            <p:nvGrpSpPr>
              <p:cNvPr id="10351" name="Group 1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0356" name="Group 1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94" name="AutoShape 15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5" name="AutoShape 15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6" name="AutoShape 15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7" name="AutoShape 15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57" name="Group 1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99" name="AutoShape 15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0" name="AutoShape 16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1" name="AutoShape 16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2" name="AutoShape 16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62" name="Group 1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0367" name="Group 1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405" name="AutoShape 16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6" name="AutoShape 16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7" name="AutoShape 16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8" name="AutoShape 16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68" name="Group 1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410" name="AutoShape 17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1" name="AutoShape 17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2" name="AutoShape 17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3" name="AutoShape 17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414" name="Rectangle 174"/>
          <p:cNvSpPr>
            <a:spLocks noChangeArrowheads="1"/>
          </p:cNvSpPr>
          <p:nvPr/>
        </p:nvSpPr>
        <p:spPr bwMode="ltGray">
          <a:xfrm>
            <a:off x="352425" y="2193925"/>
            <a:ext cx="1169988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gray">
          <a:xfrm>
            <a:off x="352425" y="2987675"/>
            <a:ext cx="1169988" cy="766763"/>
          </a:xfrm>
          <a:prstGeom prst="rect">
            <a:avLst/>
          </a:prstGeom>
          <a:solidFill>
            <a:schemeClr val="hlink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6" name="Rectangle 176"/>
          <p:cNvSpPr>
            <a:spLocks noChangeArrowheads="1"/>
          </p:cNvSpPr>
          <p:nvPr/>
        </p:nvSpPr>
        <p:spPr bwMode="gray">
          <a:xfrm>
            <a:off x="352425" y="3787775"/>
            <a:ext cx="1169988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white">
          <a:xfrm>
            <a:off x="413425" y="2374900"/>
            <a:ext cx="1114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设计之初</a:t>
            </a:r>
            <a:endParaRPr lang="en-US" altLang="zh-CN" b="1" dirty="0" smtClean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418" name="Rectangle 178"/>
          <p:cNvSpPr>
            <a:spLocks noChangeArrowheads="1"/>
          </p:cNvSpPr>
          <p:nvPr/>
        </p:nvSpPr>
        <p:spPr bwMode="white">
          <a:xfrm>
            <a:off x="493381" y="3203575"/>
            <a:ext cx="8819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上线后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419" name="Rectangle 179"/>
          <p:cNvSpPr>
            <a:spLocks noChangeArrowheads="1"/>
          </p:cNvSpPr>
          <p:nvPr/>
        </p:nvSpPr>
        <p:spPr bwMode="white">
          <a:xfrm>
            <a:off x="493381" y="3994150"/>
            <a:ext cx="8819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几年后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420" name="Rectangle 180"/>
          <p:cNvSpPr>
            <a:spLocks noChangeArrowheads="1"/>
          </p:cNvSpPr>
          <p:nvPr/>
        </p:nvSpPr>
        <p:spPr bwMode="auto">
          <a:xfrm>
            <a:off x="1601788" y="2286000"/>
            <a:ext cx="30511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b="1" dirty="0" smtClean="0">
                <a:ea typeface="宋体" charset="-122"/>
              </a:rPr>
              <a:t>设计实现纯净而又优美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1601788" y="2971801"/>
            <a:ext cx="3051175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ea typeface="宋体" charset="-122"/>
              </a:rPr>
              <a:t>需求变更，新功能添加</a:t>
            </a:r>
            <a:endParaRPr lang="en-US" altLang="zh-CN" sz="1400" b="1" dirty="0" smtClean="0">
              <a:ea typeface="宋体" charset="-122"/>
            </a:endParaRPr>
          </a:p>
          <a:p>
            <a:r>
              <a:rPr lang="zh-CN" altLang="en-US" sz="1400" b="1" dirty="0" smtClean="0">
                <a:ea typeface="宋体" charset="-122"/>
              </a:rPr>
              <a:t>与原设计不一定相容：补丁？</a:t>
            </a:r>
            <a:endParaRPr lang="en-US" altLang="zh-CN" sz="1400" b="1" dirty="0" smtClean="0">
              <a:ea typeface="宋体" charset="-122"/>
            </a:endParaRPr>
          </a:p>
          <a:p>
            <a:r>
              <a:rPr lang="zh-CN" altLang="en-US" sz="1400" b="1" dirty="0" smtClean="0">
                <a:ea typeface="宋体" charset="-122"/>
              </a:rPr>
              <a:t> 补丁越来越多：灾难般的代码</a:t>
            </a:r>
            <a:endParaRPr lang="en-US" altLang="zh-CN" sz="1400" b="1" dirty="0" smtClean="0">
              <a:ea typeface="宋体" charset="-122"/>
            </a:endParaRPr>
          </a:p>
          <a:p>
            <a:endParaRPr lang="en-US" altLang="zh-CN" sz="1400" b="1" dirty="0" smtClean="0">
              <a:ea typeface="宋体" charset="-122"/>
            </a:endParaRPr>
          </a:p>
          <a:p>
            <a:endParaRPr lang="en-US" altLang="zh-CN" sz="1400" b="1" dirty="0">
              <a:ea typeface="宋体" charset="-122"/>
            </a:endParaRPr>
          </a:p>
        </p:txBody>
      </p:sp>
      <p:sp>
        <p:nvSpPr>
          <p:cNvPr id="10422" name="Rectangle 182"/>
          <p:cNvSpPr>
            <a:spLocks noChangeArrowheads="1"/>
          </p:cNvSpPr>
          <p:nvPr/>
        </p:nvSpPr>
        <p:spPr bwMode="auto">
          <a:xfrm>
            <a:off x="1601788" y="3910013"/>
            <a:ext cx="30511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b="1" dirty="0" smtClean="0">
                <a:ea typeface="宋体" charset="-122"/>
              </a:rPr>
              <a:t>从运行线程变量中获取到结果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10423" name="Rectangle 183"/>
          <p:cNvSpPr>
            <a:spLocks noChangeArrowheads="1"/>
          </p:cNvSpPr>
          <p:nvPr/>
        </p:nvSpPr>
        <p:spPr bwMode="gray">
          <a:xfrm>
            <a:off x="6364045" y="2057400"/>
            <a:ext cx="1114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设计之初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424" name="Rectangle 184"/>
          <p:cNvSpPr>
            <a:spLocks noChangeArrowheads="1"/>
          </p:cNvSpPr>
          <p:nvPr/>
        </p:nvSpPr>
        <p:spPr bwMode="gray">
          <a:xfrm>
            <a:off x="7624752" y="3810000"/>
            <a:ext cx="8819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上线后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425" name="Rectangle 185"/>
          <p:cNvSpPr>
            <a:spLocks noChangeArrowheads="1"/>
          </p:cNvSpPr>
          <p:nvPr/>
        </p:nvSpPr>
        <p:spPr bwMode="gray">
          <a:xfrm>
            <a:off x="5648727" y="3849469"/>
            <a:ext cx="8819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ea typeface="宋体" charset="-122"/>
              </a:rPr>
              <a:t>几年后</a:t>
            </a:r>
            <a:endParaRPr lang="en-US" altLang="zh-CN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426" name="Rectangle 186"/>
          <p:cNvSpPr>
            <a:spLocks noChangeArrowheads="1"/>
          </p:cNvSpPr>
          <p:nvPr/>
        </p:nvSpPr>
        <p:spPr bwMode="auto">
          <a:xfrm>
            <a:off x="458788" y="4611688"/>
            <a:ext cx="40941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charset="-122"/>
              </a:rPr>
              <a:t>参见：</a:t>
            </a:r>
            <a:r>
              <a:rPr lang="en-US" altLang="zh-CN" sz="1400" dirty="0" err="1" smtClean="0">
                <a:ea typeface="宋体" charset="-122"/>
              </a:rPr>
              <a:t>RuleSessionSupport</a:t>
            </a:r>
            <a:r>
              <a:rPr lang="zh-CN" altLang="en-US" sz="1400" dirty="0" smtClean="0">
                <a:ea typeface="宋体" charset="-122"/>
              </a:rPr>
              <a:t>及其实现</a:t>
            </a:r>
            <a:endParaRPr lang="en-US" altLang="zh-CN" sz="1400" dirty="0" smtClean="0">
              <a:ea typeface="宋体" charset="-122"/>
            </a:endParaRPr>
          </a:p>
          <a:p>
            <a:r>
              <a:rPr lang="en-US" altLang="zh-CN" sz="1400" dirty="0" smtClean="0">
                <a:ea typeface="宋体" charset="-122"/>
              </a:rPr>
              <a:t>	</a:t>
            </a:r>
            <a:r>
              <a:rPr lang="en-US" altLang="zh-CN" sz="1400" dirty="0" err="1" smtClean="0">
                <a:ea typeface="宋体" charset="-122"/>
              </a:rPr>
              <a:t>RuleSessionTemplate</a:t>
            </a:r>
            <a:r>
              <a:rPr lang="en-US" altLang="zh-CN" sz="1400" dirty="0" smtClean="0">
                <a:ea typeface="宋体" charset="-122"/>
              </a:rPr>
              <a:t>.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10427" name="Rectangle 187"/>
          <p:cNvSpPr>
            <a:spLocks noChangeArrowheads="1"/>
          </p:cNvSpPr>
          <p:nvPr/>
        </p:nvSpPr>
        <p:spPr bwMode="auto">
          <a:xfrm>
            <a:off x="377825" y="1527175"/>
            <a:ext cx="3668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>
                <a:ea typeface="宋体" charset="-122"/>
              </a:rPr>
              <a:t>规则会话的生命周期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87" name="AutoShape 9"/>
          <p:cNvSpPr>
            <a:spLocks noChangeArrowheads="1"/>
          </p:cNvSpPr>
          <p:nvPr/>
        </p:nvSpPr>
        <p:spPr bwMode="gray">
          <a:xfrm rot="15579756">
            <a:off x="5158935" y="2327249"/>
            <a:ext cx="1423211" cy="1605756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真正的原因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636588" y="1757363"/>
            <a:ext cx="3652837" cy="15033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gray">
          <a:xfrm>
            <a:off x="2525713" y="18970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8F8F8"/>
                </a:solidFill>
                <a:ea typeface="宋体" charset="-122"/>
              </a:rPr>
              <a:t>过于僵硬</a:t>
            </a:r>
            <a:endParaRPr lang="en-US" altLang="zh-CN" b="1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gray">
          <a:xfrm>
            <a:off x="4672013" y="1752600"/>
            <a:ext cx="3786187" cy="150336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gray">
          <a:xfrm>
            <a:off x="5202238" y="187325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8F8F8"/>
                </a:solidFill>
                <a:ea typeface="宋体" charset="-122"/>
              </a:rPr>
              <a:t>过于脆弱</a:t>
            </a:r>
            <a:endParaRPr lang="en-US" altLang="zh-CN" b="1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635000" y="3692525"/>
            <a:ext cx="3652838" cy="15033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2495550" y="47879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8F8F8"/>
                </a:solidFill>
                <a:ea typeface="宋体" charset="-122"/>
              </a:rPr>
              <a:t>复用率低</a:t>
            </a:r>
            <a:endParaRPr lang="en-US" altLang="zh-CN" b="1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gray">
          <a:xfrm>
            <a:off x="4676775" y="3694113"/>
            <a:ext cx="3790950" cy="149383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gray">
          <a:xfrm>
            <a:off x="5205413" y="4772025"/>
            <a:ext cx="1220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8F8F8"/>
                </a:solidFill>
                <a:ea typeface="宋体" charset="-122"/>
              </a:rPr>
              <a:t>黏度过高</a:t>
            </a:r>
            <a:endParaRPr lang="en-US" altLang="zh-CN" b="1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gray">
          <a:xfrm>
            <a:off x="684213" y="3871913"/>
            <a:ext cx="1773237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 smtClean="0">
                <a:solidFill>
                  <a:srgbClr val="F8F8F8"/>
                </a:solidFill>
                <a:ea typeface="宋体" charset="-122"/>
              </a:rPr>
              <a:t>已有的方法依赖一大堆的其他东西。难以理解复用，于是重复拷贝，类似的逻辑重复出现</a:t>
            </a:r>
            <a:endParaRPr lang="en-US" altLang="zh-CN" sz="1400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gray">
          <a:xfrm>
            <a:off x="698500" y="1876425"/>
            <a:ext cx="17018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 dirty="0">
                <a:solidFill>
                  <a:srgbClr val="F8F8F8"/>
                </a:solidFill>
                <a:ea typeface="宋体" charset="-122"/>
              </a:rPr>
              <a:t> </a:t>
            </a:r>
            <a:r>
              <a:rPr lang="zh-CN" altLang="en-US" sz="1400" dirty="0" smtClean="0">
                <a:solidFill>
                  <a:srgbClr val="F8F8F8"/>
                </a:solidFill>
                <a:ea typeface="宋体" charset="-122"/>
              </a:rPr>
              <a:t>难以加入新的功能</a:t>
            </a:r>
            <a:endParaRPr lang="en-US" altLang="zh-CN" sz="1400" dirty="0">
              <a:solidFill>
                <a:srgbClr val="F8F8F8"/>
              </a:solidFill>
              <a:ea typeface="宋体" charset="-122"/>
            </a:endParaRP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 dirty="0">
                <a:solidFill>
                  <a:srgbClr val="F8F8F8"/>
                </a:solidFill>
                <a:ea typeface="宋体" charset="-122"/>
              </a:rPr>
              <a:t> </a:t>
            </a:r>
            <a:r>
              <a:rPr lang="zh-CN" altLang="en-US" sz="1400" dirty="0" smtClean="0">
                <a:solidFill>
                  <a:srgbClr val="F8F8F8"/>
                </a:solidFill>
                <a:ea typeface="宋体" charset="-122"/>
              </a:rPr>
              <a:t>任意修改会产生连锁反映</a:t>
            </a:r>
            <a:endParaRPr lang="en-US" altLang="zh-CN" sz="1400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gray">
          <a:xfrm>
            <a:off x="6604000" y="1919288"/>
            <a:ext cx="177323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 smtClean="0">
                <a:solidFill>
                  <a:srgbClr val="F8F8F8"/>
                </a:solidFill>
                <a:ea typeface="宋体" charset="-122"/>
              </a:rPr>
              <a:t>添加一个新的功能，或修改一个功能，系统很容易就发生故障</a:t>
            </a:r>
            <a:endParaRPr lang="en-US" altLang="zh-CN" sz="1400" dirty="0">
              <a:solidFill>
                <a:srgbClr val="F8F8F8"/>
              </a:solidFill>
              <a:ea typeface="宋体" charset="-122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gray">
          <a:xfrm>
            <a:off x="6669088" y="3914775"/>
            <a:ext cx="17018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altLang="zh-CN" sz="1400" dirty="0">
                <a:solidFill>
                  <a:srgbClr val="F8F8F8"/>
                </a:solidFill>
                <a:ea typeface="宋体" charset="-122"/>
              </a:rPr>
              <a:t> </a:t>
            </a:r>
            <a:r>
              <a:rPr lang="zh-CN" altLang="en-US" sz="1400" dirty="0" smtClean="0">
                <a:solidFill>
                  <a:srgbClr val="F8F8F8"/>
                </a:solidFill>
                <a:ea typeface="宋体" charset="-122"/>
              </a:rPr>
              <a:t>一个修改保持原有设计需要的工作远大于添加一个补丁的工作</a:t>
            </a:r>
            <a:endParaRPr lang="en-US" altLang="zh-CN" sz="1400" dirty="0">
              <a:solidFill>
                <a:srgbClr val="F8F8F8"/>
              </a:solidFill>
              <a:ea typeface="宋体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92738" y="3854450"/>
            <a:ext cx="812800" cy="812800"/>
            <a:chOff x="2430" y="1692"/>
            <a:chExt cx="339" cy="339"/>
          </a:xfrm>
        </p:grpSpPr>
        <p:sp>
          <p:nvSpPr>
            <p:cNvPr id="24592" name="Freeform 16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17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687638" y="2327275"/>
            <a:ext cx="835025" cy="819150"/>
            <a:chOff x="866" y="2169"/>
            <a:chExt cx="406" cy="405"/>
          </a:xfrm>
        </p:grpSpPr>
        <p:sp>
          <p:nvSpPr>
            <p:cNvPr id="24595" name="Freeform 19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40" y="17"/>
                </a:cxn>
                <a:cxn ang="0">
                  <a:pos x="46" y="18"/>
                </a:cxn>
                <a:cxn ang="0">
                  <a:pos x="51" y="23"/>
                </a:cxn>
                <a:cxn ang="0">
                  <a:pos x="55" y="27"/>
                </a:cxn>
                <a:cxn ang="0">
                  <a:pos x="57" y="33"/>
                </a:cxn>
                <a:cxn ang="0">
                  <a:pos x="58" y="39"/>
                </a:cxn>
                <a:cxn ang="0">
                  <a:pos x="58" y="51"/>
                </a:cxn>
                <a:cxn ang="0">
                  <a:pos x="58" y="57"/>
                </a:cxn>
                <a:cxn ang="0">
                  <a:pos x="55" y="62"/>
                </a:cxn>
                <a:cxn ang="0">
                  <a:pos x="54" y="66"/>
                </a:cxn>
                <a:cxn ang="0">
                  <a:pos x="60" y="69"/>
                </a:cxn>
                <a:cxn ang="0">
                  <a:pos x="66" y="72"/>
                </a:cxn>
                <a:cxn ang="0">
                  <a:pos x="70" y="72"/>
                </a:cxn>
                <a:cxn ang="0">
                  <a:pos x="73" y="72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7" y="75"/>
                </a:cxn>
                <a:cxn ang="0">
                  <a:pos x="93" y="78"/>
                </a:cxn>
                <a:cxn ang="0">
                  <a:pos x="96" y="83"/>
                </a:cxn>
                <a:cxn ang="0">
                  <a:pos x="99" y="89"/>
                </a:cxn>
                <a:cxn ang="0">
                  <a:pos x="99" y="95"/>
                </a:cxn>
                <a:cxn ang="0">
                  <a:pos x="99" y="96"/>
                </a:cxn>
                <a:cxn ang="0">
                  <a:pos x="118" y="119"/>
                </a:cxn>
                <a:cxn ang="0">
                  <a:pos x="132" y="146"/>
                </a:cxn>
                <a:cxn ang="0">
                  <a:pos x="145" y="146"/>
                </a:cxn>
                <a:cxn ang="0">
                  <a:pos x="156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75" y="147"/>
                </a:cxn>
                <a:cxn ang="0">
                  <a:pos x="190" y="152"/>
                </a:cxn>
                <a:cxn ang="0">
                  <a:pos x="180" y="116"/>
                </a:cxn>
                <a:cxn ang="0">
                  <a:pos x="162" y="84"/>
                </a:cxn>
                <a:cxn ang="0">
                  <a:pos x="139" y="56"/>
                </a:cxn>
                <a:cxn ang="0">
                  <a:pos x="111" y="33"/>
                </a:cxn>
                <a:cxn ang="0">
                  <a:pos x="79" y="15"/>
                </a:cxn>
                <a:cxn ang="0">
                  <a:pos x="43" y="5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5"/>
                </a:cxn>
                <a:cxn ang="0">
                  <a:pos x="19" y="15"/>
                </a:cxn>
                <a:cxn ang="0">
                  <a:pos x="30" y="15"/>
                </a:cxn>
                <a:cxn ang="0">
                  <a:pos x="34" y="15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20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3" y="11"/>
                </a:cxn>
                <a:cxn ang="0">
                  <a:pos x="25" y="21"/>
                </a:cxn>
                <a:cxn ang="0">
                  <a:pos x="16" y="32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7" y="44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18" y="74"/>
                </a:cxn>
                <a:cxn ang="0">
                  <a:pos x="39" y="96"/>
                </a:cxn>
                <a:cxn ang="0">
                  <a:pos x="63" y="116"/>
                </a:cxn>
                <a:cxn ang="0">
                  <a:pos x="90" y="131"/>
                </a:cxn>
                <a:cxn ang="0">
                  <a:pos x="100" y="104"/>
                </a:cxn>
                <a:cxn ang="0">
                  <a:pos x="109" y="77"/>
                </a:cxn>
                <a:cxn ang="0">
                  <a:pos x="87" y="63"/>
                </a:cxn>
                <a:cxn ang="0">
                  <a:pos x="67" y="45"/>
                </a:cxn>
                <a:cxn ang="0">
                  <a:pos x="52" y="24"/>
                </a:cxn>
                <a:cxn ang="0">
                  <a:pos x="40" y="0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21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/>
              <a:ahLst/>
              <a:cxnLst>
                <a:cxn ang="0">
                  <a:pos x="9" y="90"/>
                </a:cxn>
                <a:cxn ang="0">
                  <a:pos x="12" y="93"/>
                </a:cxn>
                <a:cxn ang="0">
                  <a:pos x="16" y="99"/>
                </a:cxn>
                <a:cxn ang="0">
                  <a:pos x="25" y="109"/>
                </a:cxn>
                <a:cxn ang="0">
                  <a:pos x="33" y="120"/>
                </a:cxn>
                <a:cxn ang="0">
                  <a:pos x="40" y="130"/>
                </a:cxn>
                <a:cxn ang="0">
                  <a:pos x="52" y="106"/>
                </a:cxn>
                <a:cxn ang="0">
                  <a:pos x="67" y="85"/>
                </a:cxn>
                <a:cxn ang="0">
                  <a:pos x="87" y="67"/>
                </a:cxn>
                <a:cxn ang="0">
                  <a:pos x="109" y="54"/>
                </a:cxn>
                <a:cxn ang="0">
                  <a:pos x="100" y="27"/>
                </a:cxn>
                <a:cxn ang="0">
                  <a:pos x="90" y="0"/>
                </a:cxn>
                <a:cxn ang="0">
                  <a:pos x="63" y="15"/>
                </a:cxn>
                <a:cxn ang="0">
                  <a:pos x="39" y="34"/>
                </a:cxn>
                <a:cxn ang="0">
                  <a:pos x="18" y="57"/>
                </a:cxn>
                <a:cxn ang="0">
                  <a:pos x="0" y="84"/>
                </a:cxn>
                <a:cxn ang="0">
                  <a:pos x="6" y="85"/>
                </a:cxn>
                <a:cxn ang="0">
                  <a:pos x="9" y="90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22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/>
              <a:ahLst/>
              <a:cxnLst>
                <a:cxn ang="0">
                  <a:pos x="132" y="6"/>
                </a:cxn>
                <a:cxn ang="0">
                  <a:pos x="118" y="33"/>
                </a:cxn>
                <a:cxn ang="0">
                  <a:pos x="99" y="55"/>
                </a:cxn>
                <a:cxn ang="0">
                  <a:pos x="99" y="57"/>
                </a:cxn>
                <a:cxn ang="0">
                  <a:pos x="99" y="63"/>
                </a:cxn>
                <a:cxn ang="0">
                  <a:pos x="96" y="69"/>
                </a:cxn>
                <a:cxn ang="0">
                  <a:pos x="93" y="73"/>
                </a:cxn>
                <a:cxn ang="0">
                  <a:pos x="87" y="76"/>
                </a:cxn>
                <a:cxn ang="0">
                  <a:pos x="82" y="79"/>
                </a:cxn>
                <a:cxn ang="0">
                  <a:pos x="75" y="81"/>
                </a:cxn>
                <a:cxn ang="0">
                  <a:pos x="73" y="81"/>
                </a:cxn>
                <a:cxn ang="0">
                  <a:pos x="70" y="81"/>
                </a:cxn>
                <a:cxn ang="0">
                  <a:pos x="66" y="81"/>
                </a:cxn>
                <a:cxn ang="0">
                  <a:pos x="60" y="82"/>
                </a:cxn>
                <a:cxn ang="0">
                  <a:pos x="54" y="85"/>
                </a:cxn>
                <a:cxn ang="0">
                  <a:pos x="55" y="90"/>
                </a:cxn>
                <a:cxn ang="0">
                  <a:pos x="58" y="94"/>
                </a:cxn>
                <a:cxn ang="0">
                  <a:pos x="58" y="100"/>
                </a:cxn>
                <a:cxn ang="0">
                  <a:pos x="58" y="112"/>
                </a:cxn>
                <a:cxn ang="0">
                  <a:pos x="57" y="118"/>
                </a:cxn>
                <a:cxn ang="0">
                  <a:pos x="55" y="124"/>
                </a:cxn>
                <a:cxn ang="0">
                  <a:pos x="51" y="129"/>
                </a:cxn>
                <a:cxn ang="0">
                  <a:pos x="46" y="133"/>
                </a:cxn>
                <a:cxn ang="0">
                  <a:pos x="40" y="135"/>
                </a:cxn>
                <a:cxn ang="0">
                  <a:pos x="34" y="136"/>
                </a:cxn>
                <a:cxn ang="0">
                  <a:pos x="30" y="136"/>
                </a:cxn>
                <a:cxn ang="0">
                  <a:pos x="19" y="136"/>
                </a:cxn>
                <a:cxn ang="0">
                  <a:pos x="9" y="136"/>
                </a:cxn>
                <a:cxn ang="0">
                  <a:pos x="4" y="144"/>
                </a:cxn>
                <a:cxn ang="0">
                  <a:pos x="0" y="150"/>
                </a:cxn>
                <a:cxn ang="0">
                  <a:pos x="3" y="151"/>
                </a:cxn>
                <a:cxn ang="0">
                  <a:pos x="6" y="151"/>
                </a:cxn>
                <a:cxn ang="0">
                  <a:pos x="43" y="147"/>
                </a:cxn>
                <a:cxn ang="0">
                  <a:pos x="79" y="136"/>
                </a:cxn>
                <a:cxn ang="0">
                  <a:pos x="111" y="118"/>
                </a:cxn>
                <a:cxn ang="0">
                  <a:pos x="139" y="96"/>
                </a:cxn>
                <a:cxn ang="0">
                  <a:pos x="162" y="67"/>
                </a:cxn>
                <a:cxn ang="0">
                  <a:pos x="180" y="36"/>
                </a:cxn>
                <a:cxn ang="0">
                  <a:pos x="190" y="0"/>
                </a:cxn>
                <a:cxn ang="0">
                  <a:pos x="175" y="4"/>
                </a:cxn>
                <a:cxn ang="0">
                  <a:pos x="160" y="6"/>
                </a:cxn>
                <a:cxn ang="0">
                  <a:pos x="156" y="6"/>
                </a:cxn>
                <a:cxn ang="0">
                  <a:pos x="145" y="6"/>
                </a:cxn>
                <a:cxn ang="0">
                  <a:pos x="132" y="6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Freeform 23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280" y="126"/>
                </a:cxn>
                <a:cxn ang="0">
                  <a:pos x="282" y="107"/>
                </a:cxn>
                <a:cxn ang="0">
                  <a:pos x="277" y="99"/>
                </a:cxn>
                <a:cxn ang="0">
                  <a:pos x="220" y="72"/>
                </a:cxn>
                <a:cxn ang="0">
                  <a:pos x="238" y="69"/>
                </a:cxn>
                <a:cxn ang="0">
                  <a:pos x="241" y="51"/>
                </a:cxn>
                <a:cxn ang="0">
                  <a:pos x="235" y="44"/>
                </a:cxn>
                <a:cxn ang="0">
                  <a:pos x="195" y="35"/>
                </a:cxn>
                <a:cxn ang="0">
                  <a:pos x="175" y="9"/>
                </a:cxn>
                <a:cxn ang="0">
                  <a:pos x="165" y="2"/>
                </a:cxn>
                <a:cxn ang="0">
                  <a:pos x="151" y="0"/>
                </a:cxn>
                <a:cxn ang="0">
                  <a:pos x="138" y="15"/>
                </a:cxn>
                <a:cxn ang="0">
                  <a:pos x="157" y="69"/>
                </a:cxn>
                <a:cxn ang="0">
                  <a:pos x="180" y="132"/>
                </a:cxn>
                <a:cxn ang="0">
                  <a:pos x="190" y="165"/>
                </a:cxn>
                <a:cxn ang="0">
                  <a:pos x="160" y="177"/>
                </a:cxn>
                <a:cxn ang="0">
                  <a:pos x="106" y="182"/>
                </a:cxn>
                <a:cxn ang="0">
                  <a:pos x="76" y="183"/>
                </a:cxn>
                <a:cxn ang="0">
                  <a:pos x="21" y="192"/>
                </a:cxn>
                <a:cxn ang="0">
                  <a:pos x="4" y="278"/>
                </a:cxn>
                <a:cxn ang="0">
                  <a:pos x="81" y="222"/>
                </a:cxn>
                <a:cxn ang="0">
                  <a:pos x="124" y="224"/>
                </a:cxn>
                <a:cxn ang="0">
                  <a:pos x="175" y="231"/>
                </a:cxn>
                <a:cxn ang="0">
                  <a:pos x="189" y="246"/>
                </a:cxn>
                <a:cxn ang="0">
                  <a:pos x="172" y="293"/>
                </a:cxn>
                <a:cxn ang="0">
                  <a:pos x="150" y="357"/>
                </a:cxn>
                <a:cxn ang="0">
                  <a:pos x="135" y="401"/>
                </a:cxn>
                <a:cxn ang="0">
                  <a:pos x="156" y="405"/>
                </a:cxn>
                <a:cxn ang="0">
                  <a:pos x="169" y="404"/>
                </a:cxn>
                <a:cxn ang="0">
                  <a:pos x="181" y="389"/>
                </a:cxn>
                <a:cxn ang="0">
                  <a:pos x="199" y="363"/>
                </a:cxn>
                <a:cxn ang="0">
                  <a:pos x="238" y="360"/>
                </a:cxn>
                <a:cxn ang="0">
                  <a:pos x="241" y="342"/>
                </a:cxn>
                <a:cxn ang="0">
                  <a:pos x="235" y="333"/>
                </a:cxn>
                <a:cxn ang="0">
                  <a:pos x="238" y="306"/>
                </a:cxn>
                <a:cxn ang="0">
                  <a:pos x="280" y="305"/>
                </a:cxn>
                <a:cxn ang="0">
                  <a:pos x="282" y="285"/>
                </a:cxn>
                <a:cxn ang="0">
                  <a:pos x="277" y="278"/>
                </a:cxn>
                <a:cxn ang="0">
                  <a:pos x="294" y="233"/>
                </a:cxn>
                <a:cxn ang="0">
                  <a:pos x="376" y="230"/>
                </a:cxn>
                <a:cxn ang="0">
                  <a:pos x="403" y="213"/>
                </a:cxn>
                <a:cxn ang="0">
                  <a:pos x="397" y="185"/>
                </a:cxn>
                <a:cxn ang="0">
                  <a:pos x="367" y="174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74938" y="3863975"/>
            <a:ext cx="812800" cy="809625"/>
            <a:chOff x="1884" y="3188"/>
            <a:chExt cx="411" cy="409"/>
          </a:xfrm>
        </p:grpSpPr>
        <p:sp>
          <p:nvSpPr>
            <p:cNvPr id="24601" name="Freeform 25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" y="246"/>
                </a:cxn>
                <a:cxn ang="0">
                  <a:pos x="17" y="285"/>
                </a:cxn>
                <a:cxn ang="0">
                  <a:pos x="36" y="319"/>
                </a:cxn>
                <a:cxn ang="0">
                  <a:pos x="60" y="349"/>
                </a:cxn>
                <a:cxn ang="0">
                  <a:pos x="92" y="375"/>
                </a:cxn>
                <a:cxn ang="0">
                  <a:pos x="126" y="393"/>
                </a:cxn>
                <a:cxn ang="0">
                  <a:pos x="165" y="405"/>
                </a:cxn>
                <a:cxn ang="0">
                  <a:pos x="206" y="409"/>
                </a:cxn>
                <a:cxn ang="0">
                  <a:pos x="248" y="405"/>
                </a:cxn>
                <a:cxn ang="0">
                  <a:pos x="285" y="393"/>
                </a:cxn>
                <a:cxn ang="0">
                  <a:pos x="321" y="375"/>
                </a:cxn>
                <a:cxn ang="0">
                  <a:pos x="351" y="349"/>
                </a:cxn>
                <a:cxn ang="0">
                  <a:pos x="375" y="319"/>
                </a:cxn>
                <a:cxn ang="0">
                  <a:pos x="395" y="285"/>
                </a:cxn>
                <a:cxn ang="0">
                  <a:pos x="407" y="246"/>
                </a:cxn>
                <a:cxn ang="0">
                  <a:pos x="411" y="204"/>
                </a:cxn>
                <a:cxn ang="0">
                  <a:pos x="407" y="163"/>
                </a:cxn>
                <a:cxn ang="0">
                  <a:pos x="395" y="124"/>
                </a:cxn>
                <a:cxn ang="0">
                  <a:pos x="375" y="90"/>
                </a:cxn>
                <a:cxn ang="0">
                  <a:pos x="351" y="60"/>
                </a:cxn>
                <a:cxn ang="0">
                  <a:pos x="321" y="34"/>
                </a:cxn>
                <a:cxn ang="0">
                  <a:pos x="285" y="15"/>
                </a:cxn>
                <a:cxn ang="0">
                  <a:pos x="248" y="3"/>
                </a:cxn>
                <a:cxn ang="0">
                  <a:pos x="206" y="0"/>
                </a:cxn>
                <a:cxn ang="0">
                  <a:pos x="165" y="3"/>
                </a:cxn>
                <a:cxn ang="0">
                  <a:pos x="126" y="15"/>
                </a:cxn>
                <a:cxn ang="0">
                  <a:pos x="92" y="34"/>
                </a:cxn>
                <a:cxn ang="0">
                  <a:pos x="60" y="60"/>
                </a:cxn>
                <a:cxn ang="0">
                  <a:pos x="36" y="90"/>
                </a:cxn>
                <a:cxn ang="0">
                  <a:pos x="17" y="124"/>
                </a:cxn>
                <a:cxn ang="0">
                  <a:pos x="5" y="163"/>
                </a:cxn>
                <a:cxn ang="0">
                  <a:pos x="0" y="204"/>
                </a:cxn>
                <a:cxn ang="0">
                  <a:pos x="42" y="204"/>
                </a:cxn>
                <a:cxn ang="0">
                  <a:pos x="47" y="166"/>
                </a:cxn>
                <a:cxn ang="0">
                  <a:pos x="59" y="133"/>
                </a:cxn>
                <a:cxn ang="0">
                  <a:pos x="78" y="102"/>
                </a:cxn>
                <a:cxn ang="0">
                  <a:pos x="104" y="76"/>
                </a:cxn>
                <a:cxn ang="0">
                  <a:pos x="134" y="58"/>
                </a:cxn>
                <a:cxn ang="0">
                  <a:pos x="168" y="45"/>
                </a:cxn>
                <a:cxn ang="0">
                  <a:pos x="206" y="42"/>
                </a:cxn>
                <a:cxn ang="0">
                  <a:pos x="243" y="45"/>
                </a:cxn>
                <a:cxn ang="0">
                  <a:pos x="278" y="58"/>
                </a:cxn>
                <a:cxn ang="0">
                  <a:pos x="308" y="76"/>
                </a:cxn>
                <a:cxn ang="0">
                  <a:pos x="333" y="102"/>
                </a:cxn>
                <a:cxn ang="0">
                  <a:pos x="353" y="133"/>
                </a:cxn>
                <a:cxn ang="0">
                  <a:pos x="365" y="166"/>
                </a:cxn>
                <a:cxn ang="0">
                  <a:pos x="369" y="204"/>
                </a:cxn>
                <a:cxn ang="0">
                  <a:pos x="365" y="241"/>
                </a:cxn>
                <a:cxn ang="0">
                  <a:pos x="353" y="276"/>
                </a:cxn>
                <a:cxn ang="0">
                  <a:pos x="333" y="306"/>
                </a:cxn>
                <a:cxn ang="0">
                  <a:pos x="308" y="331"/>
                </a:cxn>
                <a:cxn ang="0">
                  <a:pos x="278" y="351"/>
                </a:cxn>
                <a:cxn ang="0">
                  <a:pos x="243" y="363"/>
                </a:cxn>
                <a:cxn ang="0">
                  <a:pos x="206" y="367"/>
                </a:cxn>
                <a:cxn ang="0">
                  <a:pos x="168" y="363"/>
                </a:cxn>
                <a:cxn ang="0">
                  <a:pos x="134" y="351"/>
                </a:cxn>
                <a:cxn ang="0">
                  <a:pos x="104" y="331"/>
                </a:cxn>
                <a:cxn ang="0">
                  <a:pos x="78" y="306"/>
                </a:cxn>
                <a:cxn ang="0">
                  <a:pos x="59" y="276"/>
                </a:cxn>
                <a:cxn ang="0">
                  <a:pos x="47" y="241"/>
                </a:cxn>
                <a:cxn ang="0">
                  <a:pos x="42" y="204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26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/>
              <a:ahLst/>
              <a:cxnLst>
                <a:cxn ang="0">
                  <a:pos x="32" y="229"/>
                </a:cxn>
                <a:cxn ang="0">
                  <a:pos x="24" y="229"/>
                </a:cxn>
                <a:cxn ang="0">
                  <a:pos x="18" y="228"/>
                </a:cxn>
                <a:cxn ang="0">
                  <a:pos x="12" y="225"/>
                </a:cxn>
                <a:cxn ang="0">
                  <a:pos x="8" y="222"/>
                </a:cxn>
                <a:cxn ang="0">
                  <a:pos x="5" y="217"/>
                </a:cxn>
                <a:cxn ang="0">
                  <a:pos x="3" y="213"/>
                </a:cxn>
                <a:cxn ang="0">
                  <a:pos x="2" y="207"/>
                </a:cxn>
                <a:cxn ang="0">
                  <a:pos x="0" y="199"/>
                </a:cxn>
                <a:cxn ang="0">
                  <a:pos x="2" y="190"/>
                </a:cxn>
                <a:cxn ang="0">
                  <a:pos x="5" y="181"/>
                </a:cxn>
                <a:cxn ang="0">
                  <a:pos x="11" y="172"/>
                </a:cxn>
                <a:cxn ang="0">
                  <a:pos x="18" y="162"/>
                </a:cxn>
                <a:cxn ang="0">
                  <a:pos x="80" y="88"/>
                </a:cxn>
                <a:cxn ang="0">
                  <a:pos x="83" y="84"/>
                </a:cxn>
                <a:cxn ang="0">
                  <a:pos x="86" y="79"/>
                </a:cxn>
                <a:cxn ang="0">
                  <a:pos x="87" y="73"/>
                </a:cxn>
                <a:cxn ang="0">
                  <a:pos x="89" y="69"/>
                </a:cxn>
                <a:cxn ang="0">
                  <a:pos x="87" y="63"/>
                </a:cxn>
                <a:cxn ang="0">
                  <a:pos x="86" y="58"/>
                </a:cxn>
                <a:cxn ang="0">
                  <a:pos x="83" y="55"/>
                </a:cxn>
                <a:cxn ang="0">
                  <a:pos x="78" y="51"/>
                </a:cxn>
                <a:cxn ang="0">
                  <a:pos x="74" y="49"/>
                </a:cxn>
                <a:cxn ang="0">
                  <a:pos x="68" y="49"/>
                </a:cxn>
                <a:cxn ang="0">
                  <a:pos x="63" y="49"/>
                </a:cxn>
                <a:cxn ang="0">
                  <a:pos x="59" y="51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51" y="64"/>
                </a:cxn>
                <a:cxn ang="0">
                  <a:pos x="50" y="69"/>
                </a:cxn>
                <a:cxn ang="0">
                  <a:pos x="51" y="75"/>
                </a:cxn>
                <a:cxn ang="0">
                  <a:pos x="53" y="81"/>
                </a:cxn>
                <a:cxn ang="0">
                  <a:pos x="56" y="85"/>
                </a:cxn>
                <a:cxn ang="0">
                  <a:pos x="62" y="91"/>
                </a:cxn>
                <a:cxn ang="0">
                  <a:pos x="30" y="129"/>
                </a:cxn>
                <a:cxn ang="0">
                  <a:pos x="17" y="115"/>
                </a:cxn>
                <a:cxn ang="0">
                  <a:pos x="9" y="102"/>
                </a:cxn>
                <a:cxn ang="0">
                  <a:pos x="3" y="87"/>
                </a:cxn>
                <a:cxn ang="0">
                  <a:pos x="2" y="70"/>
                </a:cxn>
                <a:cxn ang="0">
                  <a:pos x="5" y="51"/>
                </a:cxn>
                <a:cxn ang="0">
                  <a:pos x="11" y="34"/>
                </a:cxn>
                <a:cxn ang="0">
                  <a:pos x="21" y="19"/>
                </a:cxn>
                <a:cxn ang="0">
                  <a:pos x="35" y="9"/>
                </a:cxn>
                <a:cxn ang="0">
                  <a:pos x="51" y="1"/>
                </a:cxn>
                <a:cxn ang="0">
                  <a:pos x="71" y="0"/>
                </a:cxn>
                <a:cxn ang="0">
                  <a:pos x="89" y="1"/>
                </a:cxn>
                <a:cxn ang="0">
                  <a:pos x="105" y="7"/>
                </a:cxn>
                <a:cxn ang="0">
                  <a:pos x="119" y="19"/>
                </a:cxn>
                <a:cxn ang="0">
                  <a:pos x="129" y="33"/>
                </a:cxn>
                <a:cxn ang="0">
                  <a:pos x="135" y="49"/>
                </a:cxn>
                <a:cxn ang="0">
                  <a:pos x="137" y="69"/>
                </a:cxn>
                <a:cxn ang="0">
                  <a:pos x="134" y="91"/>
                </a:cxn>
                <a:cxn ang="0">
                  <a:pos x="122" y="115"/>
                </a:cxn>
                <a:cxn ang="0">
                  <a:pos x="101" y="139"/>
                </a:cxn>
                <a:cxn ang="0">
                  <a:pos x="99" y="142"/>
                </a:cxn>
                <a:cxn ang="0">
                  <a:pos x="66" y="177"/>
                </a:cxn>
                <a:cxn ang="0">
                  <a:pos x="141" y="177"/>
                </a:cxn>
                <a:cxn ang="0">
                  <a:pos x="141" y="229"/>
                </a:cxn>
                <a:cxn ang="0">
                  <a:pos x="32" y="229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27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3" y="54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51" y="33"/>
                </a:cxn>
                <a:cxn ang="0">
                  <a:pos x="70" y="0"/>
                </a:cxn>
                <a:cxn ang="0">
                  <a:pos x="99" y="0"/>
                </a:cxn>
                <a:cxn ang="0">
                  <a:pos x="69" y="54"/>
                </a:cxn>
                <a:cxn ang="0">
                  <a:pos x="102" y="113"/>
                </a:cxn>
                <a:cxn ang="0">
                  <a:pos x="72" y="113"/>
                </a:cxn>
                <a:cxn ang="0">
                  <a:pos x="51" y="75"/>
                </a:cxn>
                <a:cxn ang="0">
                  <a:pos x="30" y="113"/>
                </a:cxn>
                <a:cxn ang="0">
                  <a:pos x="0" y="113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383213" y="2336800"/>
            <a:ext cx="809625" cy="809625"/>
            <a:chOff x="3349" y="3250"/>
            <a:chExt cx="380" cy="380"/>
          </a:xfrm>
        </p:grpSpPr>
        <p:sp>
          <p:nvSpPr>
            <p:cNvPr id="24605" name="Freeform 29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46" y="5"/>
                </a:cxn>
                <a:cxn ang="0">
                  <a:pos x="285" y="17"/>
                </a:cxn>
                <a:cxn ang="0">
                  <a:pos x="319" y="36"/>
                </a:cxn>
                <a:cxn ang="0">
                  <a:pos x="349" y="60"/>
                </a:cxn>
                <a:cxn ang="0">
                  <a:pos x="375" y="92"/>
                </a:cxn>
                <a:cxn ang="0">
                  <a:pos x="393" y="126"/>
                </a:cxn>
                <a:cxn ang="0">
                  <a:pos x="405" y="164"/>
                </a:cxn>
                <a:cxn ang="0">
                  <a:pos x="409" y="206"/>
                </a:cxn>
                <a:cxn ang="0">
                  <a:pos x="409" y="207"/>
                </a:cxn>
                <a:cxn ang="0">
                  <a:pos x="409" y="207"/>
                </a:cxn>
                <a:cxn ang="0">
                  <a:pos x="358" y="207"/>
                </a:cxn>
                <a:cxn ang="0">
                  <a:pos x="270" y="69"/>
                </a:cxn>
                <a:cxn ang="0">
                  <a:pos x="270" y="108"/>
                </a:cxn>
                <a:cxn ang="0">
                  <a:pos x="204" y="108"/>
                </a:cxn>
                <a:cxn ang="0">
                  <a:pos x="204" y="42"/>
                </a:cxn>
                <a:cxn ang="0">
                  <a:pos x="168" y="47"/>
                </a:cxn>
                <a:cxn ang="0">
                  <a:pos x="133" y="59"/>
                </a:cxn>
                <a:cxn ang="0">
                  <a:pos x="102" y="78"/>
                </a:cxn>
                <a:cxn ang="0">
                  <a:pos x="78" y="104"/>
                </a:cxn>
                <a:cxn ang="0">
                  <a:pos x="58" y="134"/>
                </a:cxn>
                <a:cxn ang="0">
                  <a:pos x="46" y="168"/>
                </a:cxn>
                <a:cxn ang="0">
                  <a:pos x="42" y="206"/>
                </a:cxn>
                <a:cxn ang="0">
                  <a:pos x="42" y="207"/>
                </a:cxn>
                <a:cxn ang="0">
                  <a:pos x="42" y="207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6"/>
                </a:cxn>
                <a:cxn ang="0">
                  <a:pos x="3" y="164"/>
                </a:cxn>
                <a:cxn ang="0">
                  <a:pos x="15" y="126"/>
                </a:cxn>
                <a:cxn ang="0">
                  <a:pos x="34" y="92"/>
                </a:cxn>
                <a:cxn ang="0">
                  <a:pos x="60" y="60"/>
                </a:cxn>
                <a:cxn ang="0">
                  <a:pos x="90" y="36"/>
                </a:cxn>
                <a:cxn ang="0">
                  <a:pos x="124" y="17"/>
                </a:cxn>
                <a:cxn ang="0">
                  <a:pos x="163" y="5"/>
                </a:cxn>
                <a:cxn ang="0">
                  <a:pos x="204" y="0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88" y="237"/>
                </a:cxn>
                <a:cxn ang="0">
                  <a:pos x="153" y="237"/>
                </a:cxn>
                <a:cxn ang="0">
                  <a:pos x="153" y="39"/>
                </a:cxn>
                <a:cxn ang="0">
                  <a:pos x="88" y="39"/>
                </a:cxn>
                <a:cxn ang="0">
                  <a:pos x="88" y="0"/>
                </a:cxn>
                <a:cxn ang="0">
                  <a:pos x="0" y="138"/>
                </a:cxn>
                <a:cxn ang="0">
                  <a:pos x="88" y="276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Freeform 31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/>
              <a:ahLst/>
              <a:cxnLst>
                <a:cxn ang="0">
                  <a:pos x="204" y="207"/>
                </a:cxn>
                <a:cxn ang="0">
                  <a:pos x="246" y="203"/>
                </a:cxn>
                <a:cxn ang="0">
                  <a:pos x="285" y="191"/>
                </a:cxn>
                <a:cxn ang="0">
                  <a:pos x="319" y="173"/>
                </a:cxn>
                <a:cxn ang="0">
                  <a:pos x="349" y="147"/>
                </a:cxn>
                <a:cxn ang="0">
                  <a:pos x="375" y="117"/>
                </a:cxn>
                <a:cxn ang="0">
                  <a:pos x="393" y="83"/>
                </a:cxn>
                <a:cxn ang="0">
                  <a:pos x="405" y="44"/>
                </a:cxn>
                <a:cxn ang="0">
                  <a:pos x="409" y="2"/>
                </a:cxn>
                <a:cxn ang="0">
                  <a:pos x="409" y="2"/>
                </a:cxn>
                <a:cxn ang="0">
                  <a:pos x="409" y="0"/>
                </a:cxn>
                <a:cxn ang="0">
                  <a:pos x="358" y="0"/>
                </a:cxn>
                <a:cxn ang="0">
                  <a:pos x="270" y="138"/>
                </a:cxn>
                <a:cxn ang="0">
                  <a:pos x="270" y="99"/>
                </a:cxn>
                <a:cxn ang="0">
                  <a:pos x="204" y="99"/>
                </a:cxn>
                <a:cxn ang="0">
                  <a:pos x="204" y="165"/>
                </a:cxn>
                <a:cxn ang="0">
                  <a:pos x="168" y="161"/>
                </a:cxn>
                <a:cxn ang="0">
                  <a:pos x="133" y="149"/>
                </a:cxn>
                <a:cxn ang="0">
                  <a:pos x="102" y="129"/>
                </a:cxn>
                <a:cxn ang="0">
                  <a:pos x="78" y="104"/>
                </a:cxn>
                <a:cxn ang="0">
                  <a:pos x="58" y="74"/>
                </a:cxn>
                <a:cxn ang="0">
                  <a:pos x="46" y="39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4"/>
                </a:cxn>
                <a:cxn ang="0">
                  <a:pos x="15" y="83"/>
                </a:cxn>
                <a:cxn ang="0">
                  <a:pos x="34" y="117"/>
                </a:cxn>
                <a:cxn ang="0">
                  <a:pos x="60" y="147"/>
                </a:cxn>
                <a:cxn ang="0">
                  <a:pos x="90" y="173"/>
                </a:cxn>
                <a:cxn ang="0">
                  <a:pos x="124" y="191"/>
                </a:cxn>
                <a:cxn ang="0">
                  <a:pos x="163" y="203"/>
                </a:cxn>
                <a:cxn ang="0">
                  <a:pos x="204" y="207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608388" y="2720975"/>
            <a:ext cx="1660525" cy="1612900"/>
            <a:chOff x="2457" y="2000"/>
            <a:chExt cx="901" cy="888"/>
          </a:xfrm>
        </p:grpSpPr>
        <p:pic>
          <p:nvPicPr>
            <p:cNvPr id="24610" name="Picture 3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24611" name="Oval 35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Freeform 36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4615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6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7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8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4620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1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2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3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624" name="Text Box 48"/>
          <p:cNvSpPr txBox="1">
            <a:spLocks noChangeArrowheads="1"/>
          </p:cNvSpPr>
          <p:nvPr/>
        </p:nvSpPr>
        <p:spPr bwMode="gray">
          <a:xfrm>
            <a:off x="3787775" y="3216275"/>
            <a:ext cx="1289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080808"/>
                </a:solidFill>
                <a:ea typeface="宋体" charset="-122"/>
              </a:rPr>
              <a:t>真正</a:t>
            </a:r>
            <a:endParaRPr lang="en-US" altLang="zh-CN" sz="2000" b="1" dirty="0" smtClean="0">
              <a:solidFill>
                <a:srgbClr val="080808"/>
              </a:solidFill>
              <a:ea typeface="宋体" charset="-122"/>
            </a:endParaRPr>
          </a:p>
          <a:p>
            <a:pPr algn="ctr" eaLnBrk="0" hangingPunct="0"/>
            <a:r>
              <a:rPr lang="zh-CN" altLang="en-US" sz="2000" b="1" dirty="0" smtClean="0">
                <a:solidFill>
                  <a:srgbClr val="080808"/>
                </a:solidFill>
                <a:ea typeface="宋体" charset="-122"/>
              </a:rPr>
              <a:t>的原因</a:t>
            </a:r>
            <a:endParaRPr lang="en-US" altLang="zh-CN" sz="2000" b="1" dirty="0">
              <a:solidFill>
                <a:srgbClr val="080808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设计的目标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gray">
          <a:xfrm>
            <a:off x="1219200" y="1890713"/>
            <a:ext cx="6653213" cy="11445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gray">
          <a:xfrm>
            <a:off x="1222375" y="3481388"/>
            <a:ext cx="6653213" cy="1019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gray">
          <a:xfrm>
            <a:off x="1230313" y="4997450"/>
            <a:ext cx="6653212" cy="10318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gray">
          <a:xfrm flipV="1">
            <a:off x="1393825" y="2811463"/>
            <a:ext cx="6397625" cy="66198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gray">
          <a:xfrm flipV="1">
            <a:off x="1296988" y="1219200"/>
            <a:ext cx="6502400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gray">
          <a:xfrm flipV="1">
            <a:off x="1349375" y="4330700"/>
            <a:ext cx="6475413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39999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5" name="Picture 9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6350" y="1933575"/>
            <a:ext cx="674688" cy="574675"/>
          </a:xfrm>
          <a:prstGeom prst="rect">
            <a:avLst/>
          </a:prstGeom>
          <a:noFill/>
        </p:spPr>
      </p:pic>
      <p:pic>
        <p:nvPicPr>
          <p:cNvPr id="14346" name="Picture 10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3175" y="3527425"/>
            <a:ext cx="676275" cy="573088"/>
          </a:xfrm>
          <a:prstGeom prst="rect">
            <a:avLst/>
          </a:prstGeom>
          <a:noFill/>
        </p:spPr>
      </p:pic>
      <p:pic>
        <p:nvPicPr>
          <p:cNvPr id="14347" name="Picture 11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77938" y="5038725"/>
            <a:ext cx="674687" cy="573088"/>
          </a:xfrm>
          <a:prstGeom prst="rect">
            <a:avLst/>
          </a:prstGeom>
          <a:noFill/>
        </p:spPr>
      </p:pic>
      <p:sp>
        <p:nvSpPr>
          <p:cNvPr id="14348" name="AutoShape 12"/>
          <p:cNvSpPr>
            <a:spLocks noChangeArrowheads="1"/>
          </p:cNvSpPr>
          <p:nvPr/>
        </p:nvSpPr>
        <p:spPr bwMode="gray">
          <a:xfrm>
            <a:off x="1706563" y="16637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gray">
          <a:xfrm>
            <a:off x="1706563" y="327342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gray">
          <a:xfrm>
            <a:off x="1706563" y="47752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gray">
          <a:xfrm>
            <a:off x="1630363" y="2273300"/>
            <a:ext cx="6019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FEFFFF"/>
                </a:solidFill>
                <a:ea typeface="宋体" charset="-122"/>
              </a:rPr>
              <a:t>-</a:t>
            </a:r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新的功能能很容易的加入到系统中</a:t>
            </a:r>
            <a:endParaRPr lang="en-US" altLang="zh-CN" sz="1600" dirty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gray">
          <a:xfrm>
            <a:off x="1630363" y="3810000"/>
            <a:ext cx="6019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FEFFFF"/>
                </a:solidFill>
                <a:ea typeface="宋体" charset="-122"/>
              </a:rPr>
              <a:t>- </a:t>
            </a:r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代码的修改平稳的发生，不会波及其他的模块</a:t>
            </a:r>
            <a:endParaRPr lang="en-US" altLang="zh-CN" sz="1600" dirty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gray">
          <a:xfrm>
            <a:off x="1630363" y="5287963"/>
            <a:ext cx="6019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FEFFFF"/>
                </a:solidFill>
                <a:ea typeface="宋体" charset="-122"/>
              </a:rPr>
              <a:t>- </a:t>
            </a:r>
            <a:r>
              <a:rPr lang="zh-CN" altLang="en-US" sz="1600" b="1" dirty="0" smtClean="0">
                <a:solidFill>
                  <a:srgbClr val="FEFFFF"/>
                </a:solidFill>
                <a:ea typeface="宋体" charset="-122"/>
              </a:rPr>
              <a:t>同样接口实现的类，能很容易的的实现</a:t>
            </a:r>
            <a:endParaRPr lang="en-US" altLang="zh-CN" sz="1600" dirty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gray">
          <a:xfrm>
            <a:off x="2087563" y="1663700"/>
            <a:ext cx="502920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1"/>
                </a:solidFill>
                <a:ea typeface="宋体" charset="-122"/>
              </a:rPr>
              <a:t>可扩展性</a:t>
            </a:r>
            <a:endParaRPr lang="en-US" altLang="zh-CN" b="1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gray">
          <a:xfrm>
            <a:off x="2087563" y="3282950"/>
            <a:ext cx="502920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灵活性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gray">
          <a:xfrm>
            <a:off x="2087563" y="4786313"/>
            <a:ext cx="502920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插入性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 dirty="0" smtClean="0">
                <a:ea typeface="宋体" charset="-122"/>
              </a:rPr>
              <a:t>复用的重要性</a:t>
            </a:r>
            <a:endParaRPr lang="en-US" altLang="zh-CN" sz="4300" dirty="0">
              <a:ea typeface="宋体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gray">
          <a:xfrm>
            <a:off x="828675" y="4503738"/>
            <a:ext cx="7400925" cy="1782762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1" dir="t"/>
          </a:scene3d>
          <a:sp3d extrusionH="1218930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gray">
          <a:xfrm flipH="1">
            <a:off x="866775" y="4562475"/>
            <a:ext cx="2436813" cy="167005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gray">
          <a:xfrm flipH="1">
            <a:off x="3313113" y="4562475"/>
            <a:ext cx="2436812" cy="1670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gray">
          <a:xfrm flipH="1">
            <a:off x="5751513" y="4560888"/>
            <a:ext cx="2436812" cy="167005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gray">
          <a:xfrm>
            <a:off x="866775" y="5170488"/>
            <a:ext cx="24320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ea typeface="宋体" charset="-122"/>
              </a:rPr>
              <a:t>可使将来使用节约成本，</a:t>
            </a: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0000"/>
                </a:solidFill>
                <a:ea typeface="宋体" charset="-122"/>
              </a:rPr>
              <a:t>复用频率越高，构建的初始开发投资就相对越少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gray">
          <a:xfrm>
            <a:off x="3313113" y="5170488"/>
            <a:ext cx="24320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ea typeface="宋体" charset="-122"/>
              </a:rPr>
              <a:t>复用率越高的软件模块，缺陷可以越快，越彻底地解决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gray">
          <a:xfrm>
            <a:off x="5770563" y="5170488"/>
            <a:ext cx="24320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ea typeface="宋体" charset="-122"/>
              </a:rPr>
              <a:t>通用性与系统的可维护性有直接关系。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gray">
          <a:xfrm>
            <a:off x="838200" y="4645025"/>
            <a:ext cx="2479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</a:rPr>
              <a:t>较高的生产效率</a:t>
            </a:r>
            <a:endParaRPr lang="en-US" altLang="zh-CN" sz="24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gray">
          <a:xfrm>
            <a:off x="3275013" y="4645025"/>
            <a:ext cx="2479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</a:rPr>
              <a:t>较高的软件质量</a:t>
            </a:r>
            <a:endParaRPr lang="en-US" altLang="zh-CN" sz="24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gray">
          <a:xfrm>
            <a:off x="5694363" y="4645025"/>
            <a:ext cx="2479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</a:rPr>
              <a:t>改善可维护性</a:t>
            </a:r>
            <a:endParaRPr lang="en-US" altLang="zh-CN" sz="2400" b="1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31757" name="Picture 13" descr="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2667000"/>
            <a:ext cx="1365250" cy="1552575"/>
          </a:xfrm>
          <a:prstGeom prst="rect">
            <a:avLst/>
          </a:prstGeom>
          <a:noFill/>
        </p:spPr>
      </p:pic>
      <p:sp>
        <p:nvSpPr>
          <p:cNvPr id="31758" name="Freeform 14"/>
          <p:cNvSpPr>
            <a:spLocks/>
          </p:cNvSpPr>
          <p:nvPr/>
        </p:nvSpPr>
        <p:spPr bwMode="gray">
          <a:xfrm>
            <a:off x="4572000" y="1562100"/>
            <a:ext cx="1092200" cy="2857500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12700" cap="flat" cmpd="sng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59" name="Picture 15" descr="2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825" y="3200400"/>
            <a:ext cx="1095375" cy="1295400"/>
          </a:xfrm>
          <a:prstGeom prst="rect">
            <a:avLst/>
          </a:prstGeom>
          <a:noFill/>
        </p:spPr>
      </p:pic>
      <p:pic>
        <p:nvPicPr>
          <p:cNvPr id="31760" name="Picture 16" descr="1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6775" y="2568575"/>
            <a:ext cx="1470025" cy="1470025"/>
          </a:xfrm>
          <a:prstGeom prst="rect">
            <a:avLst/>
          </a:prstGeom>
          <a:noFill/>
        </p:spPr>
      </p:pic>
      <p:pic>
        <p:nvPicPr>
          <p:cNvPr id="31761" name="Picture 17" descr="2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011488"/>
            <a:ext cx="1608138" cy="1408112"/>
          </a:xfrm>
          <a:prstGeom prst="rect">
            <a:avLst/>
          </a:prstGeom>
          <a:noFill/>
        </p:spPr>
      </p:pic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33400" y="1524000"/>
            <a:ext cx="333533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复用性：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传统的复用：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代码剪贴复用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算法复用</a:t>
            </a:r>
            <a:endParaRPr lang="en-US" altLang="zh-CN" sz="16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</a:rPr>
              <a:t>数据结构复用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gray">
          <a:xfrm>
            <a:off x="381000" y="1739900"/>
            <a:ext cx="42863" cy="3556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2144</Words>
  <Application>Microsoft Office PowerPoint</Application>
  <PresentationFormat>全屏显示(4:3)</PresentationFormat>
  <Paragraphs>468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Default Design</vt:lpstr>
      <vt:lpstr>常用编程模式分享（序）  软件设计的几个原则</vt:lpstr>
      <vt:lpstr>主要内容</vt:lpstr>
      <vt:lpstr>主要内容</vt:lpstr>
      <vt:lpstr>软件的可维护性与可复用性</vt:lpstr>
      <vt:lpstr>软件的成本</vt:lpstr>
      <vt:lpstr>一个典型软件的生命周期</vt:lpstr>
      <vt:lpstr>真正的原因</vt:lpstr>
      <vt:lpstr>设计的目标</vt:lpstr>
      <vt:lpstr>复用的重要性</vt:lpstr>
      <vt:lpstr>可维护性与复用的关系</vt:lpstr>
      <vt:lpstr>可维护性的支持</vt:lpstr>
      <vt:lpstr>开闭原则</vt:lpstr>
      <vt:lpstr>Click to edit title style</vt:lpstr>
      <vt:lpstr>Diagram</vt:lpstr>
      <vt:lpstr>Diagram</vt:lpstr>
      <vt:lpstr>Click to edit title style</vt:lpstr>
      <vt:lpstr>Diagram</vt:lpstr>
      <vt:lpstr>Diagram</vt:lpstr>
      <vt:lpstr>Diagram</vt:lpstr>
      <vt:lpstr>Click to edit title style</vt:lpstr>
      <vt:lpstr>Click to edit title style</vt:lpstr>
      <vt:lpstr>Diagram</vt:lpstr>
      <vt:lpstr>Diagram</vt:lpstr>
      <vt:lpstr>Click to edit title style</vt:lpstr>
      <vt:lpstr>Diagram</vt:lpstr>
      <vt:lpstr>Click to edit title style</vt:lpstr>
      <vt:lpstr>Diagram</vt:lpstr>
      <vt:lpstr>Click to edit title style</vt:lpstr>
      <vt:lpstr>Diagram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Diagram</vt:lpstr>
      <vt:lpstr>Diagram</vt:lpstr>
      <vt:lpstr>Diagram</vt:lpstr>
      <vt:lpstr>RuleEngine后期规划</vt:lpstr>
      <vt:lpstr>RuleEngine后期规划</vt:lpstr>
      <vt:lpstr>幻灯片 40</vt:lpstr>
    </vt:vector>
  </TitlesOfParts>
  <Company>Guild 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PengQingyang</cp:lastModifiedBy>
  <cp:revision>223</cp:revision>
  <dcterms:created xsi:type="dcterms:W3CDTF">2007-02-20T07:59:33Z</dcterms:created>
  <dcterms:modified xsi:type="dcterms:W3CDTF">2013-04-02T16:55:43Z</dcterms:modified>
</cp:coreProperties>
</file>