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DA941F-9166-4696-9FCD-B8A1C99C49DA}">
  <a:tblStyle styleId="{4FDA941F-9166-4696-9FCD-B8A1C99C49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Merriweather-italic.fntdata"/><Relationship Id="rId6" Type="http://schemas.openxmlformats.org/officeDocument/2006/relationships/notesMaster" Target="notesMasters/notesMaster1.xml"/><Relationship Id="rId18"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c328d5a4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c328d5a4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328d5a4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328d5a4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c328d5a4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c328d5a4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c328d5a4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c328d5a4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c328d5a4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c328d5a4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Verified Address Detection</a:t>
            </a:r>
            <a:endParaRPr/>
          </a:p>
        </p:txBody>
      </p:sp>
      <p:graphicFrame>
        <p:nvGraphicFramePr>
          <p:cNvPr id="65" name="Google Shape;65;p13"/>
          <p:cNvGraphicFramePr/>
          <p:nvPr/>
        </p:nvGraphicFramePr>
        <p:xfrm>
          <a:off x="1030675" y="3441225"/>
          <a:ext cx="3000000" cy="3000000"/>
        </p:xfrm>
        <a:graphic>
          <a:graphicData uri="http://schemas.openxmlformats.org/drawingml/2006/table">
            <a:tbl>
              <a:tblPr>
                <a:noFill/>
                <a:tableStyleId>{4FDA941F-9166-4696-9FCD-B8A1C99C49DA}</a:tableStyleId>
              </a:tblPr>
              <a:tblGrid>
                <a:gridCol w="993200"/>
                <a:gridCol w="1813825"/>
                <a:gridCol w="2582325"/>
              </a:tblGrid>
              <a:tr h="381000">
                <a:tc>
                  <a:txBody>
                    <a:bodyPr/>
                    <a:lstStyle/>
                    <a:p>
                      <a:pPr indent="0" lvl="0" marL="0" rtl="0" algn="l">
                        <a:spcBef>
                          <a:spcPts val="0"/>
                        </a:spcBef>
                        <a:spcAft>
                          <a:spcPts val="0"/>
                        </a:spcAft>
                        <a:buNone/>
                      </a:pPr>
                      <a:r>
                        <a:rPr lang="en"/>
                        <a:t>Sr. No</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Name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Email id</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Atharva Tayade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atharva.tayade18@vit.edu</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Pratik Waso</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pratik.waso18@vit.edu</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66" name="Google Shape;66;p13"/>
          <p:cNvSpPr txBox="1"/>
          <p:nvPr/>
        </p:nvSpPr>
        <p:spPr>
          <a:xfrm>
            <a:off x="952525" y="2123175"/>
            <a:ext cx="597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Team name : Geekycryptos</a:t>
            </a:r>
            <a:endParaRPr sz="2300">
              <a:latin typeface="Times New Roman"/>
              <a:ea typeface="Times New Roman"/>
              <a:cs typeface="Times New Roman"/>
              <a:sym typeface="Times New Roman"/>
            </a:endParaRPr>
          </a:p>
        </p:txBody>
      </p:sp>
      <p:sp>
        <p:nvSpPr>
          <p:cNvPr id="67" name="Google Shape;67;p13"/>
          <p:cNvSpPr txBox="1"/>
          <p:nvPr/>
        </p:nvSpPr>
        <p:spPr>
          <a:xfrm>
            <a:off x="952525" y="3041025"/>
            <a:ext cx="49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Team Details :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3" name="Google Shape;73;p14"/>
          <p:cNvSpPr txBox="1"/>
          <p:nvPr/>
        </p:nvSpPr>
        <p:spPr>
          <a:xfrm>
            <a:off x="338675" y="1445850"/>
            <a:ext cx="85206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solidFill>
                  <a:srgbClr val="142025"/>
                </a:solidFill>
                <a:highlight>
                  <a:srgbClr val="FFFFFF"/>
                </a:highlight>
              </a:rPr>
              <a:t>The field of cryptocurrencies and the blockchain is extremely exciting, with new projects and developments coming to light almost daily. The most recent buzzword around the blockchain surrounds NFTs, or non fungible tokens and the new way of tokenizing art, and media made popular.</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solidFill>
                  <a:srgbClr val="142025"/>
                </a:solidFill>
                <a:highlight>
                  <a:srgbClr val="FFFFFF"/>
                </a:highlight>
              </a:rPr>
              <a:t>The beauty of the blockchain is that the smart contracts take these transactions and authenticate and verify every transaction, removing the aspect of human intervention and error.</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solidFill>
                  <a:srgbClr val="142025"/>
                </a:solidFill>
                <a:highlight>
                  <a:srgbClr val="FFFFFF"/>
                </a:highlight>
              </a:rPr>
              <a:t>However, those who buy and sell cryptos, or who have ever transferred their holdings to another person, using wallet addresses, know just how easy it is to make a mistake and send it to the wrong place.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Sometimes you may accidentally send your cryptocurrency to the wrong wallet address.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And this mistake leads to </a:t>
            </a:r>
            <a:r>
              <a:rPr lang="en" sz="1700">
                <a:latin typeface="Roboto"/>
                <a:ea typeface="Roboto"/>
                <a:cs typeface="Roboto"/>
                <a:sym typeface="Roboto"/>
              </a:rPr>
              <a:t>losing</a:t>
            </a:r>
            <a:r>
              <a:rPr lang="en" sz="1700">
                <a:latin typeface="Roboto"/>
                <a:ea typeface="Roboto"/>
                <a:cs typeface="Roboto"/>
                <a:sym typeface="Roboto"/>
              </a:rPr>
              <a:t> your whole assets permanently as it is irreversible</a:t>
            </a:r>
            <a:endParaRPr sz="17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9" name="Google Shape;79;p15"/>
          <p:cNvSpPr txBox="1"/>
          <p:nvPr/>
        </p:nvSpPr>
        <p:spPr>
          <a:xfrm>
            <a:off x="401825" y="1446600"/>
            <a:ext cx="84306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To prevent user from sending cryptocurrency to wrong address.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To guide user how to select proper address where he needs to send his assets.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Redirecting</a:t>
            </a:r>
            <a:r>
              <a:rPr lang="en" sz="2000">
                <a:latin typeface="Roboto"/>
                <a:ea typeface="Roboto"/>
                <a:cs typeface="Roboto"/>
                <a:sym typeface="Roboto"/>
              </a:rPr>
              <a:t> user to third-party website (coingecko/coinmarketcap) where all details of that cryptocurrency is given and also make user to choose which chain he needs for withdrawal</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Giving idea of how much fee required for withdrawal of that cryptocurrency to the user.</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a:t>
            </a:r>
            <a:r>
              <a:rPr lang="en"/>
              <a:t> Model</a:t>
            </a:r>
            <a:endParaRPr/>
          </a:p>
        </p:txBody>
      </p:sp>
      <p:pic>
        <p:nvPicPr>
          <p:cNvPr id="85" name="Google Shape;85;p16"/>
          <p:cNvPicPr preferRelativeResize="0"/>
          <p:nvPr/>
        </p:nvPicPr>
        <p:blipFill>
          <a:blip r:embed="rId3">
            <a:alphaModFix/>
          </a:blip>
          <a:stretch>
            <a:fillRect/>
          </a:stretch>
        </p:blipFill>
        <p:spPr>
          <a:xfrm>
            <a:off x="3904250" y="902831"/>
            <a:ext cx="4900275" cy="333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968925" y="152400"/>
            <a:ext cx="5120019" cy="4838700"/>
          </a:xfrm>
          <a:prstGeom prst="rect">
            <a:avLst/>
          </a:prstGeom>
          <a:noFill/>
          <a:ln>
            <a:noFill/>
          </a:ln>
        </p:spPr>
      </p:pic>
      <p:sp>
        <p:nvSpPr>
          <p:cNvPr id="91" name="Google Shape;91;p1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Model</a:t>
            </a:r>
            <a:endParaRPr/>
          </a:p>
        </p:txBody>
      </p:sp>
      <p:sp>
        <p:nvSpPr>
          <p:cNvPr id="92" name="Google Shape;92;p1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4631150" y="1215550"/>
            <a:ext cx="3164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400">
                <a:latin typeface="Roboto"/>
                <a:ea typeface="Roboto"/>
                <a:cs typeface="Roboto"/>
                <a:sym typeface="Roboto"/>
              </a:rPr>
              <a:t>Thank You !!</a:t>
            </a:r>
            <a:endParaRPr sz="6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