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642075" y="395651"/>
            <a:ext cx="8222100" cy="126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t>Fully Homomorphic Encrypted Credit Card Fraud Detection</a:t>
            </a:r>
            <a:endParaRPr b="1" sz="6300"/>
          </a:p>
        </p:txBody>
      </p:sp>
      <p:sp>
        <p:nvSpPr>
          <p:cNvPr id="86" name="Google Shape;86;p13"/>
          <p:cNvSpPr txBox="1"/>
          <p:nvPr>
            <p:ph idx="1" type="subTitle"/>
          </p:nvPr>
        </p:nvSpPr>
        <p:spPr>
          <a:xfrm>
            <a:off x="642075" y="2071225"/>
            <a:ext cx="8222100" cy="19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Team Name</a:t>
            </a:r>
            <a:r>
              <a:rPr b="1" lang="en"/>
              <a:t>: Regit</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sz="1800"/>
              <a:t>Team Members</a:t>
            </a:r>
            <a:r>
              <a:rPr b="1" lang="en"/>
              <a:t>:</a:t>
            </a:r>
            <a:endParaRPr b="1"/>
          </a:p>
          <a:p>
            <a:pPr indent="-330200" lvl="0" marL="457200" rtl="0" algn="l">
              <a:spcBef>
                <a:spcPts val="0"/>
              </a:spcBef>
              <a:spcAft>
                <a:spcPts val="0"/>
              </a:spcAft>
              <a:buSzPts val="1600"/>
              <a:buAutoNum type="arabicPeriod"/>
            </a:pPr>
            <a:r>
              <a:rPr b="1" lang="en" sz="1600"/>
              <a:t>Jatan Loya</a:t>
            </a:r>
            <a:endParaRPr b="1" sz="1600"/>
          </a:p>
          <a:p>
            <a:pPr indent="-330200" lvl="0" marL="457200" rtl="0" algn="l">
              <a:spcBef>
                <a:spcPts val="0"/>
              </a:spcBef>
              <a:spcAft>
                <a:spcPts val="0"/>
              </a:spcAft>
              <a:buSzPts val="1600"/>
              <a:buAutoNum type="arabicPeriod"/>
            </a:pPr>
            <a:r>
              <a:rPr b="1" lang="en" sz="1600"/>
              <a:t>Tejas Bana</a:t>
            </a:r>
            <a:endParaRPr b="1" sz="1600"/>
          </a:p>
          <a:p>
            <a:pPr indent="-330200" lvl="0" marL="457200" rtl="0" algn="l">
              <a:spcBef>
                <a:spcPts val="0"/>
              </a:spcBef>
              <a:spcAft>
                <a:spcPts val="0"/>
              </a:spcAft>
              <a:buSzPts val="1600"/>
              <a:buAutoNum type="arabicPeriod"/>
            </a:pPr>
            <a:r>
              <a:rPr b="1" lang="en" sz="1600"/>
              <a:t>Siddhant Kulkarni</a:t>
            </a:r>
            <a:endParaRPr b="1" sz="1600"/>
          </a:p>
          <a:p>
            <a:pPr indent="0" lvl="0" marL="0" rtl="0" algn="l">
              <a:spcBef>
                <a:spcPts val="0"/>
              </a:spcBef>
              <a:spcAft>
                <a:spcPts val="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grpSp>
        <p:nvGrpSpPr>
          <p:cNvPr id="92" name="Google Shape;92;p14"/>
          <p:cNvGrpSpPr/>
          <p:nvPr/>
        </p:nvGrpSpPr>
        <p:grpSpPr>
          <a:xfrm>
            <a:off x="431925" y="1304875"/>
            <a:ext cx="2628925"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900">
                <a:solidFill>
                  <a:schemeClr val="lt1"/>
                </a:solidFill>
              </a:rPr>
              <a:t>Fraud Detection </a:t>
            </a:r>
            <a:endParaRPr sz="1900">
              <a:solidFill>
                <a:schemeClr val="lt1"/>
              </a:solidFill>
            </a:endParaRPr>
          </a:p>
        </p:txBody>
      </p:sp>
      <p:sp>
        <p:nvSpPr>
          <p:cNvPr id="96" name="Google Shape;96;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202124"/>
                </a:solidFill>
                <a:highlight>
                  <a:srgbClr val="FFFFFF"/>
                </a:highlight>
              </a:rPr>
              <a:t>The </a:t>
            </a:r>
            <a:r>
              <a:rPr b="1" lang="en" sz="1400">
                <a:solidFill>
                  <a:srgbClr val="202124"/>
                </a:solidFill>
              </a:rPr>
              <a:t>Credit Card Fraud Detection Problem</a:t>
            </a:r>
            <a:r>
              <a:rPr lang="en" sz="1400">
                <a:solidFill>
                  <a:srgbClr val="202124"/>
                </a:solidFill>
                <a:highlight>
                  <a:srgbClr val="FFFFFF"/>
                </a:highlight>
              </a:rPr>
              <a:t> includes modeling past </a:t>
            </a:r>
            <a:r>
              <a:rPr b="1" lang="en" sz="1400">
                <a:solidFill>
                  <a:srgbClr val="202124"/>
                </a:solidFill>
              </a:rPr>
              <a:t>credit card</a:t>
            </a:r>
            <a:r>
              <a:rPr lang="en" sz="1400">
                <a:solidFill>
                  <a:srgbClr val="202124"/>
                </a:solidFill>
                <a:highlight>
                  <a:srgbClr val="FFFFFF"/>
                </a:highlight>
              </a:rPr>
              <a:t> transactions with the knowledge of the ones that turned out to be a </a:t>
            </a:r>
            <a:r>
              <a:rPr b="1" lang="en" sz="1400">
                <a:solidFill>
                  <a:srgbClr val="202124"/>
                </a:solidFill>
              </a:rPr>
              <a:t>fraud</a:t>
            </a:r>
            <a:r>
              <a:rPr lang="en" sz="1400">
                <a:solidFill>
                  <a:srgbClr val="202124"/>
                </a:solidFill>
                <a:highlight>
                  <a:srgbClr val="FFFFFF"/>
                </a:highlight>
              </a:rPr>
              <a:t>. This model is then used to identify whether a new transaction is </a:t>
            </a:r>
            <a:r>
              <a:rPr b="1" lang="en" sz="1400">
                <a:solidFill>
                  <a:srgbClr val="202124"/>
                </a:solidFill>
              </a:rPr>
              <a:t>fraudulent</a:t>
            </a:r>
            <a:r>
              <a:rPr lang="en" sz="1400">
                <a:solidFill>
                  <a:srgbClr val="202124"/>
                </a:solidFill>
                <a:highlight>
                  <a:srgbClr val="FFFFFF"/>
                </a:highlight>
              </a:rPr>
              <a:t> or not.</a:t>
            </a:r>
            <a:endParaRPr/>
          </a:p>
        </p:txBody>
      </p:sp>
      <p:grpSp>
        <p:nvGrpSpPr>
          <p:cNvPr id="97" name="Google Shape;97;p14"/>
          <p:cNvGrpSpPr/>
          <p:nvPr/>
        </p:nvGrpSpPr>
        <p:grpSpPr>
          <a:xfrm>
            <a:off x="3320450" y="1304875"/>
            <a:ext cx="2632500" cy="3416400"/>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lt1"/>
                </a:solidFill>
              </a:rPr>
              <a:t>Privacy-preserving</a:t>
            </a:r>
            <a:endParaRPr b="1" sz="1900">
              <a:solidFill>
                <a:schemeClr val="lt1"/>
              </a:solidFill>
            </a:endParaRPr>
          </a:p>
        </p:txBody>
      </p:sp>
      <p:sp>
        <p:nvSpPr>
          <p:cNvPr id="101" name="Google Shape;101;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02124"/>
                </a:solidFill>
                <a:highlight>
                  <a:srgbClr val="FFFFFF"/>
                </a:highlight>
              </a:rPr>
              <a:t>Fully Homomorphic Encryption (</a:t>
            </a:r>
            <a:r>
              <a:rPr b="1" lang="en" sz="1400">
                <a:solidFill>
                  <a:srgbClr val="202124"/>
                </a:solidFill>
              </a:rPr>
              <a:t>FHE</a:t>
            </a:r>
            <a:r>
              <a:rPr lang="en" sz="1400">
                <a:solidFill>
                  <a:srgbClr val="202124"/>
                </a:solidFill>
                <a:highlight>
                  <a:srgbClr val="FFFFFF"/>
                </a:highlight>
              </a:rPr>
              <a:t>) is considered </a:t>
            </a:r>
            <a:r>
              <a:rPr b="1" lang="en" sz="1400">
                <a:solidFill>
                  <a:srgbClr val="202124"/>
                </a:solidFill>
              </a:rPr>
              <a:t>the</a:t>
            </a:r>
            <a:r>
              <a:rPr lang="en" sz="1400">
                <a:solidFill>
                  <a:srgbClr val="202124"/>
                </a:solidFill>
                <a:highlight>
                  <a:srgbClr val="FFFFFF"/>
                </a:highlight>
              </a:rPr>
              <a:t> holy grail of cryptography .</a:t>
            </a:r>
            <a:endParaRPr sz="1400">
              <a:solidFill>
                <a:srgbClr val="202124"/>
              </a:solidFill>
              <a:highlight>
                <a:srgbClr val="FFFFFF"/>
              </a:highlight>
            </a:endParaRPr>
          </a:p>
          <a:p>
            <a:pPr indent="0" lvl="0" marL="0" rtl="0" algn="l">
              <a:spcBef>
                <a:spcPts val="1600"/>
              </a:spcBef>
              <a:spcAft>
                <a:spcPts val="1600"/>
              </a:spcAft>
              <a:buNone/>
            </a:pPr>
            <a:r>
              <a:rPr lang="en" sz="1400">
                <a:solidFill>
                  <a:srgbClr val="202124"/>
                </a:solidFill>
                <a:highlight>
                  <a:srgbClr val="FCFCFC"/>
                </a:highlight>
              </a:rPr>
              <a:t>It allows a non-trustworthy third-party resource to process encrypted information without disclosing confidential data.</a:t>
            </a:r>
            <a:endParaRPr sz="1400">
              <a:solidFill>
                <a:srgbClr val="202124"/>
              </a:solidFill>
              <a:highlight>
                <a:srgbClr val="FFFFFF"/>
              </a:highlight>
            </a:endParaRPr>
          </a:p>
        </p:txBody>
      </p:sp>
      <p:grpSp>
        <p:nvGrpSpPr>
          <p:cNvPr id="102" name="Google Shape;102;p14"/>
          <p:cNvGrpSpPr/>
          <p:nvPr/>
        </p:nvGrpSpPr>
        <p:grpSpPr>
          <a:xfrm>
            <a:off x="6212550" y="1304875"/>
            <a:ext cx="2632500" cy="3416400"/>
            <a:chOff x="6212550" y="1304875"/>
            <a:chExt cx="2632500" cy="3416400"/>
          </a:xfrm>
        </p:grpSpPr>
        <p:sp>
          <p:nvSpPr>
            <p:cNvPr id="103" name="Google Shape;103;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lt1"/>
                </a:solidFill>
              </a:rPr>
              <a:t>Methods:</a:t>
            </a:r>
            <a:endParaRPr b="1" sz="1900">
              <a:solidFill>
                <a:schemeClr val="lt1"/>
              </a:solidFill>
            </a:endParaRPr>
          </a:p>
        </p:txBody>
      </p:sp>
      <p:sp>
        <p:nvSpPr>
          <p:cNvPr id="106" name="Google Shape;106;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02124"/>
                </a:solidFill>
              </a:rPr>
              <a:t>We </a:t>
            </a:r>
            <a:r>
              <a:rPr lang="en" sz="1400">
                <a:solidFill>
                  <a:srgbClr val="202124"/>
                </a:solidFill>
              </a:rPr>
              <a:t>propose</a:t>
            </a:r>
            <a:r>
              <a:rPr lang="en" sz="1400">
                <a:solidFill>
                  <a:srgbClr val="202124"/>
                </a:solidFill>
              </a:rPr>
              <a:t> two methods:</a:t>
            </a:r>
            <a:endParaRPr sz="1400">
              <a:solidFill>
                <a:srgbClr val="202124"/>
              </a:solidFill>
            </a:endParaRPr>
          </a:p>
          <a:p>
            <a:pPr indent="-317500" lvl="0" marL="457200" rtl="0" algn="l">
              <a:spcBef>
                <a:spcPts val="1600"/>
              </a:spcBef>
              <a:spcAft>
                <a:spcPts val="0"/>
              </a:spcAft>
              <a:buClr>
                <a:srgbClr val="202124"/>
              </a:buClr>
              <a:buSzPts val="1400"/>
              <a:buAutoNum type="arabicPeriod"/>
            </a:pPr>
            <a:r>
              <a:rPr lang="en" sz="1400">
                <a:solidFill>
                  <a:srgbClr val="202124"/>
                </a:solidFill>
              </a:rPr>
              <a:t>Regression model trained and evaluated on encrypted data.</a:t>
            </a:r>
            <a:endParaRPr sz="1400">
              <a:solidFill>
                <a:srgbClr val="202124"/>
              </a:solidFill>
            </a:endParaRPr>
          </a:p>
          <a:p>
            <a:pPr indent="-317500" lvl="0" marL="457200" rtl="0" algn="l">
              <a:spcBef>
                <a:spcPts val="0"/>
              </a:spcBef>
              <a:spcAft>
                <a:spcPts val="0"/>
              </a:spcAft>
              <a:buClr>
                <a:srgbClr val="202124"/>
              </a:buClr>
              <a:buSzPts val="1400"/>
              <a:buAutoNum type="arabicPeriod"/>
            </a:pPr>
            <a:r>
              <a:rPr lang="en" sz="1400">
                <a:solidFill>
                  <a:srgbClr val="202124"/>
                </a:solidFill>
              </a:rPr>
              <a:t>Neural Network trained using differential privacy and evaluation on FHE data.</a:t>
            </a:r>
            <a:endParaRPr sz="1400">
              <a:solidFill>
                <a:srgbClr val="20212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deep-dive</a:t>
            </a:r>
            <a:endParaRPr/>
          </a:p>
        </p:txBody>
      </p:sp>
      <p:sp>
        <p:nvSpPr>
          <p:cNvPr id="112" name="Google Shape;112;p1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3" name="Google Shape;113;p1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14" name="Google Shape;114;p15"/>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Finding Dataset</a:t>
            </a:r>
            <a:endParaRPr b="1" sz="1600"/>
          </a:p>
          <a:p>
            <a:pPr indent="0" lvl="0" marL="0" rtl="0" algn="l">
              <a:spcBef>
                <a:spcPts val="800"/>
              </a:spcBef>
              <a:spcAft>
                <a:spcPts val="800"/>
              </a:spcAft>
              <a:buNone/>
            </a:pPr>
            <a:r>
              <a:rPr lang="en" sz="1600"/>
              <a:t>To find a reliable dataset since compliance makes it difficult to release datasets to public</a:t>
            </a:r>
            <a:endParaRPr sz="1600"/>
          </a:p>
        </p:txBody>
      </p:sp>
      <p:sp>
        <p:nvSpPr>
          <p:cNvPr id="115" name="Google Shape;115;p1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6" name="Google Shape;116;p1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17" name="Google Shape;117;p15"/>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Training</a:t>
            </a:r>
            <a:r>
              <a:rPr b="1" lang="en" sz="1600"/>
              <a:t> on encrypted data</a:t>
            </a:r>
            <a:endParaRPr b="1" sz="1600"/>
          </a:p>
          <a:p>
            <a:pPr indent="0" lvl="0" marL="0" rtl="0" algn="l">
              <a:spcBef>
                <a:spcPts val="800"/>
              </a:spcBef>
              <a:spcAft>
                <a:spcPts val="800"/>
              </a:spcAft>
              <a:buNone/>
            </a:pPr>
            <a:r>
              <a:rPr lang="en" sz="1600"/>
              <a:t>FHE </a:t>
            </a:r>
            <a:r>
              <a:rPr lang="en" sz="1600"/>
              <a:t>operations</a:t>
            </a:r>
            <a:r>
              <a:rPr lang="en" sz="1600"/>
              <a:t> especially </a:t>
            </a:r>
            <a:r>
              <a:rPr lang="en" sz="1600"/>
              <a:t>multiplication</a:t>
            </a:r>
            <a:r>
              <a:rPr lang="en" sz="1600"/>
              <a:t> operations are computationally slower to run</a:t>
            </a:r>
            <a:endParaRPr sz="1600"/>
          </a:p>
        </p:txBody>
      </p:sp>
      <p:sp>
        <p:nvSpPr>
          <p:cNvPr id="118" name="Google Shape;118;p1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9" name="Google Shape;119;p15"/>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20" name="Google Shape;120;p15"/>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Testing on encrypted data</a:t>
            </a:r>
            <a:endParaRPr b="1" sz="1600"/>
          </a:p>
          <a:p>
            <a:pPr indent="0" lvl="0" marL="0" rtl="0" algn="l">
              <a:spcBef>
                <a:spcPts val="800"/>
              </a:spcBef>
              <a:spcAft>
                <a:spcPts val="800"/>
              </a:spcAft>
              <a:buNone/>
            </a:pPr>
            <a:r>
              <a:rPr lang="en" sz="1600"/>
              <a:t>To bring encrypted inference time and accuracy on par with </a:t>
            </a:r>
            <a:r>
              <a:rPr lang="en" sz="1600"/>
              <a:t>traditional inference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126" name="Google Shape;126;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just">
              <a:lnSpc>
                <a:spcPct val="100000"/>
              </a:lnSpc>
              <a:spcBef>
                <a:spcPts val="0"/>
              </a:spcBef>
              <a:spcAft>
                <a:spcPts val="0"/>
              </a:spcAft>
              <a:buClr>
                <a:srgbClr val="000000"/>
              </a:buClr>
              <a:buFont typeface="Arial"/>
              <a:buNone/>
            </a:pPr>
            <a:r>
              <a:rPr lang="en">
                <a:latin typeface="Calibri"/>
                <a:ea typeface="Calibri"/>
                <a:cs typeface="Calibri"/>
                <a:sym typeface="Calibri"/>
              </a:rPr>
              <a:t>We aim to develop a system for detecting fraud using machine learning for privacy-preserving and more accurate detection. We propose using two different Deep Learning models for detection the fraud using Neural Network with differential privacy and Regression model with FHE data training.Performance of both the models will be evaluated on encrypted data. There is scope for developing a application for the same.</a:t>
            </a:r>
            <a:endParaRPr>
              <a:latin typeface="Calibri"/>
              <a:ea typeface="Calibri"/>
              <a:cs typeface="Calibri"/>
              <a:sym typeface="Calibri"/>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descr="Background pointer shape in timeline graphic" id="131" name="Google Shape;131;p17"/>
          <p:cNvSpPr/>
          <p:nvPr/>
        </p:nvSpPr>
        <p:spPr>
          <a:xfrm>
            <a:off x="211318" y="2044413"/>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2" name="Google Shape;132;p17"/>
          <p:cNvSpPr txBox="1"/>
          <p:nvPr>
            <p:ph idx="4294967295" type="body"/>
          </p:nvPr>
        </p:nvSpPr>
        <p:spPr>
          <a:xfrm>
            <a:off x="211308" y="2181963"/>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Raw Data</a:t>
            </a:r>
            <a:endParaRPr sz="1600">
              <a:solidFill>
                <a:schemeClr val="lt1"/>
              </a:solidFill>
            </a:endParaRPr>
          </a:p>
        </p:txBody>
      </p:sp>
      <p:grpSp>
        <p:nvGrpSpPr>
          <p:cNvPr id="133" name="Google Shape;133;p17"/>
          <p:cNvGrpSpPr/>
          <p:nvPr/>
        </p:nvGrpSpPr>
        <p:grpSpPr>
          <a:xfrm>
            <a:off x="839654" y="1455628"/>
            <a:ext cx="198900" cy="593656"/>
            <a:chOff x="777447" y="1610215"/>
            <a:chExt cx="198900" cy="593656"/>
          </a:xfrm>
        </p:grpSpPr>
        <p:cxnSp>
          <p:nvCxnSpPr>
            <p:cNvPr id="134" name="Google Shape;134;p17"/>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35" name="Google Shape;135;p17"/>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7"/>
          <p:cNvSpPr txBox="1"/>
          <p:nvPr>
            <p:ph idx="4294967295" type="body"/>
          </p:nvPr>
        </p:nvSpPr>
        <p:spPr>
          <a:xfrm>
            <a:off x="211310" y="634054"/>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Finding and cleaning Dataset</a:t>
            </a:r>
            <a:endParaRPr sz="1600"/>
          </a:p>
        </p:txBody>
      </p:sp>
      <p:sp>
        <p:nvSpPr>
          <p:cNvPr descr="Background pointer shape in timeline graphic" id="137" name="Google Shape;137;p17"/>
          <p:cNvSpPr/>
          <p:nvPr/>
        </p:nvSpPr>
        <p:spPr>
          <a:xfrm>
            <a:off x="1687438" y="2044413"/>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8" name="Google Shape;138;p17"/>
          <p:cNvSpPr txBox="1"/>
          <p:nvPr>
            <p:ph idx="4294967295" type="body"/>
          </p:nvPr>
        </p:nvSpPr>
        <p:spPr>
          <a:xfrm>
            <a:off x="1996701" y="2181963"/>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Processed Data</a:t>
            </a:r>
            <a:endParaRPr sz="1600">
              <a:solidFill>
                <a:schemeClr val="lt1"/>
              </a:solidFill>
            </a:endParaRPr>
          </a:p>
        </p:txBody>
      </p:sp>
      <p:grpSp>
        <p:nvGrpSpPr>
          <p:cNvPr id="139" name="Google Shape;139;p17"/>
          <p:cNvGrpSpPr/>
          <p:nvPr/>
        </p:nvGrpSpPr>
        <p:grpSpPr>
          <a:xfrm>
            <a:off x="2555017" y="2784370"/>
            <a:ext cx="198900" cy="593656"/>
            <a:chOff x="2223534" y="2938958"/>
            <a:chExt cx="198900" cy="593656"/>
          </a:xfrm>
        </p:grpSpPr>
        <p:cxnSp>
          <p:nvCxnSpPr>
            <p:cNvPr id="140" name="Google Shape;140;p17"/>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41" name="Google Shape;141;p17"/>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 name="Google Shape;142;p17"/>
          <p:cNvSpPr txBox="1"/>
          <p:nvPr>
            <p:ph idx="4294967295" type="body"/>
          </p:nvPr>
        </p:nvSpPr>
        <p:spPr>
          <a:xfrm>
            <a:off x="1774147" y="3603138"/>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Encrypting</a:t>
            </a:r>
            <a:r>
              <a:rPr lang="en" sz="1600"/>
              <a:t> Dataset</a:t>
            </a:r>
            <a:endParaRPr sz="1600"/>
          </a:p>
        </p:txBody>
      </p:sp>
      <p:sp>
        <p:nvSpPr>
          <p:cNvPr descr="Background pointer shape in timeline graphic" id="143" name="Google Shape;143;p17"/>
          <p:cNvSpPr/>
          <p:nvPr/>
        </p:nvSpPr>
        <p:spPr>
          <a:xfrm>
            <a:off x="3342358" y="2044413"/>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4" name="Google Shape;144;p17"/>
          <p:cNvSpPr txBox="1"/>
          <p:nvPr>
            <p:ph idx="4294967295" type="body"/>
          </p:nvPr>
        </p:nvSpPr>
        <p:spPr>
          <a:xfrm>
            <a:off x="3638139" y="2181963"/>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Encrypted Data</a:t>
            </a:r>
            <a:endParaRPr sz="1600">
              <a:solidFill>
                <a:schemeClr val="lt1"/>
              </a:solidFill>
            </a:endParaRPr>
          </a:p>
        </p:txBody>
      </p:sp>
      <p:grpSp>
        <p:nvGrpSpPr>
          <p:cNvPr id="145" name="Google Shape;145;p17"/>
          <p:cNvGrpSpPr/>
          <p:nvPr/>
        </p:nvGrpSpPr>
        <p:grpSpPr>
          <a:xfrm>
            <a:off x="4189929" y="1455628"/>
            <a:ext cx="198900" cy="593656"/>
            <a:chOff x="3918084" y="1610215"/>
            <a:chExt cx="198900" cy="593656"/>
          </a:xfrm>
        </p:grpSpPr>
        <p:cxnSp>
          <p:nvCxnSpPr>
            <p:cNvPr id="146" name="Google Shape;146;p17"/>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47" name="Google Shape;147;p17"/>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17"/>
          <p:cNvSpPr txBox="1"/>
          <p:nvPr>
            <p:ph idx="4294967295" type="body"/>
          </p:nvPr>
        </p:nvSpPr>
        <p:spPr>
          <a:xfrm>
            <a:off x="3342351" y="634051"/>
            <a:ext cx="1698600" cy="78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Encrypted model training</a:t>
            </a:r>
            <a:endParaRPr sz="1600"/>
          </a:p>
        </p:txBody>
      </p:sp>
      <p:sp>
        <p:nvSpPr>
          <p:cNvPr descr="Background pointer shape in timeline graphic" id="149" name="Google Shape;149;p17"/>
          <p:cNvSpPr/>
          <p:nvPr/>
        </p:nvSpPr>
        <p:spPr>
          <a:xfrm>
            <a:off x="4997278" y="2044413"/>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0" name="Google Shape;150;p17"/>
          <p:cNvSpPr txBox="1"/>
          <p:nvPr>
            <p:ph idx="4294967295" type="body"/>
          </p:nvPr>
        </p:nvSpPr>
        <p:spPr>
          <a:xfrm>
            <a:off x="5220250" y="2181963"/>
            <a:ext cx="13824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Evaluation</a:t>
            </a:r>
            <a:endParaRPr sz="1600">
              <a:solidFill>
                <a:schemeClr val="lt1"/>
              </a:solidFill>
            </a:endParaRPr>
          </a:p>
        </p:txBody>
      </p:sp>
      <p:grpSp>
        <p:nvGrpSpPr>
          <p:cNvPr id="151" name="Google Shape;151;p17"/>
          <p:cNvGrpSpPr/>
          <p:nvPr/>
        </p:nvGrpSpPr>
        <p:grpSpPr>
          <a:xfrm>
            <a:off x="5843454" y="2784370"/>
            <a:ext cx="198900" cy="593656"/>
            <a:chOff x="5958946" y="2938958"/>
            <a:chExt cx="198900" cy="593656"/>
          </a:xfrm>
        </p:grpSpPr>
        <p:cxnSp>
          <p:nvCxnSpPr>
            <p:cNvPr id="152" name="Google Shape;152;p17"/>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53" name="Google Shape;153;p17"/>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7"/>
          <p:cNvSpPr txBox="1"/>
          <p:nvPr>
            <p:ph idx="4294967295" type="body"/>
          </p:nvPr>
        </p:nvSpPr>
        <p:spPr>
          <a:xfrm>
            <a:off x="5132778" y="3510020"/>
            <a:ext cx="1698600" cy="593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600">
                <a:solidFill>
                  <a:srgbClr val="202124"/>
                </a:solidFill>
              </a:rPr>
              <a:t>Prediction on encrypted data</a:t>
            </a:r>
            <a:endParaRPr sz="1600">
              <a:solidFill>
                <a:srgbClr val="202124"/>
              </a:solidFill>
            </a:endParaRPr>
          </a:p>
          <a:p>
            <a:pPr indent="0" lvl="0" marL="0" rtl="0" algn="l">
              <a:spcBef>
                <a:spcPts val="0"/>
              </a:spcBef>
              <a:spcAft>
                <a:spcPts val="1600"/>
              </a:spcAft>
              <a:buNone/>
            </a:pPr>
            <a:r>
              <a:t/>
            </a:r>
            <a:endParaRPr sz="1600"/>
          </a:p>
        </p:txBody>
      </p:sp>
      <p:sp>
        <p:nvSpPr>
          <p:cNvPr descr="Background pointer shape in timeline graphic" id="155" name="Google Shape;155;p17"/>
          <p:cNvSpPr/>
          <p:nvPr/>
        </p:nvSpPr>
        <p:spPr>
          <a:xfrm>
            <a:off x="6652178" y="2044413"/>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56" name="Google Shape;156;p17"/>
          <p:cNvGrpSpPr/>
          <p:nvPr/>
        </p:nvGrpSpPr>
        <p:grpSpPr>
          <a:xfrm>
            <a:off x="7489829" y="1455628"/>
            <a:ext cx="198900" cy="593656"/>
            <a:chOff x="3918084" y="1610215"/>
            <a:chExt cx="198900" cy="593656"/>
          </a:xfrm>
        </p:grpSpPr>
        <p:cxnSp>
          <p:nvCxnSpPr>
            <p:cNvPr id="157" name="Google Shape;157;p17"/>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58" name="Google Shape;158;p17"/>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17"/>
          <p:cNvSpPr txBox="1"/>
          <p:nvPr>
            <p:ph idx="4294967295" type="body"/>
          </p:nvPr>
        </p:nvSpPr>
        <p:spPr>
          <a:xfrm>
            <a:off x="6467885" y="574054"/>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Returns the results on the encrypted data and send back to the user</a:t>
            </a:r>
            <a:endParaRPr sz="1600"/>
          </a:p>
        </p:txBody>
      </p:sp>
      <p:sp>
        <p:nvSpPr>
          <p:cNvPr id="160" name="Google Shape;160;p17"/>
          <p:cNvSpPr txBox="1"/>
          <p:nvPr>
            <p:ph idx="4294967295" type="body"/>
          </p:nvPr>
        </p:nvSpPr>
        <p:spPr>
          <a:xfrm>
            <a:off x="6986525" y="2181963"/>
            <a:ext cx="13824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Results</a:t>
            </a:r>
            <a:endParaRPr sz="1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265500" y="140325"/>
            <a:ext cx="4045200" cy="64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Impact</a:t>
            </a:r>
            <a:endParaRPr/>
          </a:p>
        </p:txBody>
      </p:sp>
      <p:sp>
        <p:nvSpPr>
          <p:cNvPr id="166" name="Google Shape;166;p18"/>
          <p:cNvSpPr txBox="1"/>
          <p:nvPr>
            <p:ph idx="1" type="subTitle"/>
          </p:nvPr>
        </p:nvSpPr>
        <p:spPr>
          <a:xfrm>
            <a:off x="265500" y="1035298"/>
            <a:ext cx="4045200" cy="39420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a:t>The Client Request is privacy protected </a:t>
            </a:r>
            <a:endParaRPr/>
          </a:p>
          <a:p>
            <a:pPr indent="-361950" lvl="0" marL="457200" rtl="0" algn="l">
              <a:spcBef>
                <a:spcPts val="0"/>
              </a:spcBef>
              <a:spcAft>
                <a:spcPts val="0"/>
              </a:spcAft>
              <a:buSzPts val="2100"/>
              <a:buChar char="●"/>
            </a:pPr>
            <a:r>
              <a:rPr lang="en"/>
              <a:t>Training model without knowing the actual data.</a:t>
            </a:r>
            <a:endParaRPr/>
          </a:p>
          <a:p>
            <a:pPr indent="-361950" lvl="0" marL="457200" rtl="0" algn="l">
              <a:spcBef>
                <a:spcPts val="0"/>
              </a:spcBef>
              <a:spcAft>
                <a:spcPts val="0"/>
              </a:spcAft>
              <a:buSzPts val="2100"/>
              <a:buChar char="●"/>
            </a:pPr>
            <a:r>
              <a:rPr lang="en"/>
              <a:t>No need to worry i</a:t>
            </a:r>
            <a:r>
              <a:rPr lang="en"/>
              <a:t>n case of data breaches there is no information leak.</a:t>
            </a:r>
            <a:endParaRPr/>
          </a:p>
          <a:p>
            <a:pPr indent="-361950" lvl="0" marL="457200" rtl="0" algn="l">
              <a:spcBef>
                <a:spcPts val="0"/>
              </a:spcBef>
              <a:spcAft>
                <a:spcPts val="0"/>
              </a:spcAft>
              <a:buSzPts val="2100"/>
              <a:buChar char="●"/>
            </a:pPr>
            <a:r>
              <a:rPr lang="en"/>
              <a:t>Users are </a:t>
            </a:r>
            <a:r>
              <a:rPr lang="en"/>
              <a:t>empowered</a:t>
            </a:r>
            <a:endParaRPr/>
          </a:p>
        </p:txBody>
      </p:sp>
      <p:grpSp>
        <p:nvGrpSpPr>
          <p:cNvPr id="167" name="Google Shape;167;p18"/>
          <p:cNvGrpSpPr/>
          <p:nvPr/>
        </p:nvGrpSpPr>
        <p:grpSpPr>
          <a:xfrm>
            <a:off x="4939500" y="1219611"/>
            <a:ext cx="3837000" cy="2704200"/>
            <a:chOff x="4939500" y="1219611"/>
            <a:chExt cx="3837000" cy="2704200"/>
          </a:xfrm>
        </p:grpSpPr>
        <p:cxnSp>
          <p:nvCxnSpPr>
            <p:cNvPr id="168" name="Google Shape;168;p18"/>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69" name="Google Shape;169;p18"/>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70" name="Google Shape;170;p18"/>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71" name="Google Shape;171;p18"/>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72" name="Google Shape;172;p18"/>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73" name="Google Shape;173;p18"/>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74" name="Google Shape;174;p18"/>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75" name="Google Shape;175;p18"/>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76" name="Google Shape;176;p18"/>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77" name="Google Shape;177;p18"/>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178" name="Google Shape;178;p18"/>
          <p:cNvSpPr/>
          <p:nvPr/>
        </p:nvSpPr>
        <p:spPr>
          <a:xfrm>
            <a:off x="7417120" y="282176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a:off x="6810054" y="2239550"/>
            <a:ext cx="23922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 name="Google Shape;180;p18"/>
          <p:cNvGrpSpPr/>
          <p:nvPr/>
        </p:nvGrpSpPr>
        <p:grpSpPr>
          <a:xfrm>
            <a:off x="4939550" y="1772036"/>
            <a:ext cx="3884843" cy="1988088"/>
            <a:chOff x="1000031" y="2059300"/>
            <a:chExt cx="4208475" cy="2153708"/>
          </a:xfrm>
        </p:grpSpPr>
        <p:sp>
          <p:nvSpPr>
            <p:cNvPr id="181" name="Google Shape;181;p18"/>
            <p:cNvSpPr/>
            <p:nvPr/>
          </p:nvSpPr>
          <p:spPr>
            <a:xfrm>
              <a:off x="1000031" y="2083958"/>
              <a:ext cx="4208475" cy="2129050"/>
            </a:xfrm>
            <a:custGeom>
              <a:rect b="b" l="l" r="r" t="t"/>
              <a:pathLst>
                <a:path extrusionOk="0" h="85162" w="168339">
                  <a:moveTo>
                    <a:pt x="0" y="34952"/>
                  </a:moveTo>
                  <a:cubicBezTo>
                    <a:pt x="3623" y="29133"/>
                    <a:pt x="14946" y="1167"/>
                    <a:pt x="21740" y="37"/>
                  </a:cubicBezTo>
                  <a:cubicBezTo>
                    <a:pt x="28534" y="-1093"/>
                    <a:pt x="34478" y="24047"/>
                    <a:pt x="40762" y="28171"/>
                  </a:cubicBezTo>
                  <a:cubicBezTo>
                    <a:pt x="47046" y="32295"/>
                    <a:pt x="53255" y="18986"/>
                    <a:pt x="59445" y="24782"/>
                  </a:cubicBezTo>
                  <a:cubicBezTo>
                    <a:pt x="65635" y="30579"/>
                    <a:pt x="71730" y="60803"/>
                    <a:pt x="77901" y="62950"/>
                  </a:cubicBezTo>
                  <a:cubicBezTo>
                    <a:pt x="84072" y="65097"/>
                    <a:pt x="90490" y="39674"/>
                    <a:pt x="96472" y="37663"/>
                  </a:cubicBezTo>
                  <a:cubicBezTo>
                    <a:pt x="102455" y="35652"/>
                    <a:pt x="108068" y="44640"/>
                    <a:pt x="113796" y="50884"/>
                  </a:cubicBezTo>
                  <a:cubicBezTo>
                    <a:pt x="119524" y="57128"/>
                    <a:pt x="124699" y="70250"/>
                    <a:pt x="130841" y="75127"/>
                  </a:cubicBezTo>
                  <a:cubicBezTo>
                    <a:pt x="136983" y="80004"/>
                    <a:pt x="144396" y="78472"/>
                    <a:pt x="150646" y="80144"/>
                  </a:cubicBezTo>
                  <a:cubicBezTo>
                    <a:pt x="156896" y="81817"/>
                    <a:pt x="165390" y="84326"/>
                    <a:pt x="168339" y="85162"/>
                  </a:cubicBezTo>
                </a:path>
              </a:pathLst>
            </a:custGeom>
            <a:noFill/>
            <a:ln cap="flat" cmpd="sng" w="19050">
              <a:solidFill>
                <a:schemeClr val="accent4"/>
              </a:solidFill>
              <a:prstDash val="solid"/>
              <a:round/>
              <a:headEnd len="med" w="med" type="oval"/>
              <a:tailEnd len="med" w="med" type="oval"/>
            </a:ln>
          </p:spPr>
        </p:sp>
        <p:sp>
          <p:nvSpPr>
            <p:cNvPr id="182" name="Google Shape;182;p18"/>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4208984" y="3919839"/>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a:off x="4658400" y="4034142"/>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18"/>
          <p:cNvSpPr txBox="1"/>
          <p:nvPr>
            <p:ph idx="2" type="body"/>
          </p:nvPr>
        </p:nvSpPr>
        <p:spPr>
          <a:xfrm>
            <a:off x="5801525" y="893400"/>
            <a:ext cx="21783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Privacy</a:t>
            </a:r>
            <a:r>
              <a:rPr lang="en" sz="1300">
                <a:solidFill>
                  <a:schemeClr val="dk1"/>
                </a:solidFill>
              </a:rPr>
              <a:t> Related issues</a:t>
            </a:r>
            <a:endParaRPr sz="1300">
              <a:solidFill>
                <a:schemeClr val="dk1"/>
              </a:solidFill>
            </a:endParaRPr>
          </a:p>
        </p:txBody>
      </p:sp>
      <p:sp>
        <p:nvSpPr>
          <p:cNvPr id="191" name="Google Shape;191;p18"/>
          <p:cNvSpPr txBox="1"/>
          <p:nvPr/>
        </p:nvSpPr>
        <p:spPr>
          <a:xfrm>
            <a:off x="6868100" y="2239538"/>
            <a:ext cx="217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Privacy related issues</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