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Arcade Gamer" charset="1" panose="00000000000000000000"/>
      <p:regular r:id="rId13"/>
    </p:embeddedFont>
    <p:embeddedFont>
      <p:font typeface="Open Sans Bold" charset="1" panose="00000000000000000000"/>
      <p:regular r:id="rId14"/>
    </p:embeddedFont>
    <p:embeddedFont>
      <p:font typeface="Press Start 2P"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16" Target="../media/image29.png" Type="http://schemas.openxmlformats.org/officeDocument/2006/relationships/image"/><Relationship Id="rId17" Target="../media/image30.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34.png" Type="http://schemas.openxmlformats.org/officeDocument/2006/relationships/image"/><Relationship Id="rId12" Target="../media/image35.svg" Type="http://schemas.openxmlformats.org/officeDocument/2006/relationships/image"/><Relationship Id="rId13" Target="../media/image36.png" Type="http://schemas.openxmlformats.org/officeDocument/2006/relationships/image"/><Relationship Id="rId14" Target="../media/image37.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31.jpe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46.png" Type="http://schemas.openxmlformats.org/officeDocument/2006/relationships/image"/><Relationship Id="rId13" Target="../media/image47.svg" Type="http://schemas.openxmlformats.org/officeDocument/2006/relationships/image"/><Relationship Id="rId14" Target="../media/image48.png" Type="http://schemas.openxmlformats.org/officeDocument/2006/relationships/image"/><Relationship Id="rId15" Target="../media/image49.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50.png" Type="http://schemas.openxmlformats.org/officeDocument/2006/relationships/image"/><Relationship Id="rId13" Target="../media/image51.svg" Type="http://schemas.openxmlformats.org/officeDocument/2006/relationships/image"/><Relationship Id="rId2" Target="../media/image44.png" Type="http://schemas.openxmlformats.org/officeDocument/2006/relationships/image"/><Relationship Id="rId3" Target="../media/image45.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13.png" Type="http://schemas.openxmlformats.org/officeDocument/2006/relationships/image"/><Relationship Id="rId17" Target="../media/image14.svg" Type="http://schemas.openxmlformats.org/officeDocument/2006/relationships/image"/><Relationship Id="rId18" Target="../media/image15.png" Type="http://schemas.openxmlformats.org/officeDocument/2006/relationships/image"/><Relationship Id="rId19" Target="../media/image16.svg" Type="http://schemas.openxmlformats.org/officeDocument/2006/relationships/image"/><Relationship Id="rId2" Target="../media/image42.png" Type="http://schemas.openxmlformats.org/officeDocument/2006/relationships/image"/><Relationship Id="rId20" Target="../media/image52.png" Type="http://schemas.openxmlformats.org/officeDocument/2006/relationships/image"/><Relationship Id="rId21" Target="../media/image53.svg" Type="http://schemas.openxmlformats.org/officeDocument/2006/relationships/image"/><Relationship Id="rId22" Target="../media/image54.png" Type="http://schemas.openxmlformats.org/officeDocument/2006/relationships/image"/><Relationship Id="rId23" Target="../media/image55.svg" Type="http://schemas.openxmlformats.org/officeDocument/2006/relationships/image"/><Relationship Id="rId24" Target="../media/image56.png" Type="http://schemas.openxmlformats.org/officeDocument/2006/relationships/image"/><Relationship Id="rId25" Target="../media/image57.svg" Type="http://schemas.openxmlformats.org/officeDocument/2006/relationships/image"/><Relationship Id="rId3" Target="../media/image43.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7129606" y="1057562"/>
            <a:ext cx="4028788" cy="4028788"/>
          </a:xfrm>
          <a:custGeom>
            <a:avLst/>
            <a:gdLst/>
            <a:ahLst/>
            <a:cxnLst/>
            <a:rect r="r" b="b" t="t" l="l"/>
            <a:pathLst>
              <a:path h="4028788" w="4028788">
                <a:moveTo>
                  <a:pt x="0" y="0"/>
                </a:moveTo>
                <a:lnTo>
                  <a:pt x="4028788" y="0"/>
                </a:lnTo>
                <a:lnTo>
                  <a:pt x="4028788" y="4028788"/>
                </a:lnTo>
                <a:lnTo>
                  <a:pt x="0" y="40287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83299" y="7687654"/>
            <a:ext cx="2776001" cy="2599346"/>
          </a:xfrm>
          <a:custGeom>
            <a:avLst/>
            <a:gdLst/>
            <a:ahLst/>
            <a:cxnLst/>
            <a:rect r="r" b="b" t="t" l="l"/>
            <a:pathLst>
              <a:path h="2599346" w="2776001">
                <a:moveTo>
                  <a:pt x="0" y="0"/>
                </a:moveTo>
                <a:lnTo>
                  <a:pt x="2776001" y="0"/>
                </a:lnTo>
                <a:lnTo>
                  <a:pt x="2776001" y="2599346"/>
                </a:lnTo>
                <a:lnTo>
                  <a:pt x="0" y="25993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028700" y="7687654"/>
            <a:ext cx="2776001" cy="2599346"/>
          </a:xfrm>
          <a:custGeom>
            <a:avLst/>
            <a:gdLst/>
            <a:ahLst/>
            <a:cxnLst/>
            <a:rect r="r" b="b" t="t" l="l"/>
            <a:pathLst>
              <a:path h="2599346" w="2776001">
                <a:moveTo>
                  <a:pt x="2776001" y="0"/>
                </a:moveTo>
                <a:lnTo>
                  <a:pt x="0" y="0"/>
                </a:lnTo>
                <a:lnTo>
                  <a:pt x="0" y="2599346"/>
                </a:lnTo>
                <a:lnTo>
                  <a:pt x="2776001" y="2599346"/>
                </a:lnTo>
                <a:lnTo>
                  <a:pt x="277600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1550892" y="7687654"/>
            <a:ext cx="2599346" cy="2599346"/>
          </a:xfrm>
          <a:custGeom>
            <a:avLst/>
            <a:gdLst/>
            <a:ahLst/>
            <a:cxnLst/>
            <a:rect r="r" b="b" t="t" l="l"/>
            <a:pathLst>
              <a:path h="2599346" w="2599346">
                <a:moveTo>
                  <a:pt x="0" y="0"/>
                </a:moveTo>
                <a:lnTo>
                  <a:pt x="2599346" y="0"/>
                </a:lnTo>
                <a:lnTo>
                  <a:pt x="2599346" y="2599346"/>
                </a:lnTo>
                <a:lnTo>
                  <a:pt x="0" y="25993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4137762" y="7687654"/>
            <a:ext cx="2599346" cy="2599346"/>
          </a:xfrm>
          <a:custGeom>
            <a:avLst/>
            <a:gdLst/>
            <a:ahLst/>
            <a:cxnLst/>
            <a:rect r="r" b="b" t="t" l="l"/>
            <a:pathLst>
              <a:path h="2599346" w="2599346">
                <a:moveTo>
                  <a:pt x="2599346" y="0"/>
                </a:moveTo>
                <a:lnTo>
                  <a:pt x="0" y="0"/>
                </a:lnTo>
                <a:lnTo>
                  <a:pt x="0" y="2599346"/>
                </a:lnTo>
                <a:lnTo>
                  <a:pt x="2599346" y="2599346"/>
                </a:lnTo>
                <a:lnTo>
                  <a:pt x="259934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83296" y="6172200"/>
            <a:ext cx="845404" cy="4114800"/>
          </a:xfrm>
          <a:custGeom>
            <a:avLst/>
            <a:gdLst/>
            <a:ahLst/>
            <a:cxnLst/>
            <a:rect r="r" b="b" t="t" l="l"/>
            <a:pathLst>
              <a:path h="4114800" w="845404">
                <a:moveTo>
                  <a:pt x="0" y="0"/>
                </a:moveTo>
                <a:lnTo>
                  <a:pt x="845404" y="0"/>
                </a:lnTo>
                <a:lnTo>
                  <a:pt x="845404"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7259300" y="6172200"/>
            <a:ext cx="845404" cy="4114800"/>
          </a:xfrm>
          <a:custGeom>
            <a:avLst/>
            <a:gdLst/>
            <a:ahLst/>
            <a:cxnLst/>
            <a:rect r="r" b="b" t="t" l="l"/>
            <a:pathLst>
              <a:path h="4114800" w="845404">
                <a:moveTo>
                  <a:pt x="845404" y="0"/>
                </a:moveTo>
                <a:lnTo>
                  <a:pt x="0" y="0"/>
                </a:lnTo>
                <a:lnTo>
                  <a:pt x="0" y="4114800"/>
                </a:lnTo>
                <a:lnTo>
                  <a:pt x="845404" y="4114800"/>
                </a:lnTo>
                <a:lnTo>
                  <a:pt x="84540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554206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870875" y="9420673"/>
            <a:ext cx="2268953" cy="866327"/>
          </a:xfrm>
          <a:custGeom>
            <a:avLst/>
            <a:gdLst/>
            <a:ahLst/>
            <a:cxnLst/>
            <a:rect r="r" b="b" t="t" l="l"/>
            <a:pathLst>
              <a:path h="866327" w="2268953">
                <a:moveTo>
                  <a:pt x="0" y="0"/>
                </a:moveTo>
                <a:lnTo>
                  <a:pt x="2268953" y="0"/>
                </a:lnTo>
                <a:lnTo>
                  <a:pt x="2268953" y="866327"/>
                </a:lnTo>
                <a:lnTo>
                  <a:pt x="0" y="86632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false" rot="0">
            <a:off x="10919185" y="9629372"/>
            <a:ext cx="1826745" cy="657628"/>
          </a:xfrm>
          <a:custGeom>
            <a:avLst/>
            <a:gdLst/>
            <a:ahLst/>
            <a:cxnLst/>
            <a:rect r="r" b="b" t="t" l="l"/>
            <a:pathLst>
              <a:path h="657628" w="1826745">
                <a:moveTo>
                  <a:pt x="1826746" y="0"/>
                </a:moveTo>
                <a:lnTo>
                  <a:pt x="0" y="0"/>
                </a:lnTo>
                <a:lnTo>
                  <a:pt x="0" y="657628"/>
                </a:lnTo>
                <a:lnTo>
                  <a:pt x="1826746" y="657628"/>
                </a:lnTo>
                <a:lnTo>
                  <a:pt x="1826746"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0">
            <a:off x="14148172" y="9407784"/>
            <a:ext cx="2268953" cy="866327"/>
          </a:xfrm>
          <a:custGeom>
            <a:avLst/>
            <a:gdLst/>
            <a:ahLst/>
            <a:cxnLst/>
            <a:rect r="r" b="b" t="t" l="l"/>
            <a:pathLst>
              <a:path h="866327" w="2268953">
                <a:moveTo>
                  <a:pt x="2268953" y="0"/>
                </a:moveTo>
                <a:lnTo>
                  <a:pt x="0" y="0"/>
                </a:lnTo>
                <a:lnTo>
                  <a:pt x="0" y="866328"/>
                </a:lnTo>
                <a:lnTo>
                  <a:pt x="2268953" y="866328"/>
                </a:lnTo>
                <a:lnTo>
                  <a:pt x="2268953"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6" id="16"/>
          <p:cNvSpPr txBox="true"/>
          <p:nvPr/>
        </p:nvSpPr>
        <p:spPr>
          <a:xfrm rot="0">
            <a:off x="1966874" y="2211762"/>
            <a:ext cx="14354252" cy="5091950"/>
          </a:xfrm>
          <a:prstGeom prst="rect">
            <a:avLst/>
          </a:prstGeom>
        </p:spPr>
        <p:txBody>
          <a:bodyPr anchor="t" rtlCol="false" tIns="0" lIns="0" bIns="0" rIns="0">
            <a:spAutoFit/>
          </a:bodyPr>
          <a:lstStyle/>
          <a:p>
            <a:pPr algn="ctr">
              <a:lnSpc>
                <a:spcPts val="39875"/>
              </a:lnSpc>
              <a:spcBef>
                <a:spcPct val="0"/>
              </a:spcBef>
            </a:pPr>
            <a:r>
              <a:rPr lang="en-US" sz="28482">
                <a:solidFill>
                  <a:srgbClr val="FFFFFF"/>
                </a:solidFill>
                <a:latin typeface="Arcade Gamer"/>
                <a:ea typeface="Arcade Gamer"/>
                <a:cs typeface="Arcade Gamer"/>
                <a:sym typeface="Arcade Gamer"/>
              </a:rPr>
              <a:t>USB</a:t>
            </a:r>
          </a:p>
        </p:txBody>
      </p:sp>
      <p:sp>
        <p:nvSpPr>
          <p:cNvPr name="Freeform 17" id="17"/>
          <p:cNvSpPr/>
          <p:nvPr/>
        </p:nvSpPr>
        <p:spPr>
          <a:xfrm flipH="false" flipV="false" rot="0">
            <a:off x="1028700" y="2660030"/>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true" flipV="false" rot="0">
            <a:off x="14901719" y="2660030"/>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9" id="19"/>
          <p:cNvSpPr txBox="true"/>
          <p:nvPr/>
        </p:nvSpPr>
        <p:spPr>
          <a:xfrm rot="0">
            <a:off x="7034317" y="6890697"/>
            <a:ext cx="4219365" cy="1268685"/>
          </a:xfrm>
          <a:prstGeom prst="rect">
            <a:avLst/>
          </a:prstGeom>
        </p:spPr>
        <p:txBody>
          <a:bodyPr anchor="t" rtlCol="false" tIns="0" lIns="0" bIns="0" rIns="0">
            <a:spAutoFit/>
          </a:bodyPr>
          <a:lstStyle/>
          <a:p>
            <a:pPr algn="ctr">
              <a:lnSpc>
                <a:spcPts val="5147"/>
              </a:lnSpc>
              <a:spcBef>
                <a:spcPct val="0"/>
              </a:spcBef>
            </a:pPr>
            <a:r>
              <a:rPr lang="en-US" sz="3676">
                <a:solidFill>
                  <a:srgbClr val="FFFFFF"/>
                </a:solidFill>
                <a:latin typeface="Open Sans Bold"/>
                <a:ea typeface="Open Sans Bold"/>
                <a:cs typeface="Open Sans Bold"/>
                <a:sym typeface="Open Sans Bold"/>
              </a:rPr>
              <a:t>PHYSICAL SECURITY</a:t>
            </a:r>
          </a:p>
        </p:txBody>
      </p:sp>
      <p:sp>
        <p:nvSpPr>
          <p:cNvPr name="Freeform 20" id="20"/>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1" id="21"/>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0" y="8907087"/>
            <a:ext cx="9144000" cy="1379913"/>
          </a:xfrm>
          <a:custGeom>
            <a:avLst/>
            <a:gdLst/>
            <a:ahLst/>
            <a:cxnLst/>
            <a:rect r="r" b="b" t="t" l="l"/>
            <a:pathLst>
              <a:path h="1379913" w="9144000">
                <a:moveTo>
                  <a:pt x="0" y="0"/>
                </a:moveTo>
                <a:lnTo>
                  <a:pt x="9144000" y="0"/>
                </a:lnTo>
                <a:lnTo>
                  <a:pt x="9144000" y="1379913"/>
                </a:lnTo>
                <a:lnTo>
                  <a:pt x="0" y="13799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144000" y="8907087"/>
            <a:ext cx="9144000" cy="1379913"/>
          </a:xfrm>
          <a:custGeom>
            <a:avLst/>
            <a:gdLst/>
            <a:ahLst/>
            <a:cxnLst/>
            <a:rect r="r" b="b" t="t" l="l"/>
            <a:pathLst>
              <a:path h="1379913" w="9144000">
                <a:moveTo>
                  <a:pt x="9144000" y="0"/>
                </a:moveTo>
                <a:lnTo>
                  <a:pt x="0" y="0"/>
                </a:lnTo>
                <a:lnTo>
                  <a:pt x="0" y="1379913"/>
                </a:lnTo>
                <a:lnTo>
                  <a:pt x="9144000" y="1379913"/>
                </a:lnTo>
                <a:lnTo>
                  <a:pt x="91440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1429" y="8439714"/>
            <a:ext cx="1027763" cy="1847286"/>
          </a:xfrm>
          <a:custGeom>
            <a:avLst/>
            <a:gdLst/>
            <a:ahLst/>
            <a:cxnLst/>
            <a:rect r="r" b="b" t="t" l="l"/>
            <a:pathLst>
              <a:path h="1847286" w="1027763">
                <a:moveTo>
                  <a:pt x="0" y="0"/>
                </a:moveTo>
                <a:lnTo>
                  <a:pt x="1027763" y="0"/>
                </a:lnTo>
                <a:lnTo>
                  <a:pt x="1027763" y="1847286"/>
                </a:lnTo>
                <a:lnTo>
                  <a:pt x="0" y="1847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577629" y="8744775"/>
            <a:ext cx="3249899" cy="1542225"/>
          </a:xfrm>
          <a:custGeom>
            <a:avLst/>
            <a:gdLst/>
            <a:ahLst/>
            <a:cxnLst/>
            <a:rect r="r" b="b" t="t" l="l"/>
            <a:pathLst>
              <a:path h="1542225" w="3249899">
                <a:moveTo>
                  <a:pt x="0" y="0"/>
                </a:moveTo>
                <a:lnTo>
                  <a:pt x="3249899" y="0"/>
                </a:lnTo>
                <a:lnTo>
                  <a:pt x="3249899" y="1542225"/>
                </a:lnTo>
                <a:lnTo>
                  <a:pt x="0" y="15422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6393331" y="-2215"/>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25333" y="303473"/>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389192" y="904556"/>
            <a:ext cx="1518496" cy="2420790"/>
          </a:xfrm>
          <a:custGeom>
            <a:avLst/>
            <a:gdLst/>
            <a:ahLst/>
            <a:cxnLst/>
            <a:rect r="r" b="b" t="t" l="l"/>
            <a:pathLst>
              <a:path h="2420790" w="1518496">
                <a:moveTo>
                  <a:pt x="0" y="0"/>
                </a:moveTo>
                <a:lnTo>
                  <a:pt x="1518496" y="0"/>
                </a:lnTo>
                <a:lnTo>
                  <a:pt x="1518496" y="2420791"/>
                </a:lnTo>
                <a:lnTo>
                  <a:pt x="0" y="242079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8188443" y="244828"/>
            <a:ext cx="1911114" cy="1153618"/>
          </a:xfrm>
          <a:custGeom>
            <a:avLst/>
            <a:gdLst/>
            <a:ahLst/>
            <a:cxnLst/>
            <a:rect r="r" b="b" t="t" l="l"/>
            <a:pathLst>
              <a:path h="1153618" w="1911114">
                <a:moveTo>
                  <a:pt x="0" y="0"/>
                </a:moveTo>
                <a:lnTo>
                  <a:pt x="1911114" y="0"/>
                </a:lnTo>
                <a:lnTo>
                  <a:pt x="1911114" y="1153618"/>
                </a:lnTo>
                <a:lnTo>
                  <a:pt x="0" y="11536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514350" y="3372972"/>
            <a:ext cx="17259300" cy="5014595"/>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FFD100"/>
                </a:solidFill>
                <a:latin typeface="Press Start 2P"/>
                <a:ea typeface="Press Start 2P"/>
                <a:cs typeface="Press Start 2P"/>
                <a:sym typeface="Press Start 2P"/>
              </a:rPr>
              <a:t>PLUG-AND-PLAY: THEY ARE EASY TO USE, REQUIRING NO ADDITIONAL SOFTWARE OR DRIVERS. JUST PLUG THEM INTO A USB PORT, AND THEY’RE READY FOR USE.</a:t>
            </a:r>
          </a:p>
          <a:p>
            <a:pPr algn="just" marL="367031" indent="-183515" lvl="1">
              <a:lnSpc>
                <a:spcPts val="2380"/>
              </a:lnSpc>
              <a:buFont typeface="Arial"/>
              <a:buChar char="•"/>
            </a:pPr>
            <a:r>
              <a:rPr lang="en-US" sz="1700">
                <a:solidFill>
                  <a:srgbClr val="FFD100"/>
                </a:solidFill>
                <a:latin typeface="Press Start 2P"/>
                <a:ea typeface="Press Start 2P"/>
                <a:cs typeface="Press Start 2P"/>
                <a:sym typeface="Press Start 2P"/>
              </a:rPr>
              <a:t> USB PENDRIVES ARE COMPACT, PORTABLE DEVICES USED FOR STORING AND TRANSFERRING DATA BETWEEN COMPUTERS AND OTHER DEVICES.</a:t>
            </a:r>
          </a:p>
          <a:p>
            <a:pPr algn="just" marL="367031" indent="-183515" lvl="1">
              <a:lnSpc>
                <a:spcPts val="2380"/>
              </a:lnSpc>
              <a:buFont typeface="Arial"/>
              <a:buChar char="•"/>
            </a:pPr>
            <a:r>
              <a:rPr lang="en-US" sz="1700">
                <a:solidFill>
                  <a:srgbClr val="FFD100"/>
                </a:solidFill>
                <a:latin typeface="Press Start 2P"/>
                <a:ea typeface="Press Start 2P"/>
                <a:cs typeface="Press Start 2P"/>
                <a:sym typeface="Press Start 2P"/>
              </a:rPr>
              <a:t>COMPATIBILITY: THEY ARE COMPATIBLE WITH A WIDE RANGE OF DEVICES, INCLUDING COMPUTERS, TVS, GAMING CONSOLES, AND MORE.</a:t>
            </a:r>
          </a:p>
          <a:p>
            <a:pPr algn="just" marL="367031" indent="-183515" lvl="1">
              <a:lnSpc>
                <a:spcPts val="2380"/>
              </a:lnSpc>
              <a:buFont typeface="Arial"/>
              <a:buChar char="•"/>
            </a:pPr>
            <a:r>
              <a:rPr lang="en-US" sz="1700">
                <a:solidFill>
                  <a:srgbClr val="FFD100"/>
                </a:solidFill>
                <a:latin typeface="Press Start 2P"/>
                <a:ea typeface="Press Start 2P"/>
                <a:cs typeface="Press Start 2P"/>
                <a:sym typeface="Press Start 2P"/>
              </a:rPr>
              <a:t>NO EXTERNAL POWER NEEDED: USB PENDRIVES DRAW POWER DIRECTLY FROM THE DEVICE THEY’RE PLUGGED INTO, REQUIRING NO EXTERNAL POWER SOURCE TO FUNCTION.</a:t>
            </a:r>
          </a:p>
          <a:p>
            <a:pPr algn="just" marL="367031" indent="-183515" lvl="1">
              <a:lnSpc>
                <a:spcPts val="2380"/>
              </a:lnSpc>
              <a:buFont typeface="Arial"/>
              <a:buChar char="•"/>
            </a:pPr>
            <a:r>
              <a:rPr lang="en-US" sz="1700">
                <a:solidFill>
                  <a:srgbClr val="FFD100"/>
                </a:solidFill>
                <a:latin typeface="Press Start 2P"/>
                <a:ea typeface="Press Start 2P"/>
                <a:cs typeface="Press Start 2P"/>
                <a:sym typeface="Press Start 2P"/>
              </a:rPr>
              <a:t>DATA TRANSFER SPEED: THE SPEED OF DATA TRANSFER DEPENDS ON THE USB VERSION OF THE PENDRIVE:</a:t>
            </a:r>
          </a:p>
          <a:p>
            <a:pPr algn="just">
              <a:lnSpc>
                <a:spcPts val="2380"/>
              </a:lnSpc>
            </a:pPr>
            <a:r>
              <a:rPr lang="en-US" sz="1700">
                <a:solidFill>
                  <a:srgbClr val="FFD100"/>
                </a:solidFill>
                <a:latin typeface="Press Start 2P"/>
                <a:ea typeface="Press Start 2P"/>
                <a:cs typeface="Press Start 2P"/>
                <a:sym typeface="Press Start 2P"/>
              </a:rPr>
              <a:t>  USB 2.0: UP TO 480 MBPS</a:t>
            </a:r>
          </a:p>
          <a:p>
            <a:pPr algn="just">
              <a:lnSpc>
                <a:spcPts val="2380"/>
              </a:lnSpc>
            </a:pPr>
            <a:r>
              <a:rPr lang="en-US" sz="1700">
                <a:solidFill>
                  <a:srgbClr val="FFD100"/>
                </a:solidFill>
                <a:latin typeface="Press Start 2P"/>
                <a:ea typeface="Press Start 2P"/>
                <a:cs typeface="Press Start 2P"/>
                <a:sym typeface="Press Start 2P"/>
              </a:rPr>
              <a:t>  </a:t>
            </a:r>
            <a:r>
              <a:rPr lang="en-US" sz="1700">
                <a:solidFill>
                  <a:srgbClr val="FFD100"/>
                </a:solidFill>
                <a:latin typeface="Press Start 2P"/>
                <a:ea typeface="Press Start 2P"/>
                <a:cs typeface="Press Start 2P"/>
                <a:sym typeface="Press Start 2P"/>
              </a:rPr>
              <a:t>USB 3.0/3.1: UP TO 5-10 GBPS</a:t>
            </a:r>
          </a:p>
          <a:p>
            <a:pPr algn="just" marL="367031" indent="-183515" lvl="1">
              <a:lnSpc>
                <a:spcPts val="2380"/>
              </a:lnSpc>
              <a:buFont typeface="Arial"/>
              <a:buChar char="•"/>
            </a:pPr>
            <a:r>
              <a:rPr lang="en-US" sz="1700">
                <a:solidFill>
                  <a:srgbClr val="FFD100"/>
                </a:solidFill>
                <a:latin typeface="Press Start 2P"/>
                <a:ea typeface="Press Start 2P"/>
                <a:cs typeface="Press Start 2P"/>
                <a:sym typeface="Press Start 2P"/>
              </a:rPr>
              <a:t>STORAGE CAPACITY: USB PENDRIVES COME IN VARIOUS STORAGE CAPACITIES, RANGING FROM A FEW GIGABYTES (GB) TO SEVERAL TERABYTES (TB), MAKING THEM SUITABLE FOR DIFFERENT STORAGE NEEDS.</a:t>
            </a:r>
          </a:p>
          <a:p>
            <a:pPr algn="just">
              <a:lnSpc>
                <a:spcPts val="2380"/>
              </a:lnSpc>
            </a:pPr>
          </a:p>
          <a:p>
            <a:pPr algn="just">
              <a:lnSpc>
                <a:spcPts val="2380"/>
              </a:lnSpc>
            </a:pPr>
          </a:p>
        </p:txBody>
      </p:sp>
      <p:sp>
        <p:nvSpPr>
          <p:cNvPr name="Freeform 11" id="11"/>
          <p:cNvSpPr/>
          <p:nvPr/>
        </p:nvSpPr>
        <p:spPr>
          <a:xfrm flipH="false" flipV="false" rot="0">
            <a:off x="4892943" y="500448"/>
            <a:ext cx="2469495" cy="897998"/>
          </a:xfrm>
          <a:custGeom>
            <a:avLst/>
            <a:gdLst/>
            <a:ahLst/>
            <a:cxnLst/>
            <a:rect r="r" b="b" t="t" l="l"/>
            <a:pathLst>
              <a:path h="897998" w="2469495">
                <a:moveTo>
                  <a:pt x="0" y="0"/>
                </a:moveTo>
                <a:lnTo>
                  <a:pt x="2469495" y="0"/>
                </a:lnTo>
                <a:lnTo>
                  <a:pt x="2469495" y="897998"/>
                </a:lnTo>
                <a:lnTo>
                  <a:pt x="0" y="8979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2" id="12"/>
          <p:cNvSpPr txBox="true"/>
          <p:nvPr/>
        </p:nvSpPr>
        <p:spPr>
          <a:xfrm rot="0">
            <a:off x="3310866" y="1583140"/>
            <a:ext cx="12533525" cy="911224"/>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USB (UNIVERSAL SERIAL BUS)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true" flipV="false" rot="0">
            <a:off x="9552402" y="628242"/>
            <a:ext cx="2283604" cy="797185"/>
          </a:xfrm>
          <a:custGeom>
            <a:avLst/>
            <a:gdLst/>
            <a:ahLst/>
            <a:cxnLst/>
            <a:rect r="r" b="b" t="t" l="l"/>
            <a:pathLst>
              <a:path h="797185" w="2283604">
                <a:moveTo>
                  <a:pt x="2283604" y="0"/>
                </a:moveTo>
                <a:lnTo>
                  <a:pt x="0" y="0"/>
                </a:lnTo>
                <a:lnTo>
                  <a:pt x="0" y="797185"/>
                </a:lnTo>
                <a:lnTo>
                  <a:pt x="2283604" y="797185"/>
                </a:lnTo>
                <a:lnTo>
                  <a:pt x="228360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70194" y="2640124"/>
            <a:ext cx="6079191" cy="4253782"/>
          </a:xfrm>
          <a:custGeom>
            <a:avLst/>
            <a:gdLst/>
            <a:ahLst/>
            <a:cxnLst/>
            <a:rect r="r" b="b" t="t" l="l"/>
            <a:pathLst>
              <a:path h="4253782" w="6079191">
                <a:moveTo>
                  <a:pt x="0" y="0"/>
                </a:moveTo>
                <a:lnTo>
                  <a:pt x="6079192" y="0"/>
                </a:lnTo>
                <a:lnTo>
                  <a:pt x="6079192" y="4253782"/>
                </a:lnTo>
                <a:lnTo>
                  <a:pt x="0" y="4253782"/>
                </a:lnTo>
                <a:lnTo>
                  <a:pt x="0" y="0"/>
                </a:lnTo>
                <a:close/>
              </a:path>
            </a:pathLst>
          </a:custGeom>
          <a:blipFill>
            <a:blip r:embed="rId6"/>
            <a:stretch>
              <a:fillRect l="0" t="0" r="0" b="0"/>
            </a:stretch>
          </a:blipFill>
        </p:spPr>
      </p:sp>
      <p:sp>
        <p:nvSpPr>
          <p:cNvPr name="Freeform 5" id="5"/>
          <p:cNvSpPr/>
          <p:nvPr/>
        </p:nvSpPr>
        <p:spPr>
          <a:xfrm flipH="false" flipV="false" rot="0">
            <a:off x="0" y="8987819"/>
            <a:ext cx="7315200" cy="1396538"/>
          </a:xfrm>
          <a:custGeom>
            <a:avLst/>
            <a:gdLst/>
            <a:ahLst/>
            <a:cxnLst/>
            <a:rect r="r" b="b" t="t" l="l"/>
            <a:pathLst>
              <a:path h="1396538" w="7315200">
                <a:moveTo>
                  <a:pt x="0" y="0"/>
                </a:moveTo>
                <a:lnTo>
                  <a:pt x="7315200" y="0"/>
                </a:lnTo>
                <a:lnTo>
                  <a:pt x="7315200" y="1396538"/>
                </a:lnTo>
                <a:lnTo>
                  <a:pt x="0" y="139653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315200" y="8987819"/>
            <a:ext cx="7315200" cy="1396538"/>
          </a:xfrm>
          <a:custGeom>
            <a:avLst/>
            <a:gdLst/>
            <a:ahLst/>
            <a:cxnLst/>
            <a:rect r="r" b="b" t="t" l="l"/>
            <a:pathLst>
              <a:path h="1396538" w="7315200">
                <a:moveTo>
                  <a:pt x="0" y="0"/>
                </a:moveTo>
                <a:lnTo>
                  <a:pt x="7315200" y="0"/>
                </a:lnTo>
                <a:lnTo>
                  <a:pt x="7315200" y="1396538"/>
                </a:lnTo>
                <a:lnTo>
                  <a:pt x="0" y="139653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309790" y="8987819"/>
            <a:ext cx="7315200" cy="1396538"/>
          </a:xfrm>
          <a:custGeom>
            <a:avLst/>
            <a:gdLst/>
            <a:ahLst/>
            <a:cxnLst/>
            <a:rect r="r" b="b" t="t" l="l"/>
            <a:pathLst>
              <a:path h="1396538" w="7315200">
                <a:moveTo>
                  <a:pt x="0" y="0"/>
                </a:moveTo>
                <a:lnTo>
                  <a:pt x="7315200" y="0"/>
                </a:lnTo>
                <a:lnTo>
                  <a:pt x="7315200" y="1396538"/>
                </a:lnTo>
                <a:lnTo>
                  <a:pt x="0" y="139653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3383413" y="8108604"/>
            <a:ext cx="1852754" cy="879216"/>
          </a:xfrm>
          <a:custGeom>
            <a:avLst/>
            <a:gdLst/>
            <a:ahLst/>
            <a:cxnLst/>
            <a:rect r="r" b="b" t="t" l="l"/>
            <a:pathLst>
              <a:path h="879216" w="1852754">
                <a:moveTo>
                  <a:pt x="0" y="0"/>
                </a:moveTo>
                <a:lnTo>
                  <a:pt x="1852754" y="0"/>
                </a:lnTo>
                <a:lnTo>
                  <a:pt x="1852754" y="879215"/>
                </a:lnTo>
                <a:lnTo>
                  <a:pt x="0" y="8792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5647503" y="7112514"/>
            <a:ext cx="1125183" cy="1875305"/>
          </a:xfrm>
          <a:custGeom>
            <a:avLst/>
            <a:gdLst/>
            <a:ahLst/>
            <a:cxnLst/>
            <a:rect r="r" b="b" t="t" l="l"/>
            <a:pathLst>
              <a:path h="1875305" w="1125183">
                <a:moveTo>
                  <a:pt x="0" y="0"/>
                </a:moveTo>
                <a:lnTo>
                  <a:pt x="1125183" y="0"/>
                </a:lnTo>
                <a:lnTo>
                  <a:pt x="1125183" y="1875305"/>
                </a:lnTo>
                <a:lnTo>
                  <a:pt x="0" y="187530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1320015" y="1614634"/>
            <a:ext cx="873048" cy="1039343"/>
          </a:xfrm>
          <a:custGeom>
            <a:avLst/>
            <a:gdLst/>
            <a:ahLst/>
            <a:cxnLst/>
            <a:rect r="r" b="b" t="t" l="l"/>
            <a:pathLst>
              <a:path h="1039343" w="873048">
                <a:moveTo>
                  <a:pt x="0" y="0"/>
                </a:moveTo>
                <a:lnTo>
                  <a:pt x="873048" y="0"/>
                </a:lnTo>
                <a:lnTo>
                  <a:pt x="873048" y="1039343"/>
                </a:lnTo>
                <a:lnTo>
                  <a:pt x="0" y="103934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1" id="11"/>
          <p:cNvSpPr txBox="true"/>
          <p:nvPr/>
        </p:nvSpPr>
        <p:spPr>
          <a:xfrm rot="0">
            <a:off x="490388" y="-6202"/>
            <a:ext cx="10779806" cy="1095375"/>
          </a:xfrm>
          <a:prstGeom prst="rect">
            <a:avLst/>
          </a:prstGeom>
        </p:spPr>
        <p:txBody>
          <a:bodyPr anchor="t" rtlCol="false" tIns="0" lIns="0" bIns="0" rIns="0">
            <a:spAutoFit/>
          </a:bodyPr>
          <a:lstStyle/>
          <a:p>
            <a:pPr algn="l">
              <a:lnSpc>
                <a:spcPts val="8400"/>
              </a:lnSpc>
              <a:spcBef>
                <a:spcPct val="0"/>
              </a:spcBef>
            </a:pPr>
            <a:r>
              <a:rPr lang="en-US" sz="6000">
                <a:solidFill>
                  <a:srgbClr val="EF531C"/>
                </a:solidFill>
                <a:latin typeface="Arcade Gamer"/>
                <a:ea typeface="Arcade Gamer"/>
                <a:cs typeface="Arcade Gamer"/>
                <a:sym typeface="Arcade Gamer"/>
              </a:rPr>
              <a:t>USB PORT TYPE A :</a:t>
            </a:r>
          </a:p>
        </p:txBody>
      </p:sp>
      <p:sp>
        <p:nvSpPr>
          <p:cNvPr name="TextBox 12" id="12"/>
          <p:cNvSpPr txBox="true"/>
          <p:nvPr/>
        </p:nvSpPr>
        <p:spPr>
          <a:xfrm rot="0">
            <a:off x="490388" y="1234506"/>
            <a:ext cx="9980822" cy="3195955"/>
          </a:xfrm>
          <a:prstGeom prst="rect">
            <a:avLst/>
          </a:prstGeom>
        </p:spPr>
        <p:txBody>
          <a:bodyPr anchor="t" rtlCol="false" tIns="0" lIns="0" bIns="0" rIns="0">
            <a:spAutoFit/>
          </a:bodyPr>
          <a:lstStyle/>
          <a:p>
            <a:pPr algn="l">
              <a:lnSpc>
                <a:spcPts val="1820"/>
              </a:lnSpc>
            </a:pPr>
            <a:r>
              <a:rPr lang="en-US" sz="1300">
                <a:solidFill>
                  <a:srgbClr val="F0CC4C"/>
                </a:solidFill>
                <a:latin typeface="Press Start 2P"/>
                <a:ea typeface="Press Start 2P"/>
                <a:cs typeface="Press Start 2P"/>
                <a:sym typeface="Press Start 2P"/>
              </a:rPr>
              <a:t>Design &amp; Physical Features:</a:t>
            </a:r>
          </a:p>
          <a:p>
            <a:pPr algn="l" marL="280671" indent="-140336" lvl="1">
              <a:lnSpc>
                <a:spcPts val="1820"/>
              </a:lnSpc>
              <a:buFont typeface="Arial"/>
              <a:buChar char="•"/>
            </a:pPr>
            <a:r>
              <a:rPr lang="en-US" sz="1300">
                <a:solidFill>
                  <a:srgbClr val="F0CC4C"/>
                </a:solidFill>
                <a:latin typeface="Press Start 2P"/>
                <a:ea typeface="Press Start 2P"/>
                <a:cs typeface="Press Start 2P"/>
                <a:sym typeface="Press Start 2P"/>
              </a:rPr>
              <a:t>Rectangular Shape: The Type-A connector is flat and rectangular with a uniform size.</a:t>
            </a:r>
          </a:p>
          <a:p>
            <a:pPr algn="l" marL="280671" indent="-140336" lvl="1">
              <a:lnSpc>
                <a:spcPts val="1820"/>
              </a:lnSpc>
              <a:buFont typeface="Arial"/>
              <a:buChar char="•"/>
            </a:pPr>
            <a:r>
              <a:rPr lang="en-US" sz="1300">
                <a:solidFill>
                  <a:srgbClr val="F0CC4C"/>
                </a:solidFill>
                <a:latin typeface="Press Start 2P"/>
                <a:ea typeface="Press Start 2P"/>
                <a:cs typeface="Press Start 2P"/>
                <a:sym typeface="Press Start 2P"/>
              </a:rPr>
              <a:t>Pin Configuration: It typically has four pins (for USB 2.0), five pins (for USB 3.0/3.1 Gen 1), or more (for USB 3.1 Gen 2 and above).</a:t>
            </a:r>
          </a:p>
          <a:p>
            <a:pPr algn="l" marL="280671" indent="-140336" lvl="1">
              <a:lnSpc>
                <a:spcPts val="1820"/>
              </a:lnSpc>
              <a:buFont typeface="Arial"/>
              <a:buChar char="•"/>
            </a:pPr>
            <a:r>
              <a:rPr lang="en-US" sz="1300">
                <a:solidFill>
                  <a:srgbClr val="F0CC4C"/>
                </a:solidFill>
                <a:latin typeface="Press Start 2P"/>
                <a:ea typeface="Press Start 2P"/>
                <a:cs typeface="Press Start 2P"/>
                <a:sym typeface="Press Start 2P"/>
              </a:rPr>
              <a:t>Orientation: The connector has a specific orientation; it can only be plugged in one way, which sometimes leads to frustration when users try to plug it in upside down.USB 2.0: Supports data transfer speeds up to 480 Mbps.</a:t>
            </a:r>
          </a:p>
          <a:p>
            <a:pPr algn="l" marL="280671" indent="-140336" lvl="1">
              <a:lnSpc>
                <a:spcPts val="1820"/>
              </a:lnSpc>
              <a:buFont typeface="Arial"/>
              <a:buChar char="•"/>
            </a:pPr>
            <a:r>
              <a:rPr lang="en-US" sz="1300">
                <a:solidFill>
                  <a:srgbClr val="F0CC4C"/>
                </a:solidFill>
                <a:latin typeface="Press Start 2P"/>
                <a:ea typeface="Press Start 2P"/>
                <a:cs typeface="Press Start 2P"/>
                <a:sym typeface="Press Start 2P"/>
              </a:rPr>
              <a:t>USB 3.0/3.1 Gen 1: Supports data transfer speeds up to 5 Gbps (often identified by a blue interior).</a:t>
            </a:r>
          </a:p>
          <a:p>
            <a:pPr algn="l" marL="280671" indent="-140336" lvl="1">
              <a:lnSpc>
                <a:spcPts val="1820"/>
              </a:lnSpc>
              <a:buFont typeface="Arial"/>
              <a:buChar char="•"/>
            </a:pPr>
            <a:r>
              <a:rPr lang="en-US" sz="1300">
                <a:solidFill>
                  <a:srgbClr val="F0CC4C"/>
                </a:solidFill>
                <a:latin typeface="Press Start 2P"/>
                <a:ea typeface="Press Start 2P"/>
                <a:cs typeface="Press Start 2P"/>
                <a:sym typeface="Press Start 2P"/>
              </a:rPr>
              <a:t>USB 3.1 Gen 2: Supports speeds up to 10 Gbps.</a:t>
            </a:r>
          </a:p>
          <a:p>
            <a:pPr algn="l">
              <a:lnSpc>
                <a:spcPts val="1820"/>
              </a:lnSpc>
              <a:spcBef>
                <a:spcPct val="0"/>
              </a:spcBef>
            </a:pPr>
            <a:r>
              <a:rPr lang="en-US" sz="1300">
                <a:solidFill>
                  <a:srgbClr val="F0CC4C"/>
                </a:solidFill>
                <a:latin typeface="Press Start 2P"/>
                <a:ea typeface="Press Start 2P"/>
                <a:cs typeface="Press Start 2P"/>
                <a:sym typeface="Press Start 2P"/>
              </a:rPr>
              <a:t> </a:t>
            </a:r>
          </a:p>
        </p:txBody>
      </p:sp>
      <p:sp>
        <p:nvSpPr>
          <p:cNvPr name="TextBox 13" id="13"/>
          <p:cNvSpPr txBox="true"/>
          <p:nvPr/>
        </p:nvSpPr>
        <p:spPr>
          <a:xfrm rot="0">
            <a:off x="490388" y="4437732"/>
            <a:ext cx="10203816" cy="2052955"/>
          </a:xfrm>
          <a:prstGeom prst="rect">
            <a:avLst/>
          </a:prstGeom>
        </p:spPr>
        <p:txBody>
          <a:bodyPr anchor="t" rtlCol="false" tIns="0" lIns="0" bIns="0" rIns="0">
            <a:spAutoFit/>
          </a:bodyPr>
          <a:lstStyle/>
          <a:p>
            <a:pPr algn="l">
              <a:lnSpc>
                <a:spcPts val="1820"/>
              </a:lnSpc>
            </a:pPr>
            <a:r>
              <a:rPr lang="en-US" sz="1300">
                <a:solidFill>
                  <a:srgbClr val="1FFFC4"/>
                </a:solidFill>
                <a:latin typeface="Press Start 2P"/>
                <a:ea typeface="Press Start 2P"/>
                <a:cs typeface="Press Start 2P"/>
                <a:sym typeface="Press Start 2P"/>
              </a:rPr>
              <a:t>Common Use Cases:</a:t>
            </a:r>
          </a:p>
          <a:p>
            <a:pPr algn="l" marL="280671" indent="-140336" lvl="1">
              <a:lnSpc>
                <a:spcPts val="1820"/>
              </a:lnSpc>
              <a:buFont typeface="Arial"/>
              <a:buChar char="•"/>
            </a:pPr>
            <a:r>
              <a:rPr lang="en-US" sz="1300">
                <a:solidFill>
                  <a:srgbClr val="1FFFC4"/>
                </a:solidFill>
                <a:latin typeface="Press Start 2P"/>
                <a:ea typeface="Press Start 2P"/>
                <a:cs typeface="Press Start 2P"/>
                <a:sym typeface="Press Start 2P"/>
              </a:rPr>
              <a:t>Peripheral Connections: Used for connecting a wide range of peripherals like keyboards, mice, external drives, and printers to computers.</a:t>
            </a:r>
          </a:p>
          <a:p>
            <a:pPr algn="l" marL="280671" indent="-140336" lvl="1">
              <a:lnSpc>
                <a:spcPts val="1820"/>
              </a:lnSpc>
              <a:buFont typeface="Arial"/>
              <a:buChar char="•"/>
            </a:pPr>
            <a:r>
              <a:rPr lang="en-US" sz="1300">
                <a:solidFill>
                  <a:srgbClr val="1FFFC4"/>
                </a:solidFill>
                <a:latin typeface="Press Start 2P"/>
                <a:ea typeface="Press Start 2P"/>
                <a:cs typeface="Press Start 2P"/>
                <a:sym typeface="Press Start 2P"/>
              </a:rPr>
              <a:t>Power Supply: It provides power to devices, such as charging smartphones, tablets, and other gadgets.</a:t>
            </a:r>
          </a:p>
          <a:p>
            <a:pPr algn="l" marL="280671" indent="-140336" lvl="1">
              <a:lnSpc>
                <a:spcPts val="1820"/>
              </a:lnSpc>
              <a:buFont typeface="Arial"/>
              <a:buChar char="•"/>
            </a:pPr>
            <a:r>
              <a:rPr lang="en-US" sz="1300">
                <a:solidFill>
                  <a:srgbClr val="1FFFC4"/>
                </a:solidFill>
                <a:latin typeface="Press Start 2P"/>
                <a:ea typeface="Press Start 2P"/>
                <a:cs typeface="Press Start 2P"/>
                <a:sym typeface="Press Start 2P"/>
              </a:rPr>
              <a:t>Data Transfer: Facilitates data transfer between devices, such as copying files between a computer and a flash drive.</a:t>
            </a:r>
          </a:p>
          <a:p>
            <a:pPr algn="l">
              <a:lnSpc>
                <a:spcPts val="1820"/>
              </a:lnSpc>
              <a:spcBef>
                <a:spcPct val="0"/>
              </a:spcBef>
            </a:pPr>
            <a:r>
              <a:rPr lang="en-US" sz="1300">
                <a:solidFill>
                  <a:srgbClr val="1FFFC4"/>
                </a:solidFill>
                <a:latin typeface="Press Start 2P"/>
                <a:ea typeface="Press Start 2P"/>
                <a:cs typeface="Press Start 2P"/>
                <a:sym typeface="Press Start 2P"/>
              </a:rPr>
              <a:t> </a:t>
            </a:r>
          </a:p>
        </p:txBody>
      </p:sp>
      <p:sp>
        <p:nvSpPr>
          <p:cNvPr name="TextBox 14" id="14"/>
          <p:cNvSpPr txBox="true"/>
          <p:nvPr/>
        </p:nvSpPr>
        <p:spPr>
          <a:xfrm rot="0">
            <a:off x="490388" y="6405761"/>
            <a:ext cx="9980822" cy="2052955"/>
          </a:xfrm>
          <a:prstGeom prst="rect">
            <a:avLst/>
          </a:prstGeom>
        </p:spPr>
        <p:txBody>
          <a:bodyPr anchor="t" rtlCol="false" tIns="0" lIns="0" bIns="0" rIns="0">
            <a:spAutoFit/>
          </a:bodyPr>
          <a:lstStyle/>
          <a:p>
            <a:pPr algn="l">
              <a:lnSpc>
                <a:spcPts val="1820"/>
              </a:lnSpc>
            </a:pPr>
            <a:r>
              <a:rPr lang="en-US" sz="1300">
                <a:solidFill>
                  <a:srgbClr val="57BBFF"/>
                </a:solidFill>
                <a:latin typeface="Press Start 2P"/>
                <a:ea typeface="Press Start 2P"/>
                <a:cs typeface="Press Start 2P"/>
                <a:sym typeface="Press Start 2P"/>
              </a:rPr>
              <a:t>Limitations:</a:t>
            </a:r>
          </a:p>
          <a:p>
            <a:pPr algn="l" marL="280671" indent="-140336" lvl="1">
              <a:lnSpc>
                <a:spcPts val="1820"/>
              </a:lnSpc>
              <a:buFont typeface="Arial"/>
              <a:buChar char="•"/>
            </a:pPr>
            <a:r>
              <a:rPr lang="en-US" sz="1300">
                <a:solidFill>
                  <a:srgbClr val="57BBFF"/>
                </a:solidFill>
                <a:latin typeface="Press Start 2P"/>
                <a:ea typeface="Press Start 2P"/>
                <a:cs typeface="Press Start 2P"/>
                <a:sym typeface="Press Start 2P"/>
              </a:rPr>
              <a:t>Orientation Limitation: Unlike USB Type-C, Type-A does not support reversible plug orientation.</a:t>
            </a:r>
          </a:p>
          <a:p>
            <a:pPr algn="l" marL="280671" indent="-140336" lvl="1">
              <a:lnSpc>
                <a:spcPts val="1820"/>
              </a:lnSpc>
              <a:buFont typeface="Arial"/>
              <a:buChar char="•"/>
            </a:pPr>
            <a:r>
              <a:rPr lang="en-US" sz="1300">
                <a:solidFill>
                  <a:srgbClr val="57BBFF"/>
                </a:solidFill>
                <a:latin typeface="Press Start 2P"/>
                <a:ea typeface="Press Start 2P"/>
                <a:cs typeface="Press Start 2P"/>
                <a:sym typeface="Press Start 2P"/>
              </a:rPr>
              <a:t>Size: The connector is larger compared to newer standards like USB Type-C, making it less suitable for ultra-thin devices.</a:t>
            </a:r>
          </a:p>
          <a:p>
            <a:pPr algn="l" marL="280671" indent="-140336" lvl="1">
              <a:lnSpc>
                <a:spcPts val="1820"/>
              </a:lnSpc>
              <a:buFont typeface="Arial"/>
              <a:buChar char="•"/>
            </a:pPr>
            <a:r>
              <a:rPr lang="en-US" sz="1300">
                <a:solidFill>
                  <a:srgbClr val="57BBFF"/>
                </a:solidFill>
                <a:latin typeface="Press Start 2P"/>
                <a:ea typeface="Press Start 2P"/>
                <a:cs typeface="Press Start 2P"/>
                <a:sym typeface="Press Start 2P"/>
              </a:rPr>
              <a:t>Power Delivery: Limited power delivery capabilities compared to newer USB standards like USB Type-C.</a:t>
            </a:r>
          </a:p>
          <a:p>
            <a:pPr algn="l">
              <a:lnSpc>
                <a:spcPts val="182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TextBox 2" id="2"/>
          <p:cNvSpPr txBox="true"/>
          <p:nvPr/>
        </p:nvSpPr>
        <p:spPr>
          <a:xfrm rot="0">
            <a:off x="2976542" y="1047706"/>
            <a:ext cx="12334916" cy="1612324"/>
          </a:xfrm>
          <a:prstGeom prst="rect">
            <a:avLst/>
          </a:prstGeom>
        </p:spPr>
        <p:txBody>
          <a:bodyPr anchor="t" rtlCol="false" tIns="0" lIns="0" bIns="0" rIns="0">
            <a:spAutoFit/>
          </a:bodyPr>
          <a:lstStyle/>
          <a:p>
            <a:pPr algn="ctr">
              <a:lnSpc>
                <a:spcPts val="12676"/>
              </a:lnSpc>
              <a:spcBef>
                <a:spcPct val="0"/>
              </a:spcBef>
            </a:pPr>
            <a:r>
              <a:rPr lang="en-US" sz="9054">
                <a:solidFill>
                  <a:srgbClr val="FFE14D"/>
                </a:solidFill>
                <a:latin typeface="Arcade Gamer"/>
                <a:ea typeface="Arcade Gamer"/>
                <a:cs typeface="Arcade Gamer"/>
                <a:sym typeface="Arcade Gamer"/>
              </a:rPr>
              <a:t>WHY ?</a:t>
            </a:r>
          </a:p>
        </p:txBody>
      </p:sp>
      <p:sp>
        <p:nvSpPr>
          <p:cNvPr name="Freeform 3" id="3"/>
          <p:cNvSpPr/>
          <p:nvPr/>
        </p:nvSpPr>
        <p:spPr>
          <a:xfrm flipH="false" flipV="false" rot="0">
            <a:off x="1028700" y="2660030"/>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4901719" y="2660030"/>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68907" y="8890462"/>
            <a:ext cx="7315200" cy="1396538"/>
          </a:xfrm>
          <a:custGeom>
            <a:avLst/>
            <a:gdLst/>
            <a:ahLst/>
            <a:cxnLst/>
            <a:rect r="r" b="b" t="t" l="l"/>
            <a:pathLst>
              <a:path h="1396538" w="7315200">
                <a:moveTo>
                  <a:pt x="0" y="0"/>
                </a:moveTo>
                <a:lnTo>
                  <a:pt x="7315200" y="0"/>
                </a:lnTo>
                <a:lnTo>
                  <a:pt x="7315200" y="1396538"/>
                </a:lnTo>
                <a:lnTo>
                  <a:pt x="0" y="13965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046293" y="8890462"/>
            <a:ext cx="7315200" cy="1396538"/>
          </a:xfrm>
          <a:custGeom>
            <a:avLst/>
            <a:gdLst/>
            <a:ahLst/>
            <a:cxnLst/>
            <a:rect r="r" b="b" t="t" l="l"/>
            <a:pathLst>
              <a:path h="1396538" w="7315200">
                <a:moveTo>
                  <a:pt x="0" y="0"/>
                </a:moveTo>
                <a:lnTo>
                  <a:pt x="7315200" y="0"/>
                </a:lnTo>
                <a:lnTo>
                  <a:pt x="7315200" y="1396538"/>
                </a:lnTo>
                <a:lnTo>
                  <a:pt x="0" y="13965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361493" y="8890462"/>
            <a:ext cx="7315200" cy="1396538"/>
          </a:xfrm>
          <a:custGeom>
            <a:avLst/>
            <a:gdLst/>
            <a:ahLst/>
            <a:cxnLst/>
            <a:rect r="r" b="b" t="t" l="l"/>
            <a:pathLst>
              <a:path h="1396538" w="7315200">
                <a:moveTo>
                  <a:pt x="0" y="0"/>
                </a:moveTo>
                <a:lnTo>
                  <a:pt x="7315200" y="0"/>
                </a:lnTo>
                <a:lnTo>
                  <a:pt x="7315200" y="1396538"/>
                </a:lnTo>
                <a:lnTo>
                  <a:pt x="0" y="13965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7261712" y="6928449"/>
            <a:ext cx="1045218" cy="1962013"/>
          </a:xfrm>
          <a:custGeom>
            <a:avLst/>
            <a:gdLst/>
            <a:ahLst/>
            <a:cxnLst/>
            <a:rect r="r" b="b" t="t" l="l"/>
            <a:pathLst>
              <a:path h="1962013" w="1045218">
                <a:moveTo>
                  <a:pt x="0" y="0"/>
                </a:moveTo>
                <a:lnTo>
                  <a:pt x="1045218" y="0"/>
                </a:lnTo>
                <a:lnTo>
                  <a:pt x="1045218" y="1962013"/>
                </a:lnTo>
                <a:lnTo>
                  <a:pt x="0" y="19620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621838" y="3752115"/>
            <a:ext cx="15934873" cy="49307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79CE"/>
                </a:solidFill>
                <a:latin typeface="Press Start 2P"/>
                <a:ea typeface="Press Start 2P"/>
                <a:cs typeface="Press Start 2P"/>
                <a:sym typeface="Press Start 2P"/>
              </a:rPr>
              <a:t> An unknown USB device could be used by malicious actors to extract or exfiltrate sensitive data from your system. </a:t>
            </a:r>
          </a:p>
          <a:p>
            <a:pPr algn="l" marL="431801" indent="-215900" lvl="1">
              <a:lnSpc>
                <a:spcPts val="2800"/>
              </a:lnSpc>
              <a:buFont typeface="Arial"/>
              <a:buChar char="•"/>
            </a:pPr>
            <a:r>
              <a:rPr lang="en-US" sz="2000">
                <a:solidFill>
                  <a:srgbClr val="FF79CE"/>
                </a:solidFill>
                <a:latin typeface="Press Start 2P"/>
                <a:ea typeface="Press Start 2P"/>
                <a:cs typeface="Press Start 2P"/>
                <a:sym typeface="Press Start 2P"/>
              </a:rPr>
              <a:t>Even within an organization, unauthorized use of USB devices can pose a risk.</a:t>
            </a:r>
          </a:p>
          <a:p>
            <a:pPr algn="l" marL="431801" indent="-215900" lvl="1">
              <a:lnSpc>
                <a:spcPts val="2800"/>
              </a:lnSpc>
              <a:buFont typeface="Arial"/>
              <a:buChar char="•"/>
            </a:pPr>
            <a:r>
              <a:rPr lang="en-US" sz="2000">
                <a:solidFill>
                  <a:srgbClr val="FF79CE"/>
                </a:solidFill>
                <a:latin typeface="Press Start 2P"/>
                <a:ea typeface="Press Start 2P"/>
                <a:cs typeface="Press Start 2P"/>
                <a:sym typeface="Press Start 2P"/>
              </a:rPr>
              <a:t>The USB could be part of a targeted cyberattack, such as a "baiting" attack. </a:t>
            </a:r>
          </a:p>
          <a:p>
            <a:pPr algn="l" marL="431801" indent="-215900" lvl="1">
              <a:lnSpc>
                <a:spcPts val="2800"/>
              </a:lnSpc>
              <a:buFont typeface="Arial"/>
              <a:buChar char="•"/>
            </a:pPr>
            <a:r>
              <a:rPr lang="en-US" sz="2000">
                <a:solidFill>
                  <a:srgbClr val="FF79CE"/>
                </a:solidFill>
                <a:latin typeface="Press Start 2P"/>
                <a:ea typeface="Press Start 2P"/>
                <a:cs typeface="Press Start 2P"/>
                <a:sym typeface="Press Start 2P"/>
              </a:rPr>
              <a:t>Cybercriminals often drop USB drives in public places, hoping someone will pick them up and plug them into a computer. </a:t>
            </a:r>
          </a:p>
          <a:p>
            <a:pPr algn="l" marL="431801" indent="-215900" lvl="1">
              <a:lnSpc>
                <a:spcPts val="2800"/>
              </a:lnSpc>
              <a:buFont typeface="Arial"/>
              <a:buChar char="•"/>
            </a:pPr>
            <a:r>
              <a:rPr lang="en-US" sz="2000">
                <a:solidFill>
                  <a:srgbClr val="FF79CE"/>
                </a:solidFill>
                <a:latin typeface="Press Start 2P"/>
                <a:ea typeface="Press Start 2P"/>
                <a:cs typeface="Press Start 2P"/>
                <a:sym typeface="Press Start 2P"/>
              </a:rPr>
              <a:t>Once connected, the USB could deploy malware that compromises the system or network. </a:t>
            </a:r>
          </a:p>
          <a:p>
            <a:pPr algn="l" marL="431801" indent="-215900" lvl="1">
              <a:lnSpc>
                <a:spcPts val="2800"/>
              </a:lnSpc>
              <a:buFont typeface="Arial"/>
              <a:buChar char="•"/>
            </a:pPr>
            <a:r>
              <a:rPr lang="en-US" sz="2000">
                <a:solidFill>
                  <a:srgbClr val="FF79CE"/>
                </a:solidFill>
                <a:latin typeface="Press Start 2P"/>
                <a:ea typeface="Press Start 2P"/>
                <a:cs typeface="Press Start 2P"/>
                <a:sym typeface="Press Start 2P"/>
              </a:rPr>
              <a:t> Some malicious USB devices are designed to physically damage computers by delivering a high-voltage charge, known as a "USB Killer." </a:t>
            </a:r>
          </a:p>
          <a:p>
            <a:pPr algn="l" marL="431801" indent="-215900" lvl="1">
              <a:lnSpc>
                <a:spcPts val="2800"/>
              </a:lnSpc>
              <a:buFont typeface="Arial"/>
              <a:buChar char="•"/>
            </a:pPr>
            <a:r>
              <a:rPr lang="en-US" sz="2000">
                <a:solidFill>
                  <a:srgbClr val="FF79CE"/>
                </a:solidFill>
                <a:latin typeface="Press Start 2P"/>
                <a:ea typeface="Press Start 2P"/>
                <a:cs typeface="Press Start 2P"/>
                <a:sym typeface="Press Start 2P"/>
              </a:rPr>
              <a:t>Plugging in an unknown USB could lead to hardware failure.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754691"/>
            <a:ext cx="2174887" cy="9569503"/>
          </a:xfrm>
          <a:custGeom>
            <a:avLst/>
            <a:gdLst/>
            <a:ahLst/>
            <a:cxnLst/>
            <a:rect r="r" b="b" t="t" l="l"/>
            <a:pathLst>
              <a:path h="9569503" w="2174887">
                <a:moveTo>
                  <a:pt x="0" y="0"/>
                </a:moveTo>
                <a:lnTo>
                  <a:pt x="2174887" y="0"/>
                </a:lnTo>
                <a:lnTo>
                  <a:pt x="2174887" y="9569503"/>
                </a:lnTo>
                <a:lnTo>
                  <a:pt x="0" y="95695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24665" y="2355064"/>
            <a:ext cx="2091147" cy="7931936"/>
          </a:xfrm>
          <a:custGeom>
            <a:avLst/>
            <a:gdLst/>
            <a:ahLst/>
            <a:cxnLst/>
            <a:rect r="r" b="b" t="t" l="l"/>
            <a:pathLst>
              <a:path h="7931936" w="2091147">
                <a:moveTo>
                  <a:pt x="0" y="0"/>
                </a:moveTo>
                <a:lnTo>
                  <a:pt x="2091146" y="0"/>
                </a:lnTo>
                <a:lnTo>
                  <a:pt x="2091146" y="7931936"/>
                </a:lnTo>
                <a:lnTo>
                  <a:pt x="0" y="79319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163486" y="4422712"/>
            <a:ext cx="1759715" cy="5901482"/>
          </a:xfrm>
          <a:custGeom>
            <a:avLst/>
            <a:gdLst/>
            <a:ahLst/>
            <a:cxnLst/>
            <a:rect r="r" b="b" t="t" l="l"/>
            <a:pathLst>
              <a:path h="5901482" w="1759715">
                <a:moveTo>
                  <a:pt x="0" y="0"/>
                </a:moveTo>
                <a:lnTo>
                  <a:pt x="1759715" y="0"/>
                </a:lnTo>
                <a:lnTo>
                  <a:pt x="1759715" y="5901482"/>
                </a:lnTo>
                <a:lnTo>
                  <a:pt x="0" y="59014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502375" y="601575"/>
            <a:ext cx="2359993" cy="823852"/>
          </a:xfrm>
          <a:custGeom>
            <a:avLst/>
            <a:gdLst/>
            <a:ahLst/>
            <a:cxnLst/>
            <a:rect r="r" b="b" t="t" l="l"/>
            <a:pathLst>
              <a:path h="823852" w="2359993">
                <a:moveTo>
                  <a:pt x="0" y="0"/>
                </a:moveTo>
                <a:lnTo>
                  <a:pt x="2359994" y="0"/>
                </a:lnTo>
                <a:lnTo>
                  <a:pt x="2359994" y="823852"/>
                </a:lnTo>
                <a:lnTo>
                  <a:pt x="0" y="8238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7370876" y="8597854"/>
            <a:ext cx="7315200" cy="1689146"/>
          </a:xfrm>
          <a:custGeom>
            <a:avLst/>
            <a:gdLst/>
            <a:ahLst/>
            <a:cxnLst/>
            <a:rect r="r" b="b" t="t" l="l"/>
            <a:pathLst>
              <a:path h="1689146" w="7315200">
                <a:moveTo>
                  <a:pt x="0" y="0"/>
                </a:moveTo>
                <a:lnTo>
                  <a:pt x="7315200" y="0"/>
                </a:lnTo>
                <a:lnTo>
                  <a:pt x="7315200" y="1689146"/>
                </a:lnTo>
                <a:lnTo>
                  <a:pt x="0" y="168914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149343" y="5539442"/>
            <a:ext cx="2479371" cy="4784752"/>
          </a:xfrm>
          <a:custGeom>
            <a:avLst/>
            <a:gdLst/>
            <a:ahLst/>
            <a:cxnLst/>
            <a:rect r="r" b="b" t="t" l="l"/>
            <a:pathLst>
              <a:path h="4784752" w="2479371">
                <a:moveTo>
                  <a:pt x="0" y="0"/>
                </a:moveTo>
                <a:lnTo>
                  <a:pt x="2479372" y="0"/>
                </a:lnTo>
                <a:lnTo>
                  <a:pt x="2479372" y="4784752"/>
                </a:lnTo>
                <a:lnTo>
                  <a:pt x="0" y="47847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7037501" y="1380339"/>
            <a:ext cx="7470387" cy="1797049"/>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MODULES USED IN OUR PROJECT</a:t>
            </a:r>
          </a:p>
        </p:txBody>
      </p:sp>
      <p:sp>
        <p:nvSpPr>
          <p:cNvPr name="Freeform 10" id="10"/>
          <p:cNvSpPr/>
          <p:nvPr/>
        </p:nvSpPr>
        <p:spPr>
          <a:xfrm flipH="true" flipV="false" rot="0">
            <a:off x="16389029" y="754691"/>
            <a:ext cx="1569844" cy="548018"/>
          </a:xfrm>
          <a:custGeom>
            <a:avLst/>
            <a:gdLst/>
            <a:ahLst/>
            <a:cxnLst/>
            <a:rect r="r" b="b" t="t" l="l"/>
            <a:pathLst>
              <a:path h="548018" w="1569844">
                <a:moveTo>
                  <a:pt x="1569844" y="0"/>
                </a:moveTo>
                <a:lnTo>
                  <a:pt x="0" y="0"/>
                </a:lnTo>
                <a:lnTo>
                  <a:pt x="0" y="548018"/>
                </a:lnTo>
                <a:lnTo>
                  <a:pt x="1569844" y="548018"/>
                </a:lnTo>
                <a:lnTo>
                  <a:pt x="156984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7370876" y="6280195"/>
            <a:ext cx="3933738" cy="1763217"/>
          </a:xfrm>
          <a:prstGeom prst="rect">
            <a:avLst/>
          </a:prstGeom>
        </p:spPr>
        <p:txBody>
          <a:bodyPr anchor="t" rtlCol="false" tIns="0" lIns="0" bIns="0" rIns="0">
            <a:spAutoFit/>
          </a:bodyPr>
          <a:lstStyle/>
          <a:p>
            <a:pPr algn="l" marL="366319" indent="-183159" lvl="1">
              <a:lnSpc>
                <a:spcPts val="2375"/>
              </a:lnSpc>
              <a:buFont typeface="Arial"/>
              <a:buChar char="•"/>
            </a:pPr>
            <a:r>
              <a:rPr lang="en-US" sz="1696">
                <a:solidFill>
                  <a:srgbClr val="FFC627"/>
                </a:solidFill>
                <a:latin typeface="Press Start 2P"/>
                <a:ea typeface="Press Start 2P"/>
                <a:cs typeface="Press Start 2P"/>
                <a:sym typeface="Press Start 2P"/>
              </a:rPr>
              <a:t>TK METHODS:</a:t>
            </a:r>
          </a:p>
          <a:p>
            <a:pPr algn="l" marL="366319" indent="-183159" lvl="1">
              <a:lnSpc>
                <a:spcPts val="2375"/>
              </a:lnSpc>
              <a:buFont typeface="Arial"/>
              <a:buChar char="•"/>
            </a:pPr>
            <a:r>
              <a:rPr lang="en-US" sz="1696">
                <a:solidFill>
                  <a:srgbClr val="FFFFFF"/>
                </a:solidFill>
                <a:latin typeface="Press Start 2P"/>
                <a:ea typeface="Press Start 2P"/>
                <a:cs typeface="Press Start 2P"/>
                <a:sym typeface="Press Start 2P"/>
              </a:rPr>
              <a:t>root.title() </a:t>
            </a:r>
          </a:p>
          <a:p>
            <a:pPr algn="l" marL="366319" indent="-183159" lvl="1">
              <a:lnSpc>
                <a:spcPts val="2375"/>
              </a:lnSpc>
              <a:buFont typeface="Arial"/>
              <a:buChar char="•"/>
            </a:pPr>
            <a:r>
              <a:rPr lang="en-US" sz="1696">
                <a:solidFill>
                  <a:srgbClr val="FFFFFF"/>
                </a:solidFill>
                <a:latin typeface="Press Start 2P"/>
                <a:ea typeface="Press Start 2P"/>
                <a:cs typeface="Press Start 2P"/>
                <a:sym typeface="Press Start 2P"/>
              </a:rPr>
              <a:t>root.configure()</a:t>
            </a:r>
          </a:p>
          <a:p>
            <a:pPr algn="l" marL="366319" indent="-183159" lvl="1">
              <a:lnSpc>
                <a:spcPts val="2375"/>
              </a:lnSpc>
              <a:buFont typeface="Arial"/>
              <a:buChar char="•"/>
            </a:pPr>
            <a:r>
              <a:rPr lang="en-US" sz="1696">
                <a:solidFill>
                  <a:srgbClr val="FFFFFF"/>
                </a:solidFill>
                <a:latin typeface="Press Start 2P"/>
                <a:ea typeface="Press Start 2P"/>
                <a:cs typeface="Press Start 2P"/>
                <a:sym typeface="Press Start 2P"/>
              </a:rPr>
              <a:t>root.geometry()</a:t>
            </a:r>
          </a:p>
          <a:p>
            <a:pPr algn="l" marL="366319" indent="-183159" lvl="1">
              <a:lnSpc>
                <a:spcPts val="2375"/>
              </a:lnSpc>
              <a:buFont typeface="Arial"/>
              <a:buChar char="•"/>
            </a:pPr>
            <a:r>
              <a:rPr lang="en-US" sz="1696">
                <a:solidFill>
                  <a:srgbClr val="FFFFFF"/>
                </a:solidFill>
                <a:latin typeface="Press Start 2P"/>
                <a:ea typeface="Press Start 2P"/>
                <a:cs typeface="Press Start 2P"/>
                <a:sym typeface="Press Start 2P"/>
              </a:rPr>
              <a:t>root.mainloop()</a:t>
            </a:r>
          </a:p>
          <a:p>
            <a:pPr algn="l">
              <a:lnSpc>
                <a:spcPts val="2375"/>
              </a:lnSpc>
              <a:spcBef>
                <a:spcPct val="0"/>
              </a:spcBef>
            </a:pPr>
          </a:p>
        </p:txBody>
      </p:sp>
      <p:sp>
        <p:nvSpPr>
          <p:cNvPr name="TextBox 12" id="12"/>
          <p:cNvSpPr txBox="true"/>
          <p:nvPr/>
        </p:nvSpPr>
        <p:spPr>
          <a:xfrm rot="0">
            <a:off x="7313363" y="3551600"/>
            <a:ext cx="3459332" cy="2357120"/>
          </a:xfrm>
          <a:prstGeom prst="rect">
            <a:avLst/>
          </a:prstGeom>
        </p:spPr>
        <p:txBody>
          <a:bodyPr anchor="t" rtlCol="false" tIns="0" lIns="0" bIns="0" rIns="0">
            <a:spAutoFit/>
          </a:bodyPr>
          <a:lstStyle/>
          <a:p>
            <a:pPr algn="l" marL="367031" indent="-183515" lvl="1">
              <a:lnSpc>
                <a:spcPts val="2380"/>
              </a:lnSpc>
              <a:buFont typeface="Arial"/>
              <a:buChar char="•"/>
            </a:pPr>
            <a:r>
              <a:rPr lang="en-US" sz="1700">
                <a:solidFill>
                  <a:srgbClr val="FF28AD"/>
                </a:solidFill>
                <a:latin typeface="Press Start 2P"/>
                <a:ea typeface="Press Start 2P"/>
                <a:cs typeface="Press Start 2P"/>
                <a:sym typeface="Press Start 2P"/>
              </a:rPr>
              <a:t>MODULES :</a:t>
            </a:r>
          </a:p>
          <a:p>
            <a:pPr algn="l" marL="367031" indent="-183515" lvl="1">
              <a:lnSpc>
                <a:spcPts val="2380"/>
              </a:lnSpc>
              <a:buFont typeface="Arial"/>
              <a:buChar char="•"/>
            </a:pPr>
            <a:r>
              <a:rPr lang="en-US" sz="1700">
                <a:solidFill>
                  <a:srgbClr val="FFFFFF"/>
                </a:solidFill>
                <a:latin typeface="Press Start 2P"/>
                <a:ea typeface="Press Start 2P"/>
                <a:cs typeface="Press Start 2P"/>
                <a:sym typeface="Press Start 2P"/>
              </a:rPr>
              <a:t>TKINTER</a:t>
            </a:r>
          </a:p>
          <a:p>
            <a:pPr algn="l" marL="367031" indent="-183515" lvl="1">
              <a:lnSpc>
                <a:spcPts val="2380"/>
              </a:lnSpc>
              <a:buFont typeface="Arial"/>
              <a:buChar char="•"/>
            </a:pPr>
            <a:r>
              <a:rPr lang="en-US" sz="1700">
                <a:solidFill>
                  <a:srgbClr val="FFFFFF"/>
                </a:solidFill>
                <a:latin typeface="Press Start 2P"/>
                <a:ea typeface="Press Start 2P"/>
                <a:cs typeface="Press Start 2P"/>
                <a:sym typeface="Press Start 2P"/>
              </a:rPr>
              <a:t>CUSTOMTKINTER</a:t>
            </a:r>
          </a:p>
          <a:p>
            <a:pPr algn="l" marL="367031" indent="-183515" lvl="1">
              <a:lnSpc>
                <a:spcPts val="2380"/>
              </a:lnSpc>
              <a:buFont typeface="Arial"/>
              <a:buChar char="•"/>
            </a:pPr>
            <a:r>
              <a:rPr lang="en-US" sz="1700">
                <a:solidFill>
                  <a:srgbClr val="FFFFFF"/>
                </a:solidFill>
                <a:latin typeface="Press Start 2P"/>
                <a:ea typeface="Press Start 2P"/>
                <a:cs typeface="Press Start 2P"/>
                <a:sym typeface="Press Start 2P"/>
              </a:rPr>
              <a:t>WEBBROWSER</a:t>
            </a:r>
          </a:p>
          <a:p>
            <a:pPr algn="l" marL="367031" indent="-183515" lvl="1">
              <a:lnSpc>
                <a:spcPts val="2380"/>
              </a:lnSpc>
              <a:buFont typeface="Arial"/>
              <a:buChar char="•"/>
            </a:pPr>
            <a:r>
              <a:rPr lang="en-US" sz="1700">
                <a:solidFill>
                  <a:srgbClr val="FFFFFF"/>
                </a:solidFill>
                <a:latin typeface="Press Start 2P"/>
                <a:ea typeface="Press Start 2P"/>
                <a:cs typeface="Press Start 2P"/>
                <a:sym typeface="Press Start 2P"/>
              </a:rPr>
              <a:t>PIL (PILLOW)</a:t>
            </a:r>
          </a:p>
          <a:p>
            <a:pPr algn="l" marL="367031" indent="-183515" lvl="1">
              <a:lnSpc>
                <a:spcPts val="2380"/>
              </a:lnSpc>
              <a:buFont typeface="Arial"/>
              <a:buChar char="•"/>
            </a:pPr>
            <a:r>
              <a:rPr lang="en-US" sz="1700">
                <a:solidFill>
                  <a:srgbClr val="FFFFFF"/>
                </a:solidFill>
                <a:latin typeface="Press Start 2P"/>
                <a:ea typeface="Press Start 2P"/>
                <a:cs typeface="Press Start 2P"/>
                <a:sym typeface="Press Start 2P"/>
              </a:rPr>
              <a:t>SUBPROCESS</a:t>
            </a:r>
          </a:p>
          <a:p>
            <a:pPr algn="l" marL="367031" indent="-183515" lvl="1">
              <a:lnSpc>
                <a:spcPts val="2380"/>
              </a:lnSpc>
              <a:buFont typeface="Arial"/>
              <a:buChar char="•"/>
            </a:pPr>
            <a:r>
              <a:rPr lang="en-US" sz="1700">
                <a:solidFill>
                  <a:srgbClr val="FFFFFF"/>
                </a:solidFill>
                <a:latin typeface="Press Start 2P"/>
                <a:ea typeface="Press Start 2P"/>
                <a:cs typeface="Press Start 2P"/>
                <a:sym typeface="Press Start 2P"/>
              </a:rPr>
              <a:t>HASHLIB</a:t>
            </a:r>
          </a:p>
          <a:p>
            <a:pPr algn="l">
              <a:lnSpc>
                <a:spcPts val="2380"/>
              </a:lnSpc>
              <a:spcBef>
                <a:spcPct val="0"/>
              </a:spcBef>
            </a:pPr>
          </a:p>
        </p:txBody>
      </p:sp>
      <p:sp>
        <p:nvSpPr>
          <p:cNvPr name="TextBox 13" id="13"/>
          <p:cNvSpPr txBox="true"/>
          <p:nvPr/>
        </p:nvSpPr>
        <p:spPr>
          <a:xfrm rot="0">
            <a:off x="11163220" y="4437425"/>
            <a:ext cx="3786843" cy="1471295"/>
          </a:xfrm>
          <a:prstGeom prst="rect">
            <a:avLst/>
          </a:prstGeom>
        </p:spPr>
        <p:txBody>
          <a:bodyPr anchor="t" rtlCol="false" tIns="0" lIns="0" bIns="0" rIns="0">
            <a:spAutoFit/>
          </a:bodyPr>
          <a:lstStyle/>
          <a:p>
            <a:pPr algn="l" marL="367031" indent="-183515" lvl="1">
              <a:lnSpc>
                <a:spcPts val="2380"/>
              </a:lnSpc>
              <a:buFont typeface="Arial"/>
              <a:buChar char="•"/>
            </a:pPr>
            <a:r>
              <a:rPr lang="en-US" sz="1700">
                <a:solidFill>
                  <a:srgbClr val="FF7F07"/>
                </a:solidFill>
                <a:latin typeface="Press Start 2P"/>
                <a:ea typeface="Press Start 2P"/>
                <a:cs typeface="Press Start 2P"/>
                <a:sym typeface="Press Start 2P"/>
              </a:rPr>
              <a:t>FUNCTIONS USED:</a:t>
            </a:r>
          </a:p>
          <a:p>
            <a:pPr algn="l" marL="367031" indent="-183515" lvl="1">
              <a:lnSpc>
                <a:spcPts val="2380"/>
              </a:lnSpc>
              <a:buFont typeface="Arial"/>
              <a:buChar char="•"/>
            </a:pPr>
            <a:r>
              <a:rPr lang="en-US" sz="1700">
                <a:solidFill>
                  <a:srgbClr val="FFFFFF"/>
                </a:solidFill>
                <a:latin typeface="Press Start 2P"/>
                <a:ea typeface="Press Start 2P"/>
                <a:cs typeface="Press Start 2P"/>
                <a:sym typeface="Press Start 2P"/>
              </a:rPr>
              <a:t>OPEN_WEBSITE</a:t>
            </a:r>
          </a:p>
          <a:p>
            <a:pPr algn="l" marL="367031" indent="-183515" lvl="1">
              <a:lnSpc>
                <a:spcPts val="2380"/>
              </a:lnSpc>
              <a:buFont typeface="Arial"/>
              <a:buChar char="•"/>
            </a:pPr>
            <a:r>
              <a:rPr lang="en-US" sz="1700">
                <a:solidFill>
                  <a:srgbClr val="FFFFFF"/>
                </a:solidFill>
                <a:latin typeface="Press Start 2P"/>
                <a:ea typeface="Press Start 2P"/>
                <a:cs typeface="Press Start 2P"/>
                <a:sym typeface="Press Start 2P"/>
              </a:rPr>
              <a:t>DISPLAY_LOG</a:t>
            </a:r>
          </a:p>
          <a:p>
            <a:pPr algn="l" marL="367031" indent="-183515" lvl="1">
              <a:lnSpc>
                <a:spcPts val="2380"/>
              </a:lnSpc>
              <a:buFont typeface="Arial"/>
              <a:buChar char="•"/>
            </a:pPr>
            <a:r>
              <a:rPr lang="en-US" sz="1700">
                <a:solidFill>
                  <a:srgbClr val="FFFFFF"/>
                </a:solidFill>
                <a:latin typeface="Press Start 2P"/>
                <a:ea typeface="Press Start 2P"/>
                <a:cs typeface="Press Start 2P"/>
                <a:sym typeface="Press Start 2P"/>
              </a:rPr>
              <a:t>BUTTON1_CLICKED</a:t>
            </a:r>
          </a:p>
          <a:p>
            <a:pPr algn="l" marL="367031" indent="-183515" lvl="1">
              <a:lnSpc>
                <a:spcPts val="2380"/>
              </a:lnSpc>
              <a:buFont typeface="Arial"/>
              <a:buChar char="•"/>
            </a:pPr>
            <a:r>
              <a:rPr lang="en-US" sz="1700">
                <a:solidFill>
                  <a:srgbClr val="FFFFFF"/>
                </a:solidFill>
                <a:latin typeface="Press Start 2P"/>
                <a:ea typeface="Press Start 2P"/>
                <a:cs typeface="Press Start 2P"/>
                <a:sym typeface="Press Start 2P"/>
              </a:rPr>
              <a:t>BUTTON2_CLICKED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6051324" y="467292"/>
            <a:ext cx="2928226" cy="9820269"/>
          </a:xfrm>
          <a:custGeom>
            <a:avLst/>
            <a:gdLst/>
            <a:ahLst/>
            <a:cxnLst/>
            <a:rect r="r" b="b" t="t" l="l"/>
            <a:pathLst>
              <a:path h="9820269" w="2928226">
                <a:moveTo>
                  <a:pt x="0" y="0"/>
                </a:moveTo>
                <a:lnTo>
                  <a:pt x="2928226" y="0"/>
                </a:lnTo>
                <a:lnTo>
                  <a:pt x="2928226" y="9820268"/>
                </a:lnTo>
                <a:lnTo>
                  <a:pt x="0" y="98202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916663" y="4416635"/>
            <a:ext cx="6269322" cy="5870365"/>
          </a:xfrm>
          <a:custGeom>
            <a:avLst/>
            <a:gdLst/>
            <a:ahLst/>
            <a:cxnLst/>
            <a:rect r="r" b="b" t="t" l="l"/>
            <a:pathLst>
              <a:path h="5870365" w="6269322">
                <a:moveTo>
                  <a:pt x="0" y="0"/>
                </a:moveTo>
                <a:lnTo>
                  <a:pt x="6269322" y="0"/>
                </a:lnTo>
                <a:lnTo>
                  <a:pt x="6269322" y="5870365"/>
                </a:lnTo>
                <a:lnTo>
                  <a:pt x="0" y="5870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503889" y="9101508"/>
            <a:ext cx="4718258" cy="1372584"/>
          </a:xfrm>
          <a:custGeom>
            <a:avLst/>
            <a:gdLst/>
            <a:ahLst/>
            <a:cxnLst/>
            <a:rect r="r" b="b" t="t" l="l"/>
            <a:pathLst>
              <a:path h="1372584" w="4718258">
                <a:moveTo>
                  <a:pt x="0" y="0"/>
                </a:moveTo>
                <a:lnTo>
                  <a:pt x="4718258" y="0"/>
                </a:lnTo>
                <a:lnTo>
                  <a:pt x="4718258" y="1372584"/>
                </a:lnTo>
                <a:lnTo>
                  <a:pt x="0" y="13725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1555485" y="668793"/>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25333" y="562555"/>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true" flipV="false" rot="0">
            <a:off x="8349251" y="2209962"/>
            <a:ext cx="1914952" cy="341210"/>
          </a:xfrm>
          <a:custGeom>
            <a:avLst/>
            <a:gdLst/>
            <a:ahLst/>
            <a:cxnLst/>
            <a:rect r="r" b="b" t="t" l="l"/>
            <a:pathLst>
              <a:path h="341210" w="1914952">
                <a:moveTo>
                  <a:pt x="1914951" y="0"/>
                </a:moveTo>
                <a:lnTo>
                  <a:pt x="0" y="0"/>
                </a:lnTo>
                <a:lnTo>
                  <a:pt x="0" y="341209"/>
                </a:lnTo>
                <a:lnTo>
                  <a:pt x="1914951" y="341209"/>
                </a:lnTo>
                <a:lnTo>
                  <a:pt x="191495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607878" y="2751196"/>
            <a:ext cx="13307600" cy="3617299"/>
          </a:xfrm>
          <a:prstGeom prst="rect">
            <a:avLst/>
          </a:prstGeom>
        </p:spPr>
        <p:txBody>
          <a:bodyPr anchor="t" rtlCol="false" tIns="0" lIns="0" bIns="0" rIns="0">
            <a:spAutoFit/>
          </a:bodyPr>
          <a:lstStyle/>
          <a:p>
            <a:pPr algn="ctr">
              <a:lnSpc>
                <a:spcPts val="2658"/>
              </a:lnSpc>
            </a:pPr>
            <a:r>
              <a:rPr lang="en-US" sz="1898">
                <a:solidFill>
                  <a:srgbClr val="FC85FF"/>
                </a:solidFill>
                <a:latin typeface="Press Start 2P"/>
                <a:ea typeface="Press Start 2P"/>
                <a:cs typeface="Press Start 2P"/>
                <a:sym typeface="Press Start 2P"/>
              </a:rPr>
              <a:t>THE USB SECURITY APPLICATION PLAYS A CRUCIAL ROLE IN PROTECTING SYSTEMS FROM THE VARIOUS RISKS ASSOCIATED WITH USB DEVICES. BY ENABLING AND DISABLING USB PORTS BASED ON NEED AND THROUGH SECURE ACCESS CONTROLS, IT EFFECTIVELY MITIGATES THE POTENTIAL FOR MALWARE INFECTIONS, DATA BREACHES, AND UNAUTHORIZED ACCESS. THE APPLICATION NOT ONLY ENHANCES SECURITY BY CONTROLLING PHYSICAL ACCESS TO USB PORTS BUT ALSO SUPPORTS COMPLIANCE WITH DATA PROTECTION REGULATIONS AND SAFEGUARDS SENSITIVE INFORMATION.</a:t>
            </a:r>
          </a:p>
          <a:p>
            <a:pPr algn="ctr">
              <a:lnSpc>
                <a:spcPts val="2658"/>
              </a:lnSpc>
              <a:spcBef>
                <a:spcPct val="0"/>
              </a:spcBef>
            </a:pPr>
          </a:p>
        </p:txBody>
      </p:sp>
      <p:sp>
        <p:nvSpPr>
          <p:cNvPr name="Freeform 9" id="9"/>
          <p:cNvSpPr/>
          <p:nvPr/>
        </p:nvSpPr>
        <p:spPr>
          <a:xfrm flipH="false" flipV="false" rot="0">
            <a:off x="14233899" y="4583658"/>
            <a:ext cx="1499004" cy="970264"/>
          </a:xfrm>
          <a:custGeom>
            <a:avLst/>
            <a:gdLst/>
            <a:ahLst/>
            <a:cxnLst/>
            <a:rect r="r" b="b" t="t" l="l"/>
            <a:pathLst>
              <a:path h="970264" w="1499004">
                <a:moveTo>
                  <a:pt x="0" y="0"/>
                </a:moveTo>
                <a:lnTo>
                  <a:pt x="1499004" y="0"/>
                </a:lnTo>
                <a:lnTo>
                  <a:pt x="1499004" y="970264"/>
                </a:lnTo>
                <a:lnTo>
                  <a:pt x="0" y="9702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666201" y="1041202"/>
            <a:ext cx="7903866" cy="1168760"/>
          </a:xfrm>
          <a:prstGeom prst="rect">
            <a:avLst/>
          </a:prstGeom>
        </p:spPr>
        <p:txBody>
          <a:bodyPr anchor="t" rtlCol="false" tIns="0" lIns="0" bIns="0" rIns="0">
            <a:spAutoFit/>
          </a:bodyPr>
          <a:lstStyle/>
          <a:p>
            <a:pPr algn="l">
              <a:lnSpc>
                <a:spcPts val="9188"/>
              </a:lnSpc>
              <a:spcBef>
                <a:spcPct val="0"/>
              </a:spcBef>
            </a:pPr>
            <a:r>
              <a:rPr lang="en-US" sz="6562">
                <a:solidFill>
                  <a:srgbClr val="40F4D2"/>
                </a:solidFill>
                <a:latin typeface="Arcade Gamer"/>
                <a:ea typeface="Arcade Gamer"/>
                <a:cs typeface="Arcade Gamer"/>
                <a:sym typeface="Arcade Gamer"/>
              </a:rPr>
              <a:t>CONCLUSUION</a:t>
            </a:r>
          </a:p>
        </p:txBody>
      </p:sp>
      <p:sp>
        <p:nvSpPr>
          <p:cNvPr name="TextBox 11" id="11"/>
          <p:cNvSpPr txBox="true"/>
          <p:nvPr/>
        </p:nvSpPr>
        <p:spPr>
          <a:xfrm rot="0">
            <a:off x="666201" y="6330395"/>
            <a:ext cx="12224660" cy="4568238"/>
          </a:xfrm>
          <a:prstGeom prst="rect">
            <a:avLst/>
          </a:prstGeom>
        </p:spPr>
        <p:txBody>
          <a:bodyPr anchor="t" rtlCol="false" tIns="0" lIns="0" bIns="0" rIns="0">
            <a:spAutoFit/>
          </a:bodyPr>
          <a:lstStyle/>
          <a:p>
            <a:pPr algn="ctr">
              <a:lnSpc>
                <a:spcPts val="2832"/>
              </a:lnSpc>
            </a:pPr>
            <a:r>
              <a:rPr lang="en-US" sz="2023">
                <a:solidFill>
                  <a:srgbClr val="FFD100"/>
                </a:solidFill>
                <a:latin typeface="Press Start 2P"/>
                <a:ea typeface="Press Start 2P"/>
                <a:cs typeface="Press Start 2P"/>
                <a:sym typeface="Press Start 2P"/>
              </a:rPr>
              <a:t>IN TODAY'S DIGITAL LANDSCAPE, WHERE BOTH EXTERNAL AND INTERNAL THREATS ARE PREVALENT, THE ABILITY TO MANAGE USB PORT ACCESS DYNAMICALLY IS AN ESSENTIAL COMPONENT OF A COMPREHENSIVE SECURITY STRATEGY. THIS APPLICATION PROVIDES A ROBUST SOLUTION, ENSURING THAT ORGANIZATIONS CAN MAINTAIN THE INTEGRITY AND SECURITY OF THEIR SYSTEMS WHILE ALLOWING CONTROLLED AND SECURE USE OF USB DEVICES WHEN NECESSARY.</a:t>
            </a:r>
          </a:p>
          <a:p>
            <a:pPr algn="ctr">
              <a:lnSpc>
                <a:spcPts val="2832"/>
              </a:lnSpc>
            </a:pPr>
          </a:p>
          <a:p>
            <a:pPr algn="ctr">
              <a:lnSpc>
                <a:spcPts val="2832"/>
              </a:lnSpc>
            </a:pPr>
          </a:p>
          <a:p>
            <a:pPr algn="ctr">
              <a:lnSpc>
                <a:spcPts val="2832"/>
              </a:lnSpc>
              <a:spcBef>
                <a:spcPct val="0"/>
              </a:spcBef>
            </a:pPr>
            <a:r>
              <a:rPr lang="en-US" sz="2023">
                <a:solidFill>
                  <a:srgbClr val="FFD100"/>
                </a:solidFill>
                <a:latin typeface="Arcade Gamer"/>
                <a:ea typeface="Arcade Gamer"/>
                <a:cs typeface="Arcade Gamer"/>
                <a:sym typeface="Arcade Gamer"/>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6264858" y="2613013"/>
            <a:ext cx="2023142" cy="7673987"/>
          </a:xfrm>
          <a:custGeom>
            <a:avLst/>
            <a:gdLst/>
            <a:ahLst/>
            <a:cxnLst/>
            <a:rect r="r" b="b" t="t" l="l"/>
            <a:pathLst>
              <a:path h="7673987" w="2023142">
                <a:moveTo>
                  <a:pt x="0" y="0"/>
                </a:moveTo>
                <a:lnTo>
                  <a:pt x="2023142" y="0"/>
                </a:lnTo>
                <a:lnTo>
                  <a:pt x="2023142" y="7673987"/>
                </a:lnTo>
                <a:lnTo>
                  <a:pt x="0" y="76739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8974" y="1028700"/>
            <a:ext cx="2104159" cy="9258300"/>
          </a:xfrm>
          <a:custGeom>
            <a:avLst/>
            <a:gdLst/>
            <a:ahLst/>
            <a:cxnLst/>
            <a:rect r="r" b="b" t="t" l="l"/>
            <a:pathLst>
              <a:path h="9258300" w="2104159">
                <a:moveTo>
                  <a:pt x="0" y="0"/>
                </a:moveTo>
                <a:lnTo>
                  <a:pt x="2104159" y="0"/>
                </a:lnTo>
                <a:lnTo>
                  <a:pt x="2104159"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2284867" y="1028700"/>
            <a:ext cx="2104159" cy="9258300"/>
          </a:xfrm>
          <a:custGeom>
            <a:avLst/>
            <a:gdLst/>
            <a:ahLst/>
            <a:cxnLst/>
            <a:rect r="r" b="b" t="t" l="l"/>
            <a:pathLst>
              <a:path h="9258300" w="2104159">
                <a:moveTo>
                  <a:pt x="2104159" y="0"/>
                </a:moveTo>
                <a:lnTo>
                  <a:pt x="0" y="0"/>
                </a:lnTo>
                <a:lnTo>
                  <a:pt x="0" y="9258300"/>
                </a:lnTo>
                <a:lnTo>
                  <a:pt x="2104159" y="9258300"/>
                </a:lnTo>
                <a:lnTo>
                  <a:pt x="21041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0" y="2613013"/>
            <a:ext cx="2023142" cy="7673987"/>
          </a:xfrm>
          <a:custGeom>
            <a:avLst/>
            <a:gdLst/>
            <a:ahLst/>
            <a:cxnLst/>
            <a:rect r="r" b="b" t="t" l="l"/>
            <a:pathLst>
              <a:path h="7673987" w="2023142">
                <a:moveTo>
                  <a:pt x="2023142" y="0"/>
                </a:moveTo>
                <a:lnTo>
                  <a:pt x="0" y="0"/>
                </a:lnTo>
                <a:lnTo>
                  <a:pt x="0" y="7673987"/>
                </a:lnTo>
                <a:lnTo>
                  <a:pt x="2023142" y="7673987"/>
                </a:lnTo>
                <a:lnTo>
                  <a:pt x="202314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257771" y="1710223"/>
            <a:ext cx="1885630" cy="658256"/>
          </a:xfrm>
          <a:custGeom>
            <a:avLst/>
            <a:gdLst/>
            <a:ahLst/>
            <a:cxnLst/>
            <a:rect r="r" b="b" t="t" l="l"/>
            <a:pathLst>
              <a:path h="658256" w="1885630">
                <a:moveTo>
                  <a:pt x="0" y="0"/>
                </a:moveTo>
                <a:lnTo>
                  <a:pt x="1885631" y="0"/>
                </a:lnTo>
                <a:lnTo>
                  <a:pt x="1885631" y="658257"/>
                </a:lnTo>
                <a:lnTo>
                  <a:pt x="0" y="6582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12144598" y="1710223"/>
            <a:ext cx="1885630" cy="658256"/>
          </a:xfrm>
          <a:custGeom>
            <a:avLst/>
            <a:gdLst/>
            <a:ahLst/>
            <a:cxnLst/>
            <a:rect r="r" b="b" t="t" l="l"/>
            <a:pathLst>
              <a:path h="658256" w="1885630">
                <a:moveTo>
                  <a:pt x="1885631" y="0"/>
                </a:moveTo>
                <a:lnTo>
                  <a:pt x="0" y="0"/>
                </a:lnTo>
                <a:lnTo>
                  <a:pt x="0" y="658257"/>
                </a:lnTo>
                <a:lnTo>
                  <a:pt x="1885631" y="658257"/>
                </a:lnTo>
                <a:lnTo>
                  <a:pt x="188563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11215" y="631973"/>
            <a:ext cx="2996082" cy="533847"/>
          </a:xfrm>
          <a:custGeom>
            <a:avLst/>
            <a:gdLst/>
            <a:ahLst/>
            <a:cxnLst/>
            <a:rect r="r" b="b" t="t" l="l"/>
            <a:pathLst>
              <a:path h="533847" w="2996082">
                <a:moveTo>
                  <a:pt x="0" y="0"/>
                </a:moveTo>
                <a:lnTo>
                  <a:pt x="2996082" y="0"/>
                </a:lnTo>
                <a:lnTo>
                  <a:pt x="2996082" y="533847"/>
                </a:lnTo>
                <a:lnTo>
                  <a:pt x="0" y="5338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6003133" y="631973"/>
            <a:ext cx="2996082" cy="533847"/>
          </a:xfrm>
          <a:custGeom>
            <a:avLst/>
            <a:gdLst/>
            <a:ahLst/>
            <a:cxnLst/>
            <a:rect r="r" b="b" t="t" l="l"/>
            <a:pathLst>
              <a:path h="533847" w="2996082">
                <a:moveTo>
                  <a:pt x="2996082" y="0"/>
                </a:moveTo>
                <a:lnTo>
                  <a:pt x="0" y="0"/>
                </a:lnTo>
                <a:lnTo>
                  <a:pt x="0" y="533847"/>
                </a:lnTo>
                <a:lnTo>
                  <a:pt x="2996082" y="533847"/>
                </a:lnTo>
                <a:lnTo>
                  <a:pt x="299608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1550892" y="7687654"/>
            <a:ext cx="2599346" cy="2599346"/>
          </a:xfrm>
          <a:custGeom>
            <a:avLst/>
            <a:gdLst/>
            <a:ahLst/>
            <a:cxnLst/>
            <a:rect r="r" b="b" t="t" l="l"/>
            <a:pathLst>
              <a:path h="2599346" w="2599346">
                <a:moveTo>
                  <a:pt x="0" y="0"/>
                </a:moveTo>
                <a:lnTo>
                  <a:pt x="2599346" y="0"/>
                </a:lnTo>
                <a:lnTo>
                  <a:pt x="2599346" y="2599346"/>
                </a:lnTo>
                <a:lnTo>
                  <a:pt x="0" y="259934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0">
            <a:off x="4137762" y="7687654"/>
            <a:ext cx="2599346" cy="2599346"/>
          </a:xfrm>
          <a:custGeom>
            <a:avLst/>
            <a:gdLst/>
            <a:ahLst/>
            <a:cxnLst/>
            <a:rect r="r" b="b" t="t" l="l"/>
            <a:pathLst>
              <a:path h="2599346" w="2599346">
                <a:moveTo>
                  <a:pt x="2599346" y="0"/>
                </a:moveTo>
                <a:lnTo>
                  <a:pt x="0" y="0"/>
                </a:lnTo>
                <a:lnTo>
                  <a:pt x="0" y="2599346"/>
                </a:lnTo>
                <a:lnTo>
                  <a:pt x="2599346" y="2599346"/>
                </a:lnTo>
                <a:lnTo>
                  <a:pt x="2599346"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554206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1202059" y="9420673"/>
            <a:ext cx="2268953" cy="866327"/>
          </a:xfrm>
          <a:custGeom>
            <a:avLst/>
            <a:gdLst/>
            <a:ahLst/>
            <a:cxnLst/>
            <a:rect r="r" b="b" t="t" l="l"/>
            <a:pathLst>
              <a:path h="866327" w="2268953">
                <a:moveTo>
                  <a:pt x="0" y="0"/>
                </a:moveTo>
                <a:lnTo>
                  <a:pt x="2268953" y="0"/>
                </a:lnTo>
                <a:lnTo>
                  <a:pt x="2268953" y="866327"/>
                </a:lnTo>
                <a:lnTo>
                  <a:pt x="0" y="86632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7" id="17"/>
          <p:cNvSpPr/>
          <p:nvPr/>
        </p:nvSpPr>
        <p:spPr>
          <a:xfrm flipH="true" flipV="false" rot="0">
            <a:off x="10919185" y="9629372"/>
            <a:ext cx="1826745" cy="657628"/>
          </a:xfrm>
          <a:custGeom>
            <a:avLst/>
            <a:gdLst/>
            <a:ahLst/>
            <a:cxnLst/>
            <a:rect r="r" b="b" t="t" l="l"/>
            <a:pathLst>
              <a:path h="657628" w="1826745">
                <a:moveTo>
                  <a:pt x="1826746" y="0"/>
                </a:moveTo>
                <a:lnTo>
                  <a:pt x="0" y="0"/>
                </a:lnTo>
                <a:lnTo>
                  <a:pt x="0" y="657628"/>
                </a:lnTo>
                <a:lnTo>
                  <a:pt x="1826746" y="657628"/>
                </a:lnTo>
                <a:lnTo>
                  <a:pt x="1826746"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true" flipV="false" rot="0">
            <a:off x="14816988" y="9407784"/>
            <a:ext cx="2268953" cy="866327"/>
          </a:xfrm>
          <a:custGeom>
            <a:avLst/>
            <a:gdLst/>
            <a:ahLst/>
            <a:cxnLst/>
            <a:rect r="r" b="b" t="t" l="l"/>
            <a:pathLst>
              <a:path h="866327" w="2268953">
                <a:moveTo>
                  <a:pt x="2268953" y="0"/>
                </a:moveTo>
                <a:lnTo>
                  <a:pt x="0" y="0"/>
                </a:lnTo>
                <a:lnTo>
                  <a:pt x="0" y="866328"/>
                </a:lnTo>
                <a:lnTo>
                  <a:pt x="2268953" y="866328"/>
                </a:lnTo>
                <a:lnTo>
                  <a:pt x="2268953"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9" id="19"/>
          <p:cNvSpPr/>
          <p:nvPr/>
        </p:nvSpPr>
        <p:spPr>
          <a:xfrm flipH="false" flipV="false" rot="0">
            <a:off x="7086600" y="55561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0" id="20"/>
          <p:cNvSpPr/>
          <p:nvPr/>
        </p:nvSpPr>
        <p:spPr>
          <a:xfrm flipH="false" flipV="false" rot="0">
            <a:off x="7706979" y="7172819"/>
            <a:ext cx="3111640" cy="514835"/>
          </a:xfrm>
          <a:custGeom>
            <a:avLst/>
            <a:gdLst/>
            <a:ahLst/>
            <a:cxnLst/>
            <a:rect r="r" b="b" t="t" l="l"/>
            <a:pathLst>
              <a:path h="514835" w="3111640">
                <a:moveTo>
                  <a:pt x="0" y="0"/>
                </a:moveTo>
                <a:lnTo>
                  <a:pt x="3111640" y="0"/>
                </a:lnTo>
                <a:lnTo>
                  <a:pt x="3111640" y="514835"/>
                </a:lnTo>
                <a:lnTo>
                  <a:pt x="0" y="51483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1" id="21"/>
          <p:cNvSpPr/>
          <p:nvPr/>
        </p:nvSpPr>
        <p:spPr>
          <a:xfrm flipH="false" flipV="false" rot="0">
            <a:off x="11276116" y="5876926"/>
            <a:ext cx="983633" cy="640256"/>
          </a:xfrm>
          <a:custGeom>
            <a:avLst/>
            <a:gdLst/>
            <a:ahLst/>
            <a:cxnLst/>
            <a:rect r="r" b="b" t="t" l="l"/>
            <a:pathLst>
              <a:path h="640256" w="983633">
                <a:moveTo>
                  <a:pt x="0" y="0"/>
                </a:moveTo>
                <a:lnTo>
                  <a:pt x="983633" y="0"/>
                </a:lnTo>
                <a:lnTo>
                  <a:pt x="983633" y="640256"/>
                </a:lnTo>
                <a:lnTo>
                  <a:pt x="0" y="64025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2" id="22"/>
          <p:cNvSpPr/>
          <p:nvPr/>
        </p:nvSpPr>
        <p:spPr>
          <a:xfrm flipH="false" flipV="false" rot="0">
            <a:off x="6143402" y="5970096"/>
            <a:ext cx="983633" cy="640256"/>
          </a:xfrm>
          <a:custGeom>
            <a:avLst/>
            <a:gdLst/>
            <a:ahLst/>
            <a:cxnLst/>
            <a:rect r="r" b="b" t="t" l="l"/>
            <a:pathLst>
              <a:path h="640256" w="983633">
                <a:moveTo>
                  <a:pt x="0" y="0"/>
                </a:moveTo>
                <a:lnTo>
                  <a:pt x="983633" y="0"/>
                </a:lnTo>
                <a:lnTo>
                  <a:pt x="983633" y="640256"/>
                </a:lnTo>
                <a:lnTo>
                  <a:pt x="0" y="64025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23" id="23"/>
          <p:cNvSpPr txBox="true"/>
          <p:nvPr/>
        </p:nvSpPr>
        <p:spPr>
          <a:xfrm rot="0">
            <a:off x="4137762" y="2793988"/>
            <a:ext cx="10250075" cy="1491518"/>
          </a:xfrm>
          <a:prstGeom prst="rect">
            <a:avLst/>
          </a:prstGeom>
        </p:spPr>
        <p:txBody>
          <a:bodyPr anchor="t" rtlCol="false" tIns="0" lIns="0" bIns="0" rIns="0">
            <a:spAutoFit/>
          </a:bodyPr>
          <a:lstStyle/>
          <a:p>
            <a:pPr algn="ctr">
              <a:lnSpc>
                <a:spcPts val="10227"/>
              </a:lnSpc>
            </a:pPr>
            <a:r>
              <a:rPr lang="en-US" sz="10997">
                <a:solidFill>
                  <a:srgbClr val="8E68E6"/>
                </a:solidFill>
                <a:latin typeface="Arcade Gamer"/>
                <a:ea typeface="Arcade Gamer"/>
                <a:cs typeface="Arcade Gamer"/>
                <a:sym typeface="Arcade Gamer"/>
              </a:rPr>
              <a:t>THANK YOU</a:t>
            </a:r>
          </a:p>
        </p:txBody>
      </p:sp>
      <p:sp>
        <p:nvSpPr>
          <p:cNvPr name="TextBox 24" id="24"/>
          <p:cNvSpPr txBox="true"/>
          <p:nvPr/>
        </p:nvSpPr>
        <p:spPr>
          <a:xfrm rot="0">
            <a:off x="7223998" y="5010150"/>
            <a:ext cx="3840004" cy="1600202"/>
          </a:xfrm>
          <a:prstGeom prst="rect">
            <a:avLst/>
          </a:prstGeom>
        </p:spPr>
        <p:txBody>
          <a:bodyPr anchor="t" rtlCol="false" tIns="0" lIns="0" bIns="0" rIns="0">
            <a:spAutoFit/>
          </a:bodyPr>
          <a:lstStyle/>
          <a:p>
            <a:pPr algn="ctr">
              <a:lnSpc>
                <a:spcPts val="6299"/>
              </a:lnSpc>
            </a:pPr>
            <a:r>
              <a:rPr lang="en-US" sz="4499">
                <a:solidFill>
                  <a:srgbClr val="F0CC4C"/>
                </a:solidFill>
                <a:latin typeface="Arcade Gamer"/>
                <a:ea typeface="Arcade Gamer"/>
                <a:cs typeface="Arcade Gamer"/>
                <a:sym typeface="Arcade Gamer"/>
              </a:rPr>
              <a:t>BY TEAM </a:t>
            </a:r>
          </a:p>
          <a:p>
            <a:pPr algn="ctr">
              <a:lnSpc>
                <a:spcPts val="6299"/>
              </a:lnSpc>
              <a:spcBef>
                <a:spcPct val="0"/>
              </a:spcBef>
            </a:pPr>
            <a:r>
              <a:rPr lang="en-US" sz="4499">
                <a:solidFill>
                  <a:srgbClr val="F0CC4C"/>
                </a:solidFill>
                <a:latin typeface="Arcade Gamer"/>
                <a:ea typeface="Arcade Gamer"/>
                <a:cs typeface="Arcade Gamer"/>
                <a:sym typeface="Arcade Gamer"/>
              </a:rPr>
              <a:t>AUTOBOTS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DAGOqBLrq4M</dc:identifier>
  <dcterms:modified xsi:type="dcterms:W3CDTF">2011-08-01T06:04:30Z</dcterms:modified>
  <cp:revision>1</cp:revision>
  <dc:title>USB</dc:title>
</cp:coreProperties>
</file>