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1" r:id="rId1"/>
  </p:sldMasterIdLst>
  <p:sldIdLst>
    <p:sldId id="256" r:id="rId2"/>
    <p:sldId id="264" r:id="rId3"/>
    <p:sldId id="265" r:id="rId4"/>
    <p:sldId id="257" r:id="rId5"/>
    <p:sldId id="258" r:id="rId6"/>
    <p:sldId id="259" r:id="rId7"/>
    <p:sldId id="260" r:id="rId8"/>
    <p:sldId id="261" r:id="rId9"/>
    <p:sldId id="263"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490094-EB90-428F-8DA0-C9B2CBB8A3E2}">
          <p14:sldIdLst>
            <p14:sldId id="256"/>
            <p14:sldId id="264"/>
            <p14:sldId id="265"/>
            <p14:sldId id="257"/>
            <p14:sldId id="258"/>
            <p14:sldId id="259"/>
            <p14:sldId id="260"/>
            <p14:sldId id="261"/>
            <p14:sldId id="263"/>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28-Aug-17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1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28-Aug-17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853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28-Aug-17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431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28-Aug-17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3961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28-Aug-17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6376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28-Aug-17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5348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28-Aug-17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044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28-Aug-17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2045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28-Aug-17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2680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28-Aug-17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247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28-Aug-17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3069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28-Aug-17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892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28-Aug-17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5505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28-Aug-17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8359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28-Aug-17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6568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28-Aug-17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768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28-Aug-17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799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28-Aug-17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4843865"/>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DATA_DICTIONARY%20v01.doc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en.wikipedia.org/wiki/Haptic_technolog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475E-6E19-4A4E-A90E-59DC78999FB8}"/>
              </a:ext>
            </a:extLst>
          </p:cNvPr>
          <p:cNvSpPr>
            <a:spLocks noGrp="1"/>
          </p:cNvSpPr>
          <p:nvPr>
            <p:ph type="ctrTitle"/>
          </p:nvPr>
        </p:nvSpPr>
        <p:spPr>
          <a:xfrm>
            <a:off x="1876424" y="1122363"/>
            <a:ext cx="8791575" cy="1434406"/>
          </a:xfrm>
        </p:spPr>
        <p:txBody>
          <a:bodyPr/>
          <a:lstStyle/>
          <a:p>
            <a:pPr algn="ctr"/>
            <a:r>
              <a:rPr lang="en-US" dirty="0"/>
              <a:t>3d House Modeling in </a:t>
            </a:r>
            <a:br>
              <a:rPr lang="en-US" dirty="0"/>
            </a:br>
            <a:r>
              <a:rPr lang="en-US" dirty="0"/>
              <a:t>virtual reality</a:t>
            </a:r>
          </a:p>
        </p:txBody>
      </p:sp>
      <p:sp>
        <p:nvSpPr>
          <p:cNvPr id="3" name="Subtitle 2">
            <a:extLst>
              <a:ext uri="{FF2B5EF4-FFF2-40B4-BE49-F238E27FC236}">
                <a16:creationId xmlns:a16="http://schemas.microsoft.com/office/drawing/2014/main" id="{2676516B-B9EF-4685-9B56-A3EB77229F2C}"/>
              </a:ext>
            </a:extLst>
          </p:cNvPr>
          <p:cNvSpPr>
            <a:spLocks noGrp="1"/>
          </p:cNvSpPr>
          <p:nvPr>
            <p:ph type="subTitle" idx="1"/>
          </p:nvPr>
        </p:nvSpPr>
        <p:spPr>
          <a:xfrm>
            <a:off x="2036220" y="2987336"/>
            <a:ext cx="8791575" cy="3542190"/>
          </a:xfrm>
        </p:spPr>
        <p:txBody>
          <a:bodyPr/>
          <a:lstStyle/>
          <a:p>
            <a:endParaRPr lang="en-US" dirty="0">
              <a:solidFill>
                <a:schemeClr val="accent2">
                  <a:lumMod val="20000"/>
                  <a:lumOff val="80000"/>
                </a:schemeClr>
              </a:solidFill>
            </a:endParaRPr>
          </a:p>
          <a:p>
            <a:r>
              <a:rPr lang="en-US" dirty="0">
                <a:solidFill>
                  <a:schemeClr val="accent2">
                    <a:lumMod val="20000"/>
                    <a:lumOff val="80000"/>
                  </a:schemeClr>
                </a:solidFill>
              </a:rPr>
              <a:t>Pathik shah -156330307104              Megh Thakkar -156330307116</a:t>
            </a:r>
          </a:p>
          <a:p>
            <a:r>
              <a:rPr lang="en-US" dirty="0">
                <a:solidFill>
                  <a:schemeClr val="accent2">
                    <a:lumMod val="20000"/>
                    <a:lumOff val="80000"/>
                  </a:schemeClr>
                </a:solidFill>
              </a:rPr>
              <a:t>Smith bhojak -156330307008           Bhavin Panchasara -156330307047</a:t>
            </a:r>
          </a:p>
          <a:p>
            <a:r>
              <a:rPr lang="en-US" dirty="0">
                <a:solidFill>
                  <a:schemeClr val="accent2">
                    <a:lumMod val="20000"/>
                    <a:lumOff val="80000"/>
                  </a:schemeClr>
                </a:solidFill>
              </a:rPr>
              <a:t> Kandarp Pandya  -156330307049    Kishan Patel - 156330307026</a:t>
            </a:r>
          </a:p>
        </p:txBody>
      </p:sp>
    </p:spTree>
    <p:extLst>
      <p:ext uri="{BB962C8B-B14F-4D97-AF65-F5344CB8AC3E}">
        <p14:creationId xmlns:p14="http://schemas.microsoft.com/office/powerpoint/2010/main" val="407802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5EA5-FF63-42F7-BADD-911FF6EBB7BD}"/>
              </a:ext>
            </a:extLst>
          </p:cNvPr>
          <p:cNvSpPr>
            <a:spLocks noGrp="1"/>
          </p:cNvSpPr>
          <p:nvPr>
            <p:ph type="title"/>
          </p:nvPr>
        </p:nvSpPr>
        <p:spPr/>
        <p:txBody>
          <a:bodyPr/>
          <a:lstStyle/>
          <a:p>
            <a:r>
              <a:rPr lang="en-US" dirty="0">
                <a:solidFill>
                  <a:schemeClr val="bg1">
                    <a:lumMod val="75000"/>
                    <a:lumOff val="25000"/>
                  </a:schemeClr>
                </a:solidFill>
              </a:rPr>
              <a:t>DATA DICTIONARY</a:t>
            </a:r>
          </a:p>
        </p:txBody>
      </p:sp>
      <p:sp>
        <p:nvSpPr>
          <p:cNvPr id="3" name="Content Placeholder 2">
            <a:extLst>
              <a:ext uri="{FF2B5EF4-FFF2-40B4-BE49-F238E27FC236}">
                <a16:creationId xmlns:a16="http://schemas.microsoft.com/office/drawing/2014/main" id="{0C569765-C9FF-43D0-9B4C-022F8E357D43}"/>
              </a:ext>
            </a:extLst>
          </p:cNvPr>
          <p:cNvSpPr>
            <a:spLocks noGrp="1"/>
          </p:cNvSpPr>
          <p:nvPr>
            <p:ph idx="1"/>
          </p:nvPr>
        </p:nvSpPr>
        <p:spPr/>
        <p:txBody>
          <a:bodyPr/>
          <a:lstStyle/>
          <a:p>
            <a:r>
              <a:rPr lang="en-US" dirty="0">
                <a:hlinkClick r:id="rId2" action="ppaction://hlinkfile"/>
              </a:rPr>
              <a:t>DATA_DICTIONARY v01.docx</a:t>
            </a:r>
            <a:endParaRPr lang="en-US" dirty="0"/>
          </a:p>
        </p:txBody>
      </p:sp>
    </p:spTree>
    <p:extLst>
      <p:ext uri="{BB962C8B-B14F-4D97-AF65-F5344CB8AC3E}">
        <p14:creationId xmlns:p14="http://schemas.microsoft.com/office/powerpoint/2010/main" val="2675642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9932-CD52-4644-ABD5-F872609C9436}"/>
              </a:ext>
            </a:extLst>
          </p:cNvPr>
          <p:cNvSpPr>
            <a:spLocks noGrp="1"/>
          </p:cNvSpPr>
          <p:nvPr>
            <p:ph type="title"/>
          </p:nvPr>
        </p:nvSpPr>
        <p:spPr/>
        <p:txBody>
          <a:bodyPr/>
          <a:lstStyle/>
          <a:p>
            <a:r>
              <a:rPr lang="en-US" dirty="0">
                <a:solidFill>
                  <a:schemeClr val="bg1">
                    <a:lumMod val="75000"/>
                    <a:lumOff val="25000"/>
                  </a:schemeClr>
                </a:solidFill>
              </a:rPr>
              <a:t>WHAT IS VIRTUAL REALITY ?</a:t>
            </a:r>
          </a:p>
        </p:txBody>
      </p:sp>
      <p:sp>
        <p:nvSpPr>
          <p:cNvPr id="3" name="Content Placeholder 2">
            <a:extLst>
              <a:ext uri="{FF2B5EF4-FFF2-40B4-BE49-F238E27FC236}">
                <a16:creationId xmlns:a16="http://schemas.microsoft.com/office/drawing/2014/main" id="{7CA071A6-A796-4377-B192-360C90253D0C}"/>
              </a:ext>
            </a:extLst>
          </p:cNvPr>
          <p:cNvSpPr>
            <a:spLocks noGrp="1"/>
          </p:cNvSpPr>
          <p:nvPr>
            <p:ph idx="1"/>
          </p:nvPr>
        </p:nvSpPr>
        <p:spPr/>
        <p:txBody>
          <a:bodyPr/>
          <a:lstStyle/>
          <a:p>
            <a:r>
              <a:rPr lang="en-US" dirty="0"/>
              <a:t>Virtual Reality (VR) is the use of computer technology to create a simulated environment. Unlike traditional user interfaces, VR places the user inside an experience. Instead of viewing a screen in front of them, users are immersed and able to interact with 3D worlds.</a:t>
            </a:r>
          </a:p>
          <a:p>
            <a:r>
              <a:rPr lang="en-US" dirty="0"/>
              <a:t> By simulating as many senses as possible, such as vision, hearing, </a:t>
            </a:r>
            <a:r>
              <a:rPr lang="en-US" dirty="0">
                <a:hlinkClick r:id="rId2"/>
              </a:rPr>
              <a:t>touch</a:t>
            </a:r>
            <a:r>
              <a:rPr lang="en-US" dirty="0"/>
              <a:t>, the computer is transformed into a gatekeeper to this artificial world.</a:t>
            </a:r>
          </a:p>
        </p:txBody>
      </p:sp>
    </p:spTree>
    <p:extLst>
      <p:ext uri="{BB962C8B-B14F-4D97-AF65-F5344CB8AC3E}">
        <p14:creationId xmlns:p14="http://schemas.microsoft.com/office/powerpoint/2010/main" val="1634630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E4EE-2AA3-4778-B1C7-E7869876FDCC}"/>
              </a:ext>
            </a:extLst>
          </p:cNvPr>
          <p:cNvSpPr>
            <a:spLocks noGrp="1"/>
          </p:cNvSpPr>
          <p:nvPr>
            <p:ph type="title"/>
          </p:nvPr>
        </p:nvSpPr>
        <p:spPr/>
        <p:txBody>
          <a:bodyPr>
            <a:noAutofit/>
          </a:bodyPr>
          <a:lstStyle/>
          <a:p>
            <a:r>
              <a:rPr lang="en-US" dirty="0">
                <a:solidFill>
                  <a:schemeClr val="bg1">
                    <a:lumMod val="75000"/>
                    <a:lumOff val="25000"/>
                  </a:schemeClr>
                </a:solidFill>
              </a:rPr>
              <a:t>What’s the difference Between Virtual Reality (VR) and Augmented Reality(</a:t>
            </a:r>
            <a:r>
              <a:rPr lang="en-US">
                <a:solidFill>
                  <a:schemeClr val="bg1">
                    <a:lumMod val="75000"/>
                    <a:lumOff val="25000"/>
                  </a:schemeClr>
                </a:solidFill>
              </a:rPr>
              <a:t>AR) ?</a:t>
            </a:r>
            <a:br>
              <a:rPr lang="en-US" dirty="0"/>
            </a:br>
            <a:endParaRPr lang="en-US" dirty="0"/>
          </a:p>
        </p:txBody>
      </p:sp>
      <p:sp>
        <p:nvSpPr>
          <p:cNvPr id="3" name="Content Placeholder 2">
            <a:extLst>
              <a:ext uri="{FF2B5EF4-FFF2-40B4-BE49-F238E27FC236}">
                <a16:creationId xmlns:a16="http://schemas.microsoft.com/office/drawing/2014/main" id="{85277740-7543-4F9B-B3BD-81CF49843214}"/>
              </a:ext>
            </a:extLst>
          </p:cNvPr>
          <p:cNvSpPr>
            <a:spLocks noGrp="1"/>
          </p:cNvSpPr>
          <p:nvPr>
            <p:ph idx="1"/>
          </p:nvPr>
        </p:nvSpPr>
        <p:spPr/>
        <p:txBody>
          <a:bodyPr>
            <a:normAutofit/>
          </a:bodyPr>
          <a:lstStyle/>
          <a:p>
            <a:r>
              <a:rPr lang="en-US" b="1" dirty="0"/>
              <a:t>AR technology</a:t>
            </a:r>
            <a:r>
              <a:rPr lang="en-US" dirty="0"/>
              <a:t> renders the 3D graphics as they would appear from the viewpoint of the camera, superimposing the computer-generated images over a user’s view of the real world. Such as the popular game Pokémon Go.</a:t>
            </a:r>
          </a:p>
          <a:p>
            <a:r>
              <a:rPr lang="en-US" dirty="0"/>
              <a:t>In </a:t>
            </a:r>
            <a:r>
              <a:rPr lang="en-US" b="1" dirty="0"/>
              <a:t>Virtual Reality</a:t>
            </a:r>
            <a:r>
              <a:rPr lang="en-US" dirty="0"/>
              <a:t>, the position of the user’s eyes are located within the simulated environment. If the user’s head turns, the graphics react accordingly VR technology creates a convincing, interactive world for the user. Such as </a:t>
            </a:r>
            <a:r>
              <a:rPr lang="en-US"/>
              <a:t>our application.</a:t>
            </a:r>
            <a:endParaRPr lang="en-US" dirty="0"/>
          </a:p>
        </p:txBody>
      </p:sp>
    </p:spTree>
    <p:extLst>
      <p:ext uri="{BB962C8B-B14F-4D97-AF65-F5344CB8AC3E}">
        <p14:creationId xmlns:p14="http://schemas.microsoft.com/office/powerpoint/2010/main" val="1942308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CE80-C981-4D7F-94B6-ABE7BA9897D3}"/>
              </a:ext>
            </a:extLst>
          </p:cNvPr>
          <p:cNvSpPr>
            <a:spLocks noGrp="1"/>
          </p:cNvSpPr>
          <p:nvPr>
            <p:ph type="title"/>
          </p:nvPr>
        </p:nvSpPr>
        <p:spPr/>
        <p:txBody>
          <a:bodyPr/>
          <a:lstStyle/>
          <a:p>
            <a:r>
              <a:rPr lang="en-US" u="sng" dirty="0">
                <a:solidFill>
                  <a:schemeClr val="bg1">
                    <a:lumMod val="75000"/>
                    <a:lumOff val="25000"/>
                  </a:schemeClr>
                </a:solidFill>
              </a:rPr>
              <a:t>ABSTRACT</a:t>
            </a:r>
            <a:br>
              <a:rPr lang="en-US" dirty="0"/>
            </a:br>
            <a:r>
              <a:rPr lang="en-US" dirty="0"/>
              <a:t>	</a:t>
            </a:r>
          </a:p>
        </p:txBody>
      </p:sp>
      <p:sp>
        <p:nvSpPr>
          <p:cNvPr id="3" name="Content Placeholder 2">
            <a:extLst>
              <a:ext uri="{FF2B5EF4-FFF2-40B4-BE49-F238E27FC236}">
                <a16:creationId xmlns:a16="http://schemas.microsoft.com/office/drawing/2014/main" id="{38E71506-4CD6-42F3-9D5E-7AE1EE4F443A}"/>
              </a:ext>
            </a:extLst>
          </p:cNvPr>
          <p:cNvSpPr>
            <a:spLocks noGrp="1"/>
          </p:cNvSpPr>
          <p:nvPr>
            <p:ph idx="1"/>
          </p:nvPr>
        </p:nvSpPr>
        <p:spPr/>
        <p:txBody>
          <a:bodyPr>
            <a:normAutofit lnSpcReduction="10000"/>
          </a:bodyPr>
          <a:lstStyle/>
          <a:p>
            <a:r>
              <a:rPr lang="en-US" dirty="0"/>
              <a:t>3D House Modeling in Virtual Reality (VR) is a android application that allows Interior designer to create and design models using objects in 3D space. It is fully dynamic for developing 3D models, user can also modify at any time. It is Portable in the sense that after creating a model it can easily be shared and modified on other devices using the platform. Also the ability to create multiple models and work on them at same time is a feature that is not available on other existing products And system provides overall a better user experience and easy usability for the laymen.</a:t>
            </a:r>
          </a:p>
          <a:p>
            <a:endParaRPr lang="en-US" dirty="0"/>
          </a:p>
        </p:txBody>
      </p:sp>
    </p:spTree>
    <p:extLst>
      <p:ext uri="{BB962C8B-B14F-4D97-AF65-F5344CB8AC3E}">
        <p14:creationId xmlns:p14="http://schemas.microsoft.com/office/powerpoint/2010/main" val="4024789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FBD68-2C88-4834-B92F-53FB43501726}"/>
              </a:ext>
            </a:extLst>
          </p:cNvPr>
          <p:cNvSpPr>
            <a:spLocks noGrp="1"/>
          </p:cNvSpPr>
          <p:nvPr>
            <p:ph type="title"/>
          </p:nvPr>
        </p:nvSpPr>
        <p:spPr/>
        <p:txBody>
          <a:bodyPr/>
          <a:lstStyle/>
          <a:p>
            <a:r>
              <a:rPr lang="en-US" dirty="0">
                <a:solidFill>
                  <a:schemeClr val="bg1">
                    <a:lumMod val="75000"/>
                    <a:lumOff val="25000"/>
                  </a:schemeClr>
                </a:solidFill>
              </a:rPr>
              <a:t>Need OF System</a:t>
            </a:r>
          </a:p>
        </p:txBody>
      </p:sp>
      <p:sp>
        <p:nvSpPr>
          <p:cNvPr id="3" name="Content Placeholder 2">
            <a:extLst>
              <a:ext uri="{FF2B5EF4-FFF2-40B4-BE49-F238E27FC236}">
                <a16:creationId xmlns:a16="http://schemas.microsoft.com/office/drawing/2014/main" id="{71438AE2-5B43-497D-873D-2393F6B3473F}"/>
              </a:ext>
            </a:extLst>
          </p:cNvPr>
          <p:cNvSpPr>
            <a:spLocks noGrp="1"/>
          </p:cNvSpPr>
          <p:nvPr>
            <p:ph idx="1"/>
          </p:nvPr>
        </p:nvSpPr>
        <p:spPr/>
        <p:txBody>
          <a:bodyPr/>
          <a:lstStyle/>
          <a:p>
            <a:endParaRPr lang="en-US" dirty="0"/>
          </a:p>
          <a:p>
            <a:r>
              <a:rPr lang="en-US" dirty="0"/>
              <a:t>Existing systems are static and lack of availability.</a:t>
            </a:r>
          </a:p>
          <a:p>
            <a:r>
              <a:rPr lang="en-US" dirty="0"/>
              <a:t>For enhanced designing experience using Virtual Reality.</a:t>
            </a:r>
          </a:p>
          <a:p>
            <a:pPr marL="0" indent="0">
              <a:buNone/>
            </a:pPr>
            <a:endParaRPr lang="en-US" dirty="0"/>
          </a:p>
        </p:txBody>
      </p:sp>
    </p:spTree>
    <p:extLst>
      <p:ext uri="{BB962C8B-B14F-4D97-AF65-F5344CB8AC3E}">
        <p14:creationId xmlns:p14="http://schemas.microsoft.com/office/powerpoint/2010/main" val="612743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DF472-7376-4974-8021-655D54C505D6}"/>
              </a:ext>
            </a:extLst>
          </p:cNvPr>
          <p:cNvSpPr>
            <a:spLocks noGrp="1"/>
          </p:cNvSpPr>
          <p:nvPr>
            <p:ph type="title"/>
          </p:nvPr>
        </p:nvSpPr>
        <p:spPr/>
        <p:txBody>
          <a:bodyPr/>
          <a:lstStyle/>
          <a:p>
            <a:r>
              <a:rPr lang="en-US" dirty="0">
                <a:solidFill>
                  <a:schemeClr val="bg1">
                    <a:lumMod val="75000"/>
                    <a:lumOff val="25000"/>
                  </a:schemeClr>
                </a:solidFill>
              </a:rPr>
              <a:t>Faults in existing systems</a:t>
            </a:r>
            <a:r>
              <a:rPr lang="en-US" dirty="0"/>
              <a:t>	</a:t>
            </a:r>
          </a:p>
        </p:txBody>
      </p:sp>
      <p:sp>
        <p:nvSpPr>
          <p:cNvPr id="3" name="Content Placeholder 2">
            <a:extLst>
              <a:ext uri="{FF2B5EF4-FFF2-40B4-BE49-F238E27FC236}">
                <a16:creationId xmlns:a16="http://schemas.microsoft.com/office/drawing/2014/main" id="{E40A69C7-8111-4C3C-BD27-82706C5A8DD5}"/>
              </a:ext>
            </a:extLst>
          </p:cNvPr>
          <p:cNvSpPr>
            <a:spLocks noGrp="1"/>
          </p:cNvSpPr>
          <p:nvPr>
            <p:ph idx="1"/>
          </p:nvPr>
        </p:nvSpPr>
        <p:spPr/>
        <p:txBody>
          <a:bodyPr/>
          <a:lstStyle/>
          <a:p>
            <a:endParaRPr lang="en-US" dirty="0"/>
          </a:p>
          <a:p>
            <a:r>
              <a:rPr lang="en-US" dirty="0"/>
              <a:t>Static Architecture Environment.</a:t>
            </a:r>
          </a:p>
          <a:p>
            <a:r>
              <a:rPr lang="en-US" dirty="0"/>
              <a:t>Costly for Single System.</a:t>
            </a:r>
          </a:p>
          <a:p>
            <a:r>
              <a:rPr lang="en-US" dirty="0"/>
              <a:t>Poor User Experience.</a:t>
            </a:r>
          </a:p>
        </p:txBody>
      </p:sp>
    </p:spTree>
    <p:extLst>
      <p:ext uri="{BB962C8B-B14F-4D97-AF65-F5344CB8AC3E}">
        <p14:creationId xmlns:p14="http://schemas.microsoft.com/office/powerpoint/2010/main" val="2123220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D4B3F-2201-4870-BC85-4B520D369B49}"/>
              </a:ext>
            </a:extLst>
          </p:cNvPr>
          <p:cNvSpPr>
            <a:spLocks noGrp="1"/>
          </p:cNvSpPr>
          <p:nvPr>
            <p:ph type="title"/>
          </p:nvPr>
        </p:nvSpPr>
        <p:spPr/>
        <p:txBody>
          <a:bodyPr/>
          <a:lstStyle/>
          <a:p>
            <a:r>
              <a:rPr lang="en-US" dirty="0">
                <a:solidFill>
                  <a:schemeClr val="bg1">
                    <a:lumMod val="75000"/>
                    <a:lumOff val="25000"/>
                  </a:schemeClr>
                </a:solidFill>
              </a:rPr>
              <a:t>Solution</a:t>
            </a:r>
            <a:r>
              <a:rPr lang="en-US" dirty="0">
                <a:solidFill>
                  <a:srgbClr val="FFFF00"/>
                </a:solidFill>
              </a:rPr>
              <a:t> </a:t>
            </a:r>
            <a:r>
              <a:rPr lang="en-US" dirty="0"/>
              <a:t>	</a:t>
            </a:r>
          </a:p>
        </p:txBody>
      </p:sp>
      <p:sp>
        <p:nvSpPr>
          <p:cNvPr id="3" name="Content Placeholder 2">
            <a:extLst>
              <a:ext uri="{FF2B5EF4-FFF2-40B4-BE49-F238E27FC236}">
                <a16:creationId xmlns:a16="http://schemas.microsoft.com/office/drawing/2014/main" id="{75EC9FC1-DA0D-4815-9093-9BADF4499815}"/>
              </a:ext>
            </a:extLst>
          </p:cNvPr>
          <p:cNvSpPr>
            <a:spLocks noGrp="1"/>
          </p:cNvSpPr>
          <p:nvPr>
            <p:ph idx="1"/>
          </p:nvPr>
        </p:nvSpPr>
        <p:spPr/>
        <p:txBody>
          <a:bodyPr/>
          <a:lstStyle/>
          <a:p>
            <a:endParaRPr lang="en-US" dirty="0"/>
          </a:p>
          <a:p>
            <a:r>
              <a:rPr lang="en-US" dirty="0"/>
              <a:t>Dynamic Environment.</a:t>
            </a:r>
          </a:p>
          <a:p>
            <a:r>
              <a:rPr lang="en-US" dirty="0"/>
              <a:t>Enhanced User Experience.</a:t>
            </a:r>
          </a:p>
          <a:p>
            <a:r>
              <a:rPr lang="en-US" dirty="0"/>
              <a:t>Affordable in terms of multiple system development/design.</a:t>
            </a:r>
          </a:p>
          <a:p>
            <a:pPr marL="0" indent="0">
              <a:buNone/>
            </a:pPr>
            <a:r>
              <a:rPr lang="en-US" dirty="0"/>
              <a:t> </a:t>
            </a:r>
          </a:p>
          <a:p>
            <a:endParaRPr lang="en-US" dirty="0"/>
          </a:p>
        </p:txBody>
      </p:sp>
    </p:spTree>
    <p:extLst>
      <p:ext uri="{BB962C8B-B14F-4D97-AF65-F5344CB8AC3E}">
        <p14:creationId xmlns:p14="http://schemas.microsoft.com/office/powerpoint/2010/main" val="121403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E058C-E815-4A9E-AD7E-C231D644521F}"/>
              </a:ext>
            </a:extLst>
          </p:cNvPr>
          <p:cNvSpPr>
            <a:spLocks noGrp="1"/>
          </p:cNvSpPr>
          <p:nvPr>
            <p:ph type="title"/>
          </p:nvPr>
        </p:nvSpPr>
        <p:spPr/>
        <p:txBody>
          <a:bodyPr/>
          <a:lstStyle/>
          <a:p>
            <a:r>
              <a:rPr lang="en-US" dirty="0">
                <a:solidFill>
                  <a:schemeClr val="bg1">
                    <a:lumMod val="75000"/>
                    <a:lumOff val="25000"/>
                  </a:schemeClr>
                </a:solidFill>
              </a:rPr>
              <a:t>Modules</a:t>
            </a:r>
            <a:r>
              <a:rPr lang="en-US" dirty="0"/>
              <a:t>	</a:t>
            </a:r>
          </a:p>
        </p:txBody>
      </p:sp>
      <p:sp>
        <p:nvSpPr>
          <p:cNvPr id="3" name="Content Placeholder 2">
            <a:extLst>
              <a:ext uri="{FF2B5EF4-FFF2-40B4-BE49-F238E27FC236}">
                <a16:creationId xmlns:a16="http://schemas.microsoft.com/office/drawing/2014/main" id="{215FAE6C-774C-4D06-A7A1-F2FBDE1920EF}"/>
              </a:ext>
            </a:extLst>
          </p:cNvPr>
          <p:cNvSpPr>
            <a:spLocks noGrp="1"/>
          </p:cNvSpPr>
          <p:nvPr>
            <p:ph idx="1"/>
          </p:nvPr>
        </p:nvSpPr>
        <p:spPr>
          <a:xfrm>
            <a:off x="1141413" y="2097088"/>
            <a:ext cx="9905999" cy="4305301"/>
          </a:xfrm>
        </p:spPr>
        <p:txBody>
          <a:bodyPr>
            <a:normAutofit/>
          </a:bodyPr>
          <a:lstStyle/>
          <a:p>
            <a:endParaRPr lang="en-US" dirty="0"/>
          </a:p>
          <a:p>
            <a:r>
              <a:rPr lang="en-US" dirty="0"/>
              <a:t>Providing complete 3D space for creating architecture.</a:t>
            </a:r>
          </a:p>
          <a:p>
            <a:r>
              <a:rPr lang="en-US" dirty="0"/>
              <a:t>Designing models using different objects.</a:t>
            </a:r>
          </a:p>
          <a:p>
            <a:r>
              <a:rPr lang="en-US" dirty="0"/>
              <a:t>Ability to save created 3D architecture.</a:t>
            </a:r>
          </a:p>
          <a:p>
            <a:r>
              <a:rPr lang="en-US" dirty="0"/>
              <a:t>Making 3D architecture portable to use in different system.</a:t>
            </a:r>
          </a:p>
          <a:p>
            <a:r>
              <a:rPr lang="en-US" dirty="0"/>
              <a:t>Provision for modifying and altering created 3D architecture.  </a:t>
            </a:r>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766811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0332-E48A-4D78-93DE-03FAF01E5B58}"/>
              </a:ext>
            </a:extLst>
          </p:cNvPr>
          <p:cNvSpPr>
            <a:spLocks noGrp="1"/>
          </p:cNvSpPr>
          <p:nvPr>
            <p:ph type="title"/>
          </p:nvPr>
        </p:nvSpPr>
        <p:spPr/>
        <p:txBody>
          <a:bodyPr/>
          <a:lstStyle/>
          <a:p>
            <a:r>
              <a:rPr lang="en-US" dirty="0">
                <a:solidFill>
                  <a:schemeClr val="bg1">
                    <a:lumMod val="75000"/>
                    <a:lumOff val="25000"/>
                  </a:schemeClr>
                </a:solidFill>
              </a:rPr>
              <a:t>FUNCTIONALITIES</a:t>
            </a:r>
          </a:p>
        </p:txBody>
      </p:sp>
      <p:sp>
        <p:nvSpPr>
          <p:cNvPr id="3" name="Content Placeholder 2">
            <a:extLst>
              <a:ext uri="{FF2B5EF4-FFF2-40B4-BE49-F238E27FC236}">
                <a16:creationId xmlns:a16="http://schemas.microsoft.com/office/drawing/2014/main" id="{50BB1120-307E-411A-A856-5CFF9BBA681D}"/>
              </a:ext>
            </a:extLst>
          </p:cNvPr>
          <p:cNvSpPr>
            <a:spLocks noGrp="1"/>
          </p:cNvSpPr>
          <p:nvPr>
            <p:ph idx="1"/>
          </p:nvPr>
        </p:nvSpPr>
        <p:spPr/>
        <p:txBody>
          <a:bodyPr>
            <a:normAutofit fontScale="92500" lnSpcReduction="10000"/>
          </a:bodyPr>
          <a:lstStyle/>
          <a:p>
            <a:r>
              <a:rPr lang="en-US" dirty="0"/>
              <a:t>Provision for creating Dynamic Models.</a:t>
            </a:r>
          </a:p>
          <a:p>
            <a:r>
              <a:rPr lang="en-US" dirty="0"/>
              <a:t>Provision for viewing Models.</a:t>
            </a:r>
          </a:p>
          <a:p>
            <a:r>
              <a:rPr lang="en-US" dirty="0"/>
              <a:t>Provision for saving Models.</a:t>
            </a:r>
          </a:p>
          <a:p>
            <a:r>
              <a:rPr lang="en-US" dirty="0"/>
              <a:t>Providing Better Graphical User Interface.</a:t>
            </a:r>
          </a:p>
          <a:p>
            <a:r>
              <a:rPr lang="en-US" dirty="0"/>
              <a:t>Provision for sharing the architecture or models.</a:t>
            </a:r>
          </a:p>
          <a:p>
            <a:r>
              <a:rPr lang="en-US" dirty="0"/>
              <a:t>Provision for adding and altering 3D architecture.</a:t>
            </a:r>
          </a:p>
          <a:p>
            <a:r>
              <a:rPr lang="en-US" dirty="0"/>
              <a:t>Provision for creating multiple models at a time.</a:t>
            </a:r>
          </a:p>
        </p:txBody>
      </p:sp>
    </p:spTree>
    <p:extLst>
      <p:ext uri="{BB962C8B-B14F-4D97-AF65-F5344CB8AC3E}">
        <p14:creationId xmlns:p14="http://schemas.microsoft.com/office/powerpoint/2010/main" val="2587372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512</TotalTime>
  <Words>366</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3d House Modeling in  virtual reality</vt:lpstr>
      <vt:lpstr>WHAT IS VIRTUAL REALITY ?</vt:lpstr>
      <vt:lpstr>What’s the difference Between Virtual Reality (VR) and Augmented Reality(AR) ? </vt:lpstr>
      <vt:lpstr>ABSTRACT  </vt:lpstr>
      <vt:lpstr>Need OF System</vt:lpstr>
      <vt:lpstr>Faults in existing systems </vt:lpstr>
      <vt:lpstr>Solution  </vt:lpstr>
      <vt:lpstr>Modules </vt:lpstr>
      <vt:lpstr>FUNCTIONALITIES</vt:lpstr>
      <vt:lpstr>DATA DICTIONARY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Pathik Shah</dc:creator>
  <cp:lastModifiedBy>Pathik Shah</cp:lastModifiedBy>
  <cp:revision>35</cp:revision>
  <dcterms:created xsi:type="dcterms:W3CDTF">2017-08-26T11:44:05Z</dcterms:created>
  <dcterms:modified xsi:type="dcterms:W3CDTF">2017-08-28T01:42:27Z</dcterms:modified>
</cp:coreProperties>
</file>