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howGuides="1">
      <p:cViewPr varScale="1">
        <p:scale>
          <a:sx n="58" d="100"/>
          <a:sy n="58" d="100"/>
        </p:scale>
        <p:origin x="920"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B5A6-5BBE-27A3-4051-DEEFB2A856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0BD530-7D3E-DBE0-2F11-7F99298501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0489D5-937F-2479-8571-1224459008FB}"/>
              </a:ext>
            </a:extLst>
          </p:cNvPr>
          <p:cNvSpPr>
            <a:spLocks noGrp="1"/>
          </p:cNvSpPr>
          <p:nvPr>
            <p:ph type="dt" sz="half" idx="10"/>
          </p:nvPr>
        </p:nvSpPr>
        <p:spPr/>
        <p:txBody>
          <a:bodyPr/>
          <a:lstStyle/>
          <a:p>
            <a:fld id="{55699B21-E561-44DA-80AF-7AE0E47141BC}" type="datetimeFigureOut">
              <a:rPr lang="en-IN" smtClean="0"/>
              <a:t>28-10-2023</a:t>
            </a:fld>
            <a:endParaRPr lang="en-IN"/>
          </a:p>
        </p:txBody>
      </p:sp>
      <p:sp>
        <p:nvSpPr>
          <p:cNvPr id="5" name="Footer Placeholder 4">
            <a:extLst>
              <a:ext uri="{FF2B5EF4-FFF2-40B4-BE49-F238E27FC236}">
                <a16:creationId xmlns:a16="http://schemas.microsoft.com/office/drawing/2014/main" id="{CCB2DB3E-08B2-D982-DC96-DBEEBDC004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75EFC2-C81D-B959-76FF-DCD8E5618590}"/>
              </a:ext>
            </a:extLst>
          </p:cNvPr>
          <p:cNvSpPr>
            <a:spLocks noGrp="1"/>
          </p:cNvSpPr>
          <p:nvPr>
            <p:ph type="sldNum" sz="quarter" idx="12"/>
          </p:nvPr>
        </p:nvSpPr>
        <p:spPr/>
        <p:txBody>
          <a:bodyPr/>
          <a:lstStyle/>
          <a:p>
            <a:fld id="{42F4E7F0-35A0-4179-AF78-80C689105EA5}" type="slidenum">
              <a:rPr lang="en-IN" smtClean="0"/>
              <a:t>‹#›</a:t>
            </a:fld>
            <a:endParaRPr lang="en-IN"/>
          </a:p>
        </p:txBody>
      </p:sp>
    </p:spTree>
    <p:extLst>
      <p:ext uri="{BB962C8B-B14F-4D97-AF65-F5344CB8AC3E}">
        <p14:creationId xmlns:p14="http://schemas.microsoft.com/office/powerpoint/2010/main" val="3621142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1B92-2B8D-E9F9-5A4E-07F406ECBA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473546-2F1A-388E-DA4E-923DC673FC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7EC90B-350E-B0AB-7017-1D0366FFDC6D}"/>
              </a:ext>
            </a:extLst>
          </p:cNvPr>
          <p:cNvSpPr>
            <a:spLocks noGrp="1"/>
          </p:cNvSpPr>
          <p:nvPr>
            <p:ph type="dt" sz="half" idx="10"/>
          </p:nvPr>
        </p:nvSpPr>
        <p:spPr/>
        <p:txBody>
          <a:bodyPr/>
          <a:lstStyle/>
          <a:p>
            <a:fld id="{55699B21-E561-44DA-80AF-7AE0E47141BC}" type="datetimeFigureOut">
              <a:rPr lang="en-IN" smtClean="0"/>
              <a:t>28-10-2023</a:t>
            </a:fld>
            <a:endParaRPr lang="en-IN"/>
          </a:p>
        </p:txBody>
      </p:sp>
      <p:sp>
        <p:nvSpPr>
          <p:cNvPr id="5" name="Footer Placeholder 4">
            <a:extLst>
              <a:ext uri="{FF2B5EF4-FFF2-40B4-BE49-F238E27FC236}">
                <a16:creationId xmlns:a16="http://schemas.microsoft.com/office/drawing/2014/main" id="{E1A4082A-6C52-F874-3637-5C44E20BFA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EFE876-1928-E1A5-CCDD-C640B697229A}"/>
              </a:ext>
            </a:extLst>
          </p:cNvPr>
          <p:cNvSpPr>
            <a:spLocks noGrp="1"/>
          </p:cNvSpPr>
          <p:nvPr>
            <p:ph type="sldNum" sz="quarter" idx="12"/>
          </p:nvPr>
        </p:nvSpPr>
        <p:spPr/>
        <p:txBody>
          <a:bodyPr/>
          <a:lstStyle/>
          <a:p>
            <a:fld id="{42F4E7F0-35A0-4179-AF78-80C689105EA5}" type="slidenum">
              <a:rPr lang="en-IN" smtClean="0"/>
              <a:t>‹#›</a:t>
            </a:fld>
            <a:endParaRPr lang="en-IN"/>
          </a:p>
        </p:txBody>
      </p:sp>
    </p:spTree>
    <p:extLst>
      <p:ext uri="{BB962C8B-B14F-4D97-AF65-F5344CB8AC3E}">
        <p14:creationId xmlns:p14="http://schemas.microsoft.com/office/powerpoint/2010/main" val="2578222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AFF06-E90E-EC01-F286-D53E737383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6854A6-5D7E-ECBB-5307-DD4DC01073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5EC2F8-2DD4-7E83-5099-A3EC9D305D3A}"/>
              </a:ext>
            </a:extLst>
          </p:cNvPr>
          <p:cNvSpPr>
            <a:spLocks noGrp="1"/>
          </p:cNvSpPr>
          <p:nvPr>
            <p:ph type="dt" sz="half" idx="10"/>
          </p:nvPr>
        </p:nvSpPr>
        <p:spPr/>
        <p:txBody>
          <a:bodyPr/>
          <a:lstStyle/>
          <a:p>
            <a:fld id="{55699B21-E561-44DA-80AF-7AE0E47141BC}" type="datetimeFigureOut">
              <a:rPr lang="en-IN" smtClean="0"/>
              <a:t>28-10-2023</a:t>
            </a:fld>
            <a:endParaRPr lang="en-IN"/>
          </a:p>
        </p:txBody>
      </p:sp>
      <p:sp>
        <p:nvSpPr>
          <p:cNvPr id="5" name="Footer Placeholder 4">
            <a:extLst>
              <a:ext uri="{FF2B5EF4-FFF2-40B4-BE49-F238E27FC236}">
                <a16:creationId xmlns:a16="http://schemas.microsoft.com/office/drawing/2014/main" id="{68C0C699-B01B-A148-42D7-9E8280C5C2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55681F-4E89-8F16-3FBB-6B37C5D57904}"/>
              </a:ext>
            </a:extLst>
          </p:cNvPr>
          <p:cNvSpPr>
            <a:spLocks noGrp="1"/>
          </p:cNvSpPr>
          <p:nvPr>
            <p:ph type="sldNum" sz="quarter" idx="12"/>
          </p:nvPr>
        </p:nvSpPr>
        <p:spPr/>
        <p:txBody>
          <a:bodyPr/>
          <a:lstStyle/>
          <a:p>
            <a:fld id="{42F4E7F0-35A0-4179-AF78-80C689105EA5}" type="slidenum">
              <a:rPr lang="en-IN" smtClean="0"/>
              <a:t>‹#›</a:t>
            </a:fld>
            <a:endParaRPr lang="en-IN"/>
          </a:p>
        </p:txBody>
      </p:sp>
    </p:spTree>
    <p:extLst>
      <p:ext uri="{BB962C8B-B14F-4D97-AF65-F5344CB8AC3E}">
        <p14:creationId xmlns:p14="http://schemas.microsoft.com/office/powerpoint/2010/main" val="2549235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43C5E-A671-F9E7-ADF5-CE028875E6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62A5DC-CAB1-071F-09EA-483A82B45B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34C68C-0BF2-ECA2-5653-F3E407C5FCA6}"/>
              </a:ext>
            </a:extLst>
          </p:cNvPr>
          <p:cNvSpPr>
            <a:spLocks noGrp="1"/>
          </p:cNvSpPr>
          <p:nvPr>
            <p:ph type="dt" sz="half" idx="10"/>
          </p:nvPr>
        </p:nvSpPr>
        <p:spPr/>
        <p:txBody>
          <a:bodyPr/>
          <a:lstStyle/>
          <a:p>
            <a:fld id="{55699B21-E561-44DA-80AF-7AE0E47141BC}" type="datetimeFigureOut">
              <a:rPr lang="en-IN" smtClean="0"/>
              <a:t>28-10-2023</a:t>
            </a:fld>
            <a:endParaRPr lang="en-IN"/>
          </a:p>
        </p:txBody>
      </p:sp>
      <p:sp>
        <p:nvSpPr>
          <p:cNvPr id="5" name="Footer Placeholder 4">
            <a:extLst>
              <a:ext uri="{FF2B5EF4-FFF2-40B4-BE49-F238E27FC236}">
                <a16:creationId xmlns:a16="http://schemas.microsoft.com/office/drawing/2014/main" id="{43B0E86E-BFEF-AE51-83EA-F3F3A662A6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CB95B3-DE42-111F-14E2-D71CF38A2FA0}"/>
              </a:ext>
            </a:extLst>
          </p:cNvPr>
          <p:cNvSpPr>
            <a:spLocks noGrp="1"/>
          </p:cNvSpPr>
          <p:nvPr>
            <p:ph type="sldNum" sz="quarter" idx="12"/>
          </p:nvPr>
        </p:nvSpPr>
        <p:spPr/>
        <p:txBody>
          <a:bodyPr/>
          <a:lstStyle/>
          <a:p>
            <a:fld id="{42F4E7F0-35A0-4179-AF78-80C689105EA5}" type="slidenum">
              <a:rPr lang="en-IN" smtClean="0"/>
              <a:t>‹#›</a:t>
            </a:fld>
            <a:endParaRPr lang="en-IN"/>
          </a:p>
        </p:txBody>
      </p:sp>
    </p:spTree>
    <p:extLst>
      <p:ext uri="{BB962C8B-B14F-4D97-AF65-F5344CB8AC3E}">
        <p14:creationId xmlns:p14="http://schemas.microsoft.com/office/powerpoint/2010/main" val="2397573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F3A2-1C14-B7EB-8A86-39FE50CA0A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5E8B8C-540D-D8DF-795A-4E722492BC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D54BC-8F30-65DF-3E07-9710012AE6D0}"/>
              </a:ext>
            </a:extLst>
          </p:cNvPr>
          <p:cNvSpPr>
            <a:spLocks noGrp="1"/>
          </p:cNvSpPr>
          <p:nvPr>
            <p:ph type="dt" sz="half" idx="10"/>
          </p:nvPr>
        </p:nvSpPr>
        <p:spPr/>
        <p:txBody>
          <a:bodyPr/>
          <a:lstStyle/>
          <a:p>
            <a:fld id="{55699B21-E561-44DA-80AF-7AE0E47141BC}" type="datetimeFigureOut">
              <a:rPr lang="en-IN" smtClean="0"/>
              <a:t>28-10-2023</a:t>
            </a:fld>
            <a:endParaRPr lang="en-IN"/>
          </a:p>
        </p:txBody>
      </p:sp>
      <p:sp>
        <p:nvSpPr>
          <p:cNvPr id="5" name="Footer Placeholder 4">
            <a:extLst>
              <a:ext uri="{FF2B5EF4-FFF2-40B4-BE49-F238E27FC236}">
                <a16:creationId xmlns:a16="http://schemas.microsoft.com/office/drawing/2014/main" id="{8A3DB861-5D7E-C3BA-FD66-0F734CE978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05A35D-F618-5F08-5268-D14B4B03DA92}"/>
              </a:ext>
            </a:extLst>
          </p:cNvPr>
          <p:cNvSpPr>
            <a:spLocks noGrp="1"/>
          </p:cNvSpPr>
          <p:nvPr>
            <p:ph type="sldNum" sz="quarter" idx="12"/>
          </p:nvPr>
        </p:nvSpPr>
        <p:spPr/>
        <p:txBody>
          <a:bodyPr/>
          <a:lstStyle/>
          <a:p>
            <a:fld id="{42F4E7F0-35A0-4179-AF78-80C689105EA5}" type="slidenum">
              <a:rPr lang="en-IN" smtClean="0"/>
              <a:t>‹#›</a:t>
            </a:fld>
            <a:endParaRPr lang="en-IN"/>
          </a:p>
        </p:txBody>
      </p:sp>
    </p:spTree>
    <p:extLst>
      <p:ext uri="{BB962C8B-B14F-4D97-AF65-F5344CB8AC3E}">
        <p14:creationId xmlns:p14="http://schemas.microsoft.com/office/powerpoint/2010/main" val="361172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B4B6-3B56-9FC8-5D0C-F05A19CFA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09D8BD-6B01-EAF9-27E3-647365A686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9C1B14-3A4E-C4A4-B2C4-8EEBE0AF7B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B73A1C-E03A-408A-8BD5-477B7E88CAF5}"/>
              </a:ext>
            </a:extLst>
          </p:cNvPr>
          <p:cNvSpPr>
            <a:spLocks noGrp="1"/>
          </p:cNvSpPr>
          <p:nvPr>
            <p:ph type="dt" sz="half" idx="10"/>
          </p:nvPr>
        </p:nvSpPr>
        <p:spPr/>
        <p:txBody>
          <a:bodyPr/>
          <a:lstStyle/>
          <a:p>
            <a:fld id="{55699B21-E561-44DA-80AF-7AE0E47141BC}" type="datetimeFigureOut">
              <a:rPr lang="en-IN" smtClean="0"/>
              <a:t>28-10-2023</a:t>
            </a:fld>
            <a:endParaRPr lang="en-IN"/>
          </a:p>
        </p:txBody>
      </p:sp>
      <p:sp>
        <p:nvSpPr>
          <p:cNvPr id="6" name="Footer Placeholder 5">
            <a:extLst>
              <a:ext uri="{FF2B5EF4-FFF2-40B4-BE49-F238E27FC236}">
                <a16:creationId xmlns:a16="http://schemas.microsoft.com/office/drawing/2014/main" id="{990F82C9-A5A9-70C6-8F3F-9C6C3C1B2D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0E254B-42C9-8128-8C5C-F54F95A05B94}"/>
              </a:ext>
            </a:extLst>
          </p:cNvPr>
          <p:cNvSpPr>
            <a:spLocks noGrp="1"/>
          </p:cNvSpPr>
          <p:nvPr>
            <p:ph type="sldNum" sz="quarter" idx="12"/>
          </p:nvPr>
        </p:nvSpPr>
        <p:spPr/>
        <p:txBody>
          <a:bodyPr/>
          <a:lstStyle/>
          <a:p>
            <a:fld id="{42F4E7F0-35A0-4179-AF78-80C689105EA5}" type="slidenum">
              <a:rPr lang="en-IN" smtClean="0"/>
              <a:t>‹#›</a:t>
            </a:fld>
            <a:endParaRPr lang="en-IN"/>
          </a:p>
        </p:txBody>
      </p:sp>
    </p:spTree>
    <p:extLst>
      <p:ext uri="{BB962C8B-B14F-4D97-AF65-F5344CB8AC3E}">
        <p14:creationId xmlns:p14="http://schemas.microsoft.com/office/powerpoint/2010/main" val="2786821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0FE2-368F-DF3B-3429-1D1E9914F4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58E279-4D40-6E26-0A7D-F04A789E56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386EDA-1CBF-269F-60FD-12C74CD14E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2A58B7-D6F4-DE07-A94F-13D434CA34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91AB12-EC3B-C349-BE98-6ADB9DE83C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36C48D5-5F39-A132-9D0A-3DCDB533745E}"/>
              </a:ext>
            </a:extLst>
          </p:cNvPr>
          <p:cNvSpPr>
            <a:spLocks noGrp="1"/>
          </p:cNvSpPr>
          <p:nvPr>
            <p:ph type="dt" sz="half" idx="10"/>
          </p:nvPr>
        </p:nvSpPr>
        <p:spPr/>
        <p:txBody>
          <a:bodyPr/>
          <a:lstStyle/>
          <a:p>
            <a:fld id="{55699B21-E561-44DA-80AF-7AE0E47141BC}" type="datetimeFigureOut">
              <a:rPr lang="en-IN" smtClean="0"/>
              <a:t>28-10-2023</a:t>
            </a:fld>
            <a:endParaRPr lang="en-IN"/>
          </a:p>
        </p:txBody>
      </p:sp>
      <p:sp>
        <p:nvSpPr>
          <p:cNvPr id="8" name="Footer Placeholder 7">
            <a:extLst>
              <a:ext uri="{FF2B5EF4-FFF2-40B4-BE49-F238E27FC236}">
                <a16:creationId xmlns:a16="http://schemas.microsoft.com/office/drawing/2014/main" id="{62DD1218-4E10-758E-B4F3-5D9D3E5C4C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B9D059-E60D-23EE-89F5-D542380E8B5F}"/>
              </a:ext>
            </a:extLst>
          </p:cNvPr>
          <p:cNvSpPr>
            <a:spLocks noGrp="1"/>
          </p:cNvSpPr>
          <p:nvPr>
            <p:ph type="sldNum" sz="quarter" idx="12"/>
          </p:nvPr>
        </p:nvSpPr>
        <p:spPr/>
        <p:txBody>
          <a:bodyPr/>
          <a:lstStyle/>
          <a:p>
            <a:fld id="{42F4E7F0-35A0-4179-AF78-80C689105EA5}" type="slidenum">
              <a:rPr lang="en-IN" smtClean="0"/>
              <a:t>‹#›</a:t>
            </a:fld>
            <a:endParaRPr lang="en-IN"/>
          </a:p>
        </p:txBody>
      </p:sp>
    </p:spTree>
    <p:extLst>
      <p:ext uri="{BB962C8B-B14F-4D97-AF65-F5344CB8AC3E}">
        <p14:creationId xmlns:p14="http://schemas.microsoft.com/office/powerpoint/2010/main" val="359925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BA07-6B15-27A7-4315-BA1C5F1BB9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E71F66-A37F-C10F-16C7-E922703B27CF}"/>
              </a:ext>
            </a:extLst>
          </p:cNvPr>
          <p:cNvSpPr>
            <a:spLocks noGrp="1"/>
          </p:cNvSpPr>
          <p:nvPr>
            <p:ph type="dt" sz="half" idx="10"/>
          </p:nvPr>
        </p:nvSpPr>
        <p:spPr/>
        <p:txBody>
          <a:bodyPr/>
          <a:lstStyle/>
          <a:p>
            <a:fld id="{55699B21-E561-44DA-80AF-7AE0E47141BC}" type="datetimeFigureOut">
              <a:rPr lang="en-IN" smtClean="0"/>
              <a:t>28-10-2023</a:t>
            </a:fld>
            <a:endParaRPr lang="en-IN"/>
          </a:p>
        </p:txBody>
      </p:sp>
      <p:sp>
        <p:nvSpPr>
          <p:cNvPr id="4" name="Footer Placeholder 3">
            <a:extLst>
              <a:ext uri="{FF2B5EF4-FFF2-40B4-BE49-F238E27FC236}">
                <a16:creationId xmlns:a16="http://schemas.microsoft.com/office/drawing/2014/main" id="{1A3A63B2-931A-576E-A608-A56F046751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5DC8E4-1BB2-A820-E20B-684F6EFDEA10}"/>
              </a:ext>
            </a:extLst>
          </p:cNvPr>
          <p:cNvSpPr>
            <a:spLocks noGrp="1"/>
          </p:cNvSpPr>
          <p:nvPr>
            <p:ph type="sldNum" sz="quarter" idx="12"/>
          </p:nvPr>
        </p:nvSpPr>
        <p:spPr/>
        <p:txBody>
          <a:bodyPr/>
          <a:lstStyle/>
          <a:p>
            <a:fld id="{42F4E7F0-35A0-4179-AF78-80C689105EA5}" type="slidenum">
              <a:rPr lang="en-IN" smtClean="0"/>
              <a:t>‹#›</a:t>
            </a:fld>
            <a:endParaRPr lang="en-IN"/>
          </a:p>
        </p:txBody>
      </p:sp>
    </p:spTree>
    <p:extLst>
      <p:ext uri="{BB962C8B-B14F-4D97-AF65-F5344CB8AC3E}">
        <p14:creationId xmlns:p14="http://schemas.microsoft.com/office/powerpoint/2010/main" val="190464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35635D-DB46-7303-AE9C-7A6A840FD47C}"/>
              </a:ext>
            </a:extLst>
          </p:cNvPr>
          <p:cNvSpPr>
            <a:spLocks noGrp="1"/>
          </p:cNvSpPr>
          <p:nvPr>
            <p:ph type="dt" sz="half" idx="10"/>
          </p:nvPr>
        </p:nvSpPr>
        <p:spPr/>
        <p:txBody>
          <a:bodyPr/>
          <a:lstStyle/>
          <a:p>
            <a:fld id="{55699B21-E561-44DA-80AF-7AE0E47141BC}" type="datetimeFigureOut">
              <a:rPr lang="en-IN" smtClean="0"/>
              <a:t>28-10-2023</a:t>
            </a:fld>
            <a:endParaRPr lang="en-IN"/>
          </a:p>
        </p:txBody>
      </p:sp>
      <p:sp>
        <p:nvSpPr>
          <p:cNvPr id="3" name="Footer Placeholder 2">
            <a:extLst>
              <a:ext uri="{FF2B5EF4-FFF2-40B4-BE49-F238E27FC236}">
                <a16:creationId xmlns:a16="http://schemas.microsoft.com/office/drawing/2014/main" id="{1FA71674-ECD8-D9C2-FCCF-4A1F490766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CA1A44-2014-D88E-E7ED-ED554B26A35E}"/>
              </a:ext>
            </a:extLst>
          </p:cNvPr>
          <p:cNvSpPr>
            <a:spLocks noGrp="1"/>
          </p:cNvSpPr>
          <p:nvPr>
            <p:ph type="sldNum" sz="quarter" idx="12"/>
          </p:nvPr>
        </p:nvSpPr>
        <p:spPr/>
        <p:txBody>
          <a:bodyPr/>
          <a:lstStyle/>
          <a:p>
            <a:fld id="{42F4E7F0-35A0-4179-AF78-80C689105EA5}" type="slidenum">
              <a:rPr lang="en-IN" smtClean="0"/>
              <a:t>‹#›</a:t>
            </a:fld>
            <a:endParaRPr lang="en-IN"/>
          </a:p>
        </p:txBody>
      </p:sp>
    </p:spTree>
    <p:extLst>
      <p:ext uri="{BB962C8B-B14F-4D97-AF65-F5344CB8AC3E}">
        <p14:creationId xmlns:p14="http://schemas.microsoft.com/office/powerpoint/2010/main" val="11444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057B-8E0A-3F44-D6A2-54919D11D3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3F2BCF-0697-1A34-AC88-BE26EF4930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6B92E9-692E-52E5-15DB-84E029264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AADF2D-6809-643F-9CA6-59BCB10DCC14}"/>
              </a:ext>
            </a:extLst>
          </p:cNvPr>
          <p:cNvSpPr>
            <a:spLocks noGrp="1"/>
          </p:cNvSpPr>
          <p:nvPr>
            <p:ph type="dt" sz="half" idx="10"/>
          </p:nvPr>
        </p:nvSpPr>
        <p:spPr/>
        <p:txBody>
          <a:bodyPr/>
          <a:lstStyle/>
          <a:p>
            <a:fld id="{55699B21-E561-44DA-80AF-7AE0E47141BC}" type="datetimeFigureOut">
              <a:rPr lang="en-IN" smtClean="0"/>
              <a:t>28-10-2023</a:t>
            </a:fld>
            <a:endParaRPr lang="en-IN"/>
          </a:p>
        </p:txBody>
      </p:sp>
      <p:sp>
        <p:nvSpPr>
          <p:cNvPr id="6" name="Footer Placeholder 5">
            <a:extLst>
              <a:ext uri="{FF2B5EF4-FFF2-40B4-BE49-F238E27FC236}">
                <a16:creationId xmlns:a16="http://schemas.microsoft.com/office/drawing/2014/main" id="{393138AA-5DEF-A0F7-A701-361BF40486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FFFBEE-844C-842E-D299-4B259660C069}"/>
              </a:ext>
            </a:extLst>
          </p:cNvPr>
          <p:cNvSpPr>
            <a:spLocks noGrp="1"/>
          </p:cNvSpPr>
          <p:nvPr>
            <p:ph type="sldNum" sz="quarter" idx="12"/>
          </p:nvPr>
        </p:nvSpPr>
        <p:spPr/>
        <p:txBody>
          <a:bodyPr/>
          <a:lstStyle/>
          <a:p>
            <a:fld id="{42F4E7F0-35A0-4179-AF78-80C689105EA5}" type="slidenum">
              <a:rPr lang="en-IN" smtClean="0"/>
              <a:t>‹#›</a:t>
            </a:fld>
            <a:endParaRPr lang="en-IN"/>
          </a:p>
        </p:txBody>
      </p:sp>
    </p:spTree>
    <p:extLst>
      <p:ext uri="{BB962C8B-B14F-4D97-AF65-F5344CB8AC3E}">
        <p14:creationId xmlns:p14="http://schemas.microsoft.com/office/powerpoint/2010/main" val="3139705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3B5F-F8E2-2437-5AC4-2094D5C98E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454FD5-B72C-B660-5951-8CB81B2C28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D82A84-9662-3516-94A6-1B9EB87BC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9DCE11-99B4-5F45-286C-8494A9E849E0}"/>
              </a:ext>
            </a:extLst>
          </p:cNvPr>
          <p:cNvSpPr>
            <a:spLocks noGrp="1"/>
          </p:cNvSpPr>
          <p:nvPr>
            <p:ph type="dt" sz="half" idx="10"/>
          </p:nvPr>
        </p:nvSpPr>
        <p:spPr/>
        <p:txBody>
          <a:bodyPr/>
          <a:lstStyle/>
          <a:p>
            <a:fld id="{55699B21-E561-44DA-80AF-7AE0E47141BC}" type="datetimeFigureOut">
              <a:rPr lang="en-IN" smtClean="0"/>
              <a:t>28-10-2023</a:t>
            </a:fld>
            <a:endParaRPr lang="en-IN"/>
          </a:p>
        </p:txBody>
      </p:sp>
      <p:sp>
        <p:nvSpPr>
          <p:cNvPr id="6" name="Footer Placeholder 5">
            <a:extLst>
              <a:ext uri="{FF2B5EF4-FFF2-40B4-BE49-F238E27FC236}">
                <a16:creationId xmlns:a16="http://schemas.microsoft.com/office/drawing/2014/main" id="{A9946CD7-17C2-30EE-2B38-880E498D18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99F0A2-CDCD-A9D2-E3D9-D505DC2FDE41}"/>
              </a:ext>
            </a:extLst>
          </p:cNvPr>
          <p:cNvSpPr>
            <a:spLocks noGrp="1"/>
          </p:cNvSpPr>
          <p:nvPr>
            <p:ph type="sldNum" sz="quarter" idx="12"/>
          </p:nvPr>
        </p:nvSpPr>
        <p:spPr/>
        <p:txBody>
          <a:bodyPr/>
          <a:lstStyle/>
          <a:p>
            <a:fld id="{42F4E7F0-35A0-4179-AF78-80C689105EA5}" type="slidenum">
              <a:rPr lang="en-IN" smtClean="0"/>
              <a:t>‹#›</a:t>
            </a:fld>
            <a:endParaRPr lang="en-IN"/>
          </a:p>
        </p:txBody>
      </p:sp>
    </p:spTree>
    <p:extLst>
      <p:ext uri="{BB962C8B-B14F-4D97-AF65-F5344CB8AC3E}">
        <p14:creationId xmlns:p14="http://schemas.microsoft.com/office/powerpoint/2010/main" val="166056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C949BF-F117-2E07-1AC6-01DE85706B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123577-0CDE-868A-1A2B-50A0DF07F2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150531-852E-0033-96C4-14946EBEE3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699B21-E561-44DA-80AF-7AE0E47141BC}" type="datetimeFigureOut">
              <a:rPr lang="en-IN" smtClean="0"/>
              <a:t>28-10-2023</a:t>
            </a:fld>
            <a:endParaRPr lang="en-IN"/>
          </a:p>
        </p:txBody>
      </p:sp>
      <p:sp>
        <p:nvSpPr>
          <p:cNvPr id="5" name="Footer Placeholder 4">
            <a:extLst>
              <a:ext uri="{FF2B5EF4-FFF2-40B4-BE49-F238E27FC236}">
                <a16:creationId xmlns:a16="http://schemas.microsoft.com/office/drawing/2014/main" id="{271CCBE5-2D30-E3FB-ED6C-7DD88E6F9F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6DD148-EA9C-079D-1465-5DF8DBBF61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4E7F0-35A0-4179-AF78-80C689105EA5}" type="slidenum">
              <a:rPr lang="en-IN" smtClean="0"/>
              <a:t>‹#›</a:t>
            </a:fld>
            <a:endParaRPr lang="en-IN"/>
          </a:p>
        </p:txBody>
      </p:sp>
    </p:spTree>
    <p:extLst>
      <p:ext uri="{BB962C8B-B14F-4D97-AF65-F5344CB8AC3E}">
        <p14:creationId xmlns:p14="http://schemas.microsoft.com/office/powerpoint/2010/main" val="4112439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D011-30C8-B873-6FF7-78453CA3F2F0}"/>
              </a:ext>
            </a:extLst>
          </p:cNvPr>
          <p:cNvSpPr>
            <a:spLocks noGrp="1"/>
          </p:cNvSpPr>
          <p:nvPr>
            <p:ph type="ctrTitle"/>
          </p:nvPr>
        </p:nvSpPr>
        <p:spPr/>
        <p:txBody>
          <a:bodyPr>
            <a:normAutofit fontScale="90000"/>
          </a:bodyPr>
          <a:lstStyle/>
          <a:p>
            <a:br>
              <a:rPr lang="en-IN" dirty="0"/>
            </a:br>
            <a:r>
              <a:rPr lang="en-IN" sz="3100" dirty="0"/>
              <a:t>HACKTOBERFEST 1.0 </a:t>
            </a:r>
            <a:br>
              <a:rPr lang="en-IN" sz="3100" dirty="0"/>
            </a:br>
            <a:r>
              <a:rPr lang="en-IN" sz="4000" dirty="0"/>
              <a:t>Team Name: Meteors</a:t>
            </a:r>
            <a:br>
              <a:rPr lang="en-IN" dirty="0"/>
            </a:br>
            <a:br>
              <a:rPr lang="en-IN" dirty="0"/>
            </a:br>
            <a:endParaRPr lang="en-IN" dirty="0"/>
          </a:p>
        </p:txBody>
      </p:sp>
      <p:sp>
        <p:nvSpPr>
          <p:cNvPr id="3" name="Subtitle 2">
            <a:extLst>
              <a:ext uri="{FF2B5EF4-FFF2-40B4-BE49-F238E27FC236}">
                <a16:creationId xmlns:a16="http://schemas.microsoft.com/office/drawing/2014/main" id="{7ED8C50D-FBE6-D404-D706-90BCD547AC7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285240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70F3-9815-7DF7-A864-9F00E989126D}"/>
              </a:ext>
            </a:extLst>
          </p:cNvPr>
          <p:cNvSpPr>
            <a:spLocks noGrp="1"/>
          </p:cNvSpPr>
          <p:nvPr>
            <p:ph type="ctrTitle"/>
          </p:nvPr>
        </p:nvSpPr>
        <p:spPr/>
        <p:txBody>
          <a:bodyPr>
            <a:normAutofit/>
          </a:bodyPr>
          <a:lstStyle/>
          <a:p>
            <a:r>
              <a:rPr lang="en-US" sz="3100" dirty="0"/>
              <a:t>Problem Statement:</a:t>
            </a:r>
            <a:br>
              <a:rPr lang="en-US" sz="3100" dirty="0"/>
            </a:br>
            <a:r>
              <a:rPr lang="en-US" sz="4000" dirty="0"/>
              <a:t>Healthcare Practice Management System.</a:t>
            </a:r>
            <a:br>
              <a:rPr lang="en-US" dirty="0"/>
            </a:br>
            <a:endParaRPr lang="en-IN" dirty="0"/>
          </a:p>
        </p:txBody>
      </p:sp>
      <p:sp>
        <p:nvSpPr>
          <p:cNvPr id="3" name="Subtitle 2">
            <a:extLst>
              <a:ext uri="{FF2B5EF4-FFF2-40B4-BE49-F238E27FC236}">
                <a16:creationId xmlns:a16="http://schemas.microsoft.com/office/drawing/2014/main" id="{5883AE6A-407F-FA6F-821A-79F6CC1146A1}"/>
              </a:ext>
            </a:extLst>
          </p:cNvPr>
          <p:cNvSpPr>
            <a:spLocks noGrp="1"/>
          </p:cNvSpPr>
          <p:nvPr>
            <p:ph type="subTitle" idx="1"/>
          </p:nvPr>
        </p:nvSpPr>
        <p:spPr>
          <a:xfrm>
            <a:off x="1523999" y="3602037"/>
            <a:ext cx="9459817" cy="2633509"/>
          </a:xfrm>
        </p:spPr>
        <p:txBody>
          <a:bodyPr>
            <a:normAutofit/>
          </a:bodyPr>
          <a:lstStyle/>
          <a:p>
            <a:pPr algn="l"/>
            <a:r>
              <a:rPr lang="en-US" sz="2800" b="0" i="0" dirty="0">
                <a:solidFill>
                  <a:srgbClr val="000000"/>
                </a:solidFill>
                <a:effectLst/>
              </a:rPr>
              <a:t>In a rapidly evolving healthcare industry, hospitals are facing challenges in managing patient records, appointments, medical staff, and inventory efficiently. To address these issues, there is a need for a comprehensive Hospital Management System (HMS) that can streamline operations and improve patient care.</a:t>
            </a:r>
            <a:endParaRPr lang="en-IN" sz="2800" dirty="0"/>
          </a:p>
        </p:txBody>
      </p:sp>
    </p:spTree>
    <p:extLst>
      <p:ext uri="{BB962C8B-B14F-4D97-AF65-F5344CB8AC3E}">
        <p14:creationId xmlns:p14="http://schemas.microsoft.com/office/powerpoint/2010/main" val="60277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1E9E-ADA8-70D3-03A6-5F74A9C4F5D5}"/>
              </a:ext>
            </a:extLst>
          </p:cNvPr>
          <p:cNvSpPr>
            <a:spLocks noGrp="1"/>
          </p:cNvSpPr>
          <p:nvPr>
            <p:ph type="ctrTitle"/>
          </p:nvPr>
        </p:nvSpPr>
        <p:spPr>
          <a:xfrm>
            <a:off x="1523999" y="374574"/>
            <a:ext cx="8468300" cy="1090670"/>
          </a:xfrm>
        </p:spPr>
        <p:txBody>
          <a:bodyPr/>
          <a:lstStyle/>
          <a:p>
            <a:r>
              <a:rPr lang="en-IN" dirty="0"/>
              <a:t>Social Impact</a:t>
            </a:r>
          </a:p>
        </p:txBody>
      </p:sp>
      <p:sp>
        <p:nvSpPr>
          <p:cNvPr id="3" name="Subtitle 2">
            <a:extLst>
              <a:ext uri="{FF2B5EF4-FFF2-40B4-BE49-F238E27FC236}">
                <a16:creationId xmlns:a16="http://schemas.microsoft.com/office/drawing/2014/main" id="{AEDD1847-0244-0320-5E05-1DBC611F2DD8}"/>
              </a:ext>
            </a:extLst>
          </p:cNvPr>
          <p:cNvSpPr>
            <a:spLocks noGrp="1"/>
          </p:cNvSpPr>
          <p:nvPr>
            <p:ph type="subTitle" idx="1"/>
          </p:nvPr>
        </p:nvSpPr>
        <p:spPr>
          <a:xfrm>
            <a:off x="1233889" y="1465244"/>
            <a:ext cx="9606709" cy="4329627"/>
          </a:xfrm>
        </p:spPr>
        <p:txBody>
          <a:bodyPr>
            <a:noAutofit/>
          </a:bodyPr>
          <a:lstStyle/>
          <a:p>
            <a:pPr marL="514350" indent="-514350" algn="l">
              <a:buAutoNum type="arabicPeriod"/>
            </a:pPr>
            <a:r>
              <a:rPr lang="en-US" sz="2800" dirty="0"/>
              <a:t>Improved Patient </a:t>
            </a:r>
            <a:r>
              <a:rPr lang="en-US" sz="2800" dirty="0" err="1"/>
              <a:t>Care:Efficient</a:t>
            </a:r>
            <a:r>
              <a:rPr lang="en-US" sz="2800" dirty="0"/>
              <a:t> Management: Hospital staff can focus more on patient care as administrative tasks get </a:t>
            </a:r>
            <a:r>
              <a:rPr lang="en-US" sz="2800" dirty="0" err="1"/>
              <a:t>streamlined.Quick</a:t>
            </a:r>
            <a:r>
              <a:rPr lang="en-US" sz="2800" dirty="0"/>
              <a:t> Access to Information: Doctors can access patient records instantly, leading to faster and more accurate diagnoses and treatments.</a:t>
            </a:r>
          </a:p>
          <a:p>
            <a:pPr algn="l"/>
            <a:r>
              <a:rPr lang="en-US" sz="2800" dirty="0"/>
              <a:t>2. Enhanced </a:t>
            </a:r>
            <a:r>
              <a:rPr lang="en-US" sz="2800" dirty="0" err="1"/>
              <a:t>Accessibility:Remote</a:t>
            </a:r>
            <a:r>
              <a:rPr lang="en-US" sz="2800" dirty="0"/>
              <a:t> Consultations: Patients in remote areas can consult with doctors online, improving healthcare </a:t>
            </a:r>
            <a:r>
              <a:rPr lang="en-US" sz="2800" dirty="0" err="1"/>
              <a:t>accessibility.Online</a:t>
            </a:r>
            <a:r>
              <a:rPr lang="en-US" sz="2800" dirty="0"/>
              <a:t> Appointment Booking: Simplifies the process, making it easier for patients to seek medical help promptly.</a:t>
            </a:r>
            <a:endParaRPr lang="en-IN" sz="2800" dirty="0"/>
          </a:p>
        </p:txBody>
      </p:sp>
    </p:spTree>
    <p:extLst>
      <p:ext uri="{BB962C8B-B14F-4D97-AF65-F5344CB8AC3E}">
        <p14:creationId xmlns:p14="http://schemas.microsoft.com/office/powerpoint/2010/main" val="45725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E06FDB-F5E7-BE42-BA73-FDD562603629}"/>
              </a:ext>
            </a:extLst>
          </p:cNvPr>
          <p:cNvSpPr txBox="1"/>
          <p:nvPr/>
        </p:nvSpPr>
        <p:spPr>
          <a:xfrm>
            <a:off x="1167788" y="0"/>
            <a:ext cx="9981282" cy="5632311"/>
          </a:xfrm>
          <a:prstGeom prst="rect">
            <a:avLst/>
          </a:prstGeom>
          <a:noFill/>
        </p:spPr>
        <p:txBody>
          <a:bodyPr wrap="square">
            <a:spAutoFit/>
          </a:bodyPr>
          <a:lstStyle/>
          <a:p>
            <a:r>
              <a:rPr lang="en-US" sz="2000" dirty="0"/>
              <a:t>3. Resource </a:t>
            </a:r>
            <a:r>
              <a:rPr lang="en-US" sz="2000" dirty="0" err="1"/>
              <a:t>Optimization:Better</a:t>
            </a:r>
            <a:r>
              <a:rPr lang="en-US" sz="2000" dirty="0"/>
              <a:t> Resource Allocation: Hospitals can allocate resources like staff and medical equipment effectively, reducing wastage and improving overall </a:t>
            </a:r>
            <a:r>
              <a:rPr lang="en-US" sz="2000" dirty="0" err="1"/>
              <a:t>efficiency.Reduced</a:t>
            </a:r>
            <a:r>
              <a:rPr lang="en-US" sz="2000" dirty="0"/>
              <a:t> Waiting Times: Optimized scheduling leads to shorter waiting times, increasing patient satisfaction.</a:t>
            </a:r>
          </a:p>
          <a:p>
            <a:endParaRPr lang="en-US" sz="2000" dirty="0"/>
          </a:p>
          <a:p>
            <a:r>
              <a:rPr lang="en-US" sz="2000" dirty="0"/>
              <a:t>4. Data-Driven </a:t>
            </a:r>
            <a:r>
              <a:rPr lang="en-US" sz="2000" dirty="0" err="1"/>
              <a:t>Decisions:Data</a:t>
            </a:r>
            <a:r>
              <a:rPr lang="en-US" sz="2000" dirty="0"/>
              <a:t> Analysis: Hospitals can analyze patient data to identify trends and plan healthcare programs </a:t>
            </a:r>
            <a:r>
              <a:rPr lang="en-US" sz="2000" dirty="0" err="1"/>
              <a:t>accordingly.Predictive</a:t>
            </a:r>
            <a:r>
              <a:rPr lang="en-US" sz="2000" dirty="0"/>
              <a:t> Analytics: Predict disease outbreaks, plan for necessary resources, and improve preventive healthcare measures.</a:t>
            </a:r>
          </a:p>
          <a:p>
            <a:endParaRPr lang="en-US" sz="2000" dirty="0"/>
          </a:p>
          <a:p>
            <a:r>
              <a:rPr lang="en-US" sz="2000" dirty="0"/>
              <a:t>5. Enhanced </a:t>
            </a:r>
            <a:r>
              <a:rPr lang="en-US" sz="2000" dirty="0" err="1"/>
              <a:t>Communication:Patient-Doctor</a:t>
            </a:r>
            <a:r>
              <a:rPr lang="en-US" sz="2000" dirty="0"/>
              <a:t> Communication: Secure messaging systems can improve communication between patients and </a:t>
            </a:r>
            <a:r>
              <a:rPr lang="en-US" sz="2000" dirty="0" err="1"/>
              <a:t>doctors.Inter</a:t>
            </a:r>
            <a:r>
              <a:rPr lang="en-US" sz="2000" dirty="0"/>
              <a:t>-Departmental Communication: Streamlines communication between various hospital departments, leading to better coordination.</a:t>
            </a:r>
          </a:p>
          <a:p>
            <a:endParaRPr lang="en-US" sz="2000" dirty="0"/>
          </a:p>
          <a:p>
            <a:r>
              <a:rPr lang="en-US" sz="2000" dirty="0"/>
              <a:t>6. Empowering </a:t>
            </a:r>
            <a:r>
              <a:rPr lang="en-US" sz="2000" dirty="0" err="1"/>
              <a:t>Patients:Access</a:t>
            </a:r>
            <a:r>
              <a:rPr lang="en-US" sz="2000" dirty="0"/>
              <a:t> to Personal Health Data: Patients can access their health records, empowering them to take proactive measures for their well-</a:t>
            </a:r>
            <a:r>
              <a:rPr lang="en-US" sz="2000" dirty="0" err="1"/>
              <a:t>being.Health</a:t>
            </a:r>
            <a:r>
              <a:rPr lang="en-US" sz="2000" dirty="0"/>
              <a:t> Education: Hospitals can provide resources and information, educating patients about various health conditions and preventive measures</a:t>
            </a:r>
            <a:endParaRPr lang="en-IN" sz="2000" dirty="0"/>
          </a:p>
        </p:txBody>
      </p:sp>
    </p:spTree>
    <p:extLst>
      <p:ext uri="{BB962C8B-B14F-4D97-AF65-F5344CB8AC3E}">
        <p14:creationId xmlns:p14="http://schemas.microsoft.com/office/powerpoint/2010/main" val="1800921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DEA8E3-A1B6-E562-F817-C6C932BD8B62}"/>
              </a:ext>
            </a:extLst>
          </p:cNvPr>
          <p:cNvSpPr txBox="1"/>
          <p:nvPr/>
        </p:nvSpPr>
        <p:spPr>
          <a:xfrm>
            <a:off x="506775" y="385590"/>
            <a:ext cx="11193137" cy="5632311"/>
          </a:xfrm>
          <a:prstGeom prst="rect">
            <a:avLst/>
          </a:prstGeom>
          <a:noFill/>
        </p:spPr>
        <p:txBody>
          <a:bodyPr wrap="square">
            <a:spAutoFit/>
          </a:bodyPr>
          <a:lstStyle/>
          <a:p>
            <a:r>
              <a:rPr lang="en-US" sz="2000" dirty="0"/>
              <a:t>.7. Community Health </a:t>
            </a:r>
            <a:r>
              <a:rPr lang="en-US" sz="2000" dirty="0" err="1"/>
              <a:t>Improvement:Health</a:t>
            </a:r>
            <a:r>
              <a:rPr lang="en-US" sz="2000" dirty="0"/>
              <a:t> Camps and Awareness Programs: Hospitals can organize health camps and awareness programs more effectively, targeting specific health issues prevalent in the </a:t>
            </a:r>
            <a:r>
              <a:rPr lang="en-US" sz="2000" dirty="0" err="1"/>
              <a:t>community.Follow</a:t>
            </a:r>
            <a:r>
              <a:rPr lang="en-US" sz="2000" dirty="0"/>
              <a:t>-up Care: Simplifies the process of scheduling follow-up appointments, ensuring continuity of care.</a:t>
            </a:r>
          </a:p>
          <a:p>
            <a:endParaRPr lang="en-US" sz="2000" dirty="0"/>
          </a:p>
          <a:p>
            <a:r>
              <a:rPr lang="en-US" sz="2000" dirty="0"/>
              <a:t>8. Transparency and </a:t>
            </a:r>
            <a:r>
              <a:rPr lang="en-US" sz="2000" dirty="0" err="1"/>
              <a:t>Accountability:Transparency</a:t>
            </a:r>
            <a:r>
              <a:rPr lang="en-US" sz="2000" dirty="0"/>
              <a:t> in Billing: Transparent billing systems build trust between patients and </a:t>
            </a:r>
            <a:r>
              <a:rPr lang="en-US" sz="2000" dirty="0" err="1"/>
              <a:t>hospitals.Accountability</a:t>
            </a:r>
            <a:r>
              <a:rPr lang="en-US" sz="2000" dirty="0"/>
              <a:t>: Easy tracking of medical procedures, prescriptions, and treatments, ensuring accountability among the medical staff.</a:t>
            </a:r>
          </a:p>
          <a:p>
            <a:endParaRPr lang="en-US" sz="2000" dirty="0"/>
          </a:p>
          <a:p>
            <a:r>
              <a:rPr lang="en-US" sz="2000" dirty="0"/>
              <a:t>9. Disaster </a:t>
            </a:r>
            <a:r>
              <a:rPr lang="en-US" sz="2000" dirty="0" err="1"/>
              <a:t>Management:Efficient</a:t>
            </a:r>
            <a:r>
              <a:rPr lang="en-US" sz="2000" dirty="0"/>
              <a:t> Resource Mobilization: During emergencies or disasters, the system can efficiently mobilize resources and medical staff to the affected </a:t>
            </a:r>
            <a:r>
              <a:rPr lang="en-US" sz="2000" dirty="0" err="1"/>
              <a:t>areas.Patient</a:t>
            </a:r>
            <a:r>
              <a:rPr lang="en-US" sz="2000" dirty="0"/>
              <a:t> Tracking: Helps in tracking patients, ensuring timely medical assistance during crises.</a:t>
            </a:r>
          </a:p>
          <a:p>
            <a:endParaRPr lang="en-US" sz="2000" dirty="0"/>
          </a:p>
          <a:p>
            <a:r>
              <a:rPr lang="en-US" sz="2000" dirty="0"/>
              <a:t>10. Research and </a:t>
            </a:r>
            <a:r>
              <a:rPr lang="en-US" sz="2000" dirty="0" err="1"/>
              <a:t>Development:Data</a:t>
            </a:r>
            <a:r>
              <a:rPr lang="en-US" sz="2000" dirty="0"/>
              <a:t> for Medical Research: Anonymized data can be used for medical research, leading to advancements in healthcare practices and </a:t>
            </a:r>
            <a:r>
              <a:rPr lang="en-US" sz="2000" dirty="0" err="1"/>
              <a:t>treatments.Implementing</a:t>
            </a:r>
            <a:r>
              <a:rPr lang="en-US" sz="2000" dirty="0"/>
              <a:t> a hospital management system using the MERN stack not only improves the efficiency of hospital operations but also contributes significantly to the overall healthcare ecosystem, leading to better patient outcomes and an enhanced quality of life for the community</a:t>
            </a:r>
            <a:endParaRPr lang="en-IN" sz="2000" dirty="0"/>
          </a:p>
        </p:txBody>
      </p:sp>
    </p:spTree>
    <p:extLst>
      <p:ext uri="{BB962C8B-B14F-4D97-AF65-F5344CB8AC3E}">
        <p14:creationId xmlns:p14="http://schemas.microsoft.com/office/powerpoint/2010/main" val="145760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75D00-1593-4B08-CEA5-34A5B5706AF3}"/>
              </a:ext>
            </a:extLst>
          </p:cNvPr>
          <p:cNvSpPr>
            <a:spLocks noGrp="1"/>
          </p:cNvSpPr>
          <p:nvPr>
            <p:ph type="title"/>
          </p:nvPr>
        </p:nvSpPr>
        <p:spPr/>
        <p:txBody>
          <a:bodyPr/>
          <a:lstStyle/>
          <a:p>
            <a:r>
              <a:rPr lang="en-IN" dirty="0" err="1"/>
              <a:t>Revenu</a:t>
            </a:r>
            <a:r>
              <a:rPr lang="en-IN" dirty="0"/>
              <a:t> Model</a:t>
            </a:r>
          </a:p>
        </p:txBody>
      </p:sp>
      <p:sp>
        <p:nvSpPr>
          <p:cNvPr id="4" name="TextBox 3">
            <a:extLst>
              <a:ext uri="{FF2B5EF4-FFF2-40B4-BE49-F238E27FC236}">
                <a16:creationId xmlns:a16="http://schemas.microsoft.com/office/drawing/2014/main" id="{2C23E74A-55B0-CC8E-EEB6-9099B42152F5}"/>
              </a:ext>
            </a:extLst>
          </p:cNvPr>
          <p:cNvSpPr txBox="1"/>
          <p:nvPr/>
        </p:nvSpPr>
        <p:spPr>
          <a:xfrm>
            <a:off x="838200" y="1690688"/>
            <a:ext cx="10630359" cy="4708981"/>
          </a:xfrm>
          <a:prstGeom prst="rect">
            <a:avLst/>
          </a:prstGeom>
          <a:noFill/>
        </p:spPr>
        <p:txBody>
          <a:bodyPr wrap="square">
            <a:spAutoFit/>
          </a:bodyPr>
          <a:lstStyle/>
          <a:p>
            <a:pPr marL="342900" indent="-342900">
              <a:buAutoNum type="arabicPeriod"/>
            </a:pPr>
            <a:r>
              <a:rPr lang="en-IN" sz="2000" dirty="0"/>
              <a:t>*Identify Revenue Streams:* </a:t>
            </a:r>
          </a:p>
          <a:p>
            <a:r>
              <a:rPr lang="en-IN" sz="2000" dirty="0"/>
              <a:t>  - *Subscription Model:* Hospitals pay a monthly or yearly fee to use the management system.</a:t>
            </a:r>
          </a:p>
          <a:p>
            <a:r>
              <a:rPr lang="en-IN" sz="2000" dirty="0"/>
              <a:t>   - *Transaction Fees:* Charge a small fee for each transaction made through the system (e.g., appointment bookings, bill payments).  </a:t>
            </a:r>
          </a:p>
          <a:p>
            <a:r>
              <a:rPr lang="en-IN" sz="2000" dirty="0"/>
              <a:t> - *Customization Fees:* Charge hospitals for customizing the system according to their specific requirements.   - *Support and Maintenance:* Charge for ongoing support, updates, and maintenance services.</a:t>
            </a:r>
          </a:p>
          <a:p>
            <a:r>
              <a:rPr lang="en-IN" sz="2000" dirty="0"/>
              <a:t>   - *Data Analytics:* Offer advanced analytics and charge hospitals for these insights.</a:t>
            </a:r>
          </a:p>
          <a:p>
            <a:endParaRPr lang="en-IN" sz="2000" dirty="0"/>
          </a:p>
          <a:p>
            <a:r>
              <a:rPr lang="en-IN" sz="2000" dirty="0"/>
              <a:t>2. *Define Pricing Structure:*  </a:t>
            </a:r>
          </a:p>
          <a:p>
            <a:r>
              <a:rPr lang="en-IN" sz="2000" dirty="0"/>
              <a:t> - *Tiered Plans:* Offer different plans with varying features and limitations at different price points.   </a:t>
            </a:r>
          </a:p>
          <a:p>
            <a:r>
              <a:rPr lang="en-IN" sz="2000" dirty="0"/>
              <a:t>- *Pay-per-Use:* Charge hospitals based on their usage, such as the number of patients managed or transactions processed.  </a:t>
            </a:r>
          </a:p>
          <a:p>
            <a:r>
              <a:rPr lang="en-IN" sz="2000" dirty="0"/>
              <a:t> - *Custom Quotes:* For larger hospitals or enterprise clients, provide custom quotes based on their specific needs and scale of operation.</a:t>
            </a:r>
          </a:p>
        </p:txBody>
      </p:sp>
    </p:spTree>
    <p:extLst>
      <p:ext uri="{BB962C8B-B14F-4D97-AF65-F5344CB8AC3E}">
        <p14:creationId xmlns:p14="http://schemas.microsoft.com/office/powerpoint/2010/main" val="783058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0EEA22-B07B-6342-CBBD-501E9DF6FC1D}"/>
              </a:ext>
            </a:extLst>
          </p:cNvPr>
          <p:cNvSpPr txBox="1"/>
          <p:nvPr/>
        </p:nvSpPr>
        <p:spPr>
          <a:xfrm>
            <a:off x="837282" y="1862094"/>
            <a:ext cx="8309472" cy="3785652"/>
          </a:xfrm>
          <a:prstGeom prst="rect">
            <a:avLst/>
          </a:prstGeom>
          <a:noFill/>
        </p:spPr>
        <p:txBody>
          <a:bodyPr wrap="square">
            <a:spAutoFit/>
          </a:bodyPr>
          <a:lstStyle/>
          <a:p>
            <a:r>
              <a:rPr lang="en-IN" sz="2000" dirty="0"/>
              <a:t> 3. *Free Trial Period:*   - Offer a limited-time free trial to allow hospitals to test the system's features. Convert them to paying customers after the trial period ends.</a:t>
            </a:r>
          </a:p>
          <a:p>
            <a:r>
              <a:rPr lang="en-IN" sz="2000" dirty="0"/>
              <a:t>4. *Partnerships and Integrations:* </a:t>
            </a:r>
          </a:p>
          <a:p>
            <a:r>
              <a:rPr lang="en-IN" sz="2000" dirty="0"/>
              <a:t>  - Partner with medical laboratories, pharmacies, or other healthcare service providers. Charge a referral or integration fee for every transaction made through these partnerships.</a:t>
            </a:r>
          </a:p>
          <a:p>
            <a:r>
              <a:rPr lang="en-IN" sz="2000" dirty="0"/>
              <a:t>5. *Advertising and Promotions:*   </a:t>
            </a:r>
          </a:p>
          <a:p>
            <a:r>
              <a:rPr lang="en-IN" sz="2000" dirty="0"/>
              <a:t>- Offer hospitals the option to promote their services within the system for a fee.   </a:t>
            </a:r>
          </a:p>
          <a:p>
            <a:r>
              <a:rPr lang="en-IN" sz="2000" dirty="0"/>
              <a:t>- Display relevant ads from pharmaceutical companies, medical equipment suppliers, etc., and charge them for ad placements.</a:t>
            </a:r>
          </a:p>
        </p:txBody>
      </p:sp>
    </p:spTree>
    <p:extLst>
      <p:ext uri="{BB962C8B-B14F-4D97-AF65-F5344CB8AC3E}">
        <p14:creationId xmlns:p14="http://schemas.microsoft.com/office/powerpoint/2010/main" val="1410628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6028-AC47-2FDD-729A-CD907AF08EB7}"/>
              </a:ext>
            </a:extLst>
          </p:cNvPr>
          <p:cNvSpPr>
            <a:spLocks noGrp="1"/>
          </p:cNvSpPr>
          <p:nvPr>
            <p:ph type="title"/>
          </p:nvPr>
        </p:nvSpPr>
        <p:spPr/>
        <p:txBody>
          <a:bodyPr/>
          <a:lstStyle/>
          <a:p>
            <a:r>
              <a:rPr lang="en-IN" dirty="0"/>
              <a:t>Technologies used</a:t>
            </a:r>
          </a:p>
        </p:txBody>
      </p:sp>
      <p:sp>
        <p:nvSpPr>
          <p:cNvPr id="4" name="TextBox 3">
            <a:extLst>
              <a:ext uri="{FF2B5EF4-FFF2-40B4-BE49-F238E27FC236}">
                <a16:creationId xmlns:a16="http://schemas.microsoft.com/office/drawing/2014/main" id="{4C6A76C6-452B-AE12-77E0-2066F4D7F73B}"/>
              </a:ext>
            </a:extLst>
          </p:cNvPr>
          <p:cNvSpPr txBox="1"/>
          <p:nvPr/>
        </p:nvSpPr>
        <p:spPr>
          <a:xfrm>
            <a:off x="838199" y="1784733"/>
            <a:ext cx="10685443" cy="1815882"/>
          </a:xfrm>
          <a:prstGeom prst="rect">
            <a:avLst/>
          </a:prstGeom>
          <a:noFill/>
        </p:spPr>
        <p:txBody>
          <a:bodyPr wrap="square">
            <a:spAutoFit/>
          </a:bodyPr>
          <a:lstStyle/>
          <a:p>
            <a:r>
              <a:rPr lang="en-IN" sz="2800" dirty="0"/>
              <a:t>Creating a Hospital Management System (HMS) using the MERN (MongoDB, Express.js, React.js, Node.js) stack is a popular choice due to its flexibility and efficiency. Here's how each technology in the MERN stack can be used for a hospital management project:</a:t>
            </a:r>
          </a:p>
        </p:txBody>
      </p:sp>
    </p:spTree>
    <p:extLst>
      <p:ext uri="{BB962C8B-B14F-4D97-AF65-F5344CB8AC3E}">
        <p14:creationId xmlns:p14="http://schemas.microsoft.com/office/powerpoint/2010/main" val="290244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E335-FBBC-4AF9-74D7-07CB1E844BFA}"/>
              </a:ext>
            </a:extLst>
          </p:cNvPr>
          <p:cNvSpPr>
            <a:spLocks noGrp="1"/>
          </p:cNvSpPr>
          <p:nvPr>
            <p:ph type="title"/>
          </p:nvPr>
        </p:nvSpPr>
        <p:spPr>
          <a:xfrm>
            <a:off x="831850" y="1709738"/>
            <a:ext cx="8201981" cy="658889"/>
          </a:xfrm>
        </p:spPr>
        <p:txBody>
          <a:bodyPr>
            <a:normAutofit fontScale="90000"/>
          </a:bodyPr>
          <a:lstStyle/>
          <a:p>
            <a:r>
              <a:rPr lang="en-IN" dirty="0"/>
              <a:t>The Team</a:t>
            </a:r>
          </a:p>
        </p:txBody>
      </p:sp>
      <p:sp>
        <p:nvSpPr>
          <p:cNvPr id="3" name="Text Placeholder 2">
            <a:extLst>
              <a:ext uri="{FF2B5EF4-FFF2-40B4-BE49-F238E27FC236}">
                <a16:creationId xmlns:a16="http://schemas.microsoft.com/office/drawing/2014/main" id="{DA124E8B-FA98-EEF7-83C2-D9F6D69B5135}"/>
              </a:ext>
            </a:extLst>
          </p:cNvPr>
          <p:cNvSpPr>
            <a:spLocks noGrp="1"/>
          </p:cNvSpPr>
          <p:nvPr>
            <p:ph type="body" idx="1"/>
          </p:nvPr>
        </p:nvSpPr>
        <p:spPr>
          <a:xfrm>
            <a:off x="727113" y="2732183"/>
            <a:ext cx="10620337" cy="3357467"/>
          </a:xfrm>
        </p:spPr>
        <p:txBody>
          <a:bodyPr/>
          <a:lstStyle/>
          <a:p>
            <a:r>
              <a:rPr lang="en-IN" dirty="0"/>
              <a:t>Team Member – 1</a:t>
            </a:r>
          </a:p>
          <a:p>
            <a:r>
              <a:rPr lang="en-IN" dirty="0"/>
              <a:t>Name: </a:t>
            </a:r>
            <a:r>
              <a:rPr lang="en-IN" dirty="0" err="1"/>
              <a:t>Nerella</a:t>
            </a:r>
            <a:r>
              <a:rPr lang="en-IN" dirty="0"/>
              <a:t> Pavan</a:t>
            </a:r>
          </a:p>
          <a:p>
            <a:r>
              <a:rPr lang="en-IN" dirty="0"/>
              <a:t>Registration number : 21BCE9149</a:t>
            </a:r>
          </a:p>
          <a:p>
            <a:endParaRPr lang="en-IN" dirty="0"/>
          </a:p>
          <a:p>
            <a:r>
              <a:rPr lang="en-IN" dirty="0"/>
              <a:t>Team Member – 2</a:t>
            </a:r>
          </a:p>
          <a:p>
            <a:r>
              <a:rPr lang="en-IN" dirty="0"/>
              <a:t>Name:</a:t>
            </a:r>
            <a:r>
              <a:rPr lang="it-IT" b="0" i="0" dirty="0">
                <a:solidFill>
                  <a:srgbClr val="202124"/>
                </a:solidFill>
                <a:effectLst/>
                <a:latin typeface="Roboto" panose="02000000000000000000" pitchFamily="2" charset="0"/>
              </a:rPr>
              <a:t>DUGGIRALA NAGA SAI VENKATA DILEEP </a:t>
            </a:r>
            <a:endParaRPr lang="en-IN" b="0" i="0" dirty="0">
              <a:solidFill>
                <a:srgbClr val="202124"/>
              </a:solidFill>
              <a:effectLst/>
              <a:latin typeface="Roboto" panose="02000000000000000000" pitchFamily="2" charset="0"/>
            </a:endParaRPr>
          </a:p>
          <a:p>
            <a:r>
              <a:rPr lang="en-IN" dirty="0" err="1">
                <a:solidFill>
                  <a:srgbClr val="202124"/>
                </a:solidFill>
                <a:latin typeface="Roboto" panose="02000000000000000000" pitchFamily="2" charset="0"/>
              </a:rPr>
              <a:t>Registartion</a:t>
            </a:r>
            <a:r>
              <a:rPr lang="en-IN">
                <a:solidFill>
                  <a:srgbClr val="202124"/>
                </a:solidFill>
                <a:latin typeface="Roboto" panose="02000000000000000000" pitchFamily="2" charset="0"/>
              </a:rPr>
              <a:t> number: 21bec7161</a:t>
            </a:r>
            <a:endParaRPr lang="en-IN" dirty="0"/>
          </a:p>
        </p:txBody>
      </p:sp>
    </p:spTree>
    <p:extLst>
      <p:ext uri="{BB962C8B-B14F-4D97-AF65-F5344CB8AC3E}">
        <p14:creationId xmlns:p14="http://schemas.microsoft.com/office/powerpoint/2010/main" val="2763734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903</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Roboto</vt:lpstr>
      <vt:lpstr>Office Theme</vt:lpstr>
      <vt:lpstr> HACKTOBERFEST 1.0  Team Name: Meteors  </vt:lpstr>
      <vt:lpstr>Problem Statement: Healthcare Practice Management System. </vt:lpstr>
      <vt:lpstr>Social Impact</vt:lpstr>
      <vt:lpstr>PowerPoint Presentation</vt:lpstr>
      <vt:lpstr>PowerPoint Presentation</vt:lpstr>
      <vt:lpstr>Revenu Model</vt:lpstr>
      <vt:lpstr>PowerPoint Presentation</vt:lpstr>
      <vt:lpstr>Technologies used</vt:lpstr>
      <vt:lpstr>The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HACKTOBERFEST 1.0  Team Name: Meteors  </dc:title>
  <dc:creator>NERELLA PAVAN 21BCE9149</dc:creator>
  <cp:lastModifiedBy>NERELLA PAVAN</cp:lastModifiedBy>
  <cp:revision>1</cp:revision>
  <dcterms:created xsi:type="dcterms:W3CDTF">2023-10-28T05:27:23Z</dcterms:created>
  <dcterms:modified xsi:type="dcterms:W3CDTF">2023-10-28T05:33:23Z</dcterms:modified>
</cp:coreProperties>
</file>