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10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-212645" y="0"/>
            <a:ext cx="1490472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1"/>
            <a:ext cx="5548075" cy="83231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Stock Market Price Prediction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Predicting stock market prices is a challenging yet rewarding endeavor. This presentation provides an overview of machine learning techniques used for stock market price prediction.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38424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412349"/>
            <a:ext cx="266176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Saurabh  Pandey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423555"/>
            <a:ext cx="5486399" cy="44888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2585" y="692229"/>
            <a:ext cx="7778829" cy="9680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b="1" kern="0" spc="-115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Importance of Accurate Predictions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82585" y="2423398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47011" y="2496503"/>
            <a:ext cx="110014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1316474" y="2423398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Informed Decisions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1316474" y="2845118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Accurate predictions can enable investors to make informed trading decisions.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82585" y="3883462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21293" y="3956566"/>
            <a:ext cx="161449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1316474" y="3883462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Profit Maximization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1316474" y="4305181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anticipating price movements, investors can potentially maximize their profits.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82585" y="5343525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18793" y="5416629"/>
            <a:ext cx="166449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1316474" y="5343525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Risk Management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1316474" y="5765244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Accurate predictions help minimize losses by identifying potential market downturns.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82585" y="6803588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14268" y="6876693"/>
            <a:ext cx="175498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1316474" y="6803588"/>
            <a:ext cx="2470547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Investment Strategies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1316474" y="7225308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Predictions guide the development of effective investment strategies.</a:t>
            </a:r>
            <a:endParaRPr lang="en-US" sz="153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89905"/>
            <a:ext cx="12098179" cy="1087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Overview of Machine Learning Techniques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Supervised Learning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Algorithms learn from labeled data to predict future values. Examples include linear regression and support vector machines.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30279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Unsupervised Learning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Algorithms discover patterns in unlabeled data. Clustering algorithms can identify groups of stocks with similar price trends.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46388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Reinforcement Learning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Algorithms learn through trial and error, interacting with the environment to optimize their performance. This approach can be used to develop trading bots.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1" y="2726650"/>
            <a:ext cx="4935379" cy="2776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7568" y="607576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kern="0" spc="-13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Preprocessing and Feature Engineering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6566059" y="2315170"/>
            <a:ext cx="45719" cy="5306854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8" name="Shape 4"/>
          <p:cNvSpPr/>
          <p:nvPr/>
        </p:nvSpPr>
        <p:spPr>
          <a:xfrm>
            <a:off x="6835973" y="278892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9" name="Shape 5"/>
          <p:cNvSpPr/>
          <p:nvPr/>
        </p:nvSpPr>
        <p:spPr>
          <a:xfrm>
            <a:off x="6340197" y="256305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525935" y="2645688"/>
            <a:ext cx="124301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7"/>
          <p:cNvSpPr/>
          <p:nvPr/>
        </p:nvSpPr>
        <p:spPr>
          <a:xfrm>
            <a:off x="7800023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Cleaning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7800023" y="3011924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Removing noise, inconsistencies, and missing values from the data.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6835973" y="463129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14" name="Shape 10"/>
          <p:cNvSpPr/>
          <p:nvPr/>
        </p:nvSpPr>
        <p:spPr>
          <a:xfrm>
            <a:off x="6340197" y="4405432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96883" y="4488061"/>
            <a:ext cx="182404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2"/>
          <p:cNvSpPr/>
          <p:nvPr/>
        </p:nvSpPr>
        <p:spPr>
          <a:xfrm>
            <a:off x="7800023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Extraction</a:t>
            </a:r>
            <a:endParaRPr lang="en-US" sz="2169" dirty="0"/>
          </a:p>
        </p:txBody>
      </p:sp>
      <p:sp>
        <p:nvSpPr>
          <p:cNvPr id="17" name="Text 13"/>
          <p:cNvSpPr/>
          <p:nvPr/>
        </p:nvSpPr>
        <p:spPr>
          <a:xfrm>
            <a:off x="7800023" y="4854297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Creating new features from existing data, such as technical indicators or sentiment analysis results.</a:t>
            </a:r>
            <a:endParaRPr lang="en-US" sz="1735" dirty="0"/>
          </a:p>
        </p:txBody>
      </p:sp>
      <p:sp>
        <p:nvSpPr>
          <p:cNvPr id="18" name="Shape 14"/>
          <p:cNvSpPr/>
          <p:nvPr/>
        </p:nvSpPr>
        <p:spPr>
          <a:xfrm>
            <a:off x="6835973" y="6473666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19" name="Shape 15"/>
          <p:cNvSpPr/>
          <p:nvPr/>
        </p:nvSpPr>
        <p:spPr>
          <a:xfrm>
            <a:off x="6340197" y="624780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494026" y="6330434"/>
            <a:ext cx="188000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7"/>
          <p:cNvSpPr/>
          <p:nvPr/>
        </p:nvSpPr>
        <p:spPr>
          <a:xfrm>
            <a:off x="7800023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Selection</a:t>
            </a:r>
            <a:endParaRPr lang="en-US" sz="2169" dirty="0"/>
          </a:p>
        </p:txBody>
      </p:sp>
      <p:sp>
        <p:nvSpPr>
          <p:cNvPr id="22" name="Text 18"/>
          <p:cNvSpPr/>
          <p:nvPr/>
        </p:nvSpPr>
        <p:spPr>
          <a:xfrm>
            <a:off x="7800023" y="6696670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Choosing the most relevant features to improve model performance.</a:t>
            </a:r>
            <a:endParaRPr lang="en-US" sz="17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0" y="2198965"/>
            <a:ext cx="5046940" cy="38315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01477" y="1455658"/>
            <a:ext cx="7913846" cy="1098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25"/>
              </a:lnSpc>
              <a:buNone/>
            </a:pPr>
            <a:r>
              <a:rPr lang="en-US" sz="3460" b="1" kern="0" spc="-10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Supervised Learning Algorithms for Price Prediction</a:t>
            </a:r>
            <a:endParaRPr lang="en-US" sz="3460" dirty="0"/>
          </a:p>
        </p:txBody>
      </p:sp>
      <p:sp>
        <p:nvSpPr>
          <p:cNvPr id="7" name="Shape 3"/>
          <p:cNvSpPr/>
          <p:nvPr/>
        </p:nvSpPr>
        <p:spPr>
          <a:xfrm>
            <a:off x="6101477" y="2817733"/>
            <a:ext cx="7913846" cy="3956209"/>
          </a:xfrm>
          <a:prstGeom prst="roundRect">
            <a:avLst>
              <a:gd name="adj" fmla="val 199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109097" y="2825353"/>
            <a:ext cx="7898606" cy="507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284833" y="2938343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</a:t>
            </a:r>
            <a:endParaRPr lang="en-US" sz="1384" dirty="0"/>
          </a:p>
        </p:txBody>
      </p:sp>
      <p:sp>
        <p:nvSpPr>
          <p:cNvPr id="10" name="Text 6"/>
          <p:cNvSpPr/>
          <p:nvPr/>
        </p:nvSpPr>
        <p:spPr>
          <a:xfrm>
            <a:off x="10237946" y="2938343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Description</a:t>
            </a:r>
            <a:endParaRPr lang="en-US" sz="1384" dirty="0"/>
          </a:p>
        </p:txBody>
      </p:sp>
      <p:sp>
        <p:nvSpPr>
          <p:cNvPr id="11" name="Shape 7"/>
          <p:cNvSpPr/>
          <p:nvPr/>
        </p:nvSpPr>
        <p:spPr>
          <a:xfrm>
            <a:off x="6109097" y="3332440"/>
            <a:ext cx="7898606" cy="78819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284833" y="3445431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Linear Regression</a:t>
            </a:r>
            <a:endParaRPr lang="en-US" sz="1384" dirty="0"/>
          </a:p>
        </p:txBody>
      </p:sp>
      <p:sp>
        <p:nvSpPr>
          <p:cNvPr id="13" name="Text 9"/>
          <p:cNvSpPr/>
          <p:nvPr/>
        </p:nvSpPr>
        <p:spPr>
          <a:xfrm>
            <a:off x="10237946" y="3445431"/>
            <a:ext cx="3594021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Predicts price based on a linear relationship with independent variables.</a:t>
            </a:r>
            <a:endParaRPr lang="en-US" sz="1384" dirty="0"/>
          </a:p>
        </p:txBody>
      </p:sp>
      <p:sp>
        <p:nvSpPr>
          <p:cNvPr id="14" name="Shape 10"/>
          <p:cNvSpPr/>
          <p:nvPr/>
        </p:nvSpPr>
        <p:spPr>
          <a:xfrm>
            <a:off x="6109097" y="4120634"/>
            <a:ext cx="7898606" cy="7881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284833" y="4233624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Support Vector Machines</a:t>
            </a:r>
            <a:endParaRPr lang="en-US" sz="1384" dirty="0"/>
          </a:p>
        </p:txBody>
      </p:sp>
      <p:sp>
        <p:nvSpPr>
          <p:cNvPr id="16" name="Text 12"/>
          <p:cNvSpPr/>
          <p:nvPr/>
        </p:nvSpPr>
        <p:spPr>
          <a:xfrm>
            <a:off x="10237946" y="4233624"/>
            <a:ext cx="3594021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Finds a hyperplane that optimally separates data points into different classes.</a:t>
            </a:r>
            <a:endParaRPr lang="en-US" sz="1384" dirty="0"/>
          </a:p>
        </p:txBody>
      </p:sp>
      <p:sp>
        <p:nvSpPr>
          <p:cNvPr id="17" name="Shape 13"/>
          <p:cNvSpPr/>
          <p:nvPr/>
        </p:nvSpPr>
        <p:spPr>
          <a:xfrm>
            <a:off x="6109097" y="4908828"/>
            <a:ext cx="7898606" cy="78819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284833" y="5021818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Neural Networks</a:t>
            </a:r>
            <a:endParaRPr lang="en-US" sz="1384" dirty="0"/>
          </a:p>
        </p:txBody>
      </p:sp>
      <p:sp>
        <p:nvSpPr>
          <p:cNvPr id="19" name="Text 15"/>
          <p:cNvSpPr/>
          <p:nvPr/>
        </p:nvSpPr>
        <p:spPr>
          <a:xfrm>
            <a:off x="10237946" y="5021818"/>
            <a:ext cx="3594021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Complex models that learn nonlinear relationships between input and output.</a:t>
            </a:r>
            <a:endParaRPr lang="en-US" sz="1384" dirty="0"/>
          </a:p>
        </p:txBody>
      </p:sp>
      <p:sp>
        <p:nvSpPr>
          <p:cNvPr id="20" name="Shape 16"/>
          <p:cNvSpPr/>
          <p:nvPr/>
        </p:nvSpPr>
        <p:spPr>
          <a:xfrm>
            <a:off x="6109097" y="5697022"/>
            <a:ext cx="7898606" cy="10693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6284833" y="5810012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Random Forests</a:t>
            </a:r>
            <a:endParaRPr lang="en-US" sz="1384" dirty="0"/>
          </a:p>
        </p:txBody>
      </p:sp>
      <p:sp>
        <p:nvSpPr>
          <p:cNvPr id="22" name="Text 18"/>
          <p:cNvSpPr/>
          <p:nvPr/>
        </p:nvSpPr>
        <p:spPr>
          <a:xfrm>
            <a:off x="10237946" y="5810012"/>
            <a:ext cx="3594021" cy="843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Ensemble learning method that combines multiple decision trees to improve accuracy.</a:t>
            </a:r>
            <a:endParaRPr lang="en-US" sz="138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396" y="1972270"/>
            <a:ext cx="5486400" cy="5438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32195" y="819031"/>
            <a:ext cx="7852410" cy="1153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40"/>
              </a:lnSpc>
              <a:buNone/>
            </a:pPr>
            <a:r>
              <a:rPr lang="en-US" sz="3632" b="1" kern="0" spc="-10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Evaluation Metrics and Model Selection</a:t>
            </a:r>
            <a:endParaRPr lang="en-US" sz="3632" dirty="0"/>
          </a:p>
        </p:txBody>
      </p:sp>
      <p:sp>
        <p:nvSpPr>
          <p:cNvPr id="7" name="Shape 3"/>
          <p:cNvSpPr/>
          <p:nvPr/>
        </p:nvSpPr>
        <p:spPr>
          <a:xfrm>
            <a:off x="6132195" y="2248972"/>
            <a:ext cx="7852410" cy="1078230"/>
          </a:xfrm>
          <a:prstGeom prst="roundRect">
            <a:avLst>
              <a:gd name="adj" fmla="val 77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24243" y="2441019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Accuracy</a:t>
            </a:r>
            <a:endParaRPr lang="en-US" sz="1816" dirty="0"/>
          </a:p>
        </p:txBody>
      </p:sp>
      <p:sp>
        <p:nvSpPr>
          <p:cNvPr id="9" name="Text 5"/>
          <p:cNvSpPr/>
          <p:nvPr/>
        </p:nvSpPr>
        <p:spPr>
          <a:xfrm>
            <a:off x="6324243" y="2839879"/>
            <a:ext cx="7468314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Measures the percentage of correct predictions.</a:t>
            </a:r>
            <a:endParaRPr lang="en-US" sz="1453" dirty="0"/>
          </a:p>
        </p:txBody>
      </p:sp>
      <p:sp>
        <p:nvSpPr>
          <p:cNvPr id="10" name="Shape 6"/>
          <p:cNvSpPr/>
          <p:nvPr/>
        </p:nvSpPr>
        <p:spPr>
          <a:xfrm>
            <a:off x="6132195" y="3511629"/>
            <a:ext cx="7852410" cy="1078230"/>
          </a:xfrm>
          <a:prstGeom prst="roundRect">
            <a:avLst>
              <a:gd name="adj" fmla="val 77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324243" y="3703677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Precision</a:t>
            </a:r>
            <a:endParaRPr lang="en-US" sz="1816" dirty="0"/>
          </a:p>
        </p:txBody>
      </p:sp>
      <p:sp>
        <p:nvSpPr>
          <p:cNvPr id="12" name="Text 8"/>
          <p:cNvSpPr/>
          <p:nvPr/>
        </p:nvSpPr>
        <p:spPr>
          <a:xfrm>
            <a:off x="6324243" y="4102537"/>
            <a:ext cx="7468314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Indicates the proportion of true positives among all predicted positives.</a:t>
            </a:r>
            <a:endParaRPr lang="en-US" sz="1453" dirty="0"/>
          </a:p>
        </p:txBody>
      </p:sp>
      <p:sp>
        <p:nvSpPr>
          <p:cNvPr id="13" name="Shape 9"/>
          <p:cNvSpPr/>
          <p:nvPr/>
        </p:nvSpPr>
        <p:spPr>
          <a:xfrm>
            <a:off x="6132195" y="4774287"/>
            <a:ext cx="7852410" cy="1078230"/>
          </a:xfrm>
          <a:prstGeom prst="roundRect">
            <a:avLst>
              <a:gd name="adj" fmla="val 77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24243" y="4966335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Recall</a:t>
            </a:r>
            <a:endParaRPr lang="en-US" sz="1816" dirty="0"/>
          </a:p>
        </p:txBody>
      </p:sp>
      <p:sp>
        <p:nvSpPr>
          <p:cNvPr id="15" name="Text 11"/>
          <p:cNvSpPr/>
          <p:nvPr/>
        </p:nvSpPr>
        <p:spPr>
          <a:xfrm>
            <a:off x="6324243" y="5365194"/>
            <a:ext cx="7468314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Measures the ability of the model to identify all positive instances.</a:t>
            </a:r>
            <a:endParaRPr lang="en-US" sz="1453" dirty="0"/>
          </a:p>
        </p:txBody>
      </p:sp>
      <p:sp>
        <p:nvSpPr>
          <p:cNvPr id="16" name="Shape 12"/>
          <p:cNvSpPr/>
          <p:nvPr/>
        </p:nvSpPr>
        <p:spPr>
          <a:xfrm>
            <a:off x="6132195" y="6036945"/>
            <a:ext cx="7852410" cy="1373505"/>
          </a:xfrm>
          <a:prstGeom prst="roundRect">
            <a:avLst>
              <a:gd name="adj" fmla="val 604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6324243" y="6228993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F1 Score</a:t>
            </a:r>
            <a:endParaRPr lang="en-US" sz="1816" dirty="0"/>
          </a:p>
        </p:txBody>
      </p:sp>
      <p:sp>
        <p:nvSpPr>
          <p:cNvPr id="18" name="Text 14"/>
          <p:cNvSpPr/>
          <p:nvPr/>
        </p:nvSpPr>
        <p:spPr>
          <a:xfrm>
            <a:off x="6324243" y="6627852"/>
            <a:ext cx="7468314" cy="590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Harmonic mean of precision and recall, providing a balanced measure of performance.</a:t>
            </a:r>
            <a:endParaRPr lang="en-US" sz="145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"/>
            <a:ext cx="14630400" cy="295477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06416" y="3075742"/>
            <a:ext cx="11017448" cy="12603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3"/>
              </a:lnSpc>
              <a:buNone/>
            </a:pPr>
            <a:r>
              <a:rPr lang="en-US" sz="3970" b="1" kern="0" spc="-11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Challenges and Limitations of ML-based Prediction</a:t>
            </a:r>
            <a:endParaRPr lang="en-US" sz="397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16" y="4638675"/>
            <a:ext cx="3672483" cy="8067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08108" y="5747980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Market Volatility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2008108" y="6184106"/>
            <a:ext cx="3269099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stock market is inherently unpredictable, making it difficult for models to capture all factors.</a:t>
            </a:r>
            <a:endParaRPr lang="en-US" sz="158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99" y="4638675"/>
            <a:ext cx="3672483" cy="8067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80591" y="5747980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Availability</a:t>
            </a:r>
            <a:endParaRPr lang="en-US" sz="1985" dirty="0"/>
          </a:p>
        </p:txBody>
      </p:sp>
      <p:sp>
        <p:nvSpPr>
          <p:cNvPr id="11" name="Text 6"/>
          <p:cNvSpPr/>
          <p:nvPr/>
        </p:nvSpPr>
        <p:spPr>
          <a:xfrm>
            <a:off x="5680591" y="6184106"/>
            <a:ext cx="3269099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to sufficient high-quality data is crucial for training accurate models.</a:t>
            </a:r>
            <a:endParaRPr lang="en-US" sz="158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382" y="4638675"/>
            <a:ext cx="3672483" cy="8067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353074" y="5747980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Overfitting</a:t>
            </a:r>
            <a:endParaRPr lang="en-US" sz="1985" dirty="0"/>
          </a:p>
        </p:txBody>
      </p:sp>
      <p:sp>
        <p:nvSpPr>
          <p:cNvPr id="14" name="Text 8"/>
          <p:cNvSpPr/>
          <p:nvPr/>
        </p:nvSpPr>
        <p:spPr>
          <a:xfrm>
            <a:off x="9353074" y="6184106"/>
            <a:ext cx="3269099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Models may learn patterns specific to the training data, leading to poor performance on unseen data.</a:t>
            </a:r>
            <a:endParaRPr lang="en-US" sz="15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7236"/>
            <a:ext cx="5486400" cy="49857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4812" y="774621"/>
            <a:ext cx="6934795" cy="5610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8"/>
              </a:lnSpc>
              <a:buNone/>
            </a:pPr>
            <a:r>
              <a:rPr lang="en-US" sz="3535" b="1" kern="0" spc="-10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Future Directions</a:t>
            </a:r>
            <a:endParaRPr lang="en-US" sz="353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812" y="1604963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14812" y="2233374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b="1" kern="0" spc="-5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Advancements in AI</a:t>
            </a:r>
            <a:endParaRPr lang="en-US" sz="1767" dirty="0"/>
          </a:p>
        </p:txBody>
      </p:sp>
      <p:sp>
        <p:nvSpPr>
          <p:cNvPr id="9" name="Text 4"/>
          <p:cNvSpPr/>
          <p:nvPr/>
        </p:nvSpPr>
        <p:spPr>
          <a:xfrm>
            <a:off x="6114812" y="2621518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Continued research in AI and deep learning will likely lead to more sophisticated and accurate prediction models.</a:t>
            </a:r>
            <a:endParaRPr lang="en-US" sz="141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12" y="3734514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14812" y="4362926"/>
            <a:ext cx="23230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b="1" kern="0" spc="-5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Big Data and Analytics</a:t>
            </a:r>
            <a:endParaRPr lang="en-US" sz="1767" dirty="0"/>
          </a:p>
        </p:txBody>
      </p:sp>
      <p:sp>
        <p:nvSpPr>
          <p:cNvPr id="12" name="Text 6"/>
          <p:cNvSpPr/>
          <p:nvPr/>
        </p:nvSpPr>
        <p:spPr>
          <a:xfrm>
            <a:off x="6114812" y="4751070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increasing availability of data will provide valuable insights for model training and improvement.</a:t>
            </a:r>
            <a:endParaRPr lang="en-US" sz="141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812" y="5864066"/>
            <a:ext cx="448866" cy="44886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14812" y="6492478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b="1" kern="0" spc="-5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Hybrid Approaches</a:t>
            </a:r>
            <a:endParaRPr lang="en-US" sz="1767" dirty="0"/>
          </a:p>
        </p:txBody>
      </p:sp>
      <p:sp>
        <p:nvSpPr>
          <p:cNvPr id="15" name="Text 8"/>
          <p:cNvSpPr/>
          <p:nvPr/>
        </p:nvSpPr>
        <p:spPr>
          <a:xfrm>
            <a:off x="6114812" y="6880622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Combining machine learning with human expertise can potentially enhance decision-making and risk management.</a:t>
            </a:r>
            <a:endParaRPr lang="en-US" sz="141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9EFA4-AD4C-796B-53BE-5C53FE29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41D8F-5623-FF12-E177-8C444E55F4B8}"/>
              </a:ext>
            </a:extLst>
          </p:cNvPr>
          <p:cNvSpPr txBox="1"/>
          <p:nvPr/>
        </p:nvSpPr>
        <p:spPr>
          <a:xfrm>
            <a:off x="358816" y="844952"/>
            <a:ext cx="6667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i="1" dirty="0">
                <a:solidFill>
                  <a:schemeClr val="bg2"/>
                </a:solidFill>
              </a:rPr>
              <a:t>THANK </a:t>
            </a:r>
          </a:p>
          <a:p>
            <a:pPr algn="ctr"/>
            <a:r>
              <a:rPr lang="en-US" sz="10000" b="1" i="1" dirty="0">
                <a:solidFill>
                  <a:schemeClr val="bg2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791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468</Words>
  <Application>Microsoft Office PowerPoint</Application>
  <PresentationFormat>Custom</PresentationFormat>
  <Paragraphs>77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Saurabh Pandey</cp:lastModifiedBy>
  <cp:revision>12</cp:revision>
  <dcterms:created xsi:type="dcterms:W3CDTF">2024-07-10T09:07:24Z</dcterms:created>
  <dcterms:modified xsi:type="dcterms:W3CDTF">2024-07-14T03:45:58Z</dcterms:modified>
</cp:coreProperties>
</file>