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34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34f4a94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34f4a94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34f4a944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034f4a944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3617b8ddf_7_19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3617b8ddf_7_1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81"/>
        <p:cNvGrpSpPr/>
        <p:nvPr/>
      </p:nvGrpSpPr>
      <p:grpSpPr>
        <a:xfrm>
          <a:off x="0" y="0"/>
          <a:ext cx="0" cy="0"/>
          <a:chOff x="0" y="0"/>
          <a:chExt cx="0" cy="0"/>
        </a:xfrm>
      </p:grpSpPr>
      <p:sp>
        <p:nvSpPr>
          <p:cNvPr id="82" name="Google Shape;82;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0" y="0"/>
            <a:ext cx="9144000" cy="2161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txBox="1">
            <a:spLocks noGrp="1"/>
          </p:cNvSpPr>
          <p:nvPr>
            <p:ph type="title"/>
          </p:nvPr>
        </p:nvSpPr>
        <p:spPr>
          <a:xfrm>
            <a:off x="317700" y="369325"/>
            <a:ext cx="6934800" cy="15792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b="1">
                <a:solidFill>
                  <a:schemeClr val="lt1"/>
                </a:solidFill>
              </a:defRPr>
            </a:lvl1pPr>
            <a:lvl2pPr lvl="1" algn="l">
              <a:lnSpc>
                <a:spcPct val="100000"/>
              </a:lnSpc>
              <a:spcBef>
                <a:spcPts val="0"/>
              </a:spcBef>
              <a:spcAft>
                <a:spcPts val="0"/>
              </a:spcAft>
              <a:buClr>
                <a:schemeClr val="lt1"/>
              </a:buClr>
              <a:buSzPts val="3600"/>
              <a:buNone/>
              <a:defRPr sz="3600" b="1">
                <a:solidFill>
                  <a:schemeClr val="lt1"/>
                </a:solidFill>
              </a:defRPr>
            </a:lvl2pPr>
            <a:lvl3pPr lvl="2" algn="l">
              <a:lnSpc>
                <a:spcPct val="100000"/>
              </a:lnSpc>
              <a:spcBef>
                <a:spcPts val="0"/>
              </a:spcBef>
              <a:spcAft>
                <a:spcPts val="0"/>
              </a:spcAft>
              <a:buClr>
                <a:schemeClr val="lt1"/>
              </a:buClr>
              <a:buSzPts val="3600"/>
              <a:buNone/>
              <a:defRPr sz="3600" b="1">
                <a:solidFill>
                  <a:schemeClr val="lt1"/>
                </a:solidFill>
              </a:defRPr>
            </a:lvl3pPr>
            <a:lvl4pPr lvl="3" algn="l">
              <a:lnSpc>
                <a:spcPct val="100000"/>
              </a:lnSpc>
              <a:spcBef>
                <a:spcPts val="0"/>
              </a:spcBef>
              <a:spcAft>
                <a:spcPts val="0"/>
              </a:spcAft>
              <a:buClr>
                <a:schemeClr val="lt1"/>
              </a:buClr>
              <a:buSzPts val="3600"/>
              <a:buNone/>
              <a:defRPr sz="3600" b="1">
                <a:solidFill>
                  <a:schemeClr val="lt1"/>
                </a:solidFill>
              </a:defRPr>
            </a:lvl4pPr>
            <a:lvl5pPr lvl="4" algn="l">
              <a:lnSpc>
                <a:spcPct val="100000"/>
              </a:lnSpc>
              <a:spcBef>
                <a:spcPts val="0"/>
              </a:spcBef>
              <a:spcAft>
                <a:spcPts val="0"/>
              </a:spcAft>
              <a:buClr>
                <a:schemeClr val="lt1"/>
              </a:buClr>
              <a:buSzPts val="3600"/>
              <a:buNone/>
              <a:defRPr sz="3600" b="1">
                <a:solidFill>
                  <a:schemeClr val="lt1"/>
                </a:solidFill>
              </a:defRPr>
            </a:lvl5pPr>
            <a:lvl6pPr lvl="5" algn="l">
              <a:lnSpc>
                <a:spcPct val="100000"/>
              </a:lnSpc>
              <a:spcBef>
                <a:spcPts val="0"/>
              </a:spcBef>
              <a:spcAft>
                <a:spcPts val="0"/>
              </a:spcAft>
              <a:buClr>
                <a:schemeClr val="lt1"/>
              </a:buClr>
              <a:buSzPts val="3600"/>
              <a:buNone/>
              <a:defRPr sz="3600" b="1">
                <a:solidFill>
                  <a:schemeClr val="lt1"/>
                </a:solidFill>
              </a:defRPr>
            </a:lvl6pPr>
            <a:lvl7pPr lvl="6" algn="l">
              <a:lnSpc>
                <a:spcPct val="100000"/>
              </a:lnSpc>
              <a:spcBef>
                <a:spcPts val="0"/>
              </a:spcBef>
              <a:spcAft>
                <a:spcPts val="0"/>
              </a:spcAft>
              <a:buClr>
                <a:schemeClr val="lt1"/>
              </a:buClr>
              <a:buSzPts val="3600"/>
              <a:buNone/>
              <a:defRPr sz="3600" b="1">
                <a:solidFill>
                  <a:schemeClr val="lt1"/>
                </a:solidFill>
              </a:defRPr>
            </a:lvl7pPr>
            <a:lvl8pPr lvl="7" algn="l">
              <a:lnSpc>
                <a:spcPct val="100000"/>
              </a:lnSpc>
              <a:spcBef>
                <a:spcPts val="0"/>
              </a:spcBef>
              <a:spcAft>
                <a:spcPts val="0"/>
              </a:spcAft>
              <a:buClr>
                <a:schemeClr val="lt1"/>
              </a:buClr>
              <a:buSzPts val="3600"/>
              <a:buNone/>
              <a:defRPr sz="3600" b="1">
                <a:solidFill>
                  <a:schemeClr val="lt1"/>
                </a:solidFill>
              </a:defRPr>
            </a:lvl8pPr>
            <a:lvl9pPr lvl="8" algn="l">
              <a:lnSpc>
                <a:spcPct val="100000"/>
              </a:lnSpc>
              <a:spcBef>
                <a:spcPts val="0"/>
              </a:spcBef>
              <a:spcAft>
                <a:spcPts val="0"/>
              </a:spcAft>
              <a:buClr>
                <a:schemeClr val="lt1"/>
              </a:buClr>
              <a:buSzPts val="3600"/>
              <a:buNone/>
              <a:defRPr sz="3600" b="1">
                <a:solidFill>
                  <a:schemeClr val="lt1"/>
                </a:solidFill>
              </a:defRPr>
            </a:lvl9pPr>
          </a:lstStyle>
          <a:p>
            <a:endParaRPr/>
          </a:p>
        </p:txBody>
      </p:sp>
      <p:sp>
        <p:nvSpPr>
          <p:cNvPr id="85" name="Google Shape;85;p13"/>
          <p:cNvSpPr txBox="1">
            <a:spLocks noGrp="1"/>
          </p:cNvSpPr>
          <p:nvPr>
            <p:ph type="body" idx="1"/>
          </p:nvPr>
        </p:nvSpPr>
        <p:spPr>
          <a:xfrm>
            <a:off x="317700" y="2432075"/>
            <a:ext cx="6397800" cy="2329800"/>
          </a:xfrm>
          <a:prstGeom prst="rect">
            <a:avLst/>
          </a:prstGeom>
          <a:noFill/>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86" name="Google Shape;86;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1">
    <p:spTree>
      <p:nvGrpSpPr>
        <p:cNvPr id="1" name="Shape 87"/>
        <p:cNvGrpSpPr/>
        <p:nvPr/>
      </p:nvGrpSpPr>
      <p:grpSpPr>
        <a:xfrm>
          <a:off x="0" y="0"/>
          <a:ext cx="0" cy="0"/>
          <a:chOff x="0" y="0"/>
          <a:chExt cx="0" cy="0"/>
        </a:xfrm>
      </p:grpSpPr>
      <p:sp>
        <p:nvSpPr>
          <p:cNvPr id="88" name="Google Shape;88;p14"/>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0" y="0"/>
            <a:ext cx="3048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3341300" y="314875"/>
            <a:ext cx="5486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title"/>
          </p:nvPr>
        </p:nvSpPr>
        <p:spPr>
          <a:xfrm>
            <a:off x="348300" y="428200"/>
            <a:ext cx="2351400" cy="43998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93" name="Google Shape;93;p14"/>
          <p:cNvSpPr txBox="1">
            <a:spLocks noGrp="1"/>
          </p:cNvSpPr>
          <p:nvPr>
            <p:ph type="body" idx="1"/>
          </p:nvPr>
        </p:nvSpPr>
        <p:spPr>
          <a:xfrm>
            <a:off x="3539325" y="593900"/>
            <a:ext cx="5090400" cy="40116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1600"/>
              </a:spcBef>
              <a:spcAft>
                <a:spcPts val="0"/>
              </a:spcAft>
              <a:buClr>
                <a:srgbClr val="666666"/>
              </a:buClr>
              <a:buSzPts val="1200"/>
              <a:buChar char="○"/>
              <a:defRPr sz="1200">
                <a:solidFill>
                  <a:srgbClr val="666666"/>
                </a:solidFill>
              </a:defRPr>
            </a:lvl2pPr>
            <a:lvl3pPr marL="1371600" lvl="2" indent="-304800" algn="l">
              <a:lnSpc>
                <a:spcPct val="115000"/>
              </a:lnSpc>
              <a:spcBef>
                <a:spcPts val="1600"/>
              </a:spcBef>
              <a:spcAft>
                <a:spcPts val="0"/>
              </a:spcAft>
              <a:buClr>
                <a:srgbClr val="666666"/>
              </a:buClr>
              <a:buSzPts val="1200"/>
              <a:buChar char="■"/>
              <a:defRPr sz="1200">
                <a:solidFill>
                  <a:srgbClr val="666666"/>
                </a:solidFill>
              </a:defRPr>
            </a:lvl3pPr>
            <a:lvl4pPr marL="1828800" lvl="3" indent="-304800" algn="l">
              <a:lnSpc>
                <a:spcPct val="115000"/>
              </a:lnSpc>
              <a:spcBef>
                <a:spcPts val="1600"/>
              </a:spcBef>
              <a:spcAft>
                <a:spcPts val="0"/>
              </a:spcAft>
              <a:buClr>
                <a:srgbClr val="666666"/>
              </a:buClr>
              <a:buSzPts val="1200"/>
              <a:buChar char="●"/>
              <a:defRPr sz="1200">
                <a:solidFill>
                  <a:srgbClr val="666666"/>
                </a:solidFill>
              </a:defRPr>
            </a:lvl4pPr>
            <a:lvl5pPr marL="2286000" lvl="4" indent="-304800" algn="l">
              <a:lnSpc>
                <a:spcPct val="115000"/>
              </a:lnSpc>
              <a:spcBef>
                <a:spcPts val="1600"/>
              </a:spcBef>
              <a:spcAft>
                <a:spcPts val="0"/>
              </a:spcAft>
              <a:buClr>
                <a:srgbClr val="666666"/>
              </a:buClr>
              <a:buSzPts val="1200"/>
              <a:buChar char="○"/>
              <a:defRPr sz="1200">
                <a:solidFill>
                  <a:srgbClr val="666666"/>
                </a:solidFill>
              </a:defRPr>
            </a:lvl5pPr>
            <a:lvl6pPr marL="2743200" lvl="5" indent="-304800" algn="l">
              <a:lnSpc>
                <a:spcPct val="115000"/>
              </a:lnSpc>
              <a:spcBef>
                <a:spcPts val="1600"/>
              </a:spcBef>
              <a:spcAft>
                <a:spcPts val="0"/>
              </a:spcAft>
              <a:buClr>
                <a:srgbClr val="666666"/>
              </a:buClr>
              <a:buSzPts val="1200"/>
              <a:buChar char="■"/>
              <a:defRPr sz="1200">
                <a:solidFill>
                  <a:srgbClr val="666666"/>
                </a:solidFill>
              </a:defRPr>
            </a:lvl6pPr>
            <a:lvl7pPr marL="3200400" lvl="6" indent="-304800" algn="l">
              <a:lnSpc>
                <a:spcPct val="115000"/>
              </a:lnSpc>
              <a:spcBef>
                <a:spcPts val="1600"/>
              </a:spcBef>
              <a:spcAft>
                <a:spcPts val="0"/>
              </a:spcAft>
              <a:buClr>
                <a:srgbClr val="666666"/>
              </a:buClr>
              <a:buSzPts val="1200"/>
              <a:buChar char="●"/>
              <a:defRPr sz="1200">
                <a:solidFill>
                  <a:srgbClr val="666666"/>
                </a:solidFill>
              </a:defRPr>
            </a:lvl7pPr>
            <a:lvl8pPr marL="3657600" lvl="7" indent="-304800" algn="l">
              <a:lnSpc>
                <a:spcPct val="115000"/>
              </a:lnSpc>
              <a:spcBef>
                <a:spcPts val="1600"/>
              </a:spcBef>
              <a:spcAft>
                <a:spcPts val="0"/>
              </a:spcAft>
              <a:buClr>
                <a:srgbClr val="666666"/>
              </a:buClr>
              <a:buSzPts val="1200"/>
              <a:buChar char="○"/>
              <a:defRPr sz="1200">
                <a:solidFill>
                  <a:srgbClr val="666666"/>
                </a:solidFill>
              </a:defRPr>
            </a:lvl8pPr>
            <a:lvl9pPr marL="4114800" lvl="8" indent="-304800" algn="l">
              <a:lnSpc>
                <a:spcPct val="115000"/>
              </a:lnSpc>
              <a:spcBef>
                <a:spcPts val="1600"/>
              </a:spcBef>
              <a:spcAft>
                <a:spcPts val="1600"/>
              </a:spcAft>
              <a:buClr>
                <a:srgbClr val="666666"/>
              </a:buClr>
              <a:buSzPts val="1200"/>
              <a:buChar char="■"/>
              <a:defRPr sz="1200">
                <a:solidFill>
                  <a:srgbClr val="666666"/>
                </a:solidFill>
              </a:defRPr>
            </a:lvl9pPr>
          </a:lstStyle>
          <a:p>
            <a:endParaRPr/>
          </a:p>
        </p:txBody>
      </p:sp>
      <p:sp>
        <p:nvSpPr>
          <p:cNvPr id="94" name="Google Shape;94;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95"/>
        <p:cNvGrpSpPr/>
        <p:nvPr/>
      </p:nvGrpSpPr>
      <p:grpSpPr>
        <a:xfrm>
          <a:off x="0" y="0"/>
          <a:ext cx="0" cy="0"/>
          <a:chOff x="0" y="0"/>
          <a:chExt cx="0" cy="0"/>
        </a:xfrm>
      </p:grpSpPr>
      <p:sp>
        <p:nvSpPr>
          <p:cNvPr id="96" name="Google Shape;96;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0" y="0"/>
            <a:ext cx="4583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txBox="1">
            <a:spLocks noGrp="1"/>
          </p:cNvSpPr>
          <p:nvPr>
            <p:ph type="title"/>
          </p:nvPr>
        </p:nvSpPr>
        <p:spPr>
          <a:xfrm>
            <a:off x="363750" y="554850"/>
            <a:ext cx="3855900" cy="4033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99" name="Google Shape;99;p15"/>
          <p:cNvSpPr txBox="1">
            <a:spLocks noGrp="1"/>
          </p:cNvSpPr>
          <p:nvPr>
            <p:ph type="body" idx="1"/>
          </p:nvPr>
        </p:nvSpPr>
        <p:spPr>
          <a:xfrm>
            <a:off x="4947374" y="554850"/>
            <a:ext cx="3855900" cy="4033800"/>
          </a:xfrm>
          <a:prstGeom prst="rect">
            <a:avLst/>
          </a:prstGeom>
          <a:noFill/>
        </p:spPr>
        <p:txBody>
          <a:bodyPr spcFirstLastPara="1" wrap="square" lIns="91425" tIns="91425" rIns="91425" bIns="91425" anchor="ctr" anchorCtr="0">
            <a:no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100" name="Google Shape;100;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nBAYDCmdOqU4L5ubr_M-GrRtiI3RgbHz/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2022 Paper Implementation</a:t>
            </a:r>
            <a:endParaRPr dirty="0"/>
          </a:p>
        </p:txBody>
      </p:sp>
      <p:sp>
        <p:nvSpPr>
          <p:cNvPr id="106" name="Google Shape;106;p1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Arial"/>
                <a:ea typeface="Arial"/>
                <a:cs typeface="Arial"/>
                <a:sym typeface="Arial"/>
              </a:rPr>
              <a:t>GhostNet : More Features from Cheap Operations</a:t>
            </a:r>
            <a:r>
              <a:rPr lang="en" sz="1600">
                <a:solidFill>
                  <a:srgbClr val="000000"/>
                </a:solidFill>
                <a:latin typeface="Arial"/>
                <a:ea typeface="Arial"/>
                <a:cs typeface="Arial"/>
                <a:sym typeface="Arial"/>
              </a:rPr>
              <a:t> </a:t>
            </a:r>
            <a:endParaRPr/>
          </a:p>
        </p:txBody>
      </p:sp>
      <p:sp>
        <p:nvSpPr>
          <p:cNvPr id="107" name="Google Shape;107;p16"/>
          <p:cNvSpPr txBox="1"/>
          <p:nvPr/>
        </p:nvSpPr>
        <p:spPr>
          <a:xfrm>
            <a:off x="598100" y="4261950"/>
            <a:ext cx="619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solidFill>
                <a:schemeClr val="lt1"/>
              </a:solidFill>
              <a:latin typeface="Roboto"/>
              <a:ea typeface="Roboto"/>
              <a:cs typeface="Roboto"/>
              <a:sym typeface="Roboto"/>
            </a:endParaRPr>
          </a:p>
        </p:txBody>
      </p:sp>
      <p:sp>
        <p:nvSpPr>
          <p:cNvPr id="108" name="Google Shape;108;p16"/>
          <p:cNvSpPr txBox="1"/>
          <p:nvPr/>
        </p:nvSpPr>
        <p:spPr>
          <a:xfrm>
            <a:off x="598100" y="3887300"/>
            <a:ext cx="7789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Video link : </a:t>
            </a:r>
            <a:r>
              <a:rPr lang="en" u="sng">
                <a:solidFill>
                  <a:schemeClr val="hlink"/>
                </a:solidFill>
                <a:latin typeface="Roboto"/>
                <a:ea typeface="Roboto"/>
                <a:cs typeface="Roboto"/>
                <a:sym typeface="Roboto"/>
                <a:hlinkClick r:id="rId3"/>
              </a:rPr>
              <a:t>https://drive.google.com/file/d/1nBAYDCmdOqU4L5ubr_M-GrRtiI3RgbHz/view?usp=sharing</a:t>
            </a:r>
            <a:endParaRPr>
              <a:solidFill>
                <a:schemeClr val="lt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317700" y="369325"/>
            <a:ext cx="6934800" cy="15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a:t>
            </a:r>
            <a:endParaRPr dirty="0"/>
          </a:p>
        </p:txBody>
      </p:sp>
      <p:sp>
        <p:nvSpPr>
          <p:cNvPr id="185" name="Google Shape;185;p25"/>
          <p:cNvSpPr txBox="1">
            <a:spLocks noGrp="1"/>
          </p:cNvSpPr>
          <p:nvPr>
            <p:ph type="body" idx="1"/>
          </p:nvPr>
        </p:nvSpPr>
        <p:spPr>
          <a:xfrm>
            <a:off x="317700" y="2432075"/>
            <a:ext cx="6397800" cy="878159"/>
          </a:xfrm>
          <a:prstGeom prst="rect">
            <a:avLst/>
          </a:prstGeom>
        </p:spPr>
        <p:txBody>
          <a:bodyPr spcFirstLastPara="1" wrap="square" lIns="91425" tIns="91425" rIns="91425" bIns="91425" anchor="t" anchorCtr="0">
            <a:spAutoFit/>
          </a:bodyPr>
          <a:lstStyle/>
          <a:p>
            <a:pPr marL="457200" lvl="0" indent="0" algn="l" rtl="0">
              <a:spcBef>
                <a:spcPts val="1600"/>
              </a:spcBef>
              <a:spcAft>
                <a:spcPts val="1600"/>
              </a:spcAft>
              <a:buNone/>
            </a:pPr>
            <a:r>
              <a:rPr lang="en-IN" dirty="0"/>
              <a:t>Vishal Meena – 2021UG3016</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grpSp>
        <p:nvGrpSpPr>
          <p:cNvPr id="114" name="Google Shape;114;p17"/>
          <p:cNvGrpSpPr/>
          <p:nvPr/>
        </p:nvGrpSpPr>
        <p:grpSpPr>
          <a:xfrm>
            <a:off x="431925" y="1304875"/>
            <a:ext cx="2628925" cy="3416400"/>
            <a:chOff x="431925" y="1304875"/>
            <a:chExt cx="2628925" cy="3416400"/>
          </a:xfrm>
        </p:grpSpPr>
        <p:sp>
          <p:nvSpPr>
            <p:cNvPr id="115" name="Google Shape;115;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7"/>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a:t>
            </a:r>
            <a:endParaRPr>
              <a:solidFill>
                <a:schemeClr val="lt1"/>
              </a:solidFill>
            </a:endParaRPr>
          </a:p>
        </p:txBody>
      </p:sp>
      <p:sp>
        <p:nvSpPr>
          <p:cNvPr id="118" name="Google Shape;118;p17"/>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a:solidFill>
                  <a:srgbClr val="000000"/>
                </a:solidFill>
                <a:latin typeface="Arial"/>
                <a:ea typeface="Arial"/>
                <a:cs typeface="Arial"/>
                <a:sym typeface="Arial"/>
              </a:rPr>
              <a:t>Deploying CNNs on embedded devices is difficult due to the limited memory and computation resources.</a:t>
            </a:r>
            <a:endParaRPr sz="1600"/>
          </a:p>
        </p:txBody>
      </p:sp>
      <p:grpSp>
        <p:nvGrpSpPr>
          <p:cNvPr id="119" name="Google Shape;119;p17"/>
          <p:cNvGrpSpPr/>
          <p:nvPr/>
        </p:nvGrpSpPr>
        <p:grpSpPr>
          <a:xfrm>
            <a:off x="3320450" y="1304875"/>
            <a:ext cx="2632500" cy="3416400"/>
            <a:chOff x="3320450" y="1304875"/>
            <a:chExt cx="2632500" cy="3416400"/>
          </a:xfrm>
        </p:grpSpPr>
        <p:sp>
          <p:nvSpPr>
            <p:cNvPr id="120" name="Google Shape;120;p17"/>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7"/>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23" name="Google Shape;123;p17"/>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solidFill>
                  <a:srgbClr val="000000"/>
                </a:solidFill>
                <a:latin typeface="Arial"/>
                <a:ea typeface="Arial"/>
                <a:cs typeface="Arial"/>
                <a:sym typeface="Arial"/>
              </a:rPr>
              <a:t>In the past, methods like network pruning, low-bit quantization, knowledge distillation, etc has been used to investigate compact deep neural networks but mostly performance of these methods are upper bounded by the pre-trained deep neural networks used to baseline these technologies</a:t>
            </a:r>
            <a:r>
              <a:rPr lang="en" sz="1100">
                <a:solidFill>
                  <a:srgbClr val="000000"/>
                </a:solidFill>
                <a:latin typeface="Arial"/>
                <a:ea typeface="Arial"/>
                <a:cs typeface="Arial"/>
                <a:sym typeface="Arial"/>
              </a:rPr>
              <a:t>. </a:t>
            </a:r>
            <a:br>
              <a:rPr lang="en" sz="1100">
                <a:solidFill>
                  <a:srgbClr val="000000"/>
                </a:solidFill>
                <a:latin typeface="Arial"/>
                <a:ea typeface="Arial"/>
                <a:cs typeface="Arial"/>
                <a:sym typeface="Arial"/>
              </a:rPr>
            </a:br>
            <a:endParaRPr sz="1200"/>
          </a:p>
        </p:txBody>
      </p:sp>
      <p:grpSp>
        <p:nvGrpSpPr>
          <p:cNvPr id="124" name="Google Shape;124;p17"/>
          <p:cNvGrpSpPr/>
          <p:nvPr/>
        </p:nvGrpSpPr>
        <p:grpSpPr>
          <a:xfrm>
            <a:off x="6212550" y="1304875"/>
            <a:ext cx="2632500" cy="3416400"/>
            <a:chOff x="6212550" y="1304875"/>
            <a:chExt cx="2632500" cy="3416400"/>
          </a:xfrm>
        </p:grpSpPr>
        <p:sp>
          <p:nvSpPr>
            <p:cNvPr id="125" name="Google Shape;125;p1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7"/>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28" name="Google Shape;128;p17"/>
          <p:cNvSpPr txBox="1">
            <a:spLocks noGrp="1"/>
          </p:cNvSpPr>
          <p:nvPr>
            <p:ph type="body" idx="4294967295"/>
          </p:nvPr>
        </p:nvSpPr>
        <p:spPr>
          <a:xfrm>
            <a:off x="6286475" y="1812675"/>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a:solidFill>
                  <a:srgbClr val="000000"/>
                </a:solidFill>
                <a:latin typeface="Arial"/>
                <a:ea typeface="Arial"/>
                <a:cs typeface="Arial"/>
                <a:sym typeface="Arial"/>
              </a:rPr>
              <a:t>This project propose the </a:t>
            </a:r>
            <a:r>
              <a:rPr lang="en" sz="1500">
                <a:solidFill>
                  <a:srgbClr val="4A86E8"/>
                </a:solidFill>
                <a:latin typeface="Arial"/>
                <a:ea typeface="Arial"/>
                <a:cs typeface="Arial"/>
                <a:sym typeface="Arial"/>
              </a:rPr>
              <a:t>Ghost module</a:t>
            </a:r>
            <a:r>
              <a:rPr lang="en" sz="1500">
                <a:solidFill>
                  <a:srgbClr val="000000"/>
                </a:solidFill>
                <a:latin typeface="Arial"/>
                <a:ea typeface="Arial"/>
                <a:cs typeface="Arial"/>
                <a:sym typeface="Arial"/>
              </a:rPr>
              <a:t> to generate more feature maps from cheap operations.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134" name="Google Shape;134;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Arial"/>
                <a:ea typeface="Arial"/>
                <a:cs typeface="Arial"/>
                <a:sym typeface="Arial"/>
              </a:rPr>
              <a:t>Using the Ghost module to generate more feature maps from cheap operations. </a:t>
            </a:r>
            <a:endParaRPr sz="1600"/>
          </a:p>
          <a:p>
            <a:pPr marL="0" lvl="0" indent="0" algn="l" rtl="0">
              <a:spcBef>
                <a:spcPts val="12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deep-dive</a:t>
            </a:r>
            <a:endParaRPr/>
          </a:p>
        </p:txBody>
      </p:sp>
      <p:sp>
        <p:nvSpPr>
          <p:cNvPr id="140" name="Google Shape;140;p19"/>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1" name="Google Shape;141;p19"/>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Step 1</a:t>
            </a:r>
            <a:endParaRPr>
              <a:solidFill>
                <a:schemeClr val="lt1"/>
              </a:solidFill>
            </a:endParaRPr>
          </a:p>
        </p:txBody>
      </p:sp>
      <p:sp>
        <p:nvSpPr>
          <p:cNvPr id="142" name="Google Shape;142;p19"/>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02124"/>
                </a:solidFill>
                <a:latin typeface="Arial"/>
                <a:ea typeface="Arial"/>
                <a:cs typeface="Arial"/>
                <a:sym typeface="Arial"/>
              </a:rPr>
              <a:t>We will first introduce the Ghost module to utilize a few small filters to generate more feature maps from the original convolutional layer, and then develop a new GhostNet with an extremely efficient architecture and high performance.</a:t>
            </a:r>
            <a:endParaRPr sz="1400">
              <a:solidFill>
                <a:srgbClr val="202124"/>
              </a:solidFill>
              <a:latin typeface="Arial"/>
              <a:ea typeface="Arial"/>
              <a:cs typeface="Arial"/>
              <a:sym typeface="Arial"/>
            </a:endParaRPr>
          </a:p>
          <a:p>
            <a:pPr marL="0" lvl="0" indent="0" algn="l" rtl="0">
              <a:spcBef>
                <a:spcPts val="0"/>
              </a:spcBef>
              <a:spcAft>
                <a:spcPts val="800"/>
              </a:spcAft>
              <a:buNone/>
            </a:pPr>
            <a:endParaRPr sz="1500" b="1"/>
          </a:p>
        </p:txBody>
      </p:sp>
      <p:sp>
        <p:nvSpPr>
          <p:cNvPr id="143" name="Google Shape;143;p19"/>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4" name="Google Shape;144;p19"/>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Step 2</a:t>
            </a:r>
            <a:endParaRPr>
              <a:solidFill>
                <a:schemeClr val="lt1"/>
              </a:solidFill>
            </a:endParaRPr>
          </a:p>
        </p:txBody>
      </p:sp>
      <p:sp>
        <p:nvSpPr>
          <p:cNvPr id="145" name="Google Shape;145;p19"/>
          <p:cNvSpPr txBox="1">
            <a:spLocks noGrp="1"/>
          </p:cNvSpPr>
          <p:nvPr>
            <p:ph type="body" idx="4294967295"/>
          </p:nvPr>
        </p:nvSpPr>
        <p:spPr>
          <a:xfrm>
            <a:off x="31075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202124"/>
                </a:solidFill>
                <a:latin typeface="Arial"/>
                <a:ea typeface="Arial"/>
                <a:cs typeface="Arial"/>
                <a:sym typeface="Arial"/>
              </a:rPr>
              <a:t>Assuming input </a:t>
            </a:r>
            <a:r>
              <a:rPr lang="en" sz="1300" b="1">
                <a:solidFill>
                  <a:srgbClr val="202124"/>
                </a:solidFill>
                <a:latin typeface="Arial"/>
                <a:ea typeface="Arial"/>
                <a:cs typeface="Arial"/>
                <a:sym typeface="Arial"/>
              </a:rPr>
              <a:t>X ∈ R</a:t>
            </a:r>
            <a:r>
              <a:rPr lang="en" sz="1300" b="1" baseline="30000">
                <a:solidFill>
                  <a:srgbClr val="202124"/>
                </a:solidFill>
                <a:latin typeface="Arial"/>
                <a:ea typeface="Arial"/>
                <a:cs typeface="Arial"/>
                <a:sym typeface="Arial"/>
              </a:rPr>
              <a:t> c x h x w</a:t>
            </a:r>
            <a:r>
              <a:rPr lang="en" sz="1300">
                <a:solidFill>
                  <a:srgbClr val="202124"/>
                </a:solidFill>
                <a:latin typeface="Arial"/>
                <a:ea typeface="Arial"/>
                <a:cs typeface="Arial"/>
                <a:sym typeface="Arial"/>
              </a:rPr>
              <a:t> operation of a cnn layer would be  </a:t>
            </a:r>
            <a:r>
              <a:rPr lang="en" sz="1300" b="1">
                <a:solidFill>
                  <a:srgbClr val="202124"/>
                </a:solidFill>
                <a:latin typeface="Arial"/>
                <a:ea typeface="Arial"/>
                <a:cs typeface="Arial"/>
                <a:sym typeface="Arial"/>
              </a:rPr>
              <a:t>Y = X * f + b</a:t>
            </a:r>
            <a:r>
              <a:rPr lang="en" sz="1300">
                <a:solidFill>
                  <a:srgbClr val="202124"/>
                </a:solidFill>
                <a:latin typeface="Arial"/>
                <a:ea typeface="Arial"/>
                <a:cs typeface="Arial"/>
                <a:sym typeface="Arial"/>
              </a:rPr>
              <a:t> ; where </a:t>
            </a:r>
            <a:r>
              <a:rPr lang="en" sz="1300" b="1">
                <a:solidFill>
                  <a:srgbClr val="202124"/>
                </a:solidFill>
                <a:latin typeface="Arial"/>
                <a:ea typeface="Arial"/>
                <a:cs typeface="Arial"/>
                <a:sym typeface="Arial"/>
              </a:rPr>
              <a:t>Y ∈ R</a:t>
            </a:r>
            <a:r>
              <a:rPr lang="en" sz="1300" b="1" baseline="30000">
                <a:solidFill>
                  <a:srgbClr val="202124"/>
                </a:solidFill>
                <a:latin typeface="Arial"/>
                <a:ea typeface="Arial"/>
                <a:cs typeface="Arial"/>
                <a:sym typeface="Arial"/>
              </a:rPr>
              <a:t> c’ x h’ x n</a:t>
            </a:r>
            <a:r>
              <a:rPr lang="en" sz="1300" baseline="30000">
                <a:solidFill>
                  <a:srgbClr val="202124"/>
                </a:solidFill>
                <a:latin typeface="Arial"/>
                <a:ea typeface="Arial"/>
                <a:cs typeface="Arial"/>
                <a:sym typeface="Arial"/>
              </a:rPr>
              <a:t>  </a:t>
            </a:r>
            <a:r>
              <a:rPr lang="en" sz="1300">
                <a:solidFill>
                  <a:srgbClr val="202124"/>
                </a:solidFill>
                <a:latin typeface="Arial"/>
                <a:ea typeface="Arial"/>
                <a:cs typeface="Arial"/>
                <a:sym typeface="Arial"/>
              </a:rPr>
              <a:t>and </a:t>
            </a:r>
            <a:r>
              <a:rPr lang="en" sz="1300" b="1">
                <a:solidFill>
                  <a:srgbClr val="202124"/>
                </a:solidFill>
                <a:latin typeface="Arial"/>
                <a:ea typeface="Arial"/>
                <a:cs typeface="Arial"/>
                <a:sym typeface="Arial"/>
              </a:rPr>
              <a:t>f ∈ R</a:t>
            </a:r>
            <a:r>
              <a:rPr lang="en" sz="1300" b="1" baseline="30000">
                <a:solidFill>
                  <a:srgbClr val="202124"/>
                </a:solidFill>
                <a:latin typeface="Arial"/>
                <a:ea typeface="Arial"/>
                <a:cs typeface="Arial"/>
                <a:sym typeface="Arial"/>
              </a:rPr>
              <a:t> c x k x k x n</a:t>
            </a:r>
            <a:r>
              <a:rPr lang="en" sz="1300" b="1">
                <a:solidFill>
                  <a:srgbClr val="202124"/>
                </a:solidFill>
                <a:latin typeface="Arial"/>
                <a:ea typeface="Arial"/>
                <a:cs typeface="Arial"/>
                <a:sym typeface="Arial"/>
              </a:rPr>
              <a:t>  </a:t>
            </a:r>
            <a:r>
              <a:rPr lang="en" sz="1300">
                <a:solidFill>
                  <a:srgbClr val="202124"/>
                </a:solidFill>
                <a:latin typeface="Arial"/>
                <a:ea typeface="Arial"/>
                <a:cs typeface="Arial"/>
                <a:sym typeface="Arial"/>
              </a:rPr>
              <a:t>. Now during this convolution procedure, the required number of FLOPs will be (n. h’. w’. c. k. k), and this number as n(number of output filters) and c(number of input channels) are generally large, would be really large.</a:t>
            </a:r>
            <a:endParaRPr sz="1300">
              <a:solidFill>
                <a:srgbClr val="202124"/>
              </a:solidFill>
              <a:latin typeface="Arial"/>
              <a:ea typeface="Arial"/>
              <a:cs typeface="Arial"/>
              <a:sym typeface="Arial"/>
            </a:endParaRPr>
          </a:p>
          <a:p>
            <a:pPr marL="457200" lvl="0" indent="0" algn="l" rtl="0">
              <a:spcBef>
                <a:spcPts val="0"/>
              </a:spcBef>
              <a:spcAft>
                <a:spcPts val="800"/>
              </a:spcAft>
              <a:buNone/>
            </a:pPr>
            <a:endParaRPr sz="1400" b="1"/>
          </a:p>
        </p:txBody>
      </p:sp>
      <p:sp>
        <p:nvSpPr>
          <p:cNvPr id="146" name="Google Shape;146;p19"/>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7" name="Google Shape;147;p19"/>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Approach</a:t>
            </a:r>
            <a:endParaRPr>
              <a:solidFill>
                <a:schemeClr val="lt1"/>
              </a:solidFill>
            </a:endParaRPr>
          </a:p>
        </p:txBody>
      </p:sp>
      <p:sp>
        <p:nvSpPr>
          <p:cNvPr id="148" name="Google Shape;148;p19"/>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000000"/>
                </a:solidFill>
                <a:latin typeface="Arial"/>
                <a:ea typeface="Arial"/>
                <a:cs typeface="Arial"/>
                <a:sym typeface="Arial"/>
              </a:rPr>
              <a:t>CNNs have redundant features and learning all of them increases the computation cost. Here, instead of learning all the redundant features we are reducing the cost by generating the redundant features through cheap linear transformations of the smaller set of intrinsic features.</a:t>
            </a:r>
            <a:endParaRPr sz="1300">
              <a:solidFill>
                <a:srgbClr val="000000"/>
              </a:solidFill>
              <a:latin typeface="Arial"/>
              <a:ea typeface="Arial"/>
              <a:cs typeface="Arial"/>
              <a:sym typeface="Arial"/>
            </a:endParaRPr>
          </a:p>
          <a:p>
            <a:pPr marL="0" lvl="0" indent="0" algn="l" rtl="0">
              <a:spcBef>
                <a:spcPts val="1200"/>
              </a:spcBef>
              <a:spcAft>
                <a:spcPts val="800"/>
              </a:spcAft>
              <a:buNone/>
            </a:pPr>
            <a:endParaRPr sz="1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819150" y="297975"/>
            <a:ext cx="7505700" cy="4443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300">
                <a:solidFill>
                  <a:srgbClr val="233A44"/>
                </a:solidFill>
                <a:latin typeface="Calibri"/>
                <a:ea typeface="Calibri"/>
                <a:cs typeface="Calibri"/>
                <a:sym typeface="Calibri"/>
              </a:rPr>
              <a:t>                                                         </a:t>
            </a:r>
            <a:endParaRPr sz="1300">
              <a:solidFill>
                <a:srgbClr val="233A44"/>
              </a:solidFill>
              <a:latin typeface="Calibri"/>
              <a:ea typeface="Calibri"/>
              <a:cs typeface="Calibri"/>
              <a:sym typeface="Calibri"/>
            </a:endParaRPr>
          </a:p>
        </p:txBody>
      </p:sp>
      <p:pic>
        <p:nvPicPr>
          <p:cNvPr id="154" name="Google Shape;154;p20"/>
          <p:cNvPicPr preferRelativeResize="0"/>
          <p:nvPr/>
        </p:nvPicPr>
        <p:blipFill>
          <a:blip r:embed="rId3">
            <a:alphaModFix/>
          </a:blip>
          <a:stretch>
            <a:fillRect/>
          </a:stretch>
        </p:blipFill>
        <p:spPr>
          <a:xfrm>
            <a:off x="2293175" y="382225"/>
            <a:ext cx="3937775" cy="1917475"/>
          </a:xfrm>
          <a:prstGeom prst="rect">
            <a:avLst/>
          </a:prstGeom>
          <a:noFill/>
          <a:ln>
            <a:noFill/>
          </a:ln>
        </p:spPr>
      </p:pic>
      <p:pic>
        <p:nvPicPr>
          <p:cNvPr id="155" name="Google Shape;155;p20"/>
          <p:cNvPicPr preferRelativeResize="0"/>
          <p:nvPr/>
        </p:nvPicPr>
        <p:blipFill>
          <a:blip r:embed="rId4">
            <a:alphaModFix/>
          </a:blip>
          <a:stretch>
            <a:fillRect/>
          </a:stretch>
        </p:blipFill>
        <p:spPr>
          <a:xfrm>
            <a:off x="2034075" y="2571750"/>
            <a:ext cx="5091675" cy="217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p:nvPr/>
        </p:nvSpPr>
        <p:spPr>
          <a:xfrm>
            <a:off x="471750" y="465150"/>
            <a:ext cx="8200500" cy="421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202124"/>
                </a:solidFill>
              </a:rPr>
              <a:t>As experiments have suggested, the output  fea</a:t>
            </a:r>
            <a:r>
              <a:rPr lang="en" sz="1500">
                <a:solidFill>
                  <a:schemeClr val="lt1"/>
                </a:solidFill>
              </a:rPr>
              <a:t>ture maps of CNNs often contain much </a:t>
            </a:r>
            <a:r>
              <a:rPr lang="en" sz="1500">
                <a:solidFill>
                  <a:srgbClr val="202124"/>
                </a:solidFill>
              </a:rPr>
              <a:t>redundancy, the paper suggests that instead of </a:t>
            </a:r>
            <a:r>
              <a:rPr lang="en" sz="1500">
                <a:solidFill>
                  <a:schemeClr val="lt1"/>
                </a:solidFill>
              </a:rPr>
              <a:t>learning all these feature we learn only a few </a:t>
            </a:r>
            <a:r>
              <a:rPr lang="en" sz="1500">
                <a:solidFill>
                  <a:srgbClr val="202124"/>
                </a:solidFill>
              </a:rPr>
              <a:t>intrinsic features (m; m&lt;n) and expand it to n fe</a:t>
            </a:r>
            <a:r>
              <a:rPr lang="en" sz="1500">
                <a:solidFill>
                  <a:schemeClr val="lt1"/>
                </a:solidFill>
              </a:rPr>
              <a:t>atures via linear transformation(Φ</a:t>
            </a:r>
            <a:r>
              <a:rPr lang="en" sz="1500" baseline="-25000">
                <a:solidFill>
                  <a:schemeClr val="lt1"/>
                </a:solidFill>
              </a:rPr>
              <a:t>k</a:t>
            </a:r>
            <a:r>
              <a:rPr lang="en" sz="1500">
                <a:solidFill>
                  <a:schemeClr val="lt1"/>
                </a:solidFill>
              </a:rPr>
              <a:t>). The cost of</a:t>
            </a:r>
            <a:r>
              <a:rPr lang="en" sz="1500">
                <a:solidFill>
                  <a:srgbClr val="202124"/>
                </a:solidFill>
              </a:rPr>
              <a:t> linear transformation is very less compared to th</a:t>
            </a:r>
            <a:r>
              <a:rPr lang="en" sz="1500">
                <a:solidFill>
                  <a:schemeClr val="lt1"/>
                </a:solidFill>
              </a:rPr>
              <a:t>e cost of learning. Hence, the theoretical </a:t>
            </a:r>
            <a:r>
              <a:rPr lang="en" sz="1500">
                <a:solidFill>
                  <a:srgbClr val="202124"/>
                </a:solidFill>
              </a:rPr>
              <a:t>speed-up ratio (</a:t>
            </a:r>
            <a:r>
              <a:rPr lang="en" sz="1500" b="1">
                <a:solidFill>
                  <a:srgbClr val="202124"/>
                </a:solidFill>
              </a:rPr>
              <a:t>r</a:t>
            </a:r>
            <a:r>
              <a:rPr lang="en" sz="1500" b="1" baseline="-25000">
                <a:solidFill>
                  <a:srgbClr val="202124"/>
                </a:solidFill>
              </a:rPr>
              <a:t>s</a:t>
            </a:r>
            <a:r>
              <a:rPr lang="en" sz="1500">
                <a:solidFill>
                  <a:srgbClr val="202124"/>
                </a:solidFill>
              </a:rPr>
              <a:t>) for upgrading one cnn layer t</a:t>
            </a:r>
            <a:r>
              <a:rPr lang="en" sz="1500">
                <a:solidFill>
                  <a:schemeClr val="lt1"/>
                </a:solidFill>
              </a:rPr>
              <a:t>o a ghost module can be quantified as:</a:t>
            </a:r>
            <a:endParaRPr sz="1500">
              <a:solidFill>
                <a:schemeClr val="lt1"/>
              </a:solidFill>
            </a:endParaRPr>
          </a:p>
          <a:p>
            <a:pPr marL="0" lvl="0" indent="0" algn="l" rtl="0">
              <a:lnSpc>
                <a:spcPct val="115000"/>
              </a:lnSpc>
              <a:spcBef>
                <a:spcPts val="0"/>
              </a:spcBef>
              <a:spcAft>
                <a:spcPts val="0"/>
              </a:spcAft>
              <a:buNone/>
            </a:pPr>
            <a:endParaRPr sz="1500">
              <a:solidFill>
                <a:srgbClr val="233A44"/>
              </a:solidFill>
            </a:endParaRPr>
          </a:p>
          <a:p>
            <a:pPr marL="0" lvl="0" indent="0" algn="l" rtl="0">
              <a:lnSpc>
                <a:spcPct val="115000"/>
              </a:lnSpc>
              <a:spcBef>
                <a:spcPts val="1200"/>
              </a:spcBef>
              <a:spcAft>
                <a:spcPts val="0"/>
              </a:spcAft>
              <a:buNone/>
            </a:pPr>
            <a:r>
              <a:rPr lang="en" sz="1500">
                <a:solidFill>
                  <a:srgbClr val="233A44"/>
                </a:solidFill>
              </a:rPr>
              <a:t>   </a:t>
            </a:r>
            <a:endParaRPr sz="1500">
              <a:solidFill>
                <a:srgbClr val="233A44"/>
              </a:solidFill>
            </a:endParaRPr>
          </a:p>
          <a:p>
            <a:pPr marL="0" lvl="0" indent="0" algn="l" rtl="0">
              <a:lnSpc>
                <a:spcPct val="115000"/>
              </a:lnSpc>
              <a:spcBef>
                <a:spcPts val="1200"/>
              </a:spcBef>
              <a:spcAft>
                <a:spcPts val="0"/>
              </a:spcAft>
              <a:buNone/>
            </a:pPr>
            <a:endParaRPr sz="1500">
              <a:solidFill>
                <a:srgbClr val="233A44"/>
              </a:solidFill>
            </a:endParaRPr>
          </a:p>
          <a:p>
            <a:pPr marL="0" lvl="0" indent="0" algn="l" rtl="0">
              <a:lnSpc>
                <a:spcPct val="115000"/>
              </a:lnSpc>
              <a:spcBef>
                <a:spcPts val="1200"/>
              </a:spcBef>
              <a:spcAft>
                <a:spcPts val="0"/>
              </a:spcAft>
              <a:buNone/>
            </a:pPr>
            <a:endParaRPr sz="1500">
              <a:solidFill>
                <a:srgbClr val="233A44"/>
              </a:solidFill>
            </a:endParaRPr>
          </a:p>
          <a:p>
            <a:pPr marL="0" lvl="0" indent="0" algn="l" rtl="0">
              <a:lnSpc>
                <a:spcPct val="115000"/>
              </a:lnSpc>
              <a:spcBef>
                <a:spcPts val="1200"/>
              </a:spcBef>
              <a:spcAft>
                <a:spcPts val="0"/>
              </a:spcAft>
              <a:buNone/>
            </a:pPr>
            <a:endParaRPr sz="1500">
              <a:solidFill>
                <a:srgbClr val="233A44"/>
              </a:solidFill>
            </a:endParaRPr>
          </a:p>
          <a:p>
            <a:pPr marL="0" lvl="0" indent="0" algn="l" rtl="0">
              <a:lnSpc>
                <a:spcPct val="115000"/>
              </a:lnSpc>
              <a:spcBef>
                <a:spcPts val="1200"/>
              </a:spcBef>
              <a:spcAft>
                <a:spcPts val="0"/>
              </a:spcAft>
              <a:buNone/>
            </a:pPr>
            <a:r>
              <a:rPr lang="en" sz="1500">
                <a:solidFill>
                  <a:srgbClr val="233A44"/>
                </a:solidFill>
              </a:rPr>
              <a:t>where d × d(average size of kernel) has the sim</a:t>
            </a:r>
            <a:r>
              <a:rPr lang="en" sz="1500">
                <a:solidFill>
                  <a:schemeClr val="lt1"/>
                </a:solidFill>
              </a:rPr>
              <a:t>ilar magnitude as that of k × k, and s ≪ c is the</a:t>
            </a:r>
            <a:r>
              <a:rPr lang="en" sz="1500">
                <a:solidFill>
                  <a:srgbClr val="202124"/>
                </a:solidFill>
              </a:rPr>
              <a:t> ratio of total output filters to to the number of int</a:t>
            </a:r>
            <a:r>
              <a:rPr lang="en" sz="1500">
                <a:solidFill>
                  <a:schemeClr val="lt1"/>
                </a:solidFill>
              </a:rPr>
              <a:t>rinsic filters learned (s = n/m)</a:t>
            </a:r>
            <a:endParaRPr sz="1500">
              <a:solidFill>
                <a:schemeClr val="lt1"/>
              </a:solidFill>
            </a:endParaRPr>
          </a:p>
          <a:p>
            <a:pPr marL="0" lvl="0" indent="0" algn="l" rtl="0">
              <a:lnSpc>
                <a:spcPct val="115000"/>
              </a:lnSpc>
              <a:spcBef>
                <a:spcPts val="1200"/>
              </a:spcBef>
              <a:spcAft>
                <a:spcPts val="1200"/>
              </a:spcAft>
              <a:buNone/>
            </a:pPr>
            <a:endParaRPr sz="1500">
              <a:solidFill>
                <a:srgbClr val="233A44"/>
              </a:solidFill>
            </a:endParaRPr>
          </a:p>
        </p:txBody>
      </p:sp>
      <p:pic>
        <p:nvPicPr>
          <p:cNvPr id="161" name="Google Shape;161;p21"/>
          <p:cNvPicPr preferRelativeResize="0"/>
          <p:nvPr/>
        </p:nvPicPr>
        <p:blipFill>
          <a:blip r:embed="rId3">
            <a:alphaModFix/>
          </a:blip>
          <a:stretch>
            <a:fillRect/>
          </a:stretch>
        </p:blipFill>
        <p:spPr>
          <a:xfrm>
            <a:off x="1674625" y="1900550"/>
            <a:ext cx="5263125" cy="150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167" name="Google Shape;167;p22"/>
          <p:cNvSpPr txBox="1">
            <a:spLocks noGrp="1"/>
          </p:cNvSpPr>
          <p:nvPr>
            <p:ph type="body" idx="1"/>
          </p:nvPr>
        </p:nvSpPr>
        <p:spPr>
          <a:xfrm>
            <a:off x="3539325" y="593900"/>
            <a:ext cx="5090400" cy="44742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202124"/>
                </a:solidFill>
                <a:latin typeface="Arial"/>
                <a:ea typeface="Arial"/>
                <a:cs typeface="Arial"/>
                <a:sym typeface="Arial"/>
              </a:rPr>
              <a:t>Dataset</a:t>
            </a:r>
            <a:r>
              <a:rPr lang="en" sz="1500">
                <a:solidFill>
                  <a:srgbClr val="202124"/>
                </a:solidFill>
                <a:latin typeface="Arial"/>
                <a:ea typeface="Arial"/>
                <a:cs typeface="Arial"/>
                <a:sym typeface="Arial"/>
              </a:rPr>
              <a:t> : contains 4 classes having 50 training images each. We generated 12 images for each image using image augmentation. </a:t>
            </a:r>
            <a:endParaRPr sz="1500">
              <a:solidFill>
                <a:srgbClr val="202124"/>
              </a:solidFill>
              <a:latin typeface="Arial"/>
              <a:ea typeface="Arial"/>
              <a:cs typeface="Arial"/>
              <a:sym typeface="Arial"/>
            </a:endParaRPr>
          </a:p>
          <a:p>
            <a:pPr marL="0" lvl="0" indent="0" algn="l" rtl="0">
              <a:spcBef>
                <a:spcPts val="1600"/>
              </a:spcBef>
              <a:spcAft>
                <a:spcPts val="0"/>
              </a:spcAft>
              <a:buNone/>
            </a:pPr>
            <a:r>
              <a:rPr lang="en" sz="1500">
                <a:solidFill>
                  <a:srgbClr val="202124"/>
                </a:solidFill>
                <a:latin typeface="Arial"/>
                <a:ea typeface="Arial"/>
                <a:cs typeface="Arial"/>
                <a:sym typeface="Arial"/>
              </a:rPr>
              <a:t>We also separated a validation set of randomly chosen 10 images for each class from training set. </a:t>
            </a:r>
            <a:endParaRPr sz="1500">
              <a:solidFill>
                <a:srgbClr val="202124"/>
              </a:solidFill>
              <a:latin typeface="Arial"/>
              <a:ea typeface="Arial"/>
              <a:cs typeface="Arial"/>
              <a:sym typeface="Arial"/>
            </a:endParaRPr>
          </a:p>
          <a:p>
            <a:pPr marL="0" lvl="0" indent="0" algn="l" rtl="0">
              <a:spcBef>
                <a:spcPts val="1600"/>
              </a:spcBef>
              <a:spcAft>
                <a:spcPts val="0"/>
              </a:spcAft>
              <a:buNone/>
            </a:pPr>
            <a:r>
              <a:rPr lang="en" sz="1500">
                <a:solidFill>
                  <a:srgbClr val="202124"/>
                </a:solidFill>
                <a:latin typeface="Arial"/>
                <a:ea typeface="Arial"/>
                <a:cs typeface="Arial"/>
                <a:sym typeface="Arial"/>
              </a:rPr>
              <a:t>In Total:</a:t>
            </a:r>
            <a:endParaRPr sz="1500">
              <a:solidFill>
                <a:srgbClr val="202124"/>
              </a:solidFill>
              <a:latin typeface="Arial"/>
              <a:ea typeface="Arial"/>
              <a:cs typeface="Arial"/>
              <a:sym typeface="Arial"/>
            </a:endParaRPr>
          </a:p>
          <a:p>
            <a:pPr marL="0" lvl="0" indent="0" algn="l" rtl="0">
              <a:spcBef>
                <a:spcPts val="1600"/>
              </a:spcBef>
              <a:spcAft>
                <a:spcPts val="0"/>
              </a:spcAft>
              <a:buNone/>
            </a:pPr>
            <a:r>
              <a:rPr lang="en" sz="1500">
                <a:solidFill>
                  <a:srgbClr val="202124"/>
                </a:solidFill>
                <a:latin typeface="Arial"/>
                <a:ea typeface="Arial"/>
                <a:cs typeface="Arial"/>
                <a:sym typeface="Arial"/>
              </a:rPr>
              <a:t>Training Images = 2,400</a:t>
            </a:r>
            <a:endParaRPr sz="1500">
              <a:solidFill>
                <a:srgbClr val="202124"/>
              </a:solidFill>
              <a:latin typeface="Arial"/>
              <a:ea typeface="Arial"/>
              <a:cs typeface="Arial"/>
              <a:sym typeface="Arial"/>
            </a:endParaRPr>
          </a:p>
          <a:p>
            <a:pPr marL="0" lvl="0" indent="0" algn="l" rtl="0">
              <a:spcBef>
                <a:spcPts val="1600"/>
              </a:spcBef>
              <a:spcAft>
                <a:spcPts val="0"/>
              </a:spcAft>
              <a:buNone/>
            </a:pPr>
            <a:r>
              <a:rPr lang="en" sz="1500">
                <a:solidFill>
                  <a:srgbClr val="202124"/>
                </a:solidFill>
                <a:latin typeface="Arial"/>
                <a:ea typeface="Arial"/>
                <a:cs typeface="Arial"/>
                <a:sym typeface="Arial"/>
              </a:rPr>
              <a:t>Validation Images = 40 </a:t>
            </a:r>
            <a:endParaRPr sz="1500">
              <a:solidFill>
                <a:srgbClr val="202124"/>
              </a:solidFill>
              <a:latin typeface="Arial"/>
              <a:ea typeface="Arial"/>
              <a:cs typeface="Arial"/>
              <a:sym typeface="Arial"/>
            </a:endParaRPr>
          </a:p>
          <a:p>
            <a:pPr marL="0" lvl="0" indent="0" algn="l" rtl="0">
              <a:spcBef>
                <a:spcPts val="1600"/>
              </a:spcBef>
              <a:spcAft>
                <a:spcPts val="0"/>
              </a:spcAft>
              <a:buNone/>
            </a:pPr>
            <a:r>
              <a:rPr lang="en" sz="1500">
                <a:solidFill>
                  <a:srgbClr val="202124"/>
                </a:solidFill>
                <a:latin typeface="Arial"/>
                <a:ea typeface="Arial"/>
                <a:cs typeface="Arial"/>
                <a:sym typeface="Arial"/>
              </a:rPr>
              <a:t>Test Images = 40.</a:t>
            </a:r>
            <a:endParaRPr sz="1500">
              <a:solidFill>
                <a:srgbClr val="202124"/>
              </a:solidFill>
              <a:latin typeface="Arial"/>
              <a:ea typeface="Arial"/>
              <a:cs typeface="Arial"/>
              <a:sym typeface="Aria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363750" y="554850"/>
            <a:ext cx="3855900" cy="40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Experimental Results</a:t>
            </a:r>
            <a:endParaRPr/>
          </a:p>
        </p:txBody>
      </p:sp>
      <p:sp>
        <p:nvSpPr>
          <p:cNvPr id="173" name="Google Shape;173;p23"/>
          <p:cNvSpPr txBox="1">
            <a:spLocks noGrp="1"/>
          </p:cNvSpPr>
          <p:nvPr>
            <p:ph type="body" idx="1"/>
          </p:nvPr>
        </p:nvSpPr>
        <p:spPr>
          <a:xfrm>
            <a:off x="4947374" y="554850"/>
            <a:ext cx="3855900" cy="42402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b="1">
                <a:solidFill>
                  <a:srgbClr val="202124"/>
                </a:solidFill>
                <a:latin typeface="Arial"/>
                <a:ea typeface="Arial"/>
                <a:cs typeface="Arial"/>
                <a:sym typeface="Arial"/>
              </a:rPr>
              <a:t>Results : </a:t>
            </a:r>
            <a:r>
              <a:rPr lang="en">
                <a:solidFill>
                  <a:srgbClr val="202124"/>
                </a:solidFill>
                <a:latin typeface="Arial"/>
                <a:ea typeface="Arial"/>
                <a:cs typeface="Arial"/>
                <a:sym typeface="Arial"/>
              </a:rPr>
              <a:t>We designed the ghost module to tackle the satellite image classification task. We replaced the CNN layers with the ghost model and modified it according to our requirements by adding a softmax layer at the end after the linear layer and changing its output layers.</a:t>
            </a:r>
            <a:endParaRPr>
              <a:solidFill>
                <a:srgbClr val="202124"/>
              </a:solidFill>
              <a:latin typeface="Arial"/>
              <a:ea typeface="Arial"/>
              <a:cs typeface="Arial"/>
              <a:sym typeface="Arial"/>
            </a:endParaRPr>
          </a:p>
          <a:p>
            <a:pPr marL="0" lvl="0" indent="0" algn="l" rtl="0">
              <a:spcBef>
                <a:spcPts val="1600"/>
              </a:spcBef>
              <a:spcAft>
                <a:spcPts val="0"/>
              </a:spcAft>
              <a:buNone/>
            </a:pPr>
            <a:r>
              <a:rPr lang="en">
                <a:solidFill>
                  <a:srgbClr val="202124"/>
                </a:solidFill>
                <a:latin typeface="Arial"/>
                <a:ea typeface="Arial"/>
                <a:cs typeface="Arial"/>
                <a:sym typeface="Arial"/>
              </a:rPr>
              <a:t>Training was difficult due to system constraints and it took a lot of time to execute, tune hyperparameters and improve its performance.</a:t>
            </a:r>
            <a:r>
              <a:rPr lang="en">
                <a:solidFill>
                  <a:srgbClr val="202124"/>
                </a:solidFill>
              </a:rPr>
              <a:t> </a:t>
            </a:r>
            <a:endParaRPr>
              <a:solidFill>
                <a:srgbClr val="202124"/>
              </a:solidFill>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179" name="Google Shape;179;p24"/>
          <p:cNvSpPr txBox="1"/>
          <p:nvPr/>
        </p:nvSpPr>
        <p:spPr>
          <a:xfrm>
            <a:off x="4946050" y="705225"/>
            <a:ext cx="3610800" cy="383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a:solidFill>
                  <a:schemeClr val="lt1"/>
                </a:solidFill>
              </a:rPr>
              <a:t>To reduce the computational costs of recent deep neural networks, this paper presents a novel Ghost module for building efficient neural architectures. The basic Ghost module splits the original convolutional layer into two parts and utilizes fewer filters to generate several intrinsic feature maps.</a:t>
            </a:r>
            <a:br>
              <a:rPr lang="en" sz="1300">
                <a:solidFill>
                  <a:schemeClr val="lt1"/>
                </a:solidFill>
              </a:rPr>
            </a:br>
            <a:r>
              <a:rPr lang="en" sz="1300">
                <a:solidFill>
                  <a:schemeClr val="lt1"/>
                </a:solidFill>
              </a:rPr>
              <a:t>The experiments conducted on benchmark models and datasets illustrate that the proposed method is a plug-and-play module for converting original models to compact ones while remaining the comparable performance. In addition, the GhostNet built using the proposed new module outperforms state-of-the-art portable neural architectures, in both terms of efficiency and accuracy.</a:t>
            </a:r>
            <a:endParaRPr sz="1300">
              <a:solidFill>
                <a:schemeClr val="lt1"/>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705</Words>
  <Application>Microsoft Office PowerPoint</Application>
  <PresentationFormat>On-screen Show (16:9)</PresentationFormat>
  <Paragraphs>41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vt:lpstr>
      <vt:lpstr>Arial</vt:lpstr>
      <vt:lpstr>Calibri</vt:lpstr>
      <vt:lpstr>Geometric</vt:lpstr>
      <vt:lpstr>2022 Paper Implementation</vt:lpstr>
      <vt:lpstr>The problem</vt:lpstr>
      <vt:lpstr>Solution</vt:lpstr>
      <vt:lpstr>Challenges deep-dive</vt:lpstr>
      <vt:lpstr>PowerPoint Presentation</vt:lpstr>
      <vt:lpstr>PowerPoint Presentation</vt:lpstr>
      <vt:lpstr>Dataset</vt:lpstr>
      <vt:lpstr>Experimental Results</vt:lpstr>
      <vt:lpstr>Conclusion</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Paper Implementation</dc:title>
  <cp:lastModifiedBy>vishalmeenavishu9@gmail.com</cp:lastModifiedBy>
  <cp:revision>1</cp:revision>
  <dcterms:modified xsi:type="dcterms:W3CDTF">2023-04-14T18:38:07Z</dcterms:modified>
</cp:coreProperties>
</file>