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8B68AF-50B1-47F6-A7FB-317F961AA62C}">
  <a:tblStyle styleId="{548B68AF-50B1-47F6-A7FB-317F961AA62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77be364c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77be364c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77be364c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77be364c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77be364c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7be364c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77be364c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77be364c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77be364c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7be364c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7be364c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7be364c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Automatic Summarization Of Legal Texts</a:t>
            </a:r>
            <a:endParaRPr>
              <a:latin typeface="Georgia"/>
              <a:ea typeface="Georgia"/>
              <a:cs typeface="Georgia"/>
              <a:sym typeface="Georgia"/>
            </a:endParaRPr>
          </a:p>
        </p:txBody>
      </p:sp>
      <p:sp>
        <p:nvSpPr>
          <p:cNvPr id="68" name="Google Shape;68;p13"/>
          <p:cNvSpPr txBox="1"/>
          <p:nvPr>
            <p:ph idx="1" type="subTitle"/>
          </p:nvPr>
        </p:nvSpPr>
        <p:spPr>
          <a:xfrm>
            <a:off x="204625" y="33504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t>Members</a:t>
            </a:r>
            <a:endParaRPr b="1" sz="2300" u="sng"/>
          </a:p>
          <a:p>
            <a:pPr indent="0" lvl="0" marL="0" rtl="0" algn="l">
              <a:spcBef>
                <a:spcPts val="0"/>
              </a:spcBef>
              <a:spcAft>
                <a:spcPts val="0"/>
              </a:spcAft>
              <a:buNone/>
            </a:pPr>
            <a:r>
              <a:rPr lang="en" sz="2000"/>
              <a:t>Vishal Raj (17EE10055)</a:t>
            </a:r>
            <a:endParaRPr sz="2000"/>
          </a:p>
          <a:p>
            <a:pPr indent="0" lvl="0" marL="0" rtl="0" algn="l">
              <a:spcBef>
                <a:spcPts val="0"/>
              </a:spcBef>
              <a:spcAft>
                <a:spcPts val="0"/>
              </a:spcAft>
              <a:buNone/>
            </a:pPr>
            <a:r>
              <a:rPr lang="en" sz="2000"/>
              <a:t>Ritam Talukder (17EE30023)</a:t>
            </a:r>
            <a:endParaRPr sz="2000"/>
          </a:p>
          <a:p>
            <a:pPr indent="0" lvl="0" marL="0" rtl="0" algn="l">
              <a:spcBef>
                <a:spcPts val="0"/>
              </a:spcBef>
              <a:spcAft>
                <a:spcPts val="0"/>
              </a:spcAft>
              <a:buNone/>
            </a:pPr>
            <a:r>
              <a:rPr lang="en" sz="2000"/>
              <a:t>Sujabrata Mallick (17IE10037)</a:t>
            </a:r>
            <a:endParaRPr sz="2000"/>
          </a:p>
        </p:txBody>
      </p:sp>
      <p:sp>
        <p:nvSpPr>
          <p:cNvPr id="69" name="Google Shape;69;p13"/>
          <p:cNvSpPr txBox="1"/>
          <p:nvPr/>
        </p:nvSpPr>
        <p:spPr>
          <a:xfrm>
            <a:off x="5252750" y="3373925"/>
            <a:ext cx="3386400" cy="11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solidFill>
                  <a:srgbClr val="FFFFFF"/>
                </a:solidFill>
                <a:latin typeface="Roboto"/>
                <a:ea typeface="Roboto"/>
                <a:cs typeface="Roboto"/>
                <a:sym typeface="Roboto"/>
              </a:rPr>
              <a:t>Mentor</a:t>
            </a:r>
            <a:endParaRPr b="1" sz="2300" u="sng">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Paheli Bhattacharya</a:t>
            </a:r>
            <a:endParaRPr sz="2000">
              <a:solidFill>
                <a:srgbClr val="FFFFFF"/>
              </a:solidFill>
              <a:latin typeface="Roboto"/>
              <a:ea typeface="Roboto"/>
              <a:cs typeface="Roboto"/>
              <a:sym typeface="Roboto"/>
            </a:endParaRPr>
          </a:p>
        </p:txBody>
      </p:sp>
      <p:sp>
        <p:nvSpPr>
          <p:cNvPr id="70" name="Google Shape;70;p13"/>
          <p:cNvSpPr txBox="1"/>
          <p:nvPr/>
        </p:nvSpPr>
        <p:spPr>
          <a:xfrm>
            <a:off x="2658500" y="2752875"/>
            <a:ext cx="3943800" cy="6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oboto"/>
                <a:ea typeface="Roboto"/>
                <a:cs typeface="Roboto"/>
                <a:sym typeface="Roboto"/>
              </a:rPr>
              <a:t>Group 9</a:t>
            </a:r>
            <a:endParaRPr b="1" sz="30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Average Rogue scores for each set of summary (A1 and A2)</a:t>
            </a:r>
            <a:endParaRPr/>
          </a:p>
        </p:txBody>
      </p:sp>
      <p:sp>
        <p:nvSpPr>
          <p:cNvPr id="157" name="Google Shape;157;p22"/>
          <p:cNvSpPr txBox="1"/>
          <p:nvPr/>
        </p:nvSpPr>
        <p:spPr>
          <a:xfrm>
            <a:off x="147000" y="880525"/>
            <a:ext cx="8850000" cy="42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58" name="Google Shape;158;p22"/>
          <p:cNvGraphicFramePr/>
          <p:nvPr/>
        </p:nvGraphicFramePr>
        <p:xfrm>
          <a:off x="1301150" y="1038263"/>
          <a:ext cx="3000000" cy="3000000"/>
        </p:xfrm>
        <a:graphic>
          <a:graphicData uri="http://schemas.openxmlformats.org/drawingml/2006/table">
            <a:tbl>
              <a:tblPr>
                <a:noFill/>
                <a:tableStyleId>{548B68AF-50B1-47F6-A7FB-317F961AA62C}</a:tableStyleId>
              </a:tblPr>
              <a:tblGrid>
                <a:gridCol w="1552575"/>
                <a:gridCol w="1571625"/>
                <a:gridCol w="1485900"/>
                <a:gridCol w="1495425"/>
              </a:tblGrid>
              <a:tr h="12700">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lnSpc>
                          <a:spcPct val="115000"/>
                        </a:lnSpc>
                        <a:spcBef>
                          <a:spcPts val="0"/>
                        </a:spcBef>
                        <a:spcAft>
                          <a:spcPts val="0"/>
                        </a:spcAft>
                        <a:buNone/>
                      </a:pPr>
                      <a:r>
                        <a:rPr lang="en"/>
                        <a:t>Rouge-1</a:t>
                      </a:r>
                      <a:endParaRPr/>
                    </a:p>
                  </a:txBody>
                  <a:tcPr marT="63500" marB="63500" marR="63500" marL="63500"/>
                </a:tc>
                <a:tc>
                  <a:txBody>
                    <a:bodyPr/>
                    <a:lstStyle/>
                    <a:p>
                      <a:pPr indent="0" lvl="0" marL="0" rtl="0" algn="l">
                        <a:lnSpc>
                          <a:spcPct val="115000"/>
                        </a:lnSpc>
                        <a:spcBef>
                          <a:spcPts val="0"/>
                        </a:spcBef>
                        <a:spcAft>
                          <a:spcPts val="0"/>
                        </a:spcAft>
                        <a:buNone/>
                      </a:pPr>
                      <a:r>
                        <a:rPr lang="en"/>
                        <a:t>Rouge-2</a:t>
                      </a:r>
                      <a:endParaRPr/>
                    </a:p>
                  </a:txBody>
                  <a:tcPr marT="63500" marB="63500" marR="63500" marL="63500"/>
                </a:tc>
                <a:tc>
                  <a:txBody>
                    <a:bodyPr/>
                    <a:lstStyle/>
                    <a:p>
                      <a:pPr indent="0" lvl="0" marL="0" rtl="0" algn="l">
                        <a:lnSpc>
                          <a:spcPct val="115000"/>
                        </a:lnSpc>
                        <a:spcBef>
                          <a:spcPts val="0"/>
                        </a:spcBef>
                        <a:spcAft>
                          <a:spcPts val="0"/>
                        </a:spcAft>
                        <a:buNone/>
                      </a:pPr>
                      <a:r>
                        <a:rPr lang="en"/>
                        <a:t>Rouge-l</a:t>
                      </a:r>
                      <a:endParaRPr/>
                    </a:p>
                  </a:txBody>
                  <a:tcPr marT="63500" marB="63500" marR="63500" marL="63500"/>
                </a:tc>
              </a:tr>
              <a:tr h="12700">
                <a:tc>
                  <a:txBody>
                    <a:bodyPr/>
                    <a:lstStyle/>
                    <a:p>
                      <a:pPr indent="0" lvl="0" marL="0" rtl="0" algn="l">
                        <a:spcBef>
                          <a:spcPts val="0"/>
                        </a:spcBef>
                        <a:spcAft>
                          <a:spcPts val="0"/>
                        </a:spcAft>
                        <a:buNone/>
                      </a:pPr>
                      <a:r>
                        <a:rPr lang="en"/>
                        <a:t>F-Score</a:t>
                      </a:r>
                      <a:endParaRPr/>
                    </a:p>
                  </a:txBody>
                  <a:tcPr marT="63500" marB="63500" marR="63500" marL="63500"/>
                </a:tc>
                <a:tc>
                  <a:txBody>
                    <a:bodyPr/>
                    <a:lstStyle/>
                    <a:p>
                      <a:pPr indent="0" lvl="0" marL="0" rtl="0" algn="l">
                        <a:lnSpc>
                          <a:spcPct val="115000"/>
                        </a:lnSpc>
                        <a:spcBef>
                          <a:spcPts val="0"/>
                        </a:spcBef>
                        <a:spcAft>
                          <a:spcPts val="0"/>
                        </a:spcAft>
                        <a:buNone/>
                      </a:pPr>
                      <a:r>
                        <a:rPr lang="en"/>
                        <a:t>0.5033</a:t>
                      </a:r>
                      <a:endParaRPr/>
                    </a:p>
                  </a:txBody>
                  <a:tcPr marT="63500" marB="63500" marR="63500" marL="63500"/>
                </a:tc>
                <a:tc>
                  <a:txBody>
                    <a:bodyPr/>
                    <a:lstStyle/>
                    <a:p>
                      <a:pPr indent="0" lvl="0" marL="0" rtl="0" algn="l">
                        <a:lnSpc>
                          <a:spcPct val="115000"/>
                        </a:lnSpc>
                        <a:spcBef>
                          <a:spcPts val="0"/>
                        </a:spcBef>
                        <a:spcAft>
                          <a:spcPts val="0"/>
                        </a:spcAft>
                        <a:buNone/>
                      </a:pPr>
                      <a:r>
                        <a:rPr lang="en"/>
                        <a:t>0.2859</a:t>
                      </a:r>
                      <a:endParaRPr/>
                    </a:p>
                  </a:txBody>
                  <a:tcPr marT="63500" marB="63500" marR="63500" marL="63500"/>
                </a:tc>
                <a:tc>
                  <a:txBody>
                    <a:bodyPr/>
                    <a:lstStyle/>
                    <a:p>
                      <a:pPr indent="0" lvl="0" marL="0" rtl="0" algn="l">
                        <a:lnSpc>
                          <a:spcPct val="115000"/>
                        </a:lnSpc>
                        <a:spcBef>
                          <a:spcPts val="0"/>
                        </a:spcBef>
                        <a:spcAft>
                          <a:spcPts val="0"/>
                        </a:spcAft>
                        <a:buNone/>
                      </a:pPr>
                      <a:r>
                        <a:rPr lang="en"/>
                        <a:t>0.3857</a:t>
                      </a:r>
                      <a:endParaRPr/>
                    </a:p>
                  </a:txBody>
                  <a:tcPr marT="63500" marB="63500" marR="63500" marL="63500"/>
                </a:tc>
              </a:tr>
              <a:tr h="12700">
                <a:tc>
                  <a:txBody>
                    <a:bodyPr/>
                    <a:lstStyle/>
                    <a:p>
                      <a:pPr indent="0" lvl="0" marL="0" rtl="0" algn="l">
                        <a:spcBef>
                          <a:spcPts val="0"/>
                        </a:spcBef>
                        <a:spcAft>
                          <a:spcPts val="0"/>
                        </a:spcAft>
                        <a:buNone/>
                      </a:pPr>
                      <a:r>
                        <a:rPr lang="en"/>
                        <a:t>precision</a:t>
                      </a:r>
                      <a:endParaRPr/>
                    </a:p>
                  </a:txBody>
                  <a:tcPr marT="63500" marB="63500" marR="63500" marL="63500"/>
                </a:tc>
                <a:tc>
                  <a:txBody>
                    <a:bodyPr/>
                    <a:lstStyle/>
                    <a:p>
                      <a:pPr indent="0" lvl="0" marL="0" rtl="0" algn="l">
                        <a:lnSpc>
                          <a:spcPct val="115000"/>
                        </a:lnSpc>
                        <a:spcBef>
                          <a:spcPts val="0"/>
                        </a:spcBef>
                        <a:spcAft>
                          <a:spcPts val="0"/>
                        </a:spcAft>
                        <a:buNone/>
                      </a:pPr>
                      <a:r>
                        <a:rPr lang="en"/>
                        <a:t>0.5006</a:t>
                      </a:r>
                      <a:endParaRPr/>
                    </a:p>
                  </a:txBody>
                  <a:tcPr marT="63500" marB="63500" marR="63500" marL="63500"/>
                </a:tc>
                <a:tc>
                  <a:txBody>
                    <a:bodyPr/>
                    <a:lstStyle/>
                    <a:p>
                      <a:pPr indent="0" lvl="0" marL="0" rtl="0" algn="l">
                        <a:lnSpc>
                          <a:spcPct val="115000"/>
                        </a:lnSpc>
                        <a:spcBef>
                          <a:spcPts val="0"/>
                        </a:spcBef>
                        <a:spcAft>
                          <a:spcPts val="0"/>
                        </a:spcAft>
                        <a:buNone/>
                      </a:pPr>
                      <a:r>
                        <a:rPr lang="en"/>
                        <a:t>0.2843</a:t>
                      </a:r>
                      <a:endParaRPr/>
                    </a:p>
                  </a:txBody>
                  <a:tcPr marT="63500" marB="63500" marR="63500" marL="63500"/>
                </a:tc>
                <a:tc>
                  <a:txBody>
                    <a:bodyPr/>
                    <a:lstStyle/>
                    <a:p>
                      <a:pPr indent="0" lvl="0" marL="0" rtl="0" algn="l">
                        <a:lnSpc>
                          <a:spcPct val="115000"/>
                        </a:lnSpc>
                        <a:spcBef>
                          <a:spcPts val="0"/>
                        </a:spcBef>
                        <a:spcAft>
                          <a:spcPts val="0"/>
                        </a:spcAft>
                        <a:buNone/>
                      </a:pPr>
                      <a:r>
                        <a:rPr lang="en"/>
                        <a:t>0.5525</a:t>
                      </a:r>
                      <a:endParaRPr/>
                    </a:p>
                  </a:txBody>
                  <a:tcPr marT="63500" marB="63500" marR="63500" marL="63500"/>
                </a:tc>
              </a:tr>
              <a:tr h="12700">
                <a:tc>
                  <a:txBody>
                    <a:bodyPr/>
                    <a:lstStyle/>
                    <a:p>
                      <a:pPr indent="0" lvl="0" marL="0" rtl="0" algn="l">
                        <a:spcBef>
                          <a:spcPts val="0"/>
                        </a:spcBef>
                        <a:spcAft>
                          <a:spcPts val="0"/>
                        </a:spcAft>
                        <a:buNone/>
                      </a:pPr>
                      <a:r>
                        <a:rPr lang="en"/>
                        <a:t>recall</a:t>
                      </a:r>
                      <a:endParaRPr/>
                    </a:p>
                  </a:txBody>
                  <a:tcPr marT="63500" marB="63500" marR="63500" marL="63500"/>
                </a:tc>
                <a:tc>
                  <a:txBody>
                    <a:bodyPr/>
                    <a:lstStyle/>
                    <a:p>
                      <a:pPr indent="0" lvl="0" marL="0" rtl="0" algn="l">
                        <a:lnSpc>
                          <a:spcPct val="115000"/>
                        </a:lnSpc>
                        <a:spcBef>
                          <a:spcPts val="0"/>
                        </a:spcBef>
                        <a:spcAft>
                          <a:spcPts val="0"/>
                        </a:spcAft>
                        <a:buNone/>
                      </a:pPr>
                      <a:r>
                        <a:rPr lang="en"/>
                        <a:t>0.5062</a:t>
                      </a:r>
                      <a:endParaRPr/>
                    </a:p>
                  </a:txBody>
                  <a:tcPr marT="63500" marB="63500" marR="63500" marL="63500"/>
                </a:tc>
                <a:tc>
                  <a:txBody>
                    <a:bodyPr/>
                    <a:lstStyle/>
                    <a:p>
                      <a:pPr indent="0" lvl="0" marL="0" rtl="0" algn="l">
                        <a:lnSpc>
                          <a:spcPct val="115000"/>
                        </a:lnSpc>
                        <a:spcBef>
                          <a:spcPts val="0"/>
                        </a:spcBef>
                        <a:spcAft>
                          <a:spcPts val="0"/>
                        </a:spcAft>
                        <a:buNone/>
                      </a:pPr>
                      <a:r>
                        <a:rPr lang="en"/>
                        <a:t>0.2876</a:t>
                      </a:r>
                      <a:endParaRPr/>
                    </a:p>
                  </a:txBody>
                  <a:tcPr marT="63500" marB="63500" marR="63500" marL="63500"/>
                </a:tc>
                <a:tc>
                  <a:txBody>
                    <a:bodyPr/>
                    <a:lstStyle/>
                    <a:p>
                      <a:pPr indent="0" lvl="0" marL="0" rtl="0" algn="l">
                        <a:lnSpc>
                          <a:spcPct val="115000"/>
                        </a:lnSpc>
                        <a:spcBef>
                          <a:spcPts val="0"/>
                        </a:spcBef>
                        <a:spcAft>
                          <a:spcPts val="0"/>
                        </a:spcAft>
                        <a:buNone/>
                      </a:pPr>
                      <a:r>
                        <a:rPr lang="en"/>
                        <a:t>0.3899</a:t>
                      </a:r>
                      <a:endParaRPr/>
                    </a:p>
                  </a:txBody>
                  <a:tcPr marT="63500" marB="63500" marR="63500" marL="63500"/>
                </a:tc>
              </a:tr>
            </a:tbl>
          </a:graphicData>
        </a:graphic>
      </p:graphicFrame>
      <p:graphicFrame>
        <p:nvGraphicFramePr>
          <p:cNvPr id="159" name="Google Shape;159;p22"/>
          <p:cNvGraphicFramePr/>
          <p:nvPr/>
        </p:nvGraphicFramePr>
        <p:xfrm>
          <a:off x="1296388" y="2924250"/>
          <a:ext cx="3000000" cy="3000000"/>
        </p:xfrm>
        <a:graphic>
          <a:graphicData uri="http://schemas.openxmlformats.org/drawingml/2006/table">
            <a:tbl>
              <a:tblPr>
                <a:noFill/>
                <a:tableStyleId>{548B68AF-50B1-47F6-A7FB-317F961AA62C}</a:tableStyleId>
              </a:tblPr>
              <a:tblGrid>
                <a:gridCol w="1533525"/>
                <a:gridCol w="1514475"/>
                <a:gridCol w="1524000"/>
                <a:gridCol w="1543050"/>
              </a:tblGrid>
              <a:tr h="12700">
                <a:tc>
                  <a:txBody>
                    <a:bodyPr/>
                    <a:lstStyle/>
                    <a:p>
                      <a:pPr indent="0" lvl="0" marL="0" rtl="0" algn="l">
                        <a:spcBef>
                          <a:spcPts val="0"/>
                        </a:spcBef>
                        <a:spcAft>
                          <a:spcPts val="0"/>
                        </a:spcAft>
                        <a:buNone/>
                      </a:pPr>
                      <a:r>
                        <a:rPr lang="en"/>
                        <a:t>  </a:t>
                      </a:r>
                      <a:endParaRPr/>
                    </a:p>
                  </a:txBody>
                  <a:tcPr marT="63500" marB="63500" marR="63500" marL="63500"/>
                </a:tc>
                <a:tc>
                  <a:txBody>
                    <a:bodyPr/>
                    <a:lstStyle/>
                    <a:p>
                      <a:pPr indent="0" lvl="0" marL="0" rtl="0" algn="l">
                        <a:lnSpc>
                          <a:spcPct val="115000"/>
                        </a:lnSpc>
                        <a:spcBef>
                          <a:spcPts val="0"/>
                        </a:spcBef>
                        <a:spcAft>
                          <a:spcPts val="0"/>
                        </a:spcAft>
                        <a:buNone/>
                      </a:pPr>
                      <a:r>
                        <a:rPr lang="en"/>
                        <a:t>Rouge-1</a:t>
                      </a:r>
                      <a:endParaRPr/>
                    </a:p>
                  </a:txBody>
                  <a:tcPr marT="63500" marB="63500" marR="63500" marL="63500"/>
                </a:tc>
                <a:tc>
                  <a:txBody>
                    <a:bodyPr/>
                    <a:lstStyle/>
                    <a:p>
                      <a:pPr indent="0" lvl="0" marL="0" rtl="0" algn="l">
                        <a:lnSpc>
                          <a:spcPct val="115000"/>
                        </a:lnSpc>
                        <a:spcBef>
                          <a:spcPts val="0"/>
                        </a:spcBef>
                        <a:spcAft>
                          <a:spcPts val="0"/>
                        </a:spcAft>
                        <a:buNone/>
                      </a:pPr>
                      <a:r>
                        <a:rPr lang="en"/>
                        <a:t>rouge-2</a:t>
                      </a:r>
                      <a:endParaRPr/>
                    </a:p>
                  </a:txBody>
                  <a:tcPr marT="63500" marB="63500" marR="63500" marL="63500"/>
                </a:tc>
                <a:tc>
                  <a:txBody>
                    <a:bodyPr/>
                    <a:lstStyle/>
                    <a:p>
                      <a:pPr indent="0" lvl="0" marL="0" rtl="0" algn="l">
                        <a:lnSpc>
                          <a:spcPct val="115000"/>
                        </a:lnSpc>
                        <a:spcBef>
                          <a:spcPts val="0"/>
                        </a:spcBef>
                        <a:spcAft>
                          <a:spcPts val="0"/>
                        </a:spcAft>
                        <a:buNone/>
                      </a:pPr>
                      <a:r>
                        <a:rPr lang="en"/>
                        <a:t>rouge-l</a:t>
                      </a:r>
                      <a:endParaRPr/>
                    </a:p>
                  </a:txBody>
                  <a:tcPr marT="63500" marB="63500" marR="63500" marL="63500"/>
                </a:tc>
              </a:tr>
              <a:tr h="12700">
                <a:tc>
                  <a:txBody>
                    <a:bodyPr/>
                    <a:lstStyle/>
                    <a:p>
                      <a:pPr indent="0" lvl="0" marL="0" rtl="0" algn="l">
                        <a:spcBef>
                          <a:spcPts val="0"/>
                        </a:spcBef>
                        <a:spcAft>
                          <a:spcPts val="0"/>
                        </a:spcAft>
                        <a:buNone/>
                      </a:pPr>
                      <a:r>
                        <a:rPr lang="en"/>
                        <a:t>F-Score</a:t>
                      </a:r>
                      <a:endParaRPr/>
                    </a:p>
                  </a:txBody>
                  <a:tcPr marT="63500" marB="63500" marR="63500" marL="63500"/>
                </a:tc>
                <a:tc>
                  <a:txBody>
                    <a:bodyPr/>
                    <a:lstStyle/>
                    <a:p>
                      <a:pPr indent="0" lvl="0" marL="0" rtl="0" algn="l">
                        <a:lnSpc>
                          <a:spcPct val="115000"/>
                        </a:lnSpc>
                        <a:spcBef>
                          <a:spcPts val="0"/>
                        </a:spcBef>
                        <a:spcAft>
                          <a:spcPts val="0"/>
                        </a:spcAft>
                        <a:buNone/>
                      </a:pPr>
                      <a:r>
                        <a:rPr lang="en"/>
                        <a:t>0.3464</a:t>
                      </a:r>
                      <a:endParaRPr/>
                    </a:p>
                  </a:txBody>
                  <a:tcPr marT="63500" marB="63500" marR="63500" marL="63500"/>
                </a:tc>
                <a:tc>
                  <a:txBody>
                    <a:bodyPr/>
                    <a:lstStyle/>
                    <a:p>
                      <a:pPr indent="0" lvl="0" marL="0" rtl="0" algn="l">
                        <a:lnSpc>
                          <a:spcPct val="115000"/>
                        </a:lnSpc>
                        <a:spcBef>
                          <a:spcPts val="0"/>
                        </a:spcBef>
                        <a:spcAft>
                          <a:spcPts val="0"/>
                        </a:spcAft>
                        <a:buNone/>
                      </a:pPr>
                      <a:r>
                        <a:rPr lang="en"/>
                        <a:t>0.1709</a:t>
                      </a:r>
                      <a:endParaRPr/>
                    </a:p>
                  </a:txBody>
                  <a:tcPr marT="63500" marB="63500" marR="63500" marL="63500"/>
                </a:tc>
                <a:tc>
                  <a:txBody>
                    <a:bodyPr/>
                    <a:lstStyle/>
                    <a:p>
                      <a:pPr indent="0" lvl="0" marL="0" rtl="0" algn="l">
                        <a:lnSpc>
                          <a:spcPct val="115000"/>
                        </a:lnSpc>
                        <a:spcBef>
                          <a:spcPts val="0"/>
                        </a:spcBef>
                        <a:spcAft>
                          <a:spcPts val="0"/>
                        </a:spcAft>
                        <a:buNone/>
                      </a:pPr>
                      <a:r>
                        <a:rPr lang="en"/>
                        <a:t>0.2506</a:t>
                      </a:r>
                      <a:endParaRPr/>
                    </a:p>
                  </a:txBody>
                  <a:tcPr marT="63500" marB="63500" marR="63500" marL="63500"/>
                </a:tc>
              </a:tr>
              <a:tr h="12700">
                <a:tc>
                  <a:txBody>
                    <a:bodyPr/>
                    <a:lstStyle/>
                    <a:p>
                      <a:pPr indent="0" lvl="0" marL="0" rtl="0" algn="l">
                        <a:spcBef>
                          <a:spcPts val="0"/>
                        </a:spcBef>
                        <a:spcAft>
                          <a:spcPts val="0"/>
                        </a:spcAft>
                        <a:buNone/>
                      </a:pPr>
                      <a:r>
                        <a:rPr lang="en"/>
                        <a:t>precision</a:t>
                      </a:r>
                      <a:endParaRPr/>
                    </a:p>
                  </a:txBody>
                  <a:tcPr marT="63500" marB="63500" marR="63500" marL="63500"/>
                </a:tc>
                <a:tc>
                  <a:txBody>
                    <a:bodyPr/>
                    <a:lstStyle/>
                    <a:p>
                      <a:pPr indent="0" lvl="0" marL="0" rtl="0" algn="l">
                        <a:lnSpc>
                          <a:spcPct val="115000"/>
                        </a:lnSpc>
                        <a:spcBef>
                          <a:spcPts val="0"/>
                        </a:spcBef>
                        <a:spcAft>
                          <a:spcPts val="0"/>
                        </a:spcAft>
                        <a:buNone/>
                      </a:pPr>
                      <a:r>
                        <a:rPr lang="en"/>
                        <a:t>0.3474</a:t>
                      </a:r>
                      <a:endParaRPr/>
                    </a:p>
                  </a:txBody>
                  <a:tcPr marT="63500" marB="63500" marR="63500" marL="63500"/>
                </a:tc>
                <a:tc>
                  <a:txBody>
                    <a:bodyPr/>
                    <a:lstStyle/>
                    <a:p>
                      <a:pPr indent="0" lvl="0" marL="0" rtl="0" algn="l">
                        <a:lnSpc>
                          <a:spcPct val="115000"/>
                        </a:lnSpc>
                        <a:spcBef>
                          <a:spcPts val="0"/>
                        </a:spcBef>
                        <a:spcAft>
                          <a:spcPts val="0"/>
                        </a:spcAft>
                        <a:buNone/>
                      </a:pPr>
                      <a:r>
                        <a:rPr lang="en"/>
                        <a:t>0.1716</a:t>
                      </a:r>
                      <a:endParaRPr/>
                    </a:p>
                  </a:txBody>
                  <a:tcPr marT="63500" marB="63500" marR="63500" marL="63500"/>
                </a:tc>
                <a:tc>
                  <a:txBody>
                    <a:bodyPr/>
                    <a:lstStyle/>
                    <a:p>
                      <a:pPr indent="0" lvl="0" marL="0" rtl="0" algn="l">
                        <a:lnSpc>
                          <a:spcPct val="115000"/>
                        </a:lnSpc>
                        <a:spcBef>
                          <a:spcPts val="0"/>
                        </a:spcBef>
                        <a:spcAft>
                          <a:spcPts val="0"/>
                        </a:spcAft>
                        <a:buNone/>
                      </a:pPr>
                      <a:r>
                        <a:rPr lang="en"/>
                        <a:t>0.6542</a:t>
                      </a:r>
                      <a:endParaRPr/>
                    </a:p>
                  </a:txBody>
                  <a:tcPr marT="63500" marB="63500" marR="63500" marL="63500"/>
                </a:tc>
              </a:tr>
              <a:tr h="12700">
                <a:tc>
                  <a:txBody>
                    <a:bodyPr/>
                    <a:lstStyle/>
                    <a:p>
                      <a:pPr indent="0" lvl="0" marL="0" rtl="0" algn="l">
                        <a:spcBef>
                          <a:spcPts val="0"/>
                        </a:spcBef>
                        <a:spcAft>
                          <a:spcPts val="0"/>
                        </a:spcAft>
                        <a:buNone/>
                      </a:pPr>
                      <a:r>
                        <a:rPr lang="en"/>
                        <a:t>recall</a:t>
                      </a:r>
                      <a:endParaRPr/>
                    </a:p>
                  </a:txBody>
                  <a:tcPr marT="63500" marB="63500" marR="63500" marL="63500"/>
                </a:tc>
                <a:tc>
                  <a:txBody>
                    <a:bodyPr/>
                    <a:lstStyle/>
                    <a:p>
                      <a:pPr indent="0" lvl="0" marL="0" rtl="0" algn="l">
                        <a:lnSpc>
                          <a:spcPct val="115000"/>
                        </a:lnSpc>
                        <a:spcBef>
                          <a:spcPts val="0"/>
                        </a:spcBef>
                        <a:spcAft>
                          <a:spcPts val="0"/>
                        </a:spcAft>
                        <a:buNone/>
                      </a:pPr>
                      <a:r>
                        <a:rPr lang="en"/>
                        <a:t>0.3460</a:t>
                      </a:r>
                      <a:endParaRPr/>
                    </a:p>
                  </a:txBody>
                  <a:tcPr marT="63500" marB="63500" marR="63500" marL="63500"/>
                </a:tc>
                <a:tc>
                  <a:txBody>
                    <a:bodyPr/>
                    <a:lstStyle/>
                    <a:p>
                      <a:pPr indent="0" lvl="0" marL="0" rtl="0" algn="l">
                        <a:lnSpc>
                          <a:spcPct val="115000"/>
                        </a:lnSpc>
                        <a:spcBef>
                          <a:spcPts val="0"/>
                        </a:spcBef>
                        <a:spcAft>
                          <a:spcPts val="0"/>
                        </a:spcAft>
                        <a:buNone/>
                      </a:pPr>
                      <a:r>
                        <a:rPr lang="en"/>
                        <a:t>0.1704</a:t>
                      </a:r>
                      <a:endParaRPr/>
                    </a:p>
                  </a:txBody>
                  <a:tcPr marT="63500" marB="63500" marR="63500" marL="63500"/>
                </a:tc>
                <a:tc>
                  <a:txBody>
                    <a:bodyPr/>
                    <a:lstStyle/>
                    <a:p>
                      <a:pPr indent="0" lvl="0" marL="0" rtl="0" algn="l">
                        <a:lnSpc>
                          <a:spcPct val="115000"/>
                        </a:lnSpc>
                        <a:spcBef>
                          <a:spcPts val="0"/>
                        </a:spcBef>
                        <a:spcAft>
                          <a:spcPts val="0"/>
                        </a:spcAft>
                        <a:buNone/>
                      </a:pPr>
                      <a:r>
                        <a:rPr lang="en"/>
                        <a:t>0.2214</a:t>
                      </a:r>
                      <a:endParaRPr/>
                    </a:p>
                  </a:txBody>
                  <a:tcPr marT="63500" marB="63500" marR="63500" marL="63500"/>
                </a:tc>
              </a:tr>
            </a:tbl>
          </a:graphicData>
        </a:graphic>
      </p:graphicFrame>
      <p:sp>
        <p:nvSpPr>
          <p:cNvPr id="160" name="Google Shape;160;p22"/>
          <p:cNvSpPr txBox="1"/>
          <p:nvPr/>
        </p:nvSpPr>
        <p:spPr>
          <a:xfrm>
            <a:off x="1246675" y="619050"/>
            <a:ext cx="6214500" cy="29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u="sng"/>
              <a:t>Rouge score average for A1 Summary :-</a:t>
            </a:r>
            <a:endParaRPr u="sng"/>
          </a:p>
          <a:p>
            <a:pPr indent="0" lvl="0" marL="0" rtl="0" algn="ctr">
              <a:spcBef>
                <a:spcPts val="0"/>
              </a:spcBef>
              <a:spcAft>
                <a:spcPts val="0"/>
              </a:spcAft>
              <a:buNone/>
            </a:pPr>
            <a:r>
              <a:t/>
            </a:r>
            <a:endParaRPr>
              <a:latin typeface="Roboto"/>
              <a:ea typeface="Roboto"/>
              <a:cs typeface="Roboto"/>
              <a:sym typeface="Roboto"/>
            </a:endParaRPr>
          </a:p>
        </p:txBody>
      </p:sp>
      <p:sp>
        <p:nvSpPr>
          <p:cNvPr id="161" name="Google Shape;161;p22"/>
          <p:cNvSpPr txBox="1"/>
          <p:nvPr/>
        </p:nvSpPr>
        <p:spPr>
          <a:xfrm>
            <a:off x="2705450" y="2532238"/>
            <a:ext cx="3454800" cy="32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t>Rouge score average for A2 Summary :-</a:t>
            </a:r>
            <a:endParaRPr u="sng"/>
          </a:p>
          <a:p>
            <a:pPr indent="0" lvl="0" marL="0" rtl="0" algn="l">
              <a:spcBef>
                <a:spcPts val="0"/>
              </a:spcBef>
              <a:spcAft>
                <a:spcPts val="0"/>
              </a:spcAft>
              <a:buNone/>
            </a:pPr>
            <a:r>
              <a:t/>
            </a:r>
            <a:endParaRPr>
              <a:latin typeface="Roboto"/>
              <a:ea typeface="Roboto"/>
              <a:cs typeface="Roboto"/>
              <a:sym typeface="Roboto"/>
            </a:endParaRPr>
          </a:p>
        </p:txBody>
      </p:sp>
      <p:sp>
        <p:nvSpPr>
          <p:cNvPr id="162" name="Google Shape;162;p22"/>
          <p:cNvSpPr txBox="1"/>
          <p:nvPr/>
        </p:nvSpPr>
        <p:spPr>
          <a:xfrm>
            <a:off x="418725" y="4482025"/>
            <a:ext cx="8921700" cy="29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                        </a:t>
            </a:r>
            <a:r>
              <a:rPr b="1" lang="en"/>
              <a:t>Note</a:t>
            </a:r>
            <a:r>
              <a:rPr lang="en"/>
              <a:t>:- I</a:t>
            </a:r>
            <a:r>
              <a:rPr lang="en"/>
              <a:t>n most documents we obtain ‘High’ rouge scores ( &gt;= 0.5 ). </a:t>
            </a:r>
            <a:endParaRPr/>
          </a:p>
          <a:p>
            <a:pPr indent="0" lvl="0" marL="457200" rtl="0" algn="l">
              <a:lnSpc>
                <a:spcPct val="115000"/>
              </a:lnSpc>
              <a:spcBef>
                <a:spcPts val="0"/>
              </a:spcBef>
              <a:spcAft>
                <a:spcPts val="0"/>
              </a:spcAft>
              <a:buNone/>
            </a:pPr>
            <a:r>
              <a:rPr lang="en"/>
              <a:t>  Only some documents had a ‘Low’ score ( &lt; 0.3 ). This distorted the average very much.</a:t>
            </a: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460950" y="1797875"/>
            <a:ext cx="8222100" cy="12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Thank You</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178300" y="1658275"/>
            <a:ext cx="2943900" cy="1670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3200">
                <a:latin typeface="Oswald"/>
                <a:ea typeface="Oswald"/>
                <a:cs typeface="Oswald"/>
                <a:sym typeface="Oswald"/>
              </a:rPr>
              <a:t>Problem Statement</a:t>
            </a:r>
            <a:endParaRPr sz="4400">
              <a:latin typeface="Oswald"/>
              <a:ea typeface="Oswald"/>
              <a:cs typeface="Oswald"/>
              <a:sym typeface="Oswald"/>
            </a:endParaRPr>
          </a:p>
        </p:txBody>
      </p:sp>
      <p:sp>
        <p:nvSpPr>
          <p:cNvPr id="76" name="Google Shape;76;p14"/>
          <p:cNvSpPr txBox="1"/>
          <p:nvPr/>
        </p:nvSpPr>
        <p:spPr>
          <a:xfrm>
            <a:off x="3267900" y="426800"/>
            <a:ext cx="5876100" cy="37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u="sng">
                <a:solidFill>
                  <a:srgbClr val="222222"/>
                </a:solidFill>
                <a:latin typeface="Georgia"/>
                <a:ea typeface="Georgia"/>
                <a:cs typeface="Georgia"/>
                <a:sym typeface="Georgia"/>
              </a:rPr>
              <a:t>Unsupervised Extractive Legal Document Summarization </a:t>
            </a:r>
            <a:endParaRPr sz="2500" u="sng">
              <a:latin typeface="Georgia"/>
              <a:ea typeface="Georgia"/>
              <a:cs typeface="Georgia"/>
              <a:sym typeface="Georgia"/>
            </a:endParaRPr>
          </a:p>
          <a:p>
            <a:pPr indent="0" lvl="0" marL="0" rtl="0" algn="l">
              <a:spcBef>
                <a:spcPts val="0"/>
              </a:spcBef>
              <a:spcAft>
                <a:spcPts val="0"/>
              </a:spcAft>
              <a:buNone/>
            </a:pPr>
            <a:r>
              <a:t/>
            </a:r>
            <a:endParaRPr sz="2000">
              <a:latin typeface="Roboto"/>
              <a:ea typeface="Roboto"/>
              <a:cs typeface="Roboto"/>
              <a:sym typeface="Roboto"/>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To generate two summaries using maximum marginal reference for each full document in a collection of 50 , using two reference summaries of different lengths for each document.</a:t>
            </a:r>
            <a:endParaRPr sz="1700">
              <a:latin typeface="Georgia"/>
              <a:ea typeface="Georgia"/>
              <a:cs typeface="Georgia"/>
              <a:sym typeface="Georgia"/>
            </a:endParaRPr>
          </a:p>
          <a:p>
            <a:pPr indent="0" lvl="0" marL="457200" rtl="0" algn="l">
              <a:spcBef>
                <a:spcPts val="0"/>
              </a:spcBef>
              <a:spcAft>
                <a:spcPts val="0"/>
              </a:spcAft>
              <a:buNone/>
            </a:pPr>
            <a:r>
              <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To calculate the average rogue scores for each set of summary for the collection </a:t>
            </a:r>
            <a:endParaRPr sz="17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460950" y="44707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Approach towards solution</a:t>
            </a:r>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used the tf-idf vectorizer over the list of splitted documents, so that we can use that to obtain the tf-idf of a sentence.We obtain each sentence as a vector with unique words as columns.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then computed the similarities between each pair of sentences in the document and stored it in a 2-D array by computing the dot product of two vectors. For each sentence the maximum similarity was thus found by comparing the values for that sentence with other sentences by using the precomputed similarity values.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applied the Maximum Marginal Relevance(MMR) algorithm to find the summary as it increases the </a:t>
            </a:r>
            <a:r>
              <a:rPr lang="en" sz="1400">
                <a:solidFill>
                  <a:srgbClr val="000000"/>
                </a:solidFill>
                <a:latin typeface="Arial"/>
                <a:ea typeface="Arial"/>
                <a:cs typeface="Arial"/>
                <a:sym typeface="Arial"/>
              </a:rPr>
              <a:t>relevance</a:t>
            </a:r>
            <a:r>
              <a:rPr lang="en" sz="1400">
                <a:solidFill>
                  <a:srgbClr val="000000"/>
                </a:solidFill>
                <a:latin typeface="Arial"/>
                <a:ea typeface="Arial"/>
                <a:cs typeface="Arial"/>
                <a:sym typeface="Arial"/>
              </a:rPr>
              <a:t> of the sentences that are being added to the summary as well as reduce the redundancy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iterated through all the sentences in the document and found the maximum marginal relevance score of all the sentences and updated the summary by adding the sentence with the maximum marginal relevance score.</a:t>
            </a:r>
            <a:endParaRPr sz="1400">
              <a:solidFill>
                <a:srgbClr val="000000"/>
              </a:solidFill>
              <a:latin typeface="Arial"/>
              <a:ea typeface="Arial"/>
              <a:cs typeface="Arial"/>
              <a:sym typeface="Arial"/>
            </a:endParaRPr>
          </a:p>
          <a:p>
            <a:pPr indent="0" lvl="0" marL="91440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82375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Approach towards solution</a:t>
            </a:r>
            <a:endParaRPr/>
          </a:p>
          <a:p>
            <a:pPr indent="0" lvl="0" marL="0" rtl="0" algn="ctr">
              <a:spcBef>
                <a:spcPts val="0"/>
              </a:spcBef>
              <a:spcAft>
                <a:spcPts val="0"/>
              </a:spcAft>
              <a:buNone/>
            </a:pPr>
            <a:r>
              <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kept on adding sentences to the summary unless it crossed a particular threshold which was passed as a parameter.</a:t>
            </a:r>
            <a:endParaRPr sz="1400">
              <a:solidFill>
                <a:srgbClr val="000000"/>
              </a:solidFill>
              <a:latin typeface="Arial"/>
              <a:ea typeface="Arial"/>
              <a:cs typeface="Arial"/>
              <a:sym typeface="Arial"/>
            </a:endParaRPr>
          </a:p>
          <a:p>
            <a:pPr indent="0" lvl="0" marL="91440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read the files and generated the 2 summaries based on the reference summaries A1 and A2 for 3 values of λ: 0.3, 0.5, 0.7.</a:t>
            </a:r>
            <a:endParaRPr sz="1400">
              <a:solidFill>
                <a:srgbClr val="000000"/>
              </a:solidFill>
              <a:latin typeface="Arial"/>
              <a:ea typeface="Arial"/>
              <a:cs typeface="Arial"/>
              <a:sym typeface="Arial"/>
            </a:endParaRPr>
          </a:p>
          <a:p>
            <a:pPr indent="0" lvl="0" marL="91440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calculate the rogue scores for all the generated summaries with respect to the reference summaries and store the rogue-1,rogue-2,rogue-l scores in rogue.txt. Rouge score helps us to assess the adequacy of the summary by simply counting how many n-grams in your generated summary matches n-grams in our reference summary.</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calculate and display the average of rogue scores of 50 documents at the end.</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34425" y="44925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solidFill>
                  <a:srgbClr val="FFFFFF"/>
                </a:solidFill>
                <a:latin typeface="Arial"/>
                <a:ea typeface="Arial"/>
                <a:cs typeface="Arial"/>
                <a:sym typeface="Arial"/>
              </a:rPr>
              <a:t>Algorithm</a:t>
            </a:r>
            <a:r>
              <a:rPr b="1" lang="en" sz="3400">
                <a:solidFill>
                  <a:srgbClr val="000000"/>
                </a:solidFill>
                <a:latin typeface="Arial"/>
                <a:ea typeface="Arial"/>
                <a:cs typeface="Arial"/>
                <a:sym typeface="Arial"/>
              </a:rPr>
              <a:t> </a:t>
            </a:r>
            <a:endParaRPr sz="3400"/>
          </a:p>
        </p:txBody>
      </p:sp>
      <p:sp>
        <p:nvSpPr>
          <p:cNvPr id="94" name="Google Shape;94;p17"/>
          <p:cNvSpPr txBox="1"/>
          <p:nvPr>
            <p:ph idx="1" type="body"/>
          </p:nvPr>
        </p:nvSpPr>
        <p:spPr>
          <a:xfrm>
            <a:off x="178750" y="1892175"/>
            <a:ext cx="8672100" cy="297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Divide the case document into sentences, each sentence being a separate document.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Initialize summary to be empty.</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While the word count is below the desired word count we add to summary the sentence (From a given ‘List of sentences’ = Case document in our case) with ‘maximal MMR (Maximal Marginal Relevance) score’.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MMR score = F(Sentence_to_be_added,Case_document)*λ - F(Sentence_to_be_added,Summary)*(1-λ).</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Here F(Sentence_to_be_added,Some_document) =                                                                                                   { i&gt;= 0 and i &lt; len(Some_document) } max(Similarity(Sentence_to_be_added,Some_document[i]))</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29300" y="85275"/>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Representation of the task</a:t>
            </a:r>
            <a:endParaRPr/>
          </a:p>
        </p:txBody>
      </p:sp>
      <p:sp>
        <p:nvSpPr>
          <p:cNvPr id="100" name="Google Shape;100;p18"/>
          <p:cNvSpPr/>
          <p:nvPr/>
        </p:nvSpPr>
        <p:spPr>
          <a:xfrm>
            <a:off x="4006250" y="927650"/>
            <a:ext cx="1050000" cy="112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4027550" y="1126550"/>
            <a:ext cx="1007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Full Document</a:t>
            </a:r>
            <a:endParaRPr>
              <a:latin typeface="Roboto"/>
              <a:ea typeface="Roboto"/>
              <a:cs typeface="Roboto"/>
              <a:sym typeface="Roboto"/>
            </a:endParaRPr>
          </a:p>
        </p:txBody>
      </p:sp>
      <p:sp>
        <p:nvSpPr>
          <p:cNvPr id="102" name="Google Shape;102;p18"/>
          <p:cNvSpPr/>
          <p:nvPr/>
        </p:nvSpPr>
        <p:spPr>
          <a:xfrm>
            <a:off x="912800" y="1012825"/>
            <a:ext cx="1308600" cy="91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Reference Summary A1</a:t>
            </a:r>
            <a:endParaRPr/>
          </a:p>
        </p:txBody>
      </p:sp>
      <p:sp>
        <p:nvSpPr>
          <p:cNvPr id="103" name="Google Shape;103;p18"/>
          <p:cNvSpPr/>
          <p:nvPr/>
        </p:nvSpPr>
        <p:spPr>
          <a:xfrm>
            <a:off x="6995650" y="1055075"/>
            <a:ext cx="1308600" cy="91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Reference Summary A2</a:t>
            </a:r>
            <a:endParaRPr/>
          </a:p>
        </p:txBody>
      </p:sp>
      <p:sp>
        <p:nvSpPr>
          <p:cNvPr id="104" name="Google Shape;104;p18"/>
          <p:cNvSpPr/>
          <p:nvPr/>
        </p:nvSpPr>
        <p:spPr>
          <a:xfrm>
            <a:off x="338525" y="2746225"/>
            <a:ext cx="1115400" cy="73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Generated Summary</a:t>
            </a:r>
            <a:r>
              <a:rPr lang="en"/>
              <a:t> 1</a:t>
            </a:r>
            <a:endParaRPr/>
          </a:p>
        </p:txBody>
      </p:sp>
      <p:sp>
        <p:nvSpPr>
          <p:cNvPr id="105" name="Google Shape;105;p18"/>
          <p:cNvSpPr/>
          <p:nvPr/>
        </p:nvSpPr>
        <p:spPr>
          <a:xfrm>
            <a:off x="1732713" y="2746225"/>
            <a:ext cx="1115400" cy="73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Generated</a:t>
            </a:r>
            <a:endParaRPr/>
          </a:p>
          <a:p>
            <a:pPr indent="0" lvl="0" marL="0" rtl="0" algn="l">
              <a:spcBef>
                <a:spcPts val="0"/>
              </a:spcBef>
              <a:spcAft>
                <a:spcPts val="0"/>
              </a:spcAft>
              <a:buNone/>
            </a:pPr>
            <a:r>
              <a:rPr lang="en"/>
              <a:t>Summary 2</a:t>
            </a:r>
            <a:endParaRPr/>
          </a:p>
        </p:txBody>
      </p:sp>
      <p:sp>
        <p:nvSpPr>
          <p:cNvPr id="106" name="Google Shape;106;p18"/>
          <p:cNvSpPr/>
          <p:nvPr/>
        </p:nvSpPr>
        <p:spPr>
          <a:xfrm>
            <a:off x="3021138" y="2746225"/>
            <a:ext cx="1115400" cy="73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Generated Summary 3</a:t>
            </a:r>
            <a:endParaRPr/>
          </a:p>
        </p:txBody>
      </p:sp>
      <p:sp>
        <p:nvSpPr>
          <p:cNvPr id="107" name="Google Shape;107;p18"/>
          <p:cNvSpPr/>
          <p:nvPr/>
        </p:nvSpPr>
        <p:spPr>
          <a:xfrm>
            <a:off x="4638775" y="2746225"/>
            <a:ext cx="1115400" cy="73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Generated Summary 1</a:t>
            </a:r>
            <a:endParaRPr/>
          </a:p>
        </p:txBody>
      </p:sp>
      <p:sp>
        <p:nvSpPr>
          <p:cNvPr id="108" name="Google Shape;108;p18"/>
          <p:cNvSpPr/>
          <p:nvPr/>
        </p:nvSpPr>
        <p:spPr>
          <a:xfrm>
            <a:off x="5972850" y="2746225"/>
            <a:ext cx="1115400" cy="73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Generated Summary 2</a:t>
            </a:r>
            <a:endParaRPr/>
          </a:p>
        </p:txBody>
      </p:sp>
      <p:sp>
        <p:nvSpPr>
          <p:cNvPr id="109" name="Google Shape;109;p18"/>
          <p:cNvSpPr/>
          <p:nvPr/>
        </p:nvSpPr>
        <p:spPr>
          <a:xfrm>
            <a:off x="7261275" y="2746225"/>
            <a:ext cx="1115400" cy="73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Generated Summary 3</a:t>
            </a:r>
            <a:endParaRPr/>
          </a:p>
        </p:txBody>
      </p:sp>
      <p:cxnSp>
        <p:nvCxnSpPr>
          <p:cNvPr id="110" name="Google Shape;110;p18"/>
          <p:cNvCxnSpPr>
            <a:endCxn id="106" idx="0"/>
          </p:cNvCxnSpPr>
          <p:nvPr/>
        </p:nvCxnSpPr>
        <p:spPr>
          <a:xfrm flipH="1">
            <a:off x="3578838" y="2136325"/>
            <a:ext cx="450000" cy="6099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a:endCxn id="108" idx="0"/>
          </p:cNvCxnSpPr>
          <p:nvPr/>
        </p:nvCxnSpPr>
        <p:spPr>
          <a:xfrm>
            <a:off x="5222550" y="2070625"/>
            <a:ext cx="1308000" cy="6756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endCxn id="107" idx="0"/>
          </p:cNvCxnSpPr>
          <p:nvPr/>
        </p:nvCxnSpPr>
        <p:spPr>
          <a:xfrm>
            <a:off x="4912675" y="2145025"/>
            <a:ext cx="283800" cy="6012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8"/>
          <p:cNvCxnSpPr>
            <a:endCxn id="109" idx="0"/>
          </p:cNvCxnSpPr>
          <p:nvPr/>
        </p:nvCxnSpPr>
        <p:spPr>
          <a:xfrm>
            <a:off x="5235075" y="1835125"/>
            <a:ext cx="2583900" cy="9111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a:endCxn id="105" idx="0"/>
          </p:cNvCxnSpPr>
          <p:nvPr/>
        </p:nvCxnSpPr>
        <p:spPr>
          <a:xfrm flipH="1">
            <a:off x="2290413" y="1929925"/>
            <a:ext cx="1647000" cy="8163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p:nvPr/>
        </p:nvCxnSpPr>
        <p:spPr>
          <a:xfrm flipH="1">
            <a:off x="1145225" y="1744325"/>
            <a:ext cx="2823900" cy="9336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8"/>
          <p:cNvSpPr txBox="1"/>
          <p:nvPr/>
        </p:nvSpPr>
        <p:spPr>
          <a:xfrm rot="-1057854">
            <a:off x="2372880" y="1724117"/>
            <a:ext cx="1007316" cy="52543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λ</a:t>
            </a:r>
            <a:r>
              <a:rPr lang="en">
                <a:latin typeface="Roboto"/>
                <a:ea typeface="Roboto"/>
                <a:cs typeface="Roboto"/>
                <a:sym typeface="Roboto"/>
              </a:rPr>
              <a:t>=0.3</a:t>
            </a:r>
            <a:endParaRPr>
              <a:latin typeface="Roboto"/>
              <a:ea typeface="Roboto"/>
              <a:cs typeface="Roboto"/>
              <a:sym typeface="Roboto"/>
            </a:endParaRPr>
          </a:p>
        </p:txBody>
      </p:sp>
      <p:sp>
        <p:nvSpPr>
          <p:cNvPr id="117" name="Google Shape;117;p18"/>
          <p:cNvSpPr txBox="1"/>
          <p:nvPr/>
        </p:nvSpPr>
        <p:spPr>
          <a:xfrm rot="-1382294">
            <a:off x="2508609" y="2035201"/>
            <a:ext cx="1210440" cy="25722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λ</a:t>
            </a:r>
            <a:r>
              <a:rPr lang="en">
                <a:latin typeface="Roboto"/>
                <a:ea typeface="Roboto"/>
                <a:cs typeface="Roboto"/>
                <a:sym typeface="Roboto"/>
              </a:rPr>
              <a:t>=0.5</a:t>
            </a:r>
            <a:endParaRPr>
              <a:latin typeface="Roboto"/>
              <a:ea typeface="Roboto"/>
              <a:cs typeface="Roboto"/>
              <a:sym typeface="Roboto"/>
            </a:endParaRPr>
          </a:p>
        </p:txBody>
      </p:sp>
      <p:sp>
        <p:nvSpPr>
          <p:cNvPr id="118" name="Google Shape;118;p18"/>
          <p:cNvSpPr txBox="1"/>
          <p:nvPr/>
        </p:nvSpPr>
        <p:spPr>
          <a:xfrm rot="-3086457">
            <a:off x="3237106" y="1950631"/>
            <a:ext cx="1198901" cy="31850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λ</a:t>
            </a:r>
            <a:r>
              <a:rPr lang="en">
                <a:latin typeface="Roboto"/>
                <a:ea typeface="Roboto"/>
                <a:cs typeface="Roboto"/>
                <a:sym typeface="Roboto"/>
              </a:rPr>
              <a:t>=0.7</a:t>
            </a:r>
            <a:endParaRPr>
              <a:latin typeface="Roboto"/>
              <a:ea typeface="Roboto"/>
              <a:cs typeface="Roboto"/>
              <a:sym typeface="Roboto"/>
            </a:endParaRPr>
          </a:p>
        </p:txBody>
      </p:sp>
      <p:sp>
        <p:nvSpPr>
          <p:cNvPr id="119" name="Google Shape;119;p18"/>
          <p:cNvSpPr txBox="1"/>
          <p:nvPr/>
        </p:nvSpPr>
        <p:spPr>
          <a:xfrm>
            <a:off x="4751675" y="3681975"/>
            <a:ext cx="1136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0" name="Google Shape;120;p18"/>
          <p:cNvSpPr txBox="1"/>
          <p:nvPr/>
        </p:nvSpPr>
        <p:spPr>
          <a:xfrm>
            <a:off x="1297775" y="4169475"/>
            <a:ext cx="6060600" cy="6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summaries have been generated using Maximum Marginal Relevance where </a:t>
            </a:r>
            <a:r>
              <a:rPr lang="en"/>
              <a:t>λ is a hyperparameter.</a:t>
            </a:r>
            <a:endParaRPr>
              <a:latin typeface="Roboto"/>
              <a:ea typeface="Roboto"/>
              <a:cs typeface="Roboto"/>
              <a:sym typeface="Roboto"/>
            </a:endParaRPr>
          </a:p>
        </p:txBody>
      </p:sp>
      <p:sp>
        <p:nvSpPr>
          <p:cNvPr id="121" name="Google Shape;121;p18"/>
          <p:cNvSpPr txBox="1"/>
          <p:nvPr/>
        </p:nvSpPr>
        <p:spPr>
          <a:xfrm rot="1203763">
            <a:off x="5991230" y="1977730"/>
            <a:ext cx="1198955" cy="31851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λ</a:t>
            </a:r>
            <a:r>
              <a:rPr lang="en">
                <a:latin typeface="Roboto"/>
                <a:ea typeface="Roboto"/>
                <a:cs typeface="Roboto"/>
                <a:sym typeface="Roboto"/>
              </a:rPr>
              <a:t>=0.7</a:t>
            </a:r>
            <a:endParaRPr>
              <a:latin typeface="Roboto"/>
              <a:ea typeface="Roboto"/>
              <a:cs typeface="Roboto"/>
              <a:sym typeface="Roboto"/>
            </a:endParaRPr>
          </a:p>
        </p:txBody>
      </p:sp>
      <p:sp>
        <p:nvSpPr>
          <p:cNvPr id="122" name="Google Shape;122;p18"/>
          <p:cNvSpPr txBox="1"/>
          <p:nvPr/>
        </p:nvSpPr>
        <p:spPr>
          <a:xfrm rot="4064542">
            <a:off x="4691377" y="2316669"/>
            <a:ext cx="1007466" cy="52551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λ</a:t>
            </a:r>
            <a:r>
              <a:rPr lang="en">
                <a:latin typeface="Roboto"/>
                <a:ea typeface="Roboto"/>
                <a:cs typeface="Roboto"/>
                <a:sym typeface="Roboto"/>
              </a:rPr>
              <a:t>=0.3</a:t>
            </a:r>
            <a:endParaRPr>
              <a:latin typeface="Roboto"/>
              <a:ea typeface="Roboto"/>
              <a:cs typeface="Roboto"/>
              <a:sym typeface="Roboto"/>
            </a:endParaRPr>
          </a:p>
        </p:txBody>
      </p:sp>
      <p:sp>
        <p:nvSpPr>
          <p:cNvPr id="123" name="Google Shape;123;p18"/>
          <p:cNvSpPr txBox="1"/>
          <p:nvPr/>
        </p:nvSpPr>
        <p:spPr>
          <a:xfrm rot="1682695">
            <a:off x="5553541" y="2220580"/>
            <a:ext cx="1210430" cy="257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λ</a:t>
            </a:r>
            <a:r>
              <a:rPr lang="en">
                <a:latin typeface="Roboto"/>
                <a:ea typeface="Roboto"/>
                <a:cs typeface="Roboto"/>
                <a:sym typeface="Roboto"/>
              </a:rPr>
              <a:t>=0.5</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Results Obtained </a:t>
            </a:r>
            <a:endParaRPr sz="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Generated summary files for A1 and A2 summary sets</a:t>
            </a:r>
            <a:endParaRPr/>
          </a:p>
        </p:txBody>
      </p:sp>
      <p:pic>
        <p:nvPicPr>
          <p:cNvPr id="134" name="Google Shape;134;p20"/>
          <p:cNvPicPr preferRelativeResize="0"/>
          <p:nvPr/>
        </p:nvPicPr>
        <p:blipFill rotWithShape="1">
          <a:blip r:embed="rId3">
            <a:alphaModFix/>
          </a:blip>
          <a:srcRect b="0" l="2221" r="16398" t="0"/>
          <a:stretch/>
        </p:blipFill>
        <p:spPr>
          <a:xfrm>
            <a:off x="990200" y="1147900"/>
            <a:ext cx="2526550" cy="3927150"/>
          </a:xfrm>
          <a:prstGeom prst="rect">
            <a:avLst/>
          </a:prstGeom>
          <a:noFill/>
          <a:ln>
            <a:noFill/>
          </a:ln>
        </p:spPr>
      </p:pic>
      <p:pic>
        <p:nvPicPr>
          <p:cNvPr id="135" name="Google Shape;135;p20"/>
          <p:cNvPicPr preferRelativeResize="0"/>
          <p:nvPr/>
        </p:nvPicPr>
        <p:blipFill>
          <a:blip r:embed="rId4">
            <a:alphaModFix/>
          </a:blip>
          <a:stretch>
            <a:fillRect/>
          </a:stretch>
        </p:blipFill>
        <p:spPr>
          <a:xfrm>
            <a:off x="5324925" y="1162725"/>
            <a:ext cx="2608850" cy="3897500"/>
          </a:xfrm>
          <a:prstGeom prst="rect">
            <a:avLst/>
          </a:prstGeom>
          <a:noFill/>
          <a:ln>
            <a:noFill/>
          </a:ln>
        </p:spPr>
      </p:pic>
      <p:sp>
        <p:nvSpPr>
          <p:cNvPr id="136" name="Google Shape;136;p20"/>
          <p:cNvSpPr txBox="1"/>
          <p:nvPr/>
        </p:nvSpPr>
        <p:spPr>
          <a:xfrm>
            <a:off x="420025" y="790375"/>
            <a:ext cx="37542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Generated Summary file list for A1 reference</a:t>
            </a:r>
            <a:endParaRPr>
              <a:latin typeface="Roboto"/>
              <a:ea typeface="Roboto"/>
              <a:cs typeface="Roboto"/>
              <a:sym typeface="Roboto"/>
            </a:endParaRPr>
          </a:p>
        </p:txBody>
      </p:sp>
      <p:sp>
        <p:nvSpPr>
          <p:cNvPr id="137" name="Google Shape;137;p20"/>
          <p:cNvSpPr txBox="1"/>
          <p:nvPr/>
        </p:nvSpPr>
        <p:spPr>
          <a:xfrm>
            <a:off x="4741625" y="790375"/>
            <a:ext cx="39240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Generated Summary file list with A2 reference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1000" y="0"/>
            <a:ext cx="93060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Generated summaries for lambda=0.3 , 0.5 , 0.7 for a particular document as A1 reference</a:t>
            </a:r>
            <a:endParaRPr/>
          </a:p>
        </p:txBody>
      </p:sp>
      <p:pic>
        <p:nvPicPr>
          <p:cNvPr id="143" name="Google Shape;143;p21"/>
          <p:cNvPicPr preferRelativeResize="0"/>
          <p:nvPr/>
        </p:nvPicPr>
        <p:blipFill rotWithShape="1">
          <a:blip r:embed="rId3">
            <a:alphaModFix/>
          </a:blip>
          <a:srcRect b="66757" l="0" r="0" t="0"/>
          <a:stretch/>
        </p:blipFill>
        <p:spPr>
          <a:xfrm>
            <a:off x="316300" y="1004750"/>
            <a:ext cx="8675301" cy="989300"/>
          </a:xfrm>
          <a:prstGeom prst="rect">
            <a:avLst/>
          </a:prstGeom>
          <a:noFill/>
          <a:ln>
            <a:noFill/>
          </a:ln>
        </p:spPr>
      </p:pic>
      <p:sp>
        <p:nvSpPr>
          <p:cNvPr id="144" name="Google Shape;144;p21"/>
          <p:cNvSpPr txBox="1"/>
          <p:nvPr/>
        </p:nvSpPr>
        <p:spPr>
          <a:xfrm>
            <a:off x="1369200" y="1882725"/>
            <a:ext cx="56949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p21"/>
          <p:cNvSpPr txBox="1"/>
          <p:nvPr/>
        </p:nvSpPr>
        <p:spPr>
          <a:xfrm>
            <a:off x="1273750" y="672400"/>
            <a:ext cx="6363000" cy="20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Oswald"/>
                <a:ea typeface="Oswald"/>
                <a:cs typeface="Oswald"/>
                <a:sym typeface="Oswald"/>
              </a:rPr>
              <a:t>Original full document-(1953_L_1.txt)</a:t>
            </a:r>
            <a:endParaRPr u="sng">
              <a:latin typeface="Oswald"/>
              <a:ea typeface="Oswald"/>
              <a:cs typeface="Oswald"/>
              <a:sym typeface="Oswald"/>
            </a:endParaRPr>
          </a:p>
        </p:txBody>
      </p:sp>
      <p:sp>
        <p:nvSpPr>
          <p:cNvPr id="146" name="Google Shape;146;p21"/>
          <p:cNvSpPr txBox="1"/>
          <p:nvPr/>
        </p:nvSpPr>
        <p:spPr>
          <a:xfrm>
            <a:off x="1992250" y="1930450"/>
            <a:ext cx="5244300" cy="2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Oswald"/>
                <a:ea typeface="Oswald"/>
                <a:cs typeface="Oswald"/>
                <a:sym typeface="Oswald"/>
              </a:rPr>
              <a:t>Generated summary Lambda=0.3 (sumA1_1953_L_1_0.3.txt)</a:t>
            </a:r>
            <a:endParaRPr u="sng">
              <a:latin typeface="Oswald"/>
              <a:ea typeface="Oswald"/>
              <a:cs typeface="Oswald"/>
              <a:sym typeface="Oswald"/>
            </a:endParaRPr>
          </a:p>
        </p:txBody>
      </p:sp>
      <p:pic>
        <p:nvPicPr>
          <p:cNvPr id="147" name="Google Shape;147;p21"/>
          <p:cNvPicPr preferRelativeResize="0"/>
          <p:nvPr/>
        </p:nvPicPr>
        <p:blipFill rotWithShape="1">
          <a:blip r:embed="rId4">
            <a:alphaModFix/>
          </a:blip>
          <a:srcRect b="84330" l="0" r="0" t="0"/>
          <a:stretch/>
        </p:blipFill>
        <p:spPr>
          <a:xfrm>
            <a:off x="316300" y="2314225"/>
            <a:ext cx="8675301" cy="546151"/>
          </a:xfrm>
          <a:prstGeom prst="rect">
            <a:avLst/>
          </a:prstGeom>
          <a:noFill/>
          <a:ln>
            <a:noFill/>
          </a:ln>
        </p:spPr>
      </p:pic>
      <p:sp>
        <p:nvSpPr>
          <p:cNvPr id="148" name="Google Shape;148;p21"/>
          <p:cNvSpPr txBox="1"/>
          <p:nvPr/>
        </p:nvSpPr>
        <p:spPr>
          <a:xfrm>
            <a:off x="2127550" y="2800075"/>
            <a:ext cx="4973700" cy="30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Oswald"/>
                <a:ea typeface="Oswald"/>
                <a:cs typeface="Oswald"/>
                <a:sym typeface="Oswald"/>
              </a:rPr>
              <a:t>Generated summary Lambda=0.5(sumA1_1953_L_1_0.5.txt)</a:t>
            </a:r>
            <a:endParaRPr u="sng">
              <a:latin typeface="Oswald"/>
              <a:ea typeface="Oswald"/>
              <a:cs typeface="Oswald"/>
              <a:sym typeface="Oswald"/>
            </a:endParaRPr>
          </a:p>
          <a:p>
            <a:pPr indent="0" lvl="0" marL="0" rtl="0" algn="ctr">
              <a:spcBef>
                <a:spcPts val="0"/>
              </a:spcBef>
              <a:spcAft>
                <a:spcPts val="0"/>
              </a:spcAft>
              <a:buNone/>
            </a:pPr>
            <a:r>
              <a:t/>
            </a:r>
            <a:endParaRPr u="sng">
              <a:latin typeface="Oswald"/>
              <a:ea typeface="Oswald"/>
              <a:cs typeface="Oswald"/>
              <a:sym typeface="Oswald"/>
            </a:endParaRPr>
          </a:p>
        </p:txBody>
      </p:sp>
      <p:pic>
        <p:nvPicPr>
          <p:cNvPr id="149" name="Google Shape;149;p21"/>
          <p:cNvPicPr preferRelativeResize="0"/>
          <p:nvPr/>
        </p:nvPicPr>
        <p:blipFill rotWithShape="1">
          <a:blip r:embed="rId5">
            <a:alphaModFix/>
          </a:blip>
          <a:srcRect b="78735" l="0" r="0" t="0"/>
          <a:stretch/>
        </p:blipFill>
        <p:spPr>
          <a:xfrm>
            <a:off x="312763" y="3180550"/>
            <a:ext cx="8714627" cy="690650"/>
          </a:xfrm>
          <a:prstGeom prst="rect">
            <a:avLst/>
          </a:prstGeom>
          <a:noFill/>
          <a:ln>
            <a:noFill/>
          </a:ln>
        </p:spPr>
      </p:pic>
      <p:sp>
        <p:nvSpPr>
          <p:cNvPr id="150" name="Google Shape;150;p21"/>
          <p:cNvSpPr txBox="1"/>
          <p:nvPr/>
        </p:nvSpPr>
        <p:spPr>
          <a:xfrm>
            <a:off x="2127550" y="3871200"/>
            <a:ext cx="4973700" cy="30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Oswald"/>
                <a:ea typeface="Oswald"/>
                <a:cs typeface="Oswald"/>
                <a:sym typeface="Oswald"/>
              </a:rPr>
              <a:t>Generated summary Lambda=0.7(sumA1_1953_L_1_0.7.txt)</a:t>
            </a:r>
            <a:endParaRPr u="sng">
              <a:latin typeface="Oswald"/>
              <a:ea typeface="Oswald"/>
              <a:cs typeface="Oswald"/>
              <a:sym typeface="Oswald"/>
            </a:endParaRPr>
          </a:p>
          <a:p>
            <a:pPr indent="0" lvl="0" marL="0" rtl="0" algn="ctr">
              <a:spcBef>
                <a:spcPts val="0"/>
              </a:spcBef>
              <a:spcAft>
                <a:spcPts val="0"/>
              </a:spcAft>
              <a:buNone/>
            </a:pPr>
            <a:r>
              <a:t/>
            </a:r>
            <a:endParaRPr u="sng">
              <a:latin typeface="Oswald"/>
              <a:ea typeface="Oswald"/>
              <a:cs typeface="Oswald"/>
              <a:sym typeface="Oswald"/>
            </a:endParaRPr>
          </a:p>
        </p:txBody>
      </p:sp>
      <p:pic>
        <p:nvPicPr>
          <p:cNvPr id="151" name="Google Shape;151;p21"/>
          <p:cNvPicPr preferRelativeResize="0"/>
          <p:nvPr/>
        </p:nvPicPr>
        <p:blipFill rotWithShape="1">
          <a:blip r:embed="rId6">
            <a:alphaModFix/>
          </a:blip>
          <a:srcRect b="78044" l="0" r="0" t="0"/>
          <a:stretch/>
        </p:blipFill>
        <p:spPr>
          <a:xfrm>
            <a:off x="258475" y="4300600"/>
            <a:ext cx="8772450" cy="69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