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theme/theme7.xml" ContentType="application/vnd.openxmlformats-officedocument.theme+xml"/>
  <Override PartName="/ppt/slideLayouts/slideLayout11.xml" ContentType="application/vnd.openxmlformats-officedocument.presentationml.slideLayout+xml"/>
  <Override PartName="/ppt/theme/theme8.xml" ContentType="application/vnd.openxmlformats-officedocument.theme+xml"/>
  <Override PartName="/ppt/slideLayouts/slideLayout12.xml" ContentType="application/vnd.openxmlformats-officedocument.presentationml.slideLayout+xml"/>
  <Override PartName="/ppt/theme/theme9.xml" ContentType="application/vnd.openxmlformats-officedocument.theme+xml"/>
  <Override PartName="/ppt/slideLayouts/slideLayout13.xml" ContentType="application/vnd.openxmlformats-officedocument.presentationml.slideLayout+xml"/>
  <Override PartName="/ppt/theme/theme10.xml" ContentType="application/vnd.openxmlformats-officedocument.theme+xml"/>
  <Override PartName="/ppt/slideLayouts/slideLayout14.xml" ContentType="application/vnd.openxmlformats-officedocument.presentationml.slideLayout+xml"/>
  <Override PartName="/ppt/theme/theme11.xml" ContentType="application/vnd.openxmlformats-officedocument.theme+xml"/>
  <Override PartName="/ppt/slideLayouts/slideLayout15.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 id="2147483655" r:id="rId3"/>
    <p:sldMasterId id="2147483657" r:id="rId4"/>
    <p:sldMasterId id="2147483659" r:id="rId5"/>
    <p:sldMasterId id="2147483661" r:id="rId6"/>
    <p:sldMasterId id="2147483663" r:id="rId7"/>
    <p:sldMasterId id="2147483665" r:id="rId8"/>
    <p:sldMasterId id="2147483667" r:id="rId9"/>
    <p:sldMasterId id="2147483669" r:id="rId10"/>
    <p:sldMasterId id="2147483671" r:id="rId11"/>
    <p:sldMasterId id="2147483673" r:id="rId12"/>
  </p:sldMasterIdLst>
  <p:notesMasterIdLst>
    <p:notesMasterId r:id="rId52"/>
  </p:notesMasterIdLst>
  <p:sldIdLst>
    <p:sldId id="256" r:id="rId13"/>
    <p:sldId id="257" r:id="rId14"/>
    <p:sldId id="258" r:id="rId15"/>
    <p:sldId id="295" r:id="rId16"/>
    <p:sldId id="294" r:id="rId17"/>
    <p:sldId id="259" r:id="rId18"/>
    <p:sldId id="260" r:id="rId19"/>
    <p:sldId id="261" r:id="rId20"/>
    <p:sldId id="262" r:id="rId21"/>
    <p:sldId id="263" r:id="rId22"/>
    <p:sldId id="264" r:id="rId23"/>
    <p:sldId id="265" r:id="rId24"/>
    <p:sldId id="267" r:id="rId25"/>
    <p:sldId id="271" r:id="rId26"/>
    <p:sldId id="269" r:id="rId27"/>
    <p:sldId id="270"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2" r:id="rId47"/>
    <p:sldId id="291" r:id="rId48"/>
    <p:sldId id="290" r:id="rId49"/>
    <p:sldId id="293" r:id="rId50"/>
    <p:sldId id="268" r:id="rId51"/>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3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slide" Target="slides/slide38.xml"/><Relationship Id="rId55"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39.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8"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US" sz="1800" b="0" strike="noStrike" spc="-1">
                <a:solidFill>
                  <a:schemeClr val="dk1"/>
                </a:solidFill>
                <a:latin typeface="Arial"/>
              </a:rPr>
              <a:t>Click to move the slide</a:t>
            </a:r>
          </a:p>
        </p:txBody>
      </p:sp>
      <p:sp>
        <p:nvSpPr>
          <p:cNvPr id="249"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IN" sz="2000" b="0" strike="noStrike" spc="-1">
                <a:solidFill>
                  <a:srgbClr val="000000"/>
                </a:solidFill>
                <a:latin typeface="Arial"/>
              </a:rPr>
              <a:t>Click to edit the notes format</a:t>
            </a:r>
          </a:p>
        </p:txBody>
      </p:sp>
      <p:sp>
        <p:nvSpPr>
          <p:cNvPr id="250"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IN" sz="1400" b="0" strike="noStrike" spc="-1">
                <a:solidFill>
                  <a:srgbClr val="000000"/>
                </a:solidFill>
                <a:latin typeface="Times New Roman"/>
              </a:rPr>
              <a:t>&lt;header&gt;</a:t>
            </a:r>
          </a:p>
        </p:txBody>
      </p:sp>
      <p:sp>
        <p:nvSpPr>
          <p:cNvPr id="251" name="PlaceHolder 4"/>
          <p:cNvSpPr>
            <a:spLocks noGrp="1"/>
          </p:cNvSpPr>
          <p:nvPr>
            <p:ph type="dt" idx="1"/>
          </p:nvPr>
        </p:nvSpPr>
        <p:spPr>
          <a:xfrm>
            <a:off x="4278960" y="0"/>
            <a:ext cx="3280680" cy="534240"/>
          </a:xfrm>
          <a:prstGeom prst="rect">
            <a:avLst/>
          </a:prstGeom>
          <a:noFill/>
          <a:ln w="0">
            <a:noFill/>
          </a:ln>
        </p:spPr>
        <p:txBody>
          <a:bodyPr lIns="0" tIns="0" rIns="0" bIns="0" anchor="t">
            <a:noAutofit/>
          </a:bodyPr>
          <a:lstStyle>
            <a:lvl1pPr indent="0" algn="r">
              <a:buNone/>
              <a:defRPr lang="en-IN" sz="1400" b="0" strike="noStrike" spc="-1">
                <a:solidFill>
                  <a:srgbClr val="000000"/>
                </a:solidFill>
                <a:latin typeface="Times New Roman"/>
              </a:defRPr>
            </a:lvl1pPr>
          </a:lstStyle>
          <a:p>
            <a:pPr indent="0" algn="r">
              <a:buNone/>
            </a:pPr>
            <a:r>
              <a:rPr lang="en-IN" sz="1400" b="0" strike="noStrike" spc="-1">
                <a:solidFill>
                  <a:srgbClr val="000000"/>
                </a:solidFill>
                <a:latin typeface="Times New Roman"/>
              </a:rPr>
              <a:t>&lt;date/time&gt;</a:t>
            </a:r>
          </a:p>
        </p:txBody>
      </p:sp>
      <p:sp>
        <p:nvSpPr>
          <p:cNvPr id="252" name="PlaceHolder 5"/>
          <p:cNvSpPr>
            <a:spLocks noGrp="1"/>
          </p:cNvSpPr>
          <p:nvPr>
            <p:ph type="ftr" idx="2"/>
          </p:nvPr>
        </p:nvSpPr>
        <p:spPr>
          <a:xfrm>
            <a:off x="0" y="10157400"/>
            <a:ext cx="3280680" cy="534240"/>
          </a:xfrm>
          <a:prstGeom prst="rect">
            <a:avLst/>
          </a:prstGeom>
          <a:noFill/>
          <a:ln w="0">
            <a:noFill/>
          </a:ln>
        </p:spPr>
        <p:txBody>
          <a:bodyPr lIns="0" tIns="0" rIns="0" bIns="0" anchor="b">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&lt;footer&gt;</a:t>
            </a:r>
          </a:p>
        </p:txBody>
      </p:sp>
      <p:sp>
        <p:nvSpPr>
          <p:cNvPr id="253" name="PlaceHolder 6"/>
          <p:cNvSpPr>
            <a:spLocks noGrp="1"/>
          </p:cNvSpPr>
          <p:nvPr>
            <p:ph type="sldNum" idx="3"/>
          </p:nvPr>
        </p:nvSpPr>
        <p:spPr>
          <a:xfrm>
            <a:off x="4278960" y="10157400"/>
            <a:ext cx="3280680" cy="534240"/>
          </a:xfrm>
          <a:prstGeom prst="rect">
            <a:avLst/>
          </a:prstGeom>
          <a:noFill/>
          <a:ln w="0">
            <a:noFill/>
          </a:ln>
        </p:spPr>
        <p:txBody>
          <a:bodyPr lIns="0" tIns="0" rIns="0" bIns="0" anchor="b">
            <a:noAutofit/>
          </a:bodyPr>
          <a:lstStyle>
            <a:lvl1pPr indent="0" algn="r">
              <a:buNone/>
              <a:defRPr lang="en-IN" sz="1400" b="0" strike="noStrike" spc="-1">
                <a:solidFill>
                  <a:srgbClr val="000000"/>
                </a:solidFill>
                <a:latin typeface="Times New Roman"/>
              </a:defRPr>
            </a:lvl1pPr>
          </a:lstStyle>
          <a:p>
            <a:pPr indent="0" algn="r">
              <a:buNone/>
            </a:pPr>
            <a:fld id="{BBF0DE35-2625-4E5B-844D-E324DFF19FB6}" type="slidenum">
              <a:rPr lang="en-IN" sz="1400" b="0" strike="noStrike" spc="-1">
                <a:solidFill>
                  <a:srgbClr val="000000"/>
                </a:solidFill>
                <a:latin typeface="Times New Roman"/>
              </a:rPr>
              <a:t>‹#›</a:t>
            </a:fld>
            <a:endParaRPr lang="en-IN"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noRot="1" noChangeAspect="1"/>
          </p:cNvSpPr>
          <p:nvPr>
            <p:ph type="sldImg"/>
          </p:nvPr>
        </p:nvSpPr>
        <p:spPr>
          <a:xfrm>
            <a:off x="1374775" y="1336675"/>
            <a:ext cx="4810125" cy="3608388"/>
          </a:xfrm>
          <a:prstGeom prst="rect">
            <a:avLst/>
          </a:prstGeom>
          <a:ln w="0">
            <a:noFill/>
          </a:ln>
        </p:spPr>
      </p:sp>
      <p:sp>
        <p:nvSpPr>
          <p:cNvPr id="285" name="PlaceHolder 2"/>
          <p:cNvSpPr>
            <a:spLocks noGrp="1"/>
          </p:cNvSpPr>
          <p:nvPr>
            <p:ph type="body"/>
          </p:nvPr>
        </p:nvSpPr>
        <p:spPr>
          <a:xfrm>
            <a:off x="755640" y="5145120"/>
            <a:ext cx="6048000" cy="4209840"/>
          </a:xfrm>
          <a:prstGeom prst="rect">
            <a:avLst/>
          </a:prstGeom>
          <a:noFill/>
          <a:ln w="0">
            <a:noFill/>
          </a:ln>
        </p:spPr>
        <p:txBody>
          <a:bodyPr lIns="91440" tIns="45720" rIns="91440" bIns="45720" anchor="t">
            <a:noAutofit/>
          </a:bodyPr>
          <a:lstStyle/>
          <a:p>
            <a:pPr marL="216000" indent="-216000">
              <a:buNone/>
            </a:pPr>
            <a:endParaRPr lang="en-IN" sz="1800" b="0" strike="noStrike" spc="-1">
              <a:solidFill>
                <a:srgbClr val="000000"/>
              </a:solidFill>
              <a:latin typeface="Arial"/>
            </a:endParaRPr>
          </a:p>
        </p:txBody>
      </p:sp>
      <p:sp>
        <p:nvSpPr>
          <p:cNvPr id="286" name="PlaceHolder 3"/>
          <p:cNvSpPr>
            <a:spLocks noGrp="1"/>
          </p:cNvSpPr>
          <p:nvPr>
            <p:ph type="sldNum" idx="4"/>
          </p:nvPr>
        </p:nvSpPr>
        <p:spPr>
          <a:xfrm>
            <a:off x="4281480" y="10155240"/>
            <a:ext cx="3276360" cy="536040"/>
          </a:xfrm>
          <a:prstGeom prst="rect">
            <a:avLst/>
          </a:prstGeom>
          <a:noFill/>
          <a:ln w="0">
            <a:noFill/>
          </a:ln>
        </p:spPr>
        <p:txBody>
          <a:bodyPr lIns="91440" tIns="45720" rIns="91440" bIns="45720" anchor="b">
            <a:noAutofit/>
          </a:bodyPr>
          <a:lstStyle>
            <a:lvl1pPr indent="0" algn="r" defTabSz="914400">
              <a:lnSpc>
                <a:spcPct val="100000"/>
              </a:lnSpc>
              <a:buNone/>
              <a:defRPr lang="en-US" sz="1200" b="0" strike="noStrike" spc="-1">
                <a:solidFill>
                  <a:schemeClr val="dk1"/>
                </a:solidFill>
                <a:latin typeface="+mn-lt"/>
                <a:ea typeface="+mn-ea"/>
              </a:defRPr>
            </a:lvl1pPr>
          </a:lstStyle>
          <a:p>
            <a:pPr indent="0" algn="r" defTabSz="914400">
              <a:lnSpc>
                <a:spcPct val="100000"/>
              </a:lnSpc>
              <a:buNone/>
            </a:pPr>
            <a:fld id="{1CAA799F-928A-41CA-BC42-906CCB736372}" type="slidenum">
              <a:rPr lang="en-US" sz="1200" b="0" strike="noStrike" spc="-1">
                <a:solidFill>
                  <a:schemeClr val="dk1"/>
                </a:solidFill>
                <a:latin typeface="+mn-lt"/>
                <a:ea typeface="+mn-ea"/>
              </a:rPr>
              <a:t>1</a:t>
            </a:fld>
            <a:endParaRPr lang="en-IN" sz="1200" b="0" strike="noStrike" spc="-1">
              <a:solidFill>
                <a:srgbClr val="000000"/>
              </a:solidFill>
              <a:latin typeface="Times New Roman"/>
            </a:endParaRPr>
          </a:p>
        </p:txBody>
      </p:sp>
      <p:sp>
        <p:nvSpPr>
          <p:cNvPr id="287" name="PlaceHolder 4"/>
          <p:cNvSpPr>
            <a:spLocks noGrp="1"/>
          </p:cNvSpPr>
          <p:nvPr>
            <p:ph type="ftr" idx="5"/>
          </p:nvPr>
        </p:nvSpPr>
        <p:spPr>
          <a:xfrm>
            <a:off x="0" y="10155240"/>
            <a:ext cx="3276360" cy="536040"/>
          </a:xfrm>
          <a:prstGeom prst="rect">
            <a:avLst/>
          </a:prstGeom>
          <a:noFill/>
          <a:ln w="0">
            <a:noFill/>
          </a:ln>
        </p:spPr>
        <p:txBody>
          <a:bodyPr lIns="91440" tIns="45720" rIns="91440" bIns="45720" anchor="b">
            <a:noAutofit/>
          </a:bodyPr>
          <a:lstStyle>
            <a:lvl1pPr indent="0">
              <a:lnSpc>
                <a:spcPct val="100000"/>
              </a:lnSpc>
              <a:buNone/>
              <a:defRPr lang="en-US" sz="1200" b="0" strike="noStrike" spc="-1">
                <a:solidFill>
                  <a:srgbClr val="000000"/>
                </a:solidFill>
                <a:latin typeface="Times New Roman"/>
              </a:defRPr>
            </a:lvl1pPr>
          </a:lstStyle>
          <a:p>
            <a:pPr indent="0">
              <a:lnSpc>
                <a:spcPct val="100000"/>
              </a:lnSpc>
              <a:buNone/>
            </a:pPr>
            <a:r>
              <a:rPr lang="en-US" sz="1200" b="0" strike="noStrike" spc="-1">
                <a:solidFill>
                  <a:srgbClr val="000000"/>
                </a:solidFill>
                <a:latin typeface="Times New Roman"/>
              </a:rPr>
              <a:t>Name of the faculty [Group: G00] [Sem:2nd]</a:t>
            </a:r>
            <a:endParaRPr lang="en-IN"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145"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14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mediaAndTx" preserve="1">
  <p:cSld name="Centered Tex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Tx" preserve="1">
  <p:cSld name="Title, 2 Content and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199"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200"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201"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Content and 2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222"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223"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224"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24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246"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247"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lank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18"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mediaAndTx"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Blank Slide">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20"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40"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41"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6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6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65"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66"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106"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125"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3.xml"/><Relationship Id="rId4" Type="http://schemas.openxmlformats.org/officeDocument/2006/relationships/image" Target="../media/image2.jpe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4.xml"/><Relationship Id="rId4" Type="http://schemas.openxmlformats.org/officeDocument/2006/relationships/image" Target="../media/image2.jpe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5.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5.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6.xml"/><Relationship Id="rId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7.xml"/><Relationship Id="rId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8.xml"/><Relationship Id="rId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9.xml"/><Relationship Id="rId4"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10.xml"/><Relationship Id="rId4" Type="http://schemas.openxmlformats.org/officeDocument/2006/relationships/image" Target="../media/image2.jpe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11.xml"/><Relationship Id="rId4" Type="http://schemas.openxmlformats.org/officeDocument/2006/relationships/image" Target="../media/image2.jpe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12.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CustomShape 1"/>
          <p:cNvSpPr/>
          <p:nvPr/>
        </p:nvSpPr>
        <p:spPr>
          <a:xfrm>
            <a:off x="0" y="0"/>
            <a:ext cx="914328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8" name="CustomShape 2"/>
          <p:cNvSpPr/>
          <p:nvPr/>
        </p:nvSpPr>
        <p:spPr>
          <a:xfrm flipV="1">
            <a:off x="0" y="6704640"/>
            <a:ext cx="9143280" cy="19728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2" name="Picture 10" descr="LOGO.gif"/>
          <p:cNvPicPr/>
          <p:nvPr/>
        </p:nvPicPr>
        <p:blipFill>
          <a:blip r:embed="rId6"/>
          <a:srcRect b="10714"/>
          <a:stretch/>
        </p:blipFill>
        <p:spPr>
          <a:xfrm>
            <a:off x="6553080" y="228600"/>
            <a:ext cx="2056680" cy="634320"/>
          </a:xfrm>
          <a:prstGeom prst="rect">
            <a:avLst/>
          </a:prstGeom>
          <a:ln w="9360">
            <a:noFill/>
          </a:ln>
        </p:spPr>
      </p:pic>
      <p:pic>
        <p:nvPicPr>
          <p:cNvPr id="3" name="Picture 10" descr="LOGO.gif"/>
          <p:cNvPicPr/>
          <p:nvPr/>
        </p:nvPicPr>
        <p:blipFill>
          <a:blip r:embed="rId6"/>
          <a:srcRect b="10714"/>
          <a:stretch/>
        </p:blipFill>
        <p:spPr>
          <a:xfrm>
            <a:off x="6553080" y="228600"/>
            <a:ext cx="2056680" cy="634320"/>
          </a:xfrm>
          <a:prstGeom prst="rect">
            <a:avLst/>
          </a:prstGeom>
          <a:ln w="9360">
            <a:noFill/>
          </a:ln>
        </p:spPr>
      </p:pic>
      <p:grpSp>
        <p:nvGrpSpPr>
          <p:cNvPr id="4" name="Group 3"/>
          <p:cNvGrpSpPr/>
          <p:nvPr/>
        </p:nvGrpSpPr>
        <p:grpSpPr>
          <a:xfrm>
            <a:off x="6146640" y="0"/>
            <a:ext cx="2996640" cy="875520"/>
            <a:chOff x="6146640" y="0"/>
            <a:chExt cx="2996640" cy="875520"/>
          </a:xfrm>
        </p:grpSpPr>
        <p:sp>
          <p:nvSpPr>
            <p:cNvPr id="5" name="CustomShape 4"/>
            <p:cNvSpPr/>
            <p:nvPr/>
          </p:nvSpPr>
          <p:spPr>
            <a:xfrm>
              <a:off x="6146640" y="0"/>
              <a:ext cx="299664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6" name="Picture 9" descr="LOGO.gif"/>
            <p:cNvPicPr/>
            <p:nvPr/>
          </p:nvPicPr>
          <p:blipFill>
            <a:blip r:embed="rId6"/>
            <a:srcRect b="10714"/>
            <a:stretch/>
          </p:blipFill>
          <p:spPr>
            <a:xfrm>
              <a:off x="6553080" y="228600"/>
              <a:ext cx="2056680" cy="634320"/>
            </a:xfrm>
            <a:prstGeom prst="rect">
              <a:avLst/>
            </a:prstGeom>
            <a:ln w="9360">
              <a:noFill/>
            </a:ln>
          </p:spPr>
        </p:pic>
        <p:sp>
          <p:nvSpPr>
            <p:cNvPr id="7" name="CustomShape 5"/>
            <p:cNvSpPr/>
            <p:nvPr/>
          </p:nvSpPr>
          <p:spPr>
            <a:xfrm>
              <a:off x="6527880" y="190440"/>
              <a:ext cx="2075760" cy="68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grpSp>
      <p:pic>
        <p:nvPicPr>
          <p:cNvPr id="8" name="Picture 15" descr="logo.jpg"/>
          <p:cNvPicPr/>
          <p:nvPr/>
        </p:nvPicPr>
        <p:blipFill>
          <a:blip r:embed="rId7"/>
          <a:stretch/>
        </p:blipFill>
        <p:spPr>
          <a:xfrm>
            <a:off x="6553080" y="228600"/>
            <a:ext cx="1920240" cy="608760"/>
          </a:xfrm>
          <a:prstGeom prst="rect">
            <a:avLst/>
          </a:prstGeom>
          <a:ln w="9360">
            <a:noFill/>
          </a:ln>
        </p:spPr>
      </p:pic>
      <p:pic>
        <p:nvPicPr>
          <p:cNvPr id="9" name="Picture 10" descr="LOGO.gif"/>
          <p:cNvPicPr/>
          <p:nvPr/>
        </p:nvPicPr>
        <p:blipFill>
          <a:blip r:embed="rId6"/>
          <a:srcRect b="10714"/>
          <a:stretch/>
        </p:blipFill>
        <p:spPr>
          <a:xfrm>
            <a:off x="6553080" y="228600"/>
            <a:ext cx="2056680" cy="634320"/>
          </a:xfrm>
          <a:prstGeom prst="rect">
            <a:avLst/>
          </a:prstGeom>
          <a:ln w="9360">
            <a:noFill/>
          </a:ln>
        </p:spPr>
      </p:pic>
      <p:grpSp>
        <p:nvGrpSpPr>
          <p:cNvPr id="10" name="Group 6"/>
          <p:cNvGrpSpPr/>
          <p:nvPr/>
        </p:nvGrpSpPr>
        <p:grpSpPr>
          <a:xfrm>
            <a:off x="6146640" y="0"/>
            <a:ext cx="2996640" cy="875520"/>
            <a:chOff x="6146640" y="0"/>
            <a:chExt cx="2996640" cy="875520"/>
          </a:xfrm>
        </p:grpSpPr>
        <p:sp>
          <p:nvSpPr>
            <p:cNvPr id="11" name="CustomShape 7"/>
            <p:cNvSpPr/>
            <p:nvPr/>
          </p:nvSpPr>
          <p:spPr>
            <a:xfrm>
              <a:off x="6146640" y="0"/>
              <a:ext cx="299664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12" name="Picture 9" descr="LOGO.gif"/>
            <p:cNvPicPr/>
            <p:nvPr/>
          </p:nvPicPr>
          <p:blipFill>
            <a:blip r:embed="rId6"/>
            <a:srcRect b="10714"/>
            <a:stretch/>
          </p:blipFill>
          <p:spPr>
            <a:xfrm>
              <a:off x="6553080" y="228600"/>
              <a:ext cx="2056680" cy="634320"/>
            </a:xfrm>
            <a:prstGeom prst="rect">
              <a:avLst/>
            </a:prstGeom>
            <a:ln w="9360">
              <a:noFill/>
            </a:ln>
          </p:spPr>
        </p:pic>
        <p:sp>
          <p:nvSpPr>
            <p:cNvPr id="13" name="CustomShape 8"/>
            <p:cNvSpPr/>
            <p:nvPr/>
          </p:nvSpPr>
          <p:spPr>
            <a:xfrm>
              <a:off x="6527880" y="190440"/>
              <a:ext cx="2075760" cy="68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grpSp>
      <p:pic>
        <p:nvPicPr>
          <p:cNvPr id="14" name="Picture 15" descr="logo.jpg"/>
          <p:cNvPicPr/>
          <p:nvPr/>
        </p:nvPicPr>
        <p:blipFill>
          <a:blip r:embed="rId7"/>
          <a:stretch/>
        </p:blipFill>
        <p:spPr>
          <a:xfrm>
            <a:off x="6553080" y="228600"/>
            <a:ext cx="1920240" cy="608760"/>
          </a:xfrm>
          <a:prstGeom prst="rect">
            <a:avLst/>
          </a:prstGeom>
          <a:ln w="9360">
            <a:noFill/>
          </a:ln>
        </p:spPr>
      </p:pic>
      <p:sp>
        <p:nvSpPr>
          <p:cNvPr id="1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buNone/>
            </a:pPr>
            <a:r>
              <a:rPr lang="en-US" sz="1800" b="0" strike="noStrike" spc="-1">
                <a:solidFill>
                  <a:schemeClr val="dk1"/>
                </a:solidFill>
                <a:latin typeface="Arial"/>
              </a:rPr>
              <a:t>Click to edit the title text format</a:t>
            </a:r>
          </a:p>
        </p:txBody>
      </p:sp>
      <p:sp>
        <p:nvSpPr>
          <p:cNvPr id="16" name="PlaceHolder 2"/>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 name="CustomShape 1"/>
          <p:cNvSpPr/>
          <p:nvPr/>
        </p:nvSpPr>
        <p:spPr>
          <a:xfrm>
            <a:off x="0" y="0"/>
            <a:ext cx="914328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80" name="CustomShape 2"/>
          <p:cNvSpPr/>
          <p:nvPr/>
        </p:nvSpPr>
        <p:spPr>
          <a:xfrm flipV="1">
            <a:off x="0" y="6704640"/>
            <a:ext cx="9143280" cy="19728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181" name="Picture 10" descr="LOGO.gif"/>
          <p:cNvPicPr/>
          <p:nvPr/>
        </p:nvPicPr>
        <p:blipFill>
          <a:blip r:embed="rId3"/>
          <a:srcRect b="10714"/>
          <a:stretch/>
        </p:blipFill>
        <p:spPr>
          <a:xfrm>
            <a:off x="6553080" y="228600"/>
            <a:ext cx="2056680" cy="634320"/>
          </a:xfrm>
          <a:prstGeom prst="rect">
            <a:avLst/>
          </a:prstGeom>
          <a:ln w="9360">
            <a:noFill/>
          </a:ln>
        </p:spPr>
      </p:pic>
      <p:pic>
        <p:nvPicPr>
          <p:cNvPr id="182" name="Picture 10" descr="LOGO.gif"/>
          <p:cNvPicPr/>
          <p:nvPr/>
        </p:nvPicPr>
        <p:blipFill>
          <a:blip r:embed="rId3"/>
          <a:srcRect b="10714"/>
          <a:stretch/>
        </p:blipFill>
        <p:spPr>
          <a:xfrm>
            <a:off x="6553080" y="228600"/>
            <a:ext cx="2056680" cy="634320"/>
          </a:xfrm>
          <a:prstGeom prst="rect">
            <a:avLst/>
          </a:prstGeom>
          <a:ln w="9360">
            <a:noFill/>
          </a:ln>
        </p:spPr>
      </p:pic>
      <p:grpSp>
        <p:nvGrpSpPr>
          <p:cNvPr id="183" name="Group 3"/>
          <p:cNvGrpSpPr/>
          <p:nvPr/>
        </p:nvGrpSpPr>
        <p:grpSpPr>
          <a:xfrm>
            <a:off x="6146640" y="0"/>
            <a:ext cx="2996640" cy="875520"/>
            <a:chOff x="6146640" y="0"/>
            <a:chExt cx="2996640" cy="875520"/>
          </a:xfrm>
        </p:grpSpPr>
        <p:sp>
          <p:nvSpPr>
            <p:cNvPr id="184" name="CustomShape 4"/>
            <p:cNvSpPr/>
            <p:nvPr/>
          </p:nvSpPr>
          <p:spPr>
            <a:xfrm>
              <a:off x="6146640" y="0"/>
              <a:ext cx="299664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185" name="Picture 9" descr="LOGO.gif"/>
            <p:cNvPicPr/>
            <p:nvPr/>
          </p:nvPicPr>
          <p:blipFill>
            <a:blip r:embed="rId3"/>
            <a:srcRect b="10714"/>
            <a:stretch/>
          </p:blipFill>
          <p:spPr>
            <a:xfrm>
              <a:off x="6553080" y="228600"/>
              <a:ext cx="2056680" cy="634320"/>
            </a:xfrm>
            <a:prstGeom prst="rect">
              <a:avLst/>
            </a:prstGeom>
            <a:ln w="9360">
              <a:noFill/>
            </a:ln>
          </p:spPr>
        </p:pic>
        <p:sp>
          <p:nvSpPr>
            <p:cNvPr id="186" name="CustomShape 5"/>
            <p:cNvSpPr/>
            <p:nvPr/>
          </p:nvSpPr>
          <p:spPr>
            <a:xfrm>
              <a:off x="6527880" y="190440"/>
              <a:ext cx="2075760" cy="68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grpSp>
      <p:pic>
        <p:nvPicPr>
          <p:cNvPr id="187" name="Picture 15" descr="logo.jpg"/>
          <p:cNvPicPr/>
          <p:nvPr/>
        </p:nvPicPr>
        <p:blipFill>
          <a:blip r:embed="rId4"/>
          <a:stretch/>
        </p:blipFill>
        <p:spPr>
          <a:xfrm>
            <a:off x="6553080" y="228600"/>
            <a:ext cx="1920240" cy="608760"/>
          </a:xfrm>
          <a:prstGeom prst="rect">
            <a:avLst/>
          </a:prstGeom>
          <a:ln w="9360">
            <a:noFill/>
          </a:ln>
        </p:spPr>
      </p:pic>
      <p:pic>
        <p:nvPicPr>
          <p:cNvPr id="188" name="Picture 10" descr="LOGO.gif"/>
          <p:cNvPicPr/>
          <p:nvPr/>
        </p:nvPicPr>
        <p:blipFill>
          <a:blip r:embed="rId3"/>
          <a:srcRect b="10714"/>
          <a:stretch/>
        </p:blipFill>
        <p:spPr>
          <a:xfrm>
            <a:off x="6553080" y="228600"/>
            <a:ext cx="2056680" cy="634320"/>
          </a:xfrm>
          <a:prstGeom prst="rect">
            <a:avLst/>
          </a:prstGeom>
          <a:ln w="9360">
            <a:noFill/>
          </a:ln>
        </p:spPr>
      </p:pic>
      <p:grpSp>
        <p:nvGrpSpPr>
          <p:cNvPr id="189" name="Group 6"/>
          <p:cNvGrpSpPr/>
          <p:nvPr/>
        </p:nvGrpSpPr>
        <p:grpSpPr>
          <a:xfrm>
            <a:off x="6146640" y="0"/>
            <a:ext cx="2996640" cy="875520"/>
            <a:chOff x="6146640" y="0"/>
            <a:chExt cx="2996640" cy="875520"/>
          </a:xfrm>
        </p:grpSpPr>
        <p:sp>
          <p:nvSpPr>
            <p:cNvPr id="190" name="CustomShape 7"/>
            <p:cNvSpPr/>
            <p:nvPr/>
          </p:nvSpPr>
          <p:spPr>
            <a:xfrm>
              <a:off x="6146640" y="0"/>
              <a:ext cx="299664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191" name="Picture 9" descr="LOGO.gif"/>
            <p:cNvPicPr/>
            <p:nvPr/>
          </p:nvPicPr>
          <p:blipFill>
            <a:blip r:embed="rId3"/>
            <a:srcRect b="10714"/>
            <a:stretch/>
          </p:blipFill>
          <p:spPr>
            <a:xfrm>
              <a:off x="6553080" y="228600"/>
              <a:ext cx="2056680" cy="634320"/>
            </a:xfrm>
            <a:prstGeom prst="rect">
              <a:avLst/>
            </a:prstGeom>
            <a:ln w="9360">
              <a:noFill/>
            </a:ln>
          </p:spPr>
        </p:pic>
        <p:sp>
          <p:nvSpPr>
            <p:cNvPr id="192" name="CustomShape 8"/>
            <p:cNvSpPr/>
            <p:nvPr/>
          </p:nvSpPr>
          <p:spPr>
            <a:xfrm>
              <a:off x="6527880" y="190440"/>
              <a:ext cx="2075760" cy="68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grpSp>
      <p:pic>
        <p:nvPicPr>
          <p:cNvPr id="193" name="Picture 15" descr="logo.jpg"/>
          <p:cNvPicPr/>
          <p:nvPr/>
        </p:nvPicPr>
        <p:blipFill>
          <a:blip r:embed="rId4"/>
          <a:stretch/>
        </p:blipFill>
        <p:spPr>
          <a:xfrm>
            <a:off x="6553080" y="228600"/>
            <a:ext cx="1920240" cy="608760"/>
          </a:xfrm>
          <a:prstGeom prst="rect">
            <a:avLst/>
          </a:prstGeom>
          <a:ln w="9360">
            <a:noFill/>
          </a:ln>
        </p:spPr>
      </p:pic>
      <p:sp>
        <p:nvSpPr>
          <p:cNvPr id="194" name="PlaceHolder 1"/>
          <p:cNvSpPr>
            <a:spLocks noGrp="1"/>
          </p:cNvSpPr>
          <p:nvPr>
            <p:ph type="title"/>
          </p:nvPr>
        </p:nvSpPr>
        <p:spPr>
          <a:xfrm>
            <a:off x="0" y="0"/>
            <a:ext cx="5485680" cy="91368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195" name="PlaceHolder 2"/>
          <p:cNvSpPr>
            <a:spLocks noGrp="1"/>
          </p:cNvSpPr>
          <p:nvPr>
            <p:ph type="body"/>
          </p:nvPr>
        </p:nvSpPr>
        <p:spPr>
          <a:xfrm>
            <a:off x="457200" y="1604520"/>
            <a:ext cx="4015440" cy="1896480"/>
          </a:xfrm>
          <a:prstGeom prst="rect">
            <a:avLst/>
          </a:prstGeom>
          <a:noFill/>
          <a:ln w="0">
            <a:noFill/>
          </a:ln>
        </p:spPr>
        <p:txBody>
          <a:bodyPr lIns="0" tIns="0" rIns="0" bIns="0" anchor="t">
            <a:normAutofit fontScale="49988" lnSpcReduction="20000"/>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Seventh Outline Level</a:t>
            </a:r>
          </a:p>
        </p:txBody>
      </p:sp>
      <p:sp>
        <p:nvSpPr>
          <p:cNvPr id="196" name="PlaceHolder 3"/>
          <p:cNvSpPr>
            <a:spLocks noGrp="1"/>
          </p:cNvSpPr>
          <p:nvPr>
            <p:ph type="body"/>
          </p:nvPr>
        </p:nvSpPr>
        <p:spPr>
          <a:xfrm>
            <a:off x="4674240" y="1604520"/>
            <a:ext cx="4015440" cy="3976920"/>
          </a:xfrm>
          <a:prstGeom prst="rect">
            <a:avLst/>
          </a:prstGeom>
          <a:noFill/>
          <a:ln w="0">
            <a:noFill/>
          </a:ln>
        </p:spPr>
        <p:txBody>
          <a:bodyPr lIns="0" tIns="0" rIns="0" bIns="0" anchor="t">
            <a:normAutofit fontScale="71769" lnSpcReduction="10000"/>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Seventh Outline Level</a:t>
            </a:r>
          </a:p>
        </p:txBody>
      </p:sp>
      <p:sp>
        <p:nvSpPr>
          <p:cNvPr id="197" name="PlaceHolder 4"/>
          <p:cNvSpPr>
            <a:spLocks noGrp="1"/>
          </p:cNvSpPr>
          <p:nvPr>
            <p:ph type="body"/>
          </p:nvPr>
        </p:nvSpPr>
        <p:spPr>
          <a:xfrm>
            <a:off x="457200" y="3682080"/>
            <a:ext cx="4015440" cy="1896480"/>
          </a:xfrm>
          <a:prstGeom prst="rect">
            <a:avLst/>
          </a:prstGeom>
          <a:noFill/>
          <a:ln w="0">
            <a:noFill/>
          </a:ln>
        </p:spPr>
        <p:txBody>
          <a:bodyPr lIns="0" tIns="0" rIns="0" bIns="0" anchor="t">
            <a:normAutofit fontScale="49988" lnSpcReduction="20000"/>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2" name="CustomShape 1"/>
          <p:cNvSpPr/>
          <p:nvPr/>
        </p:nvSpPr>
        <p:spPr>
          <a:xfrm>
            <a:off x="0" y="0"/>
            <a:ext cx="914328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03" name="CustomShape 2"/>
          <p:cNvSpPr/>
          <p:nvPr/>
        </p:nvSpPr>
        <p:spPr>
          <a:xfrm flipV="1">
            <a:off x="0" y="6704640"/>
            <a:ext cx="9143280" cy="19728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204" name="Picture 10" descr="LOGO.gif"/>
          <p:cNvPicPr/>
          <p:nvPr/>
        </p:nvPicPr>
        <p:blipFill>
          <a:blip r:embed="rId3"/>
          <a:srcRect b="10714"/>
          <a:stretch/>
        </p:blipFill>
        <p:spPr>
          <a:xfrm>
            <a:off x="6553080" y="228600"/>
            <a:ext cx="2056680" cy="634320"/>
          </a:xfrm>
          <a:prstGeom prst="rect">
            <a:avLst/>
          </a:prstGeom>
          <a:ln w="9360">
            <a:noFill/>
          </a:ln>
        </p:spPr>
      </p:pic>
      <p:pic>
        <p:nvPicPr>
          <p:cNvPr id="205" name="Picture 10" descr="LOGO.gif"/>
          <p:cNvPicPr/>
          <p:nvPr/>
        </p:nvPicPr>
        <p:blipFill>
          <a:blip r:embed="rId3"/>
          <a:srcRect b="10714"/>
          <a:stretch/>
        </p:blipFill>
        <p:spPr>
          <a:xfrm>
            <a:off x="6553080" y="228600"/>
            <a:ext cx="2056680" cy="634320"/>
          </a:xfrm>
          <a:prstGeom prst="rect">
            <a:avLst/>
          </a:prstGeom>
          <a:ln w="9360">
            <a:noFill/>
          </a:ln>
        </p:spPr>
      </p:pic>
      <p:grpSp>
        <p:nvGrpSpPr>
          <p:cNvPr id="206" name="Group 3"/>
          <p:cNvGrpSpPr/>
          <p:nvPr/>
        </p:nvGrpSpPr>
        <p:grpSpPr>
          <a:xfrm>
            <a:off x="6146640" y="0"/>
            <a:ext cx="2996640" cy="875520"/>
            <a:chOff x="6146640" y="0"/>
            <a:chExt cx="2996640" cy="875520"/>
          </a:xfrm>
        </p:grpSpPr>
        <p:sp>
          <p:nvSpPr>
            <p:cNvPr id="207" name="CustomShape 4"/>
            <p:cNvSpPr/>
            <p:nvPr/>
          </p:nvSpPr>
          <p:spPr>
            <a:xfrm>
              <a:off x="6146640" y="0"/>
              <a:ext cx="299664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208" name="Picture 9" descr="LOGO.gif"/>
            <p:cNvPicPr/>
            <p:nvPr/>
          </p:nvPicPr>
          <p:blipFill>
            <a:blip r:embed="rId3"/>
            <a:srcRect b="10714"/>
            <a:stretch/>
          </p:blipFill>
          <p:spPr>
            <a:xfrm>
              <a:off x="6553080" y="228600"/>
              <a:ext cx="2056680" cy="634320"/>
            </a:xfrm>
            <a:prstGeom prst="rect">
              <a:avLst/>
            </a:prstGeom>
            <a:ln w="9360">
              <a:noFill/>
            </a:ln>
          </p:spPr>
        </p:pic>
        <p:sp>
          <p:nvSpPr>
            <p:cNvPr id="209" name="CustomShape 5"/>
            <p:cNvSpPr/>
            <p:nvPr/>
          </p:nvSpPr>
          <p:spPr>
            <a:xfrm>
              <a:off x="6527880" y="190440"/>
              <a:ext cx="2075760" cy="68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grpSp>
      <p:pic>
        <p:nvPicPr>
          <p:cNvPr id="210" name="Picture 15" descr="logo.jpg"/>
          <p:cNvPicPr/>
          <p:nvPr/>
        </p:nvPicPr>
        <p:blipFill>
          <a:blip r:embed="rId4"/>
          <a:stretch/>
        </p:blipFill>
        <p:spPr>
          <a:xfrm>
            <a:off x="6553080" y="228600"/>
            <a:ext cx="1920240" cy="608760"/>
          </a:xfrm>
          <a:prstGeom prst="rect">
            <a:avLst/>
          </a:prstGeom>
          <a:ln w="9360">
            <a:noFill/>
          </a:ln>
        </p:spPr>
      </p:pic>
      <p:pic>
        <p:nvPicPr>
          <p:cNvPr id="211" name="Picture 10" descr="LOGO.gif"/>
          <p:cNvPicPr/>
          <p:nvPr/>
        </p:nvPicPr>
        <p:blipFill>
          <a:blip r:embed="rId3"/>
          <a:srcRect b="10714"/>
          <a:stretch/>
        </p:blipFill>
        <p:spPr>
          <a:xfrm>
            <a:off x="6553080" y="228600"/>
            <a:ext cx="2056680" cy="634320"/>
          </a:xfrm>
          <a:prstGeom prst="rect">
            <a:avLst/>
          </a:prstGeom>
          <a:ln w="9360">
            <a:noFill/>
          </a:ln>
        </p:spPr>
      </p:pic>
      <p:grpSp>
        <p:nvGrpSpPr>
          <p:cNvPr id="212" name="Group 6"/>
          <p:cNvGrpSpPr/>
          <p:nvPr/>
        </p:nvGrpSpPr>
        <p:grpSpPr>
          <a:xfrm>
            <a:off x="6146640" y="0"/>
            <a:ext cx="2996640" cy="875520"/>
            <a:chOff x="6146640" y="0"/>
            <a:chExt cx="2996640" cy="875520"/>
          </a:xfrm>
        </p:grpSpPr>
        <p:sp>
          <p:nvSpPr>
            <p:cNvPr id="213" name="CustomShape 7"/>
            <p:cNvSpPr/>
            <p:nvPr/>
          </p:nvSpPr>
          <p:spPr>
            <a:xfrm>
              <a:off x="6146640" y="0"/>
              <a:ext cx="299664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214" name="Picture 9" descr="LOGO.gif"/>
            <p:cNvPicPr/>
            <p:nvPr/>
          </p:nvPicPr>
          <p:blipFill>
            <a:blip r:embed="rId3"/>
            <a:srcRect b="10714"/>
            <a:stretch/>
          </p:blipFill>
          <p:spPr>
            <a:xfrm>
              <a:off x="6553080" y="228600"/>
              <a:ext cx="2056680" cy="634320"/>
            </a:xfrm>
            <a:prstGeom prst="rect">
              <a:avLst/>
            </a:prstGeom>
            <a:ln w="9360">
              <a:noFill/>
            </a:ln>
          </p:spPr>
        </p:pic>
        <p:sp>
          <p:nvSpPr>
            <p:cNvPr id="215" name="CustomShape 8"/>
            <p:cNvSpPr/>
            <p:nvPr/>
          </p:nvSpPr>
          <p:spPr>
            <a:xfrm>
              <a:off x="6527880" y="190440"/>
              <a:ext cx="2075760" cy="68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grpSp>
      <p:pic>
        <p:nvPicPr>
          <p:cNvPr id="216" name="Picture 15" descr="logo.jpg"/>
          <p:cNvPicPr/>
          <p:nvPr/>
        </p:nvPicPr>
        <p:blipFill>
          <a:blip r:embed="rId4"/>
          <a:stretch/>
        </p:blipFill>
        <p:spPr>
          <a:xfrm>
            <a:off x="6553080" y="228600"/>
            <a:ext cx="1920240" cy="608760"/>
          </a:xfrm>
          <a:prstGeom prst="rect">
            <a:avLst/>
          </a:prstGeom>
          <a:ln w="9360">
            <a:noFill/>
          </a:ln>
        </p:spPr>
      </p:pic>
      <p:sp>
        <p:nvSpPr>
          <p:cNvPr id="217" name="PlaceHolder 1"/>
          <p:cNvSpPr>
            <a:spLocks noGrp="1"/>
          </p:cNvSpPr>
          <p:nvPr>
            <p:ph type="title"/>
          </p:nvPr>
        </p:nvSpPr>
        <p:spPr>
          <a:xfrm>
            <a:off x="0" y="0"/>
            <a:ext cx="5485680" cy="91368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218" name="PlaceHolder 2"/>
          <p:cNvSpPr>
            <a:spLocks noGrp="1"/>
          </p:cNvSpPr>
          <p:nvPr>
            <p:ph type="body"/>
          </p:nvPr>
        </p:nvSpPr>
        <p:spPr>
          <a:xfrm>
            <a:off x="457200" y="1604520"/>
            <a:ext cx="4015440" cy="3976920"/>
          </a:xfrm>
          <a:prstGeom prst="rect">
            <a:avLst/>
          </a:prstGeom>
          <a:noFill/>
          <a:ln w="0">
            <a:noFill/>
          </a:ln>
        </p:spPr>
        <p:txBody>
          <a:bodyPr lIns="0" tIns="0" rIns="0" bIns="0" anchor="t">
            <a:normAutofit fontScale="71769" lnSpcReduction="10000"/>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Seventh Outline Level</a:t>
            </a:r>
          </a:p>
        </p:txBody>
      </p:sp>
      <p:sp>
        <p:nvSpPr>
          <p:cNvPr id="219" name="PlaceHolder 3"/>
          <p:cNvSpPr>
            <a:spLocks noGrp="1"/>
          </p:cNvSpPr>
          <p:nvPr>
            <p:ph type="body"/>
          </p:nvPr>
        </p:nvSpPr>
        <p:spPr>
          <a:xfrm>
            <a:off x="4674240" y="1604520"/>
            <a:ext cx="4015440" cy="1896480"/>
          </a:xfrm>
          <a:prstGeom prst="rect">
            <a:avLst/>
          </a:prstGeom>
          <a:noFill/>
          <a:ln w="0">
            <a:noFill/>
          </a:ln>
        </p:spPr>
        <p:txBody>
          <a:bodyPr lIns="0" tIns="0" rIns="0" bIns="0" anchor="t">
            <a:normAutofit fontScale="49988" lnSpcReduction="20000"/>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Seventh Outline Level</a:t>
            </a:r>
          </a:p>
        </p:txBody>
      </p:sp>
      <p:sp>
        <p:nvSpPr>
          <p:cNvPr id="220" name="PlaceHolder 4"/>
          <p:cNvSpPr>
            <a:spLocks noGrp="1"/>
          </p:cNvSpPr>
          <p:nvPr>
            <p:ph type="body"/>
          </p:nvPr>
        </p:nvSpPr>
        <p:spPr>
          <a:xfrm>
            <a:off x="4674240" y="3682080"/>
            <a:ext cx="4015440" cy="1896480"/>
          </a:xfrm>
          <a:prstGeom prst="rect">
            <a:avLst/>
          </a:prstGeom>
          <a:noFill/>
          <a:ln w="0">
            <a:noFill/>
          </a:ln>
        </p:spPr>
        <p:txBody>
          <a:bodyPr lIns="0" tIns="0" rIns="0" bIns="0" anchor="t">
            <a:normAutofit fontScale="49988" lnSpcReduction="20000"/>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 name="CustomShape 1"/>
          <p:cNvSpPr/>
          <p:nvPr/>
        </p:nvSpPr>
        <p:spPr>
          <a:xfrm>
            <a:off x="0" y="0"/>
            <a:ext cx="914328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26" name="CustomShape 2"/>
          <p:cNvSpPr/>
          <p:nvPr/>
        </p:nvSpPr>
        <p:spPr>
          <a:xfrm flipV="1">
            <a:off x="0" y="6704640"/>
            <a:ext cx="9143280" cy="19728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227" name="Picture 10" descr="LOGO.gif"/>
          <p:cNvPicPr/>
          <p:nvPr/>
        </p:nvPicPr>
        <p:blipFill>
          <a:blip r:embed="rId3"/>
          <a:srcRect b="10714"/>
          <a:stretch/>
        </p:blipFill>
        <p:spPr>
          <a:xfrm>
            <a:off x="6553080" y="228600"/>
            <a:ext cx="2056680" cy="634320"/>
          </a:xfrm>
          <a:prstGeom prst="rect">
            <a:avLst/>
          </a:prstGeom>
          <a:ln w="9360">
            <a:noFill/>
          </a:ln>
        </p:spPr>
      </p:pic>
      <p:pic>
        <p:nvPicPr>
          <p:cNvPr id="228" name="Picture 10" descr="LOGO.gif"/>
          <p:cNvPicPr/>
          <p:nvPr/>
        </p:nvPicPr>
        <p:blipFill>
          <a:blip r:embed="rId3"/>
          <a:srcRect b="10714"/>
          <a:stretch/>
        </p:blipFill>
        <p:spPr>
          <a:xfrm>
            <a:off x="6553080" y="228600"/>
            <a:ext cx="2056680" cy="634320"/>
          </a:xfrm>
          <a:prstGeom prst="rect">
            <a:avLst/>
          </a:prstGeom>
          <a:ln w="9360">
            <a:noFill/>
          </a:ln>
        </p:spPr>
      </p:pic>
      <p:grpSp>
        <p:nvGrpSpPr>
          <p:cNvPr id="229" name="Group 3"/>
          <p:cNvGrpSpPr/>
          <p:nvPr/>
        </p:nvGrpSpPr>
        <p:grpSpPr>
          <a:xfrm>
            <a:off x="6146640" y="0"/>
            <a:ext cx="2996640" cy="875520"/>
            <a:chOff x="6146640" y="0"/>
            <a:chExt cx="2996640" cy="875520"/>
          </a:xfrm>
        </p:grpSpPr>
        <p:sp>
          <p:nvSpPr>
            <p:cNvPr id="230" name="CustomShape 4"/>
            <p:cNvSpPr/>
            <p:nvPr/>
          </p:nvSpPr>
          <p:spPr>
            <a:xfrm>
              <a:off x="6146640" y="0"/>
              <a:ext cx="299664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231" name="Picture 9" descr="LOGO.gif"/>
            <p:cNvPicPr/>
            <p:nvPr/>
          </p:nvPicPr>
          <p:blipFill>
            <a:blip r:embed="rId3"/>
            <a:srcRect b="10714"/>
            <a:stretch/>
          </p:blipFill>
          <p:spPr>
            <a:xfrm>
              <a:off x="6553080" y="228600"/>
              <a:ext cx="2056680" cy="634320"/>
            </a:xfrm>
            <a:prstGeom prst="rect">
              <a:avLst/>
            </a:prstGeom>
            <a:ln w="9360">
              <a:noFill/>
            </a:ln>
          </p:spPr>
        </p:pic>
        <p:sp>
          <p:nvSpPr>
            <p:cNvPr id="232" name="CustomShape 5"/>
            <p:cNvSpPr/>
            <p:nvPr/>
          </p:nvSpPr>
          <p:spPr>
            <a:xfrm>
              <a:off x="6527880" y="190440"/>
              <a:ext cx="2075760" cy="68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grpSp>
      <p:pic>
        <p:nvPicPr>
          <p:cNvPr id="233" name="Picture 15" descr="logo.jpg"/>
          <p:cNvPicPr/>
          <p:nvPr/>
        </p:nvPicPr>
        <p:blipFill>
          <a:blip r:embed="rId4"/>
          <a:stretch/>
        </p:blipFill>
        <p:spPr>
          <a:xfrm>
            <a:off x="6553080" y="228600"/>
            <a:ext cx="1920240" cy="608760"/>
          </a:xfrm>
          <a:prstGeom prst="rect">
            <a:avLst/>
          </a:prstGeom>
          <a:ln w="9360">
            <a:noFill/>
          </a:ln>
        </p:spPr>
      </p:pic>
      <p:pic>
        <p:nvPicPr>
          <p:cNvPr id="234" name="Picture 10" descr="LOGO.gif"/>
          <p:cNvPicPr/>
          <p:nvPr/>
        </p:nvPicPr>
        <p:blipFill>
          <a:blip r:embed="rId3"/>
          <a:srcRect b="10714"/>
          <a:stretch/>
        </p:blipFill>
        <p:spPr>
          <a:xfrm>
            <a:off x="6553080" y="228600"/>
            <a:ext cx="2056680" cy="634320"/>
          </a:xfrm>
          <a:prstGeom prst="rect">
            <a:avLst/>
          </a:prstGeom>
          <a:ln w="9360">
            <a:noFill/>
          </a:ln>
        </p:spPr>
      </p:pic>
      <p:grpSp>
        <p:nvGrpSpPr>
          <p:cNvPr id="235" name="Group 6"/>
          <p:cNvGrpSpPr/>
          <p:nvPr/>
        </p:nvGrpSpPr>
        <p:grpSpPr>
          <a:xfrm>
            <a:off x="6146640" y="0"/>
            <a:ext cx="2996640" cy="875520"/>
            <a:chOff x="6146640" y="0"/>
            <a:chExt cx="2996640" cy="875520"/>
          </a:xfrm>
        </p:grpSpPr>
        <p:sp>
          <p:nvSpPr>
            <p:cNvPr id="236" name="CustomShape 7"/>
            <p:cNvSpPr/>
            <p:nvPr/>
          </p:nvSpPr>
          <p:spPr>
            <a:xfrm>
              <a:off x="6146640" y="0"/>
              <a:ext cx="299664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237" name="Picture 9" descr="LOGO.gif"/>
            <p:cNvPicPr/>
            <p:nvPr/>
          </p:nvPicPr>
          <p:blipFill>
            <a:blip r:embed="rId3"/>
            <a:srcRect b="10714"/>
            <a:stretch/>
          </p:blipFill>
          <p:spPr>
            <a:xfrm>
              <a:off x="6553080" y="228600"/>
              <a:ext cx="2056680" cy="634320"/>
            </a:xfrm>
            <a:prstGeom prst="rect">
              <a:avLst/>
            </a:prstGeom>
            <a:ln w="9360">
              <a:noFill/>
            </a:ln>
          </p:spPr>
        </p:pic>
        <p:sp>
          <p:nvSpPr>
            <p:cNvPr id="238" name="CustomShape 8"/>
            <p:cNvSpPr/>
            <p:nvPr/>
          </p:nvSpPr>
          <p:spPr>
            <a:xfrm>
              <a:off x="6527880" y="190440"/>
              <a:ext cx="2075760" cy="68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grpSp>
      <p:pic>
        <p:nvPicPr>
          <p:cNvPr id="239" name="Picture 15" descr="logo.jpg"/>
          <p:cNvPicPr/>
          <p:nvPr/>
        </p:nvPicPr>
        <p:blipFill>
          <a:blip r:embed="rId4"/>
          <a:stretch/>
        </p:blipFill>
        <p:spPr>
          <a:xfrm>
            <a:off x="6553080" y="228600"/>
            <a:ext cx="1920240" cy="608760"/>
          </a:xfrm>
          <a:prstGeom prst="rect">
            <a:avLst/>
          </a:prstGeom>
          <a:ln w="9360">
            <a:noFill/>
          </a:ln>
        </p:spPr>
      </p:pic>
      <p:sp>
        <p:nvSpPr>
          <p:cNvPr id="240" name="PlaceHolder 1"/>
          <p:cNvSpPr>
            <a:spLocks noGrp="1"/>
          </p:cNvSpPr>
          <p:nvPr>
            <p:ph type="title"/>
          </p:nvPr>
        </p:nvSpPr>
        <p:spPr>
          <a:xfrm>
            <a:off x="0" y="0"/>
            <a:ext cx="5485680" cy="91368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241" name="PlaceHolder 2"/>
          <p:cNvSpPr>
            <a:spLocks noGrp="1"/>
          </p:cNvSpPr>
          <p:nvPr>
            <p:ph type="body"/>
          </p:nvPr>
        </p:nvSpPr>
        <p:spPr>
          <a:xfrm>
            <a:off x="457200" y="1604520"/>
            <a:ext cx="4015440" cy="1896480"/>
          </a:xfrm>
          <a:prstGeom prst="rect">
            <a:avLst/>
          </a:prstGeom>
          <a:noFill/>
          <a:ln w="0">
            <a:noFill/>
          </a:ln>
        </p:spPr>
        <p:txBody>
          <a:bodyPr lIns="0" tIns="0" rIns="0" bIns="0" anchor="t">
            <a:normAutofit fontScale="49988" lnSpcReduction="20000"/>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Seventh Outline Level</a:t>
            </a:r>
          </a:p>
        </p:txBody>
      </p:sp>
      <p:sp>
        <p:nvSpPr>
          <p:cNvPr id="242" name="PlaceHolder 3"/>
          <p:cNvSpPr>
            <a:spLocks noGrp="1"/>
          </p:cNvSpPr>
          <p:nvPr>
            <p:ph type="body"/>
          </p:nvPr>
        </p:nvSpPr>
        <p:spPr>
          <a:xfrm>
            <a:off x="4674240" y="1604520"/>
            <a:ext cx="4015440" cy="1896480"/>
          </a:xfrm>
          <a:prstGeom prst="rect">
            <a:avLst/>
          </a:prstGeom>
          <a:noFill/>
          <a:ln w="0">
            <a:noFill/>
          </a:ln>
        </p:spPr>
        <p:txBody>
          <a:bodyPr lIns="0" tIns="0" rIns="0" bIns="0" anchor="t">
            <a:normAutofit fontScale="49988" lnSpcReduction="20000"/>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Seventh Outline Level</a:t>
            </a:r>
          </a:p>
        </p:txBody>
      </p:sp>
      <p:sp>
        <p:nvSpPr>
          <p:cNvPr id="243" name="PlaceHolder 4"/>
          <p:cNvSpPr>
            <a:spLocks noGrp="1"/>
          </p:cNvSpPr>
          <p:nvPr>
            <p:ph type="body"/>
          </p:nvPr>
        </p:nvSpPr>
        <p:spPr>
          <a:xfrm>
            <a:off x="457200" y="3682080"/>
            <a:ext cx="8228880" cy="1896480"/>
          </a:xfrm>
          <a:prstGeom prst="rect">
            <a:avLst/>
          </a:prstGeom>
          <a:noFill/>
          <a:ln w="0">
            <a:noFill/>
          </a:ln>
        </p:spPr>
        <p:txBody>
          <a:bodyPr lIns="0" tIns="0" rIns="0" bIns="0" anchor="t">
            <a:normAutofit fontScale="52845"/>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 name="CustomShape 1"/>
          <p:cNvSpPr/>
          <p:nvPr/>
        </p:nvSpPr>
        <p:spPr>
          <a:xfrm>
            <a:off x="0" y="0"/>
            <a:ext cx="914328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2" name="CustomShape 2"/>
          <p:cNvSpPr/>
          <p:nvPr/>
        </p:nvSpPr>
        <p:spPr>
          <a:xfrm flipV="1">
            <a:off x="0" y="6704640"/>
            <a:ext cx="9143280" cy="19728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23" name="Picture 10" descr="LOGO.gif"/>
          <p:cNvPicPr/>
          <p:nvPr/>
        </p:nvPicPr>
        <p:blipFill>
          <a:blip r:embed="rId3"/>
          <a:srcRect b="10714"/>
          <a:stretch/>
        </p:blipFill>
        <p:spPr>
          <a:xfrm>
            <a:off x="6553080" y="228600"/>
            <a:ext cx="2056680" cy="634320"/>
          </a:xfrm>
          <a:prstGeom prst="rect">
            <a:avLst/>
          </a:prstGeom>
          <a:ln w="9360">
            <a:noFill/>
          </a:ln>
        </p:spPr>
      </p:pic>
      <p:pic>
        <p:nvPicPr>
          <p:cNvPr id="24" name="Picture 10" descr="LOGO.gif"/>
          <p:cNvPicPr/>
          <p:nvPr/>
        </p:nvPicPr>
        <p:blipFill>
          <a:blip r:embed="rId3"/>
          <a:srcRect b="10714"/>
          <a:stretch/>
        </p:blipFill>
        <p:spPr>
          <a:xfrm>
            <a:off x="6553080" y="228600"/>
            <a:ext cx="2056680" cy="634320"/>
          </a:xfrm>
          <a:prstGeom prst="rect">
            <a:avLst/>
          </a:prstGeom>
          <a:ln w="9360">
            <a:noFill/>
          </a:ln>
        </p:spPr>
      </p:pic>
      <p:grpSp>
        <p:nvGrpSpPr>
          <p:cNvPr id="25" name="Group 3"/>
          <p:cNvGrpSpPr/>
          <p:nvPr/>
        </p:nvGrpSpPr>
        <p:grpSpPr>
          <a:xfrm>
            <a:off x="6146640" y="0"/>
            <a:ext cx="2996640" cy="875520"/>
            <a:chOff x="6146640" y="0"/>
            <a:chExt cx="2996640" cy="875520"/>
          </a:xfrm>
        </p:grpSpPr>
        <p:sp>
          <p:nvSpPr>
            <p:cNvPr id="26" name="CustomShape 4"/>
            <p:cNvSpPr/>
            <p:nvPr/>
          </p:nvSpPr>
          <p:spPr>
            <a:xfrm>
              <a:off x="6146640" y="0"/>
              <a:ext cx="299664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27" name="Picture 9" descr="LOGO.gif"/>
            <p:cNvPicPr/>
            <p:nvPr/>
          </p:nvPicPr>
          <p:blipFill>
            <a:blip r:embed="rId3"/>
            <a:srcRect b="10714"/>
            <a:stretch/>
          </p:blipFill>
          <p:spPr>
            <a:xfrm>
              <a:off x="6553080" y="228600"/>
              <a:ext cx="2056680" cy="634320"/>
            </a:xfrm>
            <a:prstGeom prst="rect">
              <a:avLst/>
            </a:prstGeom>
            <a:ln w="9360">
              <a:noFill/>
            </a:ln>
          </p:spPr>
        </p:pic>
        <p:sp>
          <p:nvSpPr>
            <p:cNvPr id="28" name="CustomShape 5"/>
            <p:cNvSpPr/>
            <p:nvPr/>
          </p:nvSpPr>
          <p:spPr>
            <a:xfrm>
              <a:off x="6527880" y="190440"/>
              <a:ext cx="2075760" cy="68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grpSp>
      <p:pic>
        <p:nvPicPr>
          <p:cNvPr id="29" name="Picture 15" descr="logo.jpg"/>
          <p:cNvPicPr/>
          <p:nvPr/>
        </p:nvPicPr>
        <p:blipFill>
          <a:blip r:embed="rId4"/>
          <a:stretch/>
        </p:blipFill>
        <p:spPr>
          <a:xfrm>
            <a:off x="6553080" y="228600"/>
            <a:ext cx="1920240" cy="608760"/>
          </a:xfrm>
          <a:prstGeom prst="rect">
            <a:avLst/>
          </a:prstGeom>
          <a:ln w="9360">
            <a:noFill/>
          </a:ln>
        </p:spPr>
      </p:pic>
      <p:pic>
        <p:nvPicPr>
          <p:cNvPr id="30" name="Picture 10" descr="LOGO.gif"/>
          <p:cNvPicPr/>
          <p:nvPr/>
        </p:nvPicPr>
        <p:blipFill>
          <a:blip r:embed="rId3"/>
          <a:srcRect b="10714"/>
          <a:stretch/>
        </p:blipFill>
        <p:spPr>
          <a:xfrm>
            <a:off x="6553080" y="228600"/>
            <a:ext cx="2056680" cy="634320"/>
          </a:xfrm>
          <a:prstGeom prst="rect">
            <a:avLst/>
          </a:prstGeom>
          <a:ln w="9360">
            <a:noFill/>
          </a:ln>
        </p:spPr>
      </p:pic>
      <p:grpSp>
        <p:nvGrpSpPr>
          <p:cNvPr id="31" name="Group 6"/>
          <p:cNvGrpSpPr/>
          <p:nvPr/>
        </p:nvGrpSpPr>
        <p:grpSpPr>
          <a:xfrm>
            <a:off x="6146640" y="0"/>
            <a:ext cx="2996640" cy="875520"/>
            <a:chOff x="6146640" y="0"/>
            <a:chExt cx="2996640" cy="875520"/>
          </a:xfrm>
        </p:grpSpPr>
        <p:sp>
          <p:nvSpPr>
            <p:cNvPr id="32" name="CustomShape 7"/>
            <p:cNvSpPr/>
            <p:nvPr/>
          </p:nvSpPr>
          <p:spPr>
            <a:xfrm>
              <a:off x="6146640" y="0"/>
              <a:ext cx="299664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33" name="Picture 9" descr="LOGO.gif"/>
            <p:cNvPicPr/>
            <p:nvPr/>
          </p:nvPicPr>
          <p:blipFill>
            <a:blip r:embed="rId3"/>
            <a:srcRect b="10714"/>
            <a:stretch/>
          </p:blipFill>
          <p:spPr>
            <a:xfrm>
              <a:off x="6553080" y="228600"/>
              <a:ext cx="2056680" cy="634320"/>
            </a:xfrm>
            <a:prstGeom prst="rect">
              <a:avLst/>
            </a:prstGeom>
            <a:ln w="9360">
              <a:noFill/>
            </a:ln>
          </p:spPr>
        </p:pic>
        <p:sp>
          <p:nvSpPr>
            <p:cNvPr id="34" name="CustomShape 8"/>
            <p:cNvSpPr/>
            <p:nvPr/>
          </p:nvSpPr>
          <p:spPr>
            <a:xfrm>
              <a:off x="6527880" y="190440"/>
              <a:ext cx="2075760" cy="68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grpSp>
      <p:pic>
        <p:nvPicPr>
          <p:cNvPr id="35" name="Picture 15" descr="logo.jpg"/>
          <p:cNvPicPr/>
          <p:nvPr/>
        </p:nvPicPr>
        <p:blipFill>
          <a:blip r:embed="rId4"/>
          <a:stretch/>
        </p:blipFill>
        <p:spPr>
          <a:xfrm>
            <a:off x="6553080" y="228600"/>
            <a:ext cx="1920240" cy="608760"/>
          </a:xfrm>
          <a:prstGeom prst="rect">
            <a:avLst/>
          </a:prstGeom>
          <a:ln w="9360">
            <a:noFill/>
          </a:ln>
        </p:spPr>
      </p:pic>
      <p:sp>
        <p:nvSpPr>
          <p:cNvPr id="36" name="PlaceHolder 1"/>
          <p:cNvSpPr>
            <a:spLocks noGrp="1"/>
          </p:cNvSpPr>
          <p:nvPr>
            <p:ph type="title"/>
          </p:nvPr>
        </p:nvSpPr>
        <p:spPr>
          <a:xfrm>
            <a:off x="0" y="0"/>
            <a:ext cx="5485680" cy="91368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37" name="PlaceHolder 2"/>
          <p:cNvSpPr>
            <a:spLocks noGrp="1"/>
          </p:cNvSpPr>
          <p:nvPr>
            <p:ph type="body"/>
          </p:nvPr>
        </p:nvSpPr>
        <p:spPr>
          <a:xfrm>
            <a:off x="457200" y="1604520"/>
            <a:ext cx="8228880" cy="1896480"/>
          </a:xfrm>
          <a:prstGeom prst="rect">
            <a:avLst/>
          </a:prstGeom>
          <a:noFill/>
          <a:ln w="0">
            <a:noFill/>
          </a:ln>
        </p:spPr>
        <p:txBody>
          <a:bodyPr lIns="0" tIns="0" rIns="0" bIns="0" anchor="t">
            <a:normAutofit fontScale="52845"/>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Seventh Outline Level</a:t>
            </a:r>
          </a:p>
        </p:txBody>
      </p:sp>
      <p:sp>
        <p:nvSpPr>
          <p:cNvPr id="38" name="PlaceHolder 3"/>
          <p:cNvSpPr>
            <a:spLocks noGrp="1"/>
          </p:cNvSpPr>
          <p:nvPr>
            <p:ph type="body"/>
          </p:nvPr>
        </p:nvSpPr>
        <p:spPr>
          <a:xfrm>
            <a:off x="457200" y="3682080"/>
            <a:ext cx="8228880" cy="1896480"/>
          </a:xfrm>
          <a:prstGeom prst="rect">
            <a:avLst/>
          </a:prstGeom>
          <a:noFill/>
          <a:ln w="0">
            <a:noFill/>
          </a:ln>
        </p:spPr>
        <p:txBody>
          <a:bodyPr lIns="0" tIns="0" rIns="0" bIns="0" anchor="t">
            <a:normAutofit fontScale="52845"/>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0"/>
            <a:ext cx="914328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43" name="CustomShape 2"/>
          <p:cNvSpPr/>
          <p:nvPr/>
        </p:nvSpPr>
        <p:spPr>
          <a:xfrm flipV="1">
            <a:off x="0" y="6704640"/>
            <a:ext cx="9143280" cy="19728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44" name="Picture 10" descr="LOGO.gif"/>
          <p:cNvPicPr/>
          <p:nvPr/>
        </p:nvPicPr>
        <p:blipFill>
          <a:blip r:embed="rId3"/>
          <a:srcRect b="10714"/>
          <a:stretch/>
        </p:blipFill>
        <p:spPr>
          <a:xfrm>
            <a:off x="6553080" y="228600"/>
            <a:ext cx="2056680" cy="634320"/>
          </a:xfrm>
          <a:prstGeom prst="rect">
            <a:avLst/>
          </a:prstGeom>
          <a:ln w="9360">
            <a:noFill/>
          </a:ln>
        </p:spPr>
      </p:pic>
      <p:pic>
        <p:nvPicPr>
          <p:cNvPr id="45" name="Picture 10" descr="LOGO.gif"/>
          <p:cNvPicPr/>
          <p:nvPr/>
        </p:nvPicPr>
        <p:blipFill>
          <a:blip r:embed="rId3"/>
          <a:srcRect b="10714"/>
          <a:stretch/>
        </p:blipFill>
        <p:spPr>
          <a:xfrm>
            <a:off x="6553080" y="228600"/>
            <a:ext cx="2056680" cy="634320"/>
          </a:xfrm>
          <a:prstGeom prst="rect">
            <a:avLst/>
          </a:prstGeom>
          <a:ln w="9360">
            <a:noFill/>
          </a:ln>
        </p:spPr>
      </p:pic>
      <p:grpSp>
        <p:nvGrpSpPr>
          <p:cNvPr id="46" name="Group 3"/>
          <p:cNvGrpSpPr/>
          <p:nvPr/>
        </p:nvGrpSpPr>
        <p:grpSpPr>
          <a:xfrm>
            <a:off x="6146640" y="0"/>
            <a:ext cx="2996640" cy="875520"/>
            <a:chOff x="6146640" y="0"/>
            <a:chExt cx="2996640" cy="875520"/>
          </a:xfrm>
        </p:grpSpPr>
        <p:sp>
          <p:nvSpPr>
            <p:cNvPr id="47" name="CustomShape 4"/>
            <p:cNvSpPr/>
            <p:nvPr/>
          </p:nvSpPr>
          <p:spPr>
            <a:xfrm>
              <a:off x="6146640" y="0"/>
              <a:ext cx="299664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48" name="Picture 9" descr="LOGO.gif"/>
            <p:cNvPicPr/>
            <p:nvPr/>
          </p:nvPicPr>
          <p:blipFill>
            <a:blip r:embed="rId3"/>
            <a:srcRect b="10714"/>
            <a:stretch/>
          </p:blipFill>
          <p:spPr>
            <a:xfrm>
              <a:off x="6553080" y="228600"/>
              <a:ext cx="2056680" cy="634320"/>
            </a:xfrm>
            <a:prstGeom prst="rect">
              <a:avLst/>
            </a:prstGeom>
            <a:ln w="9360">
              <a:noFill/>
            </a:ln>
          </p:spPr>
        </p:pic>
        <p:sp>
          <p:nvSpPr>
            <p:cNvPr id="49" name="CustomShape 5"/>
            <p:cNvSpPr/>
            <p:nvPr/>
          </p:nvSpPr>
          <p:spPr>
            <a:xfrm>
              <a:off x="6527880" y="190440"/>
              <a:ext cx="2075760" cy="68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grpSp>
      <p:pic>
        <p:nvPicPr>
          <p:cNvPr id="50" name="Picture 15" descr="logo.jpg"/>
          <p:cNvPicPr/>
          <p:nvPr/>
        </p:nvPicPr>
        <p:blipFill>
          <a:blip r:embed="rId4"/>
          <a:stretch/>
        </p:blipFill>
        <p:spPr>
          <a:xfrm>
            <a:off x="6553080" y="228600"/>
            <a:ext cx="1920240" cy="608760"/>
          </a:xfrm>
          <a:prstGeom prst="rect">
            <a:avLst/>
          </a:prstGeom>
          <a:ln w="9360">
            <a:noFill/>
          </a:ln>
        </p:spPr>
      </p:pic>
      <p:pic>
        <p:nvPicPr>
          <p:cNvPr id="51" name="Picture 10" descr="LOGO.gif"/>
          <p:cNvPicPr/>
          <p:nvPr/>
        </p:nvPicPr>
        <p:blipFill>
          <a:blip r:embed="rId3"/>
          <a:srcRect b="10714"/>
          <a:stretch/>
        </p:blipFill>
        <p:spPr>
          <a:xfrm>
            <a:off x="6553080" y="228600"/>
            <a:ext cx="2056680" cy="634320"/>
          </a:xfrm>
          <a:prstGeom prst="rect">
            <a:avLst/>
          </a:prstGeom>
          <a:ln w="9360">
            <a:noFill/>
          </a:ln>
        </p:spPr>
      </p:pic>
      <p:grpSp>
        <p:nvGrpSpPr>
          <p:cNvPr id="52" name="Group 6"/>
          <p:cNvGrpSpPr/>
          <p:nvPr/>
        </p:nvGrpSpPr>
        <p:grpSpPr>
          <a:xfrm>
            <a:off x="6146640" y="0"/>
            <a:ext cx="2996640" cy="875520"/>
            <a:chOff x="6146640" y="0"/>
            <a:chExt cx="2996640" cy="875520"/>
          </a:xfrm>
        </p:grpSpPr>
        <p:sp>
          <p:nvSpPr>
            <p:cNvPr id="53" name="CustomShape 7"/>
            <p:cNvSpPr/>
            <p:nvPr/>
          </p:nvSpPr>
          <p:spPr>
            <a:xfrm>
              <a:off x="6146640" y="0"/>
              <a:ext cx="299664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54" name="Picture 9" descr="LOGO.gif"/>
            <p:cNvPicPr/>
            <p:nvPr/>
          </p:nvPicPr>
          <p:blipFill>
            <a:blip r:embed="rId3"/>
            <a:srcRect b="10714"/>
            <a:stretch/>
          </p:blipFill>
          <p:spPr>
            <a:xfrm>
              <a:off x="6553080" y="228600"/>
              <a:ext cx="2056680" cy="634320"/>
            </a:xfrm>
            <a:prstGeom prst="rect">
              <a:avLst/>
            </a:prstGeom>
            <a:ln w="9360">
              <a:noFill/>
            </a:ln>
          </p:spPr>
        </p:pic>
        <p:sp>
          <p:nvSpPr>
            <p:cNvPr id="55" name="CustomShape 8"/>
            <p:cNvSpPr/>
            <p:nvPr/>
          </p:nvSpPr>
          <p:spPr>
            <a:xfrm>
              <a:off x="6527880" y="190440"/>
              <a:ext cx="2075760" cy="68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grpSp>
      <p:pic>
        <p:nvPicPr>
          <p:cNvPr id="56" name="Picture 15" descr="logo.jpg"/>
          <p:cNvPicPr/>
          <p:nvPr/>
        </p:nvPicPr>
        <p:blipFill>
          <a:blip r:embed="rId4"/>
          <a:stretch/>
        </p:blipFill>
        <p:spPr>
          <a:xfrm>
            <a:off x="6553080" y="228600"/>
            <a:ext cx="1920240" cy="608760"/>
          </a:xfrm>
          <a:prstGeom prst="rect">
            <a:avLst/>
          </a:prstGeom>
          <a:ln w="9360">
            <a:noFill/>
          </a:ln>
        </p:spPr>
      </p:pic>
      <p:sp>
        <p:nvSpPr>
          <p:cNvPr id="57" name="PlaceHolder 1"/>
          <p:cNvSpPr>
            <a:spLocks noGrp="1"/>
          </p:cNvSpPr>
          <p:nvPr>
            <p:ph type="title"/>
          </p:nvPr>
        </p:nvSpPr>
        <p:spPr>
          <a:xfrm>
            <a:off x="0" y="0"/>
            <a:ext cx="5485680" cy="91368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58" name="PlaceHolder 2"/>
          <p:cNvSpPr>
            <a:spLocks noGrp="1"/>
          </p:cNvSpPr>
          <p:nvPr>
            <p:ph type="body"/>
          </p:nvPr>
        </p:nvSpPr>
        <p:spPr>
          <a:xfrm>
            <a:off x="457200" y="1604520"/>
            <a:ext cx="4015440" cy="1896480"/>
          </a:xfrm>
          <a:prstGeom prst="rect">
            <a:avLst/>
          </a:prstGeom>
          <a:noFill/>
          <a:ln w="0">
            <a:noFill/>
          </a:ln>
        </p:spPr>
        <p:txBody>
          <a:bodyPr lIns="0" tIns="0" rIns="0" bIns="0" anchor="t">
            <a:normAutofit fontScale="49988" lnSpcReduction="20000"/>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Seventh Outline Level</a:t>
            </a:r>
          </a:p>
        </p:txBody>
      </p:sp>
      <p:sp>
        <p:nvSpPr>
          <p:cNvPr id="59" name="PlaceHolder 3"/>
          <p:cNvSpPr>
            <a:spLocks noGrp="1"/>
          </p:cNvSpPr>
          <p:nvPr>
            <p:ph type="body"/>
          </p:nvPr>
        </p:nvSpPr>
        <p:spPr>
          <a:xfrm>
            <a:off x="4674240" y="1604520"/>
            <a:ext cx="4015440" cy="1896480"/>
          </a:xfrm>
          <a:prstGeom prst="rect">
            <a:avLst/>
          </a:prstGeom>
          <a:noFill/>
          <a:ln w="0">
            <a:noFill/>
          </a:ln>
        </p:spPr>
        <p:txBody>
          <a:bodyPr lIns="0" tIns="0" rIns="0" bIns="0" anchor="t">
            <a:normAutofit fontScale="49988" lnSpcReduction="20000"/>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Seventh Outline Level</a:t>
            </a:r>
          </a:p>
        </p:txBody>
      </p:sp>
      <p:sp>
        <p:nvSpPr>
          <p:cNvPr id="60" name="PlaceHolder 4"/>
          <p:cNvSpPr>
            <a:spLocks noGrp="1"/>
          </p:cNvSpPr>
          <p:nvPr>
            <p:ph type="body"/>
          </p:nvPr>
        </p:nvSpPr>
        <p:spPr>
          <a:xfrm>
            <a:off x="457200" y="3682080"/>
            <a:ext cx="4015440" cy="1896480"/>
          </a:xfrm>
          <a:prstGeom prst="rect">
            <a:avLst/>
          </a:prstGeom>
          <a:noFill/>
          <a:ln w="0">
            <a:noFill/>
          </a:ln>
        </p:spPr>
        <p:txBody>
          <a:bodyPr lIns="0" tIns="0" rIns="0" bIns="0" anchor="t">
            <a:normAutofit fontScale="49988" lnSpcReduction="20000"/>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Seventh Outline Level</a:t>
            </a:r>
          </a:p>
        </p:txBody>
      </p:sp>
      <p:sp>
        <p:nvSpPr>
          <p:cNvPr id="61" name="PlaceHolder 5"/>
          <p:cNvSpPr>
            <a:spLocks noGrp="1"/>
          </p:cNvSpPr>
          <p:nvPr>
            <p:ph type="body"/>
          </p:nvPr>
        </p:nvSpPr>
        <p:spPr>
          <a:xfrm>
            <a:off x="4674240" y="3682080"/>
            <a:ext cx="4015440" cy="1896480"/>
          </a:xfrm>
          <a:prstGeom prst="rect">
            <a:avLst/>
          </a:prstGeom>
          <a:noFill/>
          <a:ln w="0">
            <a:noFill/>
          </a:ln>
        </p:spPr>
        <p:txBody>
          <a:bodyPr lIns="0" tIns="0" rIns="0" bIns="0" anchor="t">
            <a:normAutofit fontScale="49988" lnSpcReduction="20000"/>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 name="CustomShape 1"/>
          <p:cNvSpPr/>
          <p:nvPr/>
        </p:nvSpPr>
        <p:spPr>
          <a:xfrm>
            <a:off x="0" y="0"/>
            <a:ext cx="914328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68" name="CustomShape 2"/>
          <p:cNvSpPr/>
          <p:nvPr/>
        </p:nvSpPr>
        <p:spPr>
          <a:xfrm flipV="1">
            <a:off x="0" y="6704640"/>
            <a:ext cx="9143280" cy="19728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69" name="Picture 10" descr="LOGO.gif"/>
          <p:cNvPicPr/>
          <p:nvPr/>
        </p:nvPicPr>
        <p:blipFill>
          <a:blip r:embed="rId3"/>
          <a:srcRect b="10714"/>
          <a:stretch/>
        </p:blipFill>
        <p:spPr>
          <a:xfrm>
            <a:off x="6553080" y="228600"/>
            <a:ext cx="2056680" cy="634320"/>
          </a:xfrm>
          <a:prstGeom prst="rect">
            <a:avLst/>
          </a:prstGeom>
          <a:ln w="9360">
            <a:noFill/>
          </a:ln>
        </p:spPr>
      </p:pic>
      <p:pic>
        <p:nvPicPr>
          <p:cNvPr id="70" name="Picture 10" descr="LOGO.gif"/>
          <p:cNvPicPr/>
          <p:nvPr/>
        </p:nvPicPr>
        <p:blipFill>
          <a:blip r:embed="rId3"/>
          <a:srcRect b="10714"/>
          <a:stretch/>
        </p:blipFill>
        <p:spPr>
          <a:xfrm>
            <a:off x="6553080" y="228600"/>
            <a:ext cx="2056680" cy="634320"/>
          </a:xfrm>
          <a:prstGeom prst="rect">
            <a:avLst/>
          </a:prstGeom>
          <a:ln w="9360">
            <a:noFill/>
          </a:ln>
        </p:spPr>
      </p:pic>
      <p:grpSp>
        <p:nvGrpSpPr>
          <p:cNvPr id="71" name="Group 3"/>
          <p:cNvGrpSpPr/>
          <p:nvPr/>
        </p:nvGrpSpPr>
        <p:grpSpPr>
          <a:xfrm>
            <a:off x="6146640" y="0"/>
            <a:ext cx="2996640" cy="875520"/>
            <a:chOff x="6146640" y="0"/>
            <a:chExt cx="2996640" cy="875520"/>
          </a:xfrm>
        </p:grpSpPr>
        <p:sp>
          <p:nvSpPr>
            <p:cNvPr id="72" name="CustomShape 4"/>
            <p:cNvSpPr/>
            <p:nvPr/>
          </p:nvSpPr>
          <p:spPr>
            <a:xfrm>
              <a:off x="6146640" y="0"/>
              <a:ext cx="299664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73" name="Picture 9" descr="LOGO.gif"/>
            <p:cNvPicPr/>
            <p:nvPr/>
          </p:nvPicPr>
          <p:blipFill>
            <a:blip r:embed="rId3"/>
            <a:srcRect b="10714"/>
            <a:stretch/>
          </p:blipFill>
          <p:spPr>
            <a:xfrm>
              <a:off x="6553080" y="228600"/>
              <a:ext cx="2056680" cy="634320"/>
            </a:xfrm>
            <a:prstGeom prst="rect">
              <a:avLst/>
            </a:prstGeom>
            <a:ln w="9360">
              <a:noFill/>
            </a:ln>
          </p:spPr>
        </p:pic>
        <p:sp>
          <p:nvSpPr>
            <p:cNvPr id="74" name="CustomShape 5"/>
            <p:cNvSpPr/>
            <p:nvPr/>
          </p:nvSpPr>
          <p:spPr>
            <a:xfrm>
              <a:off x="6527880" y="190440"/>
              <a:ext cx="2075760" cy="68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grpSp>
      <p:pic>
        <p:nvPicPr>
          <p:cNvPr id="75" name="Picture 15" descr="logo.jpg"/>
          <p:cNvPicPr/>
          <p:nvPr/>
        </p:nvPicPr>
        <p:blipFill>
          <a:blip r:embed="rId4"/>
          <a:stretch/>
        </p:blipFill>
        <p:spPr>
          <a:xfrm>
            <a:off x="6553080" y="228600"/>
            <a:ext cx="1920240" cy="608760"/>
          </a:xfrm>
          <a:prstGeom prst="rect">
            <a:avLst/>
          </a:prstGeom>
          <a:ln w="9360">
            <a:noFill/>
          </a:ln>
        </p:spPr>
      </p:pic>
      <p:pic>
        <p:nvPicPr>
          <p:cNvPr id="76" name="Picture 10" descr="LOGO.gif"/>
          <p:cNvPicPr/>
          <p:nvPr/>
        </p:nvPicPr>
        <p:blipFill>
          <a:blip r:embed="rId3"/>
          <a:srcRect b="10714"/>
          <a:stretch/>
        </p:blipFill>
        <p:spPr>
          <a:xfrm>
            <a:off x="6553080" y="228600"/>
            <a:ext cx="2056680" cy="634320"/>
          </a:xfrm>
          <a:prstGeom prst="rect">
            <a:avLst/>
          </a:prstGeom>
          <a:ln w="9360">
            <a:noFill/>
          </a:ln>
        </p:spPr>
      </p:pic>
      <p:grpSp>
        <p:nvGrpSpPr>
          <p:cNvPr id="77" name="Group 6"/>
          <p:cNvGrpSpPr/>
          <p:nvPr/>
        </p:nvGrpSpPr>
        <p:grpSpPr>
          <a:xfrm>
            <a:off x="6146640" y="0"/>
            <a:ext cx="2996640" cy="875520"/>
            <a:chOff x="6146640" y="0"/>
            <a:chExt cx="2996640" cy="875520"/>
          </a:xfrm>
        </p:grpSpPr>
        <p:sp>
          <p:nvSpPr>
            <p:cNvPr id="78" name="CustomShape 7"/>
            <p:cNvSpPr/>
            <p:nvPr/>
          </p:nvSpPr>
          <p:spPr>
            <a:xfrm>
              <a:off x="6146640" y="0"/>
              <a:ext cx="299664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79" name="Picture 9" descr="LOGO.gif"/>
            <p:cNvPicPr/>
            <p:nvPr/>
          </p:nvPicPr>
          <p:blipFill>
            <a:blip r:embed="rId3"/>
            <a:srcRect b="10714"/>
            <a:stretch/>
          </p:blipFill>
          <p:spPr>
            <a:xfrm>
              <a:off x="6553080" y="228600"/>
              <a:ext cx="2056680" cy="634320"/>
            </a:xfrm>
            <a:prstGeom prst="rect">
              <a:avLst/>
            </a:prstGeom>
            <a:ln w="9360">
              <a:noFill/>
            </a:ln>
          </p:spPr>
        </p:pic>
        <p:sp>
          <p:nvSpPr>
            <p:cNvPr id="80" name="CustomShape 8"/>
            <p:cNvSpPr/>
            <p:nvPr/>
          </p:nvSpPr>
          <p:spPr>
            <a:xfrm>
              <a:off x="6527880" y="190440"/>
              <a:ext cx="2075760" cy="68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grpSp>
      <p:pic>
        <p:nvPicPr>
          <p:cNvPr id="81" name="Picture 15" descr="logo.jpg"/>
          <p:cNvPicPr/>
          <p:nvPr/>
        </p:nvPicPr>
        <p:blipFill>
          <a:blip r:embed="rId4"/>
          <a:stretch/>
        </p:blipFill>
        <p:spPr>
          <a:xfrm>
            <a:off x="6553080" y="228600"/>
            <a:ext cx="1920240" cy="608760"/>
          </a:xfrm>
          <a:prstGeom prst="rect">
            <a:avLst/>
          </a:prstGeom>
          <a:ln w="9360">
            <a:noFill/>
          </a:ln>
        </p:spPr>
      </p:pic>
      <p:sp>
        <p:nvSpPr>
          <p:cNvPr id="82" name="PlaceHolder 1"/>
          <p:cNvSpPr>
            <a:spLocks noGrp="1"/>
          </p:cNvSpPr>
          <p:nvPr>
            <p:ph type="title"/>
          </p:nvPr>
        </p:nvSpPr>
        <p:spPr>
          <a:xfrm>
            <a:off x="0" y="0"/>
            <a:ext cx="5485680" cy="91368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83" name="PlaceHolder 2"/>
          <p:cNvSpPr>
            <a:spLocks noGrp="1"/>
          </p:cNvSpPr>
          <p:nvPr>
            <p:ph type="body"/>
          </p:nvPr>
        </p:nvSpPr>
        <p:spPr>
          <a:xfrm>
            <a:off x="457200" y="1604520"/>
            <a:ext cx="2649240" cy="1896480"/>
          </a:xfrm>
          <a:prstGeom prst="rect">
            <a:avLst/>
          </a:prstGeom>
          <a:noFill/>
          <a:ln w="0">
            <a:noFill/>
          </a:ln>
        </p:spPr>
        <p:txBody>
          <a:bodyPr lIns="0" tIns="0" rIns="0" bIns="0" anchor="t">
            <a:normAutofit fontScale="12497"/>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Seventh Outline Level</a:t>
            </a:r>
          </a:p>
        </p:txBody>
      </p:sp>
      <p:sp>
        <p:nvSpPr>
          <p:cNvPr id="84" name="PlaceHolder 3"/>
          <p:cNvSpPr>
            <a:spLocks noGrp="1"/>
          </p:cNvSpPr>
          <p:nvPr>
            <p:ph type="body"/>
          </p:nvPr>
        </p:nvSpPr>
        <p:spPr>
          <a:xfrm>
            <a:off x="3239640" y="1604520"/>
            <a:ext cx="2649240" cy="1896480"/>
          </a:xfrm>
          <a:prstGeom prst="rect">
            <a:avLst/>
          </a:prstGeom>
          <a:noFill/>
          <a:ln w="0">
            <a:noFill/>
          </a:ln>
        </p:spPr>
        <p:txBody>
          <a:bodyPr lIns="0" tIns="0" rIns="0" bIns="0" anchor="t">
            <a:normAutofit fontScale="12497"/>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Seventh Outline Level</a:t>
            </a:r>
          </a:p>
        </p:txBody>
      </p:sp>
      <p:sp>
        <p:nvSpPr>
          <p:cNvPr id="85" name="PlaceHolder 4"/>
          <p:cNvSpPr>
            <a:spLocks noGrp="1"/>
          </p:cNvSpPr>
          <p:nvPr>
            <p:ph type="body"/>
          </p:nvPr>
        </p:nvSpPr>
        <p:spPr>
          <a:xfrm>
            <a:off x="6022080" y="1604520"/>
            <a:ext cx="2649240" cy="1896480"/>
          </a:xfrm>
          <a:prstGeom prst="rect">
            <a:avLst/>
          </a:prstGeom>
          <a:noFill/>
          <a:ln w="0">
            <a:noFill/>
          </a:ln>
        </p:spPr>
        <p:txBody>
          <a:bodyPr lIns="0" tIns="0" rIns="0" bIns="0" anchor="t">
            <a:normAutofit fontScale="12497"/>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Seventh Outline Level</a:t>
            </a:r>
          </a:p>
        </p:txBody>
      </p:sp>
      <p:sp>
        <p:nvSpPr>
          <p:cNvPr id="86" name="PlaceHolder 5"/>
          <p:cNvSpPr>
            <a:spLocks noGrp="1"/>
          </p:cNvSpPr>
          <p:nvPr>
            <p:ph type="body"/>
          </p:nvPr>
        </p:nvSpPr>
        <p:spPr>
          <a:xfrm>
            <a:off x="457200" y="3682080"/>
            <a:ext cx="2649240" cy="1896480"/>
          </a:xfrm>
          <a:prstGeom prst="rect">
            <a:avLst/>
          </a:prstGeom>
          <a:noFill/>
          <a:ln w="0">
            <a:noFill/>
          </a:ln>
        </p:spPr>
        <p:txBody>
          <a:bodyPr lIns="0" tIns="0" rIns="0" bIns="0" anchor="t">
            <a:normAutofit fontScale="12497"/>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Seventh Outline Level</a:t>
            </a:r>
          </a:p>
        </p:txBody>
      </p:sp>
      <p:sp>
        <p:nvSpPr>
          <p:cNvPr id="87" name="PlaceHolder 6"/>
          <p:cNvSpPr>
            <a:spLocks noGrp="1"/>
          </p:cNvSpPr>
          <p:nvPr>
            <p:ph type="body"/>
          </p:nvPr>
        </p:nvSpPr>
        <p:spPr>
          <a:xfrm>
            <a:off x="3239640" y="3682080"/>
            <a:ext cx="2649240" cy="1896480"/>
          </a:xfrm>
          <a:prstGeom prst="rect">
            <a:avLst/>
          </a:prstGeom>
          <a:noFill/>
          <a:ln w="0">
            <a:noFill/>
          </a:ln>
        </p:spPr>
        <p:txBody>
          <a:bodyPr lIns="0" tIns="0" rIns="0" bIns="0" anchor="t">
            <a:normAutofit fontScale="12497"/>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Seventh Outline Level</a:t>
            </a:r>
          </a:p>
        </p:txBody>
      </p:sp>
      <p:sp>
        <p:nvSpPr>
          <p:cNvPr id="88" name="PlaceHolder 7"/>
          <p:cNvSpPr>
            <a:spLocks noGrp="1"/>
          </p:cNvSpPr>
          <p:nvPr>
            <p:ph type="body"/>
          </p:nvPr>
        </p:nvSpPr>
        <p:spPr>
          <a:xfrm>
            <a:off x="6022080" y="3682080"/>
            <a:ext cx="2649240" cy="1896480"/>
          </a:xfrm>
          <a:prstGeom prst="rect">
            <a:avLst/>
          </a:prstGeom>
          <a:noFill/>
          <a:ln w="0">
            <a:noFill/>
          </a:ln>
        </p:spPr>
        <p:txBody>
          <a:bodyPr lIns="0" tIns="0" rIns="0" bIns="0" anchor="t">
            <a:normAutofit fontScale="12497"/>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CustomShape 1"/>
          <p:cNvSpPr/>
          <p:nvPr/>
        </p:nvSpPr>
        <p:spPr>
          <a:xfrm>
            <a:off x="0" y="0"/>
            <a:ext cx="914328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90" name="CustomShape 2"/>
          <p:cNvSpPr/>
          <p:nvPr/>
        </p:nvSpPr>
        <p:spPr>
          <a:xfrm flipV="1">
            <a:off x="0" y="6704640"/>
            <a:ext cx="9143280" cy="19728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91" name="Picture 10" descr="LOGO.gif"/>
          <p:cNvPicPr/>
          <p:nvPr/>
        </p:nvPicPr>
        <p:blipFill>
          <a:blip r:embed="rId3"/>
          <a:srcRect b="10714"/>
          <a:stretch/>
        </p:blipFill>
        <p:spPr>
          <a:xfrm>
            <a:off x="6553080" y="228600"/>
            <a:ext cx="2056680" cy="634320"/>
          </a:xfrm>
          <a:prstGeom prst="rect">
            <a:avLst/>
          </a:prstGeom>
          <a:ln w="9360">
            <a:noFill/>
          </a:ln>
        </p:spPr>
      </p:pic>
      <p:pic>
        <p:nvPicPr>
          <p:cNvPr id="92" name="Picture 10" descr="LOGO.gif"/>
          <p:cNvPicPr/>
          <p:nvPr/>
        </p:nvPicPr>
        <p:blipFill>
          <a:blip r:embed="rId3"/>
          <a:srcRect b="10714"/>
          <a:stretch/>
        </p:blipFill>
        <p:spPr>
          <a:xfrm>
            <a:off x="6553080" y="228600"/>
            <a:ext cx="2056680" cy="634320"/>
          </a:xfrm>
          <a:prstGeom prst="rect">
            <a:avLst/>
          </a:prstGeom>
          <a:ln w="9360">
            <a:noFill/>
          </a:ln>
        </p:spPr>
      </p:pic>
      <p:grpSp>
        <p:nvGrpSpPr>
          <p:cNvPr id="93" name="Group 3"/>
          <p:cNvGrpSpPr/>
          <p:nvPr/>
        </p:nvGrpSpPr>
        <p:grpSpPr>
          <a:xfrm>
            <a:off x="6146640" y="0"/>
            <a:ext cx="2996640" cy="875520"/>
            <a:chOff x="6146640" y="0"/>
            <a:chExt cx="2996640" cy="875520"/>
          </a:xfrm>
        </p:grpSpPr>
        <p:sp>
          <p:nvSpPr>
            <p:cNvPr id="94" name="CustomShape 4"/>
            <p:cNvSpPr/>
            <p:nvPr/>
          </p:nvSpPr>
          <p:spPr>
            <a:xfrm>
              <a:off x="6146640" y="0"/>
              <a:ext cx="299664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95" name="Picture 9" descr="LOGO.gif"/>
            <p:cNvPicPr/>
            <p:nvPr/>
          </p:nvPicPr>
          <p:blipFill>
            <a:blip r:embed="rId3"/>
            <a:srcRect b="10714"/>
            <a:stretch/>
          </p:blipFill>
          <p:spPr>
            <a:xfrm>
              <a:off x="6553080" y="228600"/>
              <a:ext cx="2056680" cy="634320"/>
            </a:xfrm>
            <a:prstGeom prst="rect">
              <a:avLst/>
            </a:prstGeom>
            <a:ln w="9360">
              <a:noFill/>
            </a:ln>
          </p:spPr>
        </p:pic>
        <p:sp>
          <p:nvSpPr>
            <p:cNvPr id="96" name="CustomShape 5"/>
            <p:cNvSpPr/>
            <p:nvPr/>
          </p:nvSpPr>
          <p:spPr>
            <a:xfrm>
              <a:off x="6527880" y="190440"/>
              <a:ext cx="2075760" cy="68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grpSp>
      <p:pic>
        <p:nvPicPr>
          <p:cNvPr id="97" name="Picture 15" descr="logo.jpg"/>
          <p:cNvPicPr/>
          <p:nvPr/>
        </p:nvPicPr>
        <p:blipFill>
          <a:blip r:embed="rId4"/>
          <a:stretch/>
        </p:blipFill>
        <p:spPr>
          <a:xfrm>
            <a:off x="6553080" y="228600"/>
            <a:ext cx="1920240" cy="608760"/>
          </a:xfrm>
          <a:prstGeom prst="rect">
            <a:avLst/>
          </a:prstGeom>
          <a:ln w="9360">
            <a:noFill/>
          </a:ln>
        </p:spPr>
      </p:pic>
      <p:pic>
        <p:nvPicPr>
          <p:cNvPr id="98" name="Picture 10" descr="LOGO.gif"/>
          <p:cNvPicPr/>
          <p:nvPr/>
        </p:nvPicPr>
        <p:blipFill>
          <a:blip r:embed="rId3"/>
          <a:srcRect b="10714"/>
          <a:stretch/>
        </p:blipFill>
        <p:spPr>
          <a:xfrm>
            <a:off x="6553080" y="228600"/>
            <a:ext cx="2056680" cy="634320"/>
          </a:xfrm>
          <a:prstGeom prst="rect">
            <a:avLst/>
          </a:prstGeom>
          <a:ln w="9360">
            <a:noFill/>
          </a:ln>
        </p:spPr>
      </p:pic>
      <p:grpSp>
        <p:nvGrpSpPr>
          <p:cNvPr id="99" name="Group 6"/>
          <p:cNvGrpSpPr/>
          <p:nvPr/>
        </p:nvGrpSpPr>
        <p:grpSpPr>
          <a:xfrm>
            <a:off x="6146640" y="0"/>
            <a:ext cx="2996640" cy="875520"/>
            <a:chOff x="6146640" y="0"/>
            <a:chExt cx="2996640" cy="875520"/>
          </a:xfrm>
        </p:grpSpPr>
        <p:sp>
          <p:nvSpPr>
            <p:cNvPr id="100" name="CustomShape 7"/>
            <p:cNvSpPr/>
            <p:nvPr/>
          </p:nvSpPr>
          <p:spPr>
            <a:xfrm>
              <a:off x="6146640" y="0"/>
              <a:ext cx="299664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101" name="Picture 9" descr="LOGO.gif"/>
            <p:cNvPicPr/>
            <p:nvPr/>
          </p:nvPicPr>
          <p:blipFill>
            <a:blip r:embed="rId3"/>
            <a:srcRect b="10714"/>
            <a:stretch/>
          </p:blipFill>
          <p:spPr>
            <a:xfrm>
              <a:off x="6553080" y="228600"/>
              <a:ext cx="2056680" cy="634320"/>
            </a:xfrm>
            <a:prstGeom prst="rect">
              <a:avLst/>
            </a:prstGeom>
            <a:ln w="9360">
              <a:noFill/>
            </a:ln>
          </p:spPr>
        </p:pic>
        <p:sp>
          <p:nvSpPr>
            <p:cNvPr id="102" name="CustomShape 8"/>
            <p:cNvSpPr/>
            <p:nvPr/>
          </p:nvSpPr>
          <p:spPr>
            <a:xfrm>
              <a:off x="6527880" y="190440"/>
              <a:ext cx="2075760" cy="68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grpSp>
      <p:pic>
        <p:nvPicPr>
          <p:cNvPr id="103" name="Picture 15" descr="logo.jpg"/>
          <p:cNvPicPr/>
          <p:nvPr/>
        </p:nvPicPr>
        <p:blipFill>
          <a:blip r:embed="rId4"/>
          <a:stretch/>
        </p:blipFill>
        <p:spPr>
          <a:xfrm>
            <a:off x="6553080" y="228600"/>
            <a:ext cx="1920240" cy="608760"/>
          </a:xfrm>
          <a:prstGeom prst="rect">
            <a:avLst/>
          </a:prstGeom>
          <a:ln w="9360">
            <a:noFill/>
          </a:ln>
        </p:spPr>
      </p:pic>
      <p:sp>
        <p:nvSpPr>
          <p:cNvPr id="104" name="PlaceHolder 1"/>
          <p:cNvSpPr>
            <a:spLocks noGrp="1"/>
          </p:cNvSpPr>
          <p:nvPr>
            <p:ph type="title"/>
          </p:nvPr>
        </p:nvSpPr>
        <p:spPr>
          <a:xfrm>
            <a:off x="0" y="0"/>
            <a:ext cx="5485680" cy="91368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 name="CustomShape 1"/>
          <p:cNvSpPr/>
          <p:nvPr/>
        </p:nvSpPr>
        <p:spPr>
          <a:xfrm>
            <a:off x="0" y="0"/>
            <a:ext cx="914328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08" name="CustomShape 2"/>
          <p:cNvSpPr/>
          <p:nvPr/>
        </p:nvSpPr>
        <p:spPr>
          <a:xfrm flipV="1">
            <a:off x="0" y="6704640"/>
            <a:ext cx="9143280" cy="19728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109" name="Picture 10" descr="LOGO.gif"/>
          <p:cNvPicPr/>
          <p:nvPr/>
        </p:nvPicPr>
        <p:blipFill>
          <a:blip r:embed="rId3"/>
          <a:srcRect b="10714"/>
          <a:stretch/>
        </p:blipFill>
        <p:spPr>
          <a:xfrm>
            <a:off x="6553080" y="228600"/>
            <a:ext cx="2056680" cy="634320"/>
          </a:xfrm>
          <a:prstGeom prst="rect">
            <a:avLst/>
          </a:prstGeom>
          <a:ln w="9360">
            <a:noFill/>
          </a:ln>
        </p:spPr>
      </p:pic>
      <p:pic>
        <p:nvPicPr>
          <p:cNvPr id="110" name="Picture 10" descr="LOGO.gif"/>
          <p:cNvPicPr/>
          <p:nvPr/>
        </p:nvPicPr>
        <p:blipFill>
          <a:blip r:embed="rId3"/>
          <a:srcRect b="10714"/>
          <a:stretch/>
        </p:blipFill>
        <p:spPr>
          <a:xfrm>
            <a:off x="6553080" y="228600"/>
            <a:ext cx="2056680" cy="634320"/>
          </a:xfrm>
          <a:prstGeom prst="rect">
            <a:avLst/>
          </a:prstGeom>
          <a:ln w="9360">
            <a:noFill/>
          </a:ln>
        </p:spPr>
      </p:pic>
      <p:grpSp>
        <p:nvGrpSpPr>
          <p:cNvPr id="111" name="Group 3"/>
          <p:cNvGrpSpPr/>
          <p:nvPr/>
        </p:nvGrpSpPr>
        <p:grpSpPr>
          <a:xfrm>
            <a:off x="6146640" y="0"/>
            <a:ext cx="2996640" cy="875520"/>
            <a:chOff x="6146640" y="0"/>
            <a:chExt cx="2996640" cy="875520"/>
          </a:xfrm>
        </p:grpSpPr>
        <p:sp>
          <p:nvSpPr>
            <p:cNvPr id="112" name="CustomShape 4"/>
            <p:cNvSpPr/>
            <p:nvPr/>
          </p:nvSpPr>
          <p:spPr>
            <a:xfrm>
              <a:off x="6146640" y="0"/>
              <a:ext cx="299664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113" name="Picture 9" descr="LOGO.gif"/>
            <p:cNvPicPr/>
            <p:nvPr/>
          </p:nvPicPr>
          <p:blipFill>
            <a:blip r:embed="rId3"/>
            <a:srcRect b="10714"/>
            <a:stretch/>
          </p:blipFill>
          <p:spPr>
            <a:xfrm>
              <a:off x="6553080" y="228600"/>
              <a:ext cx="2056680" cy="634320"/>
            </a:xfrm>
            <a:prstGeom prst="rect">
              <a:avLst/>
            </a:prstGeom>
            <a:ln w="9360">
              <a:noFill/>
            </a:ln>
          </p:spPr>
        </p:pic>
        <p:sp>
          <p:nvSpPr>
            <p:cNvPr id="114" name="CustomShape 5"/>
            <p:cNvSpPr/>
            <p:nvPr/>
          </p:nvSpPr>
          <p:spPr>
            <a:xfrm>
              <a:off x="6527880" y="190440"/>
              <a:ext cx="2075760" cy="68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grpSp>
      <p:pic>
        <p:nvPicPr>
          <p:cNvPr id="115" name="Picture 15" descr="logo.jpg"/>
          <p:cNvPicPr/>
          <p:nvPr/>
        </p:nvPicPr>
        <p:blipFill>
          <a:blip r:embed="rId4"/>
          <a:stretch/>
        </p:blipFill>
        <p:spPr>
          <a:xfrm>
            <a:off x="6553080" y="228600"/>
            <a:ext cx="1920240" cy="608760"/>
          </a:xfrm>
          <a:prstGeom prst="rect">
            <a:avLst/>
          </a:prstGeom>
          <a:ln w="9360">
            <a:noFill/>
          </a:ln>
        </p:spPr>
      </p:pic>
      <p:pic>
        <p:nvPicPr>
          <p:cNvPr id="116" name="Picture 10" descr="LOGO.gif"/>
          <p:cNvPicPr/>
          <p:nvPr/>
        </p:nvPicPr>
        <p:blipFill>
          <a:blip r:embed="rId3"/>
          <a:srcRect b="10714"/>
          <a:stretch/>
        </p:blipFill>
        <p:spPr>
          <a:xfrm>
            <a:off x="6553080" y="228600"/>
            <a:ext cx="2056680" cy="634320"/>
          </a:xfrm>
          <a:prstGeom prst="rect">
            <a:avLst/>
          </a:prstGeom>
          <a:ln w="9360">
            <a:noFill/>
          </a:ln>
        </p:spPr>
      </p:pic>
      <p:grpSp>
        <p:nvGrpSpPr>
          <p:cNvPr id="117" name="Group 6"/>
          <p:cNvGrpSpPr/>
          <p:nvPr/>
        </p:nvGrpSpPr>
        <p:grpSpPr>
          <a:xfrm>
            <a:off x="6146640" y="0"/>
            <a:ext cx="2996640" cy="875520"/>
            <a:chOff x="6146640" y="0"/>
            <a:chExt cx="2996640" cy="875520"/>
          </a:xfrm>
        </p:grpSpPr>
        <p:sp>
          <p:nvSpPr>
            <p:cNvPr id="118" name="CustomShape 7"/>
            <p:cNvSpPr/>
            <p:nvPr/>
          </p:nvSpPr>
          <p:spPr>
            <a:xfrm>
              <a:off x="6146640" y="0"/>
              <a:ext cx="299664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119" name="Picture 9" descr="LOGO.gif"/>
            <p:cNvPicPr/>
            <p:nvPr/>
          </p:nvPicPr>
          <p:blipFill>
            <a:blip r:embed="rId3"/>
            <a:srcRect b="10714"/>
            <a:stretch/>
          </p:blipFill>
          <p:spPr>
            <a:xfrm>
              <a:off x="6553080" y="228600"/>
              <a:ext cx="2056680" cy="634320"/>
            </a:xfrm>
            <a:prstGeom prst="rect">
              <a:avLst/>
            </a:prstGeom>
            <a:ln w="9360">
              <a:noFill/>
            </a:ln>
          </p:spPr>
        </p:pic>
        <p:sp>
          <p:nvSpPr>
            <p:cNvPr id="120" name="CustomShape 8"/>
            <p:cNvSpPr/>
            <p:nvPr/>
          </p:nvSpPr>
          <p:spPr>
            <a:xfrm>
              <a:off x="6527880" y="190440"/>
              <a:ext cx="2075760" cy="68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grpSp>
      <p:pic>
        <p:nvPicPr>
          <p:cNvPr id="121" name="Picture 15" descr="logo.jpg"/>
          <p:cNvPicPr/>
          <p:nvPr/>
        </p:nvPicPr>
        <p:blipFill>
          <a:blip r:embed="rId4"/>
          <a:stretch/>
        </p:blipFill>
        <p:spPr>
          <a:xfrm>
            <a:off x="6553080" y="228600"/>
            <a:ext cx="1920240" cy="608760"/>
          </a:xfrm>
          <a:prstGeom prst="rect">
            <a:avLst/>
          </a:prstGeom>
          <a:ln w="9360">
            <a:noFill/>
          </a:ln>
        </p:spPr>
      </p:pic>
      <p:sp>
        <p:nvSpPr>
          <p:cNvPr id="122" name="PlaceHolder 1"/>
          <p:cNvSpPr>
            <a:spLocks noGrp="1"/>
          </p:cNvSpPr>
          <p:nvPr>
            <p:ph type="title"/>
          </p:nvPr>
        </p:nvSpPr>
        <p:spPr>
          <a:xfrm>
            <a:off x="0" y="0"/>
            <a:ext cx="5485680" cy="91368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123" name="PlaceHolder 2"/>
          <p:cNvSpPr>
            <a:spLocks noGrp="1"/>
          </p:cNvSpPr>
          <p:nvPr>
            <p:ph type="body"/>
          </p:nvPr>
        </p:nvSpPr>
        <p:spPr>
          <a:xfrm>
            <a:off x="457200" y="1604520"/>
            <a:ext cx="8228880" cy="397692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0" y="0"/>
            <a:ext cx="914328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27" name="CustomShape 2"/>
          <p:cNvSpPr/>
          <p:nvPr/>
        </p:nvSpPr>
        <p:spPr>
          <a:xfrm flipV="1">
            <a:off x="0" y="6704640"/>
            <a:ext cx="9143280" cy="19728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128" name="Picture 10" descr="LOGO.gif"/>
          <p:cNvPicPr/>
          <p:nvPr/>
        </p:nvPicPr>
        <p:blipFill>
          <a:blip r:embed="rId3"/>
          <a:srcRect b="10714"/>
          <a:stretch/>
        </p:blipFill>
        <p:spPr>
          <a:xfrm>
            <a:off x="6553080" y="228600"/>
            <a:ext cx="2056680" cy="634320"/>
          </a:xfrm>
          <a:prstGeom prst="rect">
            <a:avLst/>
          </a:prstGeom>
          <a:ln w="9360">
            <a:noFill/>
          </a:ln>
        </p:spPr>
      </p:pic>
      <p:pic>
        <p:nvPicPr>
          <p:cNvPr id="129" name="Picture 10" descr="LOGO.gif"/>
          <p:cNvPicPr/>
          <p:nvPr/>
        </p:nvPicPr>
        <p:blipFill>
          <a:blip r:embed="rId3"/>
          <a:srcRect b="10714"/>
          <a:stretch/>
        </p:blipFill>
        <p:spPr>
          <a:xfrm>
            <a:off x="6553080" y="228600"/>
            <a:ext cx="2056680" cy="634320"/>
          </a:xfrm>
          <a:prstGeom prst="rect">
            <a:avLst/>
          </a:prstGeom>
          <a:ln w="9360">
            <a:noFill/>
          </a:ln>
        </p:spPr>
      </p:pic>
      <p:grpSp>
        <p:nvGrpSpPr>
          <p:cNvPr id="130" name="Group 3"/>
          <p:cNvGrpSpPr/>
          <p:nvPr/>
        </p:nvGrpSpPr>
        <p:grpSpPr>
          <a:xfrm>
            <a:off x="6146640" y="0"/>
            <a:ext cx="2996640" cy="875520"/>
            <a:chOff x="6146640" y="0"/>
            <a:chExt cx="2996640" cy="875520"/>
          </a:xfrm>
        </p:grpSpPr>
        <p:sp>
          <p:nvSpPr>
            <p:cNvPr id="131" name="CustomShape 4"/>
            <p:cNvSpPr/>
            <p:nvPr/>
          </p:nvSpPr>
          <p:spPr>
            <a:xfrm>
              <a:off x="6146640" y="0"/>
              <a:ext cx="299664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132" name="Picture 9" descr="LOGO.gif"/>
            <p:cNvPicPr/>
            <p:nvPr/>
          </p:nvPicPr>
          <p:blipFill>
            <a:blip r:embed="rId3"/>
            <a:srcRect b="10714"/>
            <a:stretch/>
          </p:blipFill>
          <p:spPr>
            <a:xfrm>
              <a:off x="6553080" y="228600"/>
              <a:ext cx="2056680" cy="634320"/>
            </a:xfrm>
            <a:prstGeom prst="rect">
              <a:avLst/>
            </a:prstGeom>
            <a:ln w="9360">
              <a:noFill/>
            </a:ln>
          </p:spPr>
        </p:pic>
        <p:sp>
          <p:nvSpPr>
            <p:cNvPr id="133" name="CustomShape 5"/>
            <p:cNvSpPr/>
            <p:nvPr/>
          </p:nvSpPr>
          <p:spPr>
            <a:xfrm>
              <a:off x="6527880" y="190440"/>
              <a:ext cx="2075760" cy="68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grpSp>
      <p:pic>
        <p:nvPicPr>
          <p:cNvPr id="134" name="Picture 15" descr="logo.jpg"/>
          <p:cNvPicPr/>
          <p:nvPr/>
        </p:nvPicPr>
        <p:blipFill>
          <a:blip r:embed="rId4"/>
          <a:stretch/>
        </p:blipFill>
        <p:spPr>
          <a:xfrm>
            <a:off x="6553080" y="228600"/>
            <a:ext cx="1920240" cy="608760"/>
          </a:xfrm>
          <a:prstGeom prst="rect">
            <a:avLst/>
          </a:prstGeom>
          <a:ln w="9360">
            <a:noFill/>
          </a:ln>
        </p:spPr>
      </p:pic>
      <p:pic>
        <p:nvPicPr>
          <p:cNvPr id="135" name="Picture 10" descr="LOGO.gif"/>
          <p:cNvPicPr/>
          <p:nvPr/>
        </p:nvPicPr>
        <p:blipFill>
          <a:blip r:embed="rId3"/>
          <a:srcRect b="10714"/>
          <a:stretch/>
        </p:blipFill>
        <p:spPr>
          <a:xfrm>
            <a:off x="6553080" y="228600"/>
            <a:ext cx="2056680" cy="634320"/>
          </a:xfrm>
          <a:prstGeom prst="rect">
            <a:avLst/>
          </a:prstGeom>
          <a:ln w="9360">
            <a:noFill/>
          </a:ln>
        </p:spPr>
      </p:pic>
      <p:grpSp>
        <p:nvGrpSpPr>
          <p:cNvPr id="136" name="Group 6"/>
          <p:cNvGrpSpPr/>
          <p:nvPr/>
        </p:nvGrpSpPr>
        <p:grpSpPr>
          <a:xfrm>
            <a:off x="6146640" y="0"/>
            <a:ext cx="2996640" cy="875520"/>
            <a:chOff x="6146640" y="0"/>
            <a:chExt cx="2996640" cy="875520"/>
          </a:xfrm>
        </p:grpSpPr>
        <p:sp>
          <p:nvSpPr>
            <p:cNvPr id="137" name="CustomShape 7"/>
            <p:cNvSpPr/>
            <p:nvPr/>
          </p:nvSpPr>
          <p:spPr>
            <a:xfrm>
              <a:off x="6146640" y="0"/>
              <a:ext cx="299664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138" name="Picture 9" descr="LOGO.gif"/>
            <p:cNvPicPr/>
            <p:nvPr/>
          </p:nvPicPr>
          <p:blipFill>
            <a:blip r:embed="rId3"/>
            <a:srcRect b="10714"/>
            <a:stretch/>
          </p:blipFill>
          <p:spPr>
            <a:xfrm>
              <a:off x="6553080" y="228600"/>
              <a:ext cx="2056680" cy="634320"/>
            </a:xfrm>
            <a:prstGeom prst="rect">
              <a:avLst/>
            </a:prstGeom>
            <a:ln w="9360">
              <a:noFill/>
            </a:ln>
          </p:spPr>
        </p:pic>
        <p:sp>
          <p:nvSpPr>
            <p:cNvPr id="139" name="CustomShape 8"/>
            <p:cNvSpPr/>
            <p:nvPr/>
          </p:nvSpPr>
          <p:spPr>
            <a:xfrm>
              <a:off x="6527880" y="190440"/>
              <a:ext cx="2075760" cy="68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grpSp>
      <p:pic>
        <p:nvPicPr>
          <p:cNvPr id="140" name="Picture 15" descr="logo.jpg"/>
          <p:cNvPicPr/>
          <p:nvPr/>
        </p:nvPicPr>
        <p:blipFill>
          <a:blip r:embed="rId4"/>
          <a:stretch/>
        </p:blipFill>
        <p:spPr>
          <a:xfrm>
            <a:off x="6553080" y="228600"/>
            <a:ext cx="1920240" cy="608760"/>
          </a:xfrm>
          <a:prstGeom prst="rect">
            <a:avLst/>
          </a:prstGeom>
          <a:ln w="9360">
            <a:noFill/>
          </a:ln>
        </p:spPr>
      </p:pic>
      <p:sp>
        <p:nvSpPr>
          <p:cNvPr id="141" name="PlaceHolder 1"/>
          <p:cNvSpPr>
            <a:spLocks noGrp="1"/>
          </p:cNvSpPr>
          <p:nvPr>
            <p:ph type="title"/>
          </p:nvPr>
        </p:nvSpPr>
        <p:spPr>
          <a:xfrm>
            <a:off x="0" y="0"/>
            <a:ext cx="5485680" cy="91368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142" name="PlaceHolder 2"/>
          <p:cNvSpPr>
            <a:spLocks noGrp="1"/>
          </p:cNvSpPr>
          <p:nvPr>
            <p:ph type="body"/>
          </p:nvPr>
        </p:nvSpPr>
        <p:spPr>
          <a:xfrm>
            <a:off x="457200" y="1604520"/>
            <a:ext cx="4015440" cy="3976920"/>
          </a:xfrm>
          <a:prstGeom prst="rect">
            <a:avLst/>
          </a:prstGeom>
          <a:noFill/>
          <a:ln w="0">
            <a:noFill/>
          </a:ln>
        </p:spPr>
        <p:txBody>
          <a:bodyPr lIns="0" tIns="0" rIns="0" bIns="0" anchor="t">
            <a:normAutofit fontScale="71769" lnSpcReduction="10000"/>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Seventh Outline Level</a:t>
            </a:r>
          </a:p>
        </p:txBody>
      </p:sp>
      <p:sp>
        <p:nvSpPr>
          <p:cNvPr id="143" name="PlaceHolder 3"/>
          <p:cNvSpPr>
            <a:spLocks noGrp="1"/>
          </p:cNvSpPr>
          <p:nvPr>
            <p:ph type="body"/>
          </p:nvPr>
        </p:nvSpPr>
        <p:spPr>
          <a:xfrm>
            <a:off x="4674240" y="1604520"/>
            <a:ext cx="4015440" cy="3976920"/>
          </a:xfrm>
          <a:prstGeom prst="rect">
            <a:avLst/>
          </a:prstGeom>
          <a:noFill/>
          <a:ln w="0">
            <a:noFill/>
          </a:ln>
        </p:spPr>
        <p:txBody>
          <a:bodyPr lIns="0" tIns="0" rIns="0" bIns="0" anchor="t">
            <a:normAutofit fontScale="71769" lnSpcReduction="10000"/>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800" b="0" strike="noStrike" spc="-1">
                <a:solidFill>
                  <a:schemeClr val="dk1"/>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 name="CustomShape 1"/>
          <p:cNvSpPr/>
          <p:nvPr/>
        </p:nvSpPr>
        <p:spPr>
          <a:xfrm>
            <a:off x="0" y="0"/>
            <a:ext cx="914328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48" name="CustomShape 2"/>
          <p:cNvSpPr/>
          <p:nvPr/>
        </p:nvSpPr>
        <p:spPr>
          <a:xfrm flipV="1">
            <a:off x="0" y="6704640"/>
            <a:ext cx="9143280" cy="19728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149" name="Picture 10" descr="LOGO.gif"/>
          <p:cNvPicPr/>
          <p:nvPr/>
        </p:nvPicPr>
        <p:blipFill>
          <a:blip r:embed="rId3"/>
          <a:srcRect b="10714"/>
          <a:stretch/>
        </p:blipFill>
        <p:spPr>
          <a:xfrm>
            <a:off x="6553080" y="228600"/>
            <a:ext cx="2056680" cy="634320"/>
          </a:xfrm>
          <a:prstGeom prst="rect">
            <a:avLst/>
          </a:prstGeom>
          <a:ln w="9360">
            <a:noFill/>
          </a:ln>
        </p:spPr>
      </p:pic>
      <p:pic>
        <p:nvPicPr>
          <p:cNvPr id="150" name="Picture 10" descr="LOGO.gif"/>
          <p:cNvPicPr/>
          <p:nvPr/>
        </p:nvPicPr>
        <p:blipFill>
          <a:blip r:embed="rId3"/>
          <a:srcRect b="10714"/>
          <a:stretch/>
        </p:blipFill>
        <p:spPr>
          <a:xfrm>
            <a:off x="6553080" y="228600"/>
            <a:ext cx="2056680" cy="634320"/>
          </a:xfrm>
          <a:prstGeom prst="rect">
            <a:avLst/>
          </a:prstGeom>
          <a:ln w="9360">
            <a:noFill/>
          </a:ln>
        </p:spPr>
      </p:pic>
      <p:grpSp>
        <p:nvGrpSpPr>
          <p:cNvPr id="151" name="Group 3"/>
          <p:cNvGrpSpPr/>
          <p:nvPr/>
        </p:nvGrpSpPr>
        <p:grpSpPr>
          <a:xfrm>
            <a:off x="6146640" y="0"/>
            <a:ext cx="2996640" cy="875520"/>
            <a:chOff x="6146640" y="0"/>
            <a:chExt cx="2996640" cy="875520"/>
          </a:xfrm>
        </p:grpSpPr>
        <p:sp>
          <p:nvSpPr>
            <p:cNvPr id="152" name="CustomShape 4"/>
            <p:cNvSpPr/>
            <p:nvPr/>
          </p:nvSpPr>
          <p:spPr>
            <a:xfrm>
              <a:off x="6146640" y="0"/>
              <a:ext cx="299664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153" name="Picture 9" descr="LOGO.gif"/>
            <p:cNvPicPr/>
            <p:nvPr/>
          </p:nvPicPr>
          <p:blipFill>
            <a:blip r:embed="rId3"/>
            <a:srcRect b="10714"/>
            <a:stretch/>
          </p:blipFill>
          <p:spPr>
            <a:xfrm>
              <a:off x="6553080" y="228600"/>
              <a:ext cx="2056680" cy="634320"/>
            </a:xfrm>
            <a:prstGeom prst="rect">
              <a:avLst/>
            </a:prstGeom>
            <a:ln w="9360">
              <a:noFill/>
            </a:ln>
          </p:spPr>
        </p:pic>
        <p:sp>
          <p:nvSpPr>
            <p:cNvPr id="154" name="CustomShape 5"/>
            <p:cNvSpPr/>
            <p:nvPr/>
          </p:nvSpPr>
          <p:spPr>
            <a:xfrm>
              <a:off x="6527880" y="190440"/>
              <a:ext cx="2075760" cy="68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grpSp>
      <p:pic>
        <p:nvPicPr>
          <p:cNvPr id="155" name="Picture 15" descr="logo.jpg"/>
          <p:cNvPicPr/>
          <p:nvPr/>
        </p:nvPicPr>
        <p:blipFill>
          <a:blip r:embed="rId4"/>
          <a:stretch/>
        </p:blipFill>
        <p:spPr>
          <a:xfrm>
            <a:off x="6553080" y="228600"/>
            <a:ext cx="1920240" cy="608760"/>
          </a:xfrm>
          <a:prstGeom prst="rect">
            <a:avLst/>
          </a:prstGeom>
          <a:ln w="9360">
            <a:noFill/>
          </a:ln>
        </p:spPr>
      </p:pic>
      <p:pic>
        <p:nvPicPr>
          <p:cNvPr id="156" name="Picture 10" descr="LOGO.gif"/>
          <p:cNvPicPr/>
          <p:nvPr/>
        </p:nvPicPr>
        <p:blipFill>
          <a:blip r:embed="rId3"/>
          <a:srcRect b="10714"/>
          <a:stretch/>
        </p:blipFill>
        <p:spPr>
          <a:xfrm>
            <a:off x="6553080" y="228600"/>
            <a:ext cx="2056680" cy="634320"/>
          </a:xfrm>
          <a:prstGeom prst="rect">
            <a:avLst/>
          </a:prstGeom>
          <a:ln w="9360">
            <a:noFill/>
          </a:ln>
        </p:spPr>
      </p:pic>
      <p:grpSp>
        <p:nvGrpSpPr>
          <p:cNvPr id="157" name="Group 6"/>
          <p:cNvGrpSpPr/>
          <p:nvPr/>
        </p:nvGrpSpPr>
        <p:grpSpPr>
          <a:xfrm>
            <a:off x="6146640" y="0"/>
            <a:ext cx="2996640" cy="875520"/>
            <a:chOff x="6146640" y="0"/>
            <a:chExt cx="2996640" cy="875520"/>
          </a:xfrm>
        </p:grpSpPr>
        <p:sp>
          <p:nvSpPr>
            <p:cNvPr id="158" name="CustomShape 7"/>
            <p:cNvSpPr/>
            <p:nvPr/>
          </p:nvSpPr>
          <p:spPr>
            <a:xfrm>
              <a:off x="6146640" y="0"/>
              <a:ext cx="299664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159" name="Picture 9" descr="LOGO.gif"/>
            <p:cNvPicPr/>
            <p:nvPr/>
          </p:nvPicPr>
          <p:blipFill>
            <a:blip r:embed="rId3"/>
            <a:srcRect b="10714"/>
            <a:stretch/>
          </p:blipFill>
          <p:spPr>
            <a:xfrm>
              <a:off x="6553080" y="228600"/>
              <a:ext cx="2056680" cy="634320"/>
            </a:xfrm>
            <a:prstGeom prst="rect">
              <a:avLst/>
            </a:prstGeom>
            <a:ln w="9360">
              <a:noFill/>
            </a:ln>
          </p:spPr>
        </p:pic>
        <p:sp>
          <p:nvSpPr>
            <p:cNvPr id="160" name="CustomShape 8"/>
            <p:cNvSpPr/>
            <p:nvPr/>
          </p:nvSpPr>
          <p:spPr>
            <a:xfrm>
              <a:off x="6527880" y="190440"/>
              <a:ext cx="2075760" cy="68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grpSp>
      <p:pic>
        <p:nvPicPr>
          <p:cNvPr id="161" name="Picture 15" descr="logo.jpg"/>
          <p:cNvPicPr/>
          <p:nvPr/>
        </p:nvPicPr>
        <p:blipFill>
          <a:blip r:embed="rId4"/>
          <a:stretch/>
        </p:blipFill>
        <p:spPr>
          <a:xfrm>
            <a:off x="6553080" y="228600"/>
            <a:ext cx="1920240" cy="608760"/>
          </a:xfrm>
          <a:prstGeom prst="rect">
            <a:avLst/>
          </a:prstGeom>
          <a:ln w="9360">
            <a:noFill/>
          </a:ln>
        </p:spPr>
      </p:pic>
      <p:sp>
        <p:nvSpPr>
          <p:cNvPr id="162" name="PlaceHolder 1"/>
          <p:cNvSpPr>
            <a:spLocks noGrp="1"/>
          </p:cNvSpPr>
          <p:nvPr>
            <p:ph type="title"/>
          </p:nvPr>
        </p:nvSpPr>
        <p:spPr>
          <a:xfrm>
            <a:off x="0" y="0"/>
            <a:ext cx="5485680" cy="91368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CustomShape 1"/>
          <p:cNvSpPr/>
          <p:nvPr/>
        </p:nvSpPr>
        <p:spPr>
          <a:xfrm>
            <a:off x="0" y="0"/>
            <a:ext cx="914328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65" name="CustomShape 2"/>
          <p:cNvSpPr/>
          <p:nvPr/>
        </p:nvSpPr>
        <p:spPr>
          <a:xfrm flipV="1">
            <a:off x="0" y="6704640"/>
            <a:ext cx="9143280" cy="19728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166" name="Picture 10" descr="LOGO.gif"/>
          <p:cNvPicPr/>
          <p:nvPr/>
        </p:nvPicPr>
        <p:blipFill>
          <a:blip r:embed="rId3"/>
          <a:srcRect b="10714"/>
          <a:stretch/>
        </p:blipFill>
        <p:spPr>
          <a:xfrm>
            <a:off x="6553080" y="228600"/>
            <a:ext cx="2056680" cy="634320"/>
          </a:xfrm>
          <a:prstGeom prst="rect">
            <a:avLst/>
          </a:prstGeom>
          <a:ln w="9360">
            <a:noFill/>
          </a:ln>
        </p:spPr>
      </p:pic>
      <p:pic>
        <p:nvPicPr>
          <p:cNvPr id="167" name="Picture 10" descr="LOGO.gif"/>
          <p:cNvPicPr/>
          <p:nvPr/>
        </p:nvPicPr>
        <p:blipFill>
          <a:blip r:embed="rId3"/>
          <a:srcRect b="10714"/>
          <a:stretch/>
        </p:blipFill>
        <p:spPr>
          <a:xfrm>
            <a:off x="6553080" y="228600"/>
            <a:ext cx="2056680" cy="634320"/>
          </a:xfrm>
          <a:prstGeom prst="rect">
            <a:avLst/>
          </a:prstGeom>
          <a:ln w="9360">
            <a:noFill/>
          </a:ln>
        </p:spPr>
      </p:pic>
      <p:grpSp>
        <p:nvGrpSpPr>
          <p:cNvPr id="168" name="Group 3"/>
          <p:cNvGrpSpPr/>
          <p:nvPr/>
        </p:nvGrpSpPr>
        <p:grpSpPr>
          <a:xfrm>
            <a:off x="6146640" y="0"/>
            <a:ext cx="2996640" cy="875520"/>
            <a:chOff x="6146640" y="0"/>
            <a:chExt cx="2996640" cy="875520"/>
          </a:xfrm>
        </p:grpSpPr>
        <p:sp>
          <p:nvSpPr>
            <p:cNvPr id="169" name="CustomShape 4"/>
            <p:cNvSpPr/>
            <p:nvPr/>
          </p:nvSpPr>
          <p:spPr>
            <a:xfrm>
              <a:off x="6146640" y="0"/>
              <a:ext cx="299664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170" name="Picture 9" descr="LOGO.gif"/>
            <p:cNvPicPr/>
            <p:nvPr/>
          </p:nvPicPr>
          <p:blipFill>
            <a:blip r:embed="rId3"/>
            <a:srcRect b="10714"/>
            <a:stretch/>
          </p:blipFill>
          <p:spPr>
            <a:xfrm>
              <a:off x="6553080" y="228600"/>
              <a:ext cx="2056680" cy="634320"/>
            </a:xfrm>
            <a:prstGeom prst="rect">
              <a:avLst/>
            </a:prstGeom>
            <a:ln w="9360">
              <a:noFill/>
            </a:ln>
          </p:spPr>
        </p:pic>
        <p:sp>
          <p:nvSpPr>
            <p:cNvPr id="171" name="CustomShape 5"/>
            <p:cNvSpPr/>
            <p:nvPr/>
          </p:nvSpPr>
          <p:spPr>
            <a:xfrm>
              <a:off x="6527880" y="190440"/>
              <a:ext cx="2075760" cy="68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grpSp>
      <p:pic>
        <p:nvPicPr>
          <p:cNvPr id="172" name="Picture 15" descr="logo.jpg"/>
          <p:cNvPicPr/>
          <p:nvPr/>
        </p:nvPicPr>
        <p:blipFill>
          <a:blip r:embed="rId4"/>
          <a:stretch/>
        </p:blipFill>
        <p:spPr>
          <a:xfrm>
            <a:off x="6553080" y="228600"/>
            <a:ext cx="1920240" cy="608760"/>
          </a:xfrm>
          <a:prstGeom prst="rect">
            <a:avLst/>
          </a:prstGeom>
          <a:ln w="9360">
            <a:noFill/>
          </a:ln>
        </p:spPr>
      </p:pic>
      <p:pic>
        <p:nvPicPr>
          <p:cNvPr id="173" name="Picture 10" descr="LOGO.gif"/>
          <p:cNvPicPr/>
          <p:nvPr/>
        </p:nvPicPr>
        <p:blipFill>
          <a:blip r:embed="rId3"/>
          <a:srcRect b="10714"/>
          <a:stretch/>
        </p:blipFill>
        <p:spPr>
          <a:xfrm>
            <a:off x="6553080" y="228600"/>
            <a:ext cx="2056680" cy="634320"/>
          </a:xfrm>
          <a:prstGeom prst="rect">
            <a:avLst/>
          </a:prstGeom>
          <a:ln w="9360">
            <a:noFill/>
          </a:ln>
        </p:spPr>
      </p:pic>
      <p:grpSp>
        <p:nvGrpSpPr>
          <p:cNvPr id="174" name="Group 6"/>
          <p:cNvGrpSpPr/>
          <p:nvPr/>
        </p:nvGrpSpPr>
        <p:grpSpPr>
          <a:xfrm>
            <a:off x="6146640" y="0"/>
            <a:ext cx="2996640" cy="875520"/>
            <a:chOff x="6146640" y="0"/>
            <a:chExt cx="2996640" cy="875520"/>
          </a:xfrm>
        </p:grpSpPr>
        <p:sp>
          <p:nvSpPr>
            <p:cNvPr id="175" name="CustomShape 7"/>
            <p:cNvSpPr/>
            <p:nvPr/>
          </p:nvSpPr>
          <p:spPr>
            <a:xfrm>
              <a:off x="6146640" y="0"/>
              <a:ext cx="2996640" cy="83736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176" name="Picture 9" descr="LOGO.gif"/>
            <p:cNvPicPr/>
            <p:nvPr/>
          </p:nvPicPr>
          <p:blipFill>
            <a:blip r:embed="rId3"/>
            <a:srcRect b="10714"/>
            <a:stretch/>
          </p:blipFill>
          <p:spPr>
            <a:xfrm>
              <a:off x="6553080" y="228600"/>
              <a:ext cx="2056680" cy="634320"/>
            </a:xfrm>
            <a:prstGeom prst="rect">
              <a:avLst/>
            </a:prstGeom>
            <a:ln w="9360">
              <a:noFill/>
            </a:ln>
          </p:spPr>
        </p:pic>
        <p:sp>
          <p:nvSpPr>
            <p:cNvPr id="177" name="CustomShape 8"/>
            <p:cNvSpPr/>
            <p:nvPr/>
          </p:nvSpPr>
          <p:spPr>
            <a:xfrm>
              <a:off x="6527880" y="190440"/>
              <a:ext cx="2075760" cy="68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grpSp>
      <p:pic>
        <p:nvPicPr>
          <p:cNvPr id="178" name="Picture 15" descr="logo.jpg"/>
          <p:cNvPicPr/>
          <p:nvPr/>
        </p:nvPicPr>
        <p:blipFill>
          <a:blip r:embed="rId4"/>
          <a:stretch/>
        </p:blipFill>
        <p:spPr>
          <a:xfrm>
            <a:off x="6553080" y="228600"/>
            <a:ext cx="1920240" cy="608760"/>
          </a:xfrm>
          <a:prstGeom prst="rect">
            <a:avLst/>
          </a:prstGeom>
          <a:ln w="9360">
            <a:noFill/>
          </a:ln>
        </p:spPr>
      </p:pic>
    </p:spTree>
  </p:cSld>
  <p:clrMap bg1="lt1" tx1="dk1" bg2="lt2" tx2="dk2" accent1="accent1" accent2="accent2" accent3="accent3" accent4="accent4" accent5="accent5" accent6="accent6" hlink="hlink" folHlink="folHlink"/>
  <p:sldLayoutIdLst>
    <p:sldLayoutId id="214748366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9.jfif"/><Relationship Id="rId2" Type="http://schemas.openxmlformats.org/officeDocument/2006/relationships/image" Target="../media/image18.jfif"/><Relationship Id="rId1" Type="http://schemas.openxmlformats.org/officeDocument/2006/relationships/slideLayout" Target="../slideLayouts/slideLayout2.xml"/><Relationship Id="rId4" Type="http://schemas.openxmlformats.org/officeDocument/2006/relationships/image" Target="../media/image20.jfif"/></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4.jfi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6.jf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5.jfif"/><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37.webp"/><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3A4BE6-784C-F271-CD48-14C32A0E2F36}"/>
              </a:ext>
            </a:extLst>
          </p:cNvPr>
          <p:cNvSpPr/>
          <p:nvPr/>
        </p:nvSpPr>
        <p:spPr>
          <a:xfrm>
            <a:off x="443345" y="1773381"/>
            <a:ext cx="8303491" cy="1366983"/>
          </a:xfrm>
          <a:prstGeom prst="rect">
            <a:avLst/>
          </a:prstGeom>
          <a:solidFill>
            <a:schemeClr val="bg1">
              <a:lumMod val="9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TextShape 1"/>
          <p:cNvSpPr/>
          <p:nvPr/>
        </p:nvSpPr>
        <p:spPr>
          <a:xfrm>
            <a:off x="0" y="840599"/>
            <a:ext cx="9143640" cy="5846527"/>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defTabSz="914400">
              <a:lnSpc>
                <a:spcPct val="100000"/>
              </a:lnSpc>
            </a:pPr>
            <a:endParaRPr lang="en-IN" sz="1800" b="0" strike="noStrike" spc="-1" dirty="0">
              <a:solidFill>
                <a:srgbClr val="000000"/>
              </a:solidFill>
              <a:latin typeface="Arial"/>
              <a:ea typeface="Microsoft YaHei"/>
            </a:endParaRPr>
          </a:p>
          <a:p>
            <a:pPr algn="ctr" defTabSz="914400">
              <a:lnSpc>
                <a:spcPct val="100000"/>
              </a:lnSpc>
            </a:pPr>
            <a:r>
              <a:rPr lang="en-IN" sz="2000" b="1" strike="noStrike" spc="-1" dirty="0">
                <a:solidFill>
                  <a:schemeClr val="dk1"/>
                </a:solidFill>
                <a:latin typeface="Times New Roman"/>
                <a:ea typeface="Calibri"/>
              </a:rPr>
              <a:t>Project Presentation of Industry Oriented Hands on Experience (CS-253)</a:t>
            </a:r>
            <a:endParaRPr lang="en-IN" sz="2000" b="0" strike="noStrike" spc="-1" dirty="0">
              <a:solidFill>
                <a:srgbClr val="000000"/>
              </a:solidFill>
              <a:latin typeface="Arial"/>
              <a:ea typeface="Microsoft YaHei"/>
            </a:endParaRPr>
          </a:p>
          <a:p>
            <a:pPr algn="ctr" defTabSz="914400">
              <a:lnSpc>
                <a:spcPct val="100000"/>
              </a:lnSpc>
            </a:pPr>
            <a:r>
              <a:rPr lang="en-US" sz="2000" b="0" strike="noStrike" spc="-1" dirty="0">
                <a:solidFill>
                  <a:schemeClr val="dk1"/>
                </a:solidFill>
                <a:latin typeface="Times New Roman"/>
                <a:ea typeface="Calibri"/>
              </a:rPr>
              <a:t>On</a:t>
            </a:r>
            <a:endParaRPr lang="en-IN" sz="2000" b="0" strike="noStrike" spc="-1" dirty="0">
              <a:solidFill>
                <a:srgbClr val="000000"/>
              </a:solidFill>
              <a:latin typeface="Arial"/>
              <a:ea typeface="Microsoft YaHei"/>
            </a:endParaRPr>
          </a:p>
          <a:p>
            <a:pPr algn="ctr" defTabSz="914400">
              <a:lnSpc>
                <a:spcPct val="100000"/>
              </a:lnSpc>
            </a:pPr>
            <a:r>
              <a:rPr lang="en-US" sz="4400" b="0" strike="noStrike" spc="-1" dirty="0">
                <a:solidFill>
                  <a:schemeClr val="dk1"/>
                </a:solidFill>
                <a:latin typeface="Times New Roman"/>
                <a:ea typeface="Calibri"/>
              </a:rPr>
              <a:t>AUTOMATION TESTING TOOL</a:t>
            </a:r>
            <a:endParaRPr lang="en-IN" sz="4400" b="0" strike="noStrike" spc="-1" dirty="0">
              <a:solidFill>
                <a:srgbClr val="000000"/>
              </a:solidFill>
              <a:latin typeface="Arial"/>
              <a:ea typeface="Microsoft YaHei"/>
            </a:endParaRPr>
          </a:p>
          <a:p>
            <a:pPr algn="ctr" defTabSz="914400">
              <a:lnSpc>
                <a:spcPct val="100000"/>
              </a:lnSpc>
            </a:pPr>
            <a:r>
              <a:rPr lang="en-US" sz="4400" b="0" strike="noStrike" spc="-1" dirty="0">
                <a:solidFill>
                  <a:schemeClr val="dk1"/>
                </a:solidFill>
                <a:latin typeface="Times New Roman"/>
                <a:ea typeface="Calibri"/>
              </a:rPr>
              <a:t>WATERMELON</a:t>
            </a:r>
            <a:endParaRPr lang="en-IN" sz="4400" b="0" strike="noStrike" spc="-1" dirty="0">
              <a:solidFill>
                <a:srgbClr val="000000"/>
              </a:solidFill>
              <a:latin typeface="Arial"/>
              <a:ea typeface="Microsoft YaHei"/>
            </a:endParaRPr>
          </a:p>
          <a:p>
            <a:pPr algn="ctr" defTabSz="914400">
              <a:lnSpc>
                <a:spcPct val="100000"/>
              </a:lnSpc>
            </a:pPr>
            <a:br>
              <a:rPr sz="2000" dirty="0"/>
            </a:br>
            <a:r>
              <a:rPr lang="en-US" sz="2200" b="1" strike="noStrike" spc="-1" dirty="0">
                <a:solidFill>
                  <a:srgbClr val="000000"/>
                </a:solidFill>
                <a:latin typeface="Times New Roman"/>
                <a:ea typeface="MS PGothic"/>
              </a:rPr>
              <a:t>Vishal Aggarwal</a:t>
            </a:r>
            <a:endParaRPr lang="en-IN" sz="2200" b="0" strike="noStrike" spc="-1" dirty="0">
              <a:solidFill>
                <a:srgbClr val="000000"/>
              </a:solidFill>
              <a:latin typeface="Arial"/>
              <a:ea typeface="Microsoft YaHei"/>
            </a:endParaRPr>
          </a:p>
          <a:p>
            <a:pPr algn="ctr" defTabSz="914400">
              <a:lnSpc>
                <a:spcPct val="100000"/>
              </a:lnSpc>
            </a:pPr>
            <a:r>
              <a:rPr lang="en-US" sz="2200" b="0" strike="noStrike" spc="-1" dirty="0">
                <a:solidFill>
                  <a:srgbClr val="000000"/>
                </a:solidFill>
                <a:latin typeface="Times New Roman"/>
                <a:ea typeface="MS PGothic"/>
              </a:rPr>
              <a:t>2110991543</a:t>
            </a:r>
            <a:endParaRPr lang="en-IN" sz="2200" b="0" strike="noStrike" spc="-1" dirty="0">
              <a:solidFill>
                <a:srgbClr val="000000"/>
              </a:solidFill>
              <a:latin typeface="Arial"/>
              <a:ea typeface="Microsoft YaHei"/>
            </a:endParaRPr>
          </a:p>
          <a:p>
            <a:pPr algn="ctr" defTabSz="914400">
              <a:lnSpc>
                <a:spcPct val="100000"/>
              </a:lnSpc>
            </a:pPr>
            <a:endParaRPr lang="en-IN" sz="2000" b="0" strike="noStrike" spc="-1" dirty="0">
              <a:solidFill>
                <a:srgbClr val="000000"/>
              </a:solidFill>
              <a:latin typeface="Arial"/>
              <a:ea typeface="Microsoft YaHei"/>
            </a:endParaRPr>
          </a:p>
          <a:p>
            <a:pPr algn="ctr" defTabSz="914400">
              <a:lnSpc>
                <a:spcPct val="100000"/>
              </a:lnSpc>
            </a:pPr>
            <a:r>
              <a:rPr lang="en-US" sz="2000" b="0" strike="noStrike" spc="-1" dirty="0">
                <a:solidFill>
                  <a:srgbClr val="000000"/>
                </a:solidFill>
                <a:latin typeface="Times New Roman"/>
                <a:ea typeface="MS PGothic"/>
              </a:rPr>
              <a:t>Supervised By</a:t>
            </a:r>
            <a:endParaRPr lang="en-IN" sz="2000" b="0" strike="noStrike" spc="-1" dirty="0">
              <a:solidFill>
                <a:srgbClr val="000000"/>
              </a:solidFill>
              <a:latin typeface="Arial"/>
              <a:ea typeface="Microsoft YaHei"/>
            </a:endParaRPr>
          </a:p>
          <a:p>
            <a:pPr algn="ctr" defTabSz="914400">
              <a:lnSpc>
                <a:spcPct val="100000"/>
              </a:lnSpc>
            </a:pPr>
            <a:r>
              <a:rPr lang="en-US" sz="2000" b="0" strike="noStrike" spc="-1" dirty="0">
                <a:solidFill>
                  <a:srgbClr val="000000"/>
                </a:solidFill>
                <a:latin typeface="Times New Roman"/>
                <a:ea typeface="MS PGothic"/>
              </a:rPr>
              <a:t>Mrs. Pooja Jagtap</a:t>
            </a:r>
            <a:endParaRPr lang="en-IN" sz="2000" b="0" strike="noStrike" spc="-1" dirty="0">
              <a:solidFill>
                <a:srgbClr val="000000"/>
              </a:solidFill>
              <a:latin typeface="Arial"/>
              <a:ea typeface="Microsoft YaHei"/>
            </a:endParaRPr>
          </a:p>
          <a:p>
            <a:pPr algn="ctr" defTabSz="914400">
              <a:lnSpc>
                <a:spcPct val="100000"/>
              </a:lnSpc>
            </a:pPr>
            <a:r>
              <a:rPr lang="en-US" sz="2000" dirty="0">
                <a:latin typeface="Times New Roman" panose="02020603050405020304" pitchFamily="18" charset="0"/>
                <a:cs typeface="Times New Roman" panose="02020603050405020304" pitchFamily="18" charset="0"/>
              </a:rPr>
              <a:t>Senior</a:t>
            </a:r>
            <a:r>
              <a:rPr lang="en-US" sz="2000" dirty="0"/>
              <a:t> </a:t>
            </a:r>
            <a:r>
              <a:rPr lang="en-US" sz="2000" b="0" strike="noStrike" spc="-1" dirty="0">
                <a:solidFill>
                  <a:srgbClr val="000000"/>
                </a:solidFill>
                <a:latin typeface="Times New Roman"/>
                <a:ea typeface="MS PGothic"/>
              </a:rPr>
              <a:t>Team Lead QualityKiosk Technologies</a:t>
            </a:r>
            <a:endParaRPr lang="en-IN" sz="2000" b="0" strike="noStrike" spc="-1" dirty="0">
              <a:solidFill>
                <a:srgbClr val="000000"/>
              </a:solidFill>
              <a:latin typeface="Arial"/>
              <a:ea typeface="Microsoft YaHei"/>
            </a:endParaRPr>
          </a:p>
          <a:p>
            <a:pPr algn="ctr" defTabSz="914400">
              <a:lnSpc>
                <a:spcPct val="100000"/>
              </a:lnSpc>
            </a:pPr>
            <a:endParaRPr lang="en-IN" sz="2000" b="0" strike="noStrike" spc="-1" dirty="0">
              <a:solidFill>
                <a:srgbClr val="000000"/>
              </a:solidFill>
              <a:latin typeface="Arial"/>
              <a:ea typeface="Microsoft YaHei"/>
            </a:endParaRPr>
          </a:p>
          <a:p>
            <a:pPr algn="ctr" defTabSz="914400">
              <a:lnSpc>
                <a:spcPct val="100000"/>
              </a:lnSpc>
            </a:pPr>
            <a:r>
              <a:rPr lang="en-US" sz="2200" b="0" strike="noStrike" spc="-1" dirty="0">
                <a:solidFill>
                  <a:schemeClr val="dk1"/>
                </a:solidFill>
                <a:latin typeface="Times New Roman"/>
                <a:ea typeface="MS PGothic"/>
              </a:rPr>
              <a:t>Department of Computer Science and Engineering, </a:t>
            </a:r>
            <a:endParaRPr lang="en-IN" sz="2200" b="0" strike="noStrike" spc="-1" dirty="0">
              <a:solidFill>
                <a:srgbClr val="000000"/>
              </a:solidFill>
              <a:latin typeface="Arial"/>
              <a:ea typeface="Microsoft YaHei"/>
            </a:endParaRPr>
          </a:p>
          <a:p>
            <a:pPr algn="ctr" defTabSz="914400">
              <a:lnSpc>
                <a:spcPct val="100000"/>
              </a:lnSpc>
            </a:pPr>
            <a:r>
              <a:rPr lang="en-US" sz="2200" b="0" strike="noStrike" spc="-1" dirty="0">
                <a:solidFill>
                  <a:schemeClr val="dk1"/>
                </a:solidFill>
                <a:latin typeface="Times New Roman"/>
                <a:ea typeface="MS PGothic"/>
              </a:rPr>
              <a:t>Chitkara University, Punjab</a:t>
            </a:r>
            <a:endParaRPr lang="en-IN" sz="2000" b="0" strike="noStrike" spc="-1" dirty="0">
              <a:solidFill>
                <a:srgbClr val="000000"/>
              </a:solidFill>
              <a:latin typeface="Arial"/>
              <a:ea typeface="Microsoft YaHei"/>
            </a:endParaRPr>
          </a:p>
          <a:p>
            <a:pPr defTabSz="914400">
              <a:lnSpc>
                <a:spcPct val="100000"/>
              </a:lnSpc>
              <a:spcBef>
                <a:spcPts val="74"/>
              </a:spcBef>
            </a:pPr>
            <a:endParaRPr lang="en-IN" sz="2000" b="0" strike="noStrike" spc="-1" dirty="0">
              <a:solidFill>
                <a:srgbClr val="000000"/>
              </a:solidFill>
              <a:latin typeface="Arial"/>
              <a:ea typeface="Microsoft YaHei"/>
            </a:endParaRPr>
          </a:p>
        </p:txBody>
      </p:sp>
      <p:pic>
        <p:nvPicPr>
          <p:cNvPr id="4" name="Picture 3">
            <a:extLst>
              <a:ext uri="{FF2B5EF4-FFF2-40B4-BE49-F238E27FC236}">
                <a16:creationId xmlns:a16="http://schemas.microsoft.com/office/drawing/2014/main" id="{6A7173C5-23F6-47DA-F44E-0B212841E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521" y="3833792"/>
            <a:ext cx="1256770" cy="929666"/>
          </a:xfrm>
          <a:prstGeom prst="rect">
            <a:avLst/>
          </a:prstGeom>
        </p:spPr>
      </p:pic>
      <p:pic>
        <p:nvPicPr>
          <p:cNvPr id="6" name="Picture 5">
            <a:extLst>
              <a:ext uri="{FF2B5EF4-FFF2-40B4-BE49-F238E27FC236}">
                <a16:creationId xmlns:a16="http://schemas.microsoft.com/office/drawing/2014/main" id="{CAB0DDA1-5B67-FB6C-50C4-D9E87D5C26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27520" y="4763457"/>
            <a:ext cx="1146347" cy="279597"/>
          </a:xfrm>
          <a:prstGeom prst="rect">
            <a:avLst/>
          </a:prstGeom>
        </p:spPr>
      </p:pic>
      <p:sp>
        <p:nvSpPr>
          <p:cNvPr id="7" name="TextShape 1">
            <a:extLst>
              <a:ext uri="{FF2B5EF4-FFF2-40B4-BE49-F238E27FC236}">
                <a16:creationId xmlns:a16="http://schemas.microsoft.com/office/drawing/2014/main" id="{FB051153-171B-3572-EC11-2C659DAF305A}"/>
              </a:ext>
            </a:extLst>
          </p:cNvPr>
          <p:cNvSpPr/>
          <p:nvPr/>
        </p:nvSpPr>
        <p:spPr>
          <a:xfrm>
            <a:off x="6455906" y="4557840"/>
            <a:ext cx="648879" cy="205616"/>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pPr>
            <a:r>
              <a:rPr lang="en-IN" sz="1200" strike="noStrike" spc="-1" dirty="0">
                <a:solidFill>
                  <a:srgbClr val="000000"/>
                </a:solidFill>
                <a:latin typeface="Times New Roman" panose="02020603050405020304" pitchFamily="18" charset="0"/>
                <a:cs typeface="Times New Roman" panose="02020603050405020304" pitchFamily="18" charset="0"/>
              </a:rPr>
              <a:t>E-sign</a:t>
            </a:r>
            <a:endParaRPr lang="en-IN" sz="110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laceHolder 1"/>
          <p:cNvSpPr>
            <a:spLocks noGrp="1"/>
          </p:cNvSpPr>
          <p:nvPr>
            <p:ph type="subTitle"/>
          </p:nvPr>
        </p:nvSpPr>
        <p:spPr>
          <a:xfrm>
            <a:off x="360000" y="1062720"/>
            <a:ext cx="8229240" cy="5417280"/>
          </a:xfrm>
          <a:prstGeom prst="rect">
            <a:avLst/>
          </a:prstGeom>
          <a:noFill/>
          <a:ln w="0">
            <a:noFill/>
          </a:ln>
        </p:spPr>
        <p:txBody>
          <a:bodyPr lIns="0" tIns="0" rIns="0" bIns="0" anchor="t">
            <a:noAutofit/>
          </a:bodyPr>
          <a:lstStyle/>
          <a:p>
            <a:endParaRPr lang="en-IN" sz="1800" b="0" strike="noStrike" spc="-1" dirty="0">
              <a:solidFill>
                <a:srgbClr val="000000"/>
              </a:solidFill>
              <a:latin typeface="Times New Roman"/>
            </a:endParaRPr>
          </a:p>
          <a:p>
            <a:r>
              <a:rPr lang="en-IN" sz="1800" b="1" spc="-1" dirty="0">
                <a:solidFill>
                  <a:srgbClr val="000000"/>
                </a:solidFill>
                <a:latin typeface="Times New Roman"/>
              </a:rPr>
              <a:t>3</a:t>
            </a:r>
            <a:r>
              <a:rPr lang="en-IN" sz="1800" b="1" strike="noStrike" spc="-1" dirty="0">
                <a:solidFill>
                  <a:srgbClr val="000000"/>
                </a:solidFill>
                <a:latin typeface="Times New Roman"/>
              </a:rPr>
              <a:t>. High Maintenance Effort:</a:t>
            </a:r>
            <a:endParaRPr lang="en-IN" sz="1800" b="0" strike="noStrike" spc="-1" dirty="0">
              <a:solidFill>
                <a:srgbClr val="000000"/>
              </a:solidFill>
              <a:latin typeface="Times New Roman"/>
            </a:endParaRPr>
          </a:p>
          <a:p>
            <a:pPr marL="216000" indent="-216000">
              <a:buClr>
                <a:srgbClr val="000000"/>
              </a:buClr>
              <a:buSzPct val="45000"/>
              <a:buFont typeface="Wingdings" charset="2"/>
              <a:buChar char=""/>
            </a:pPr>
            <a:r>
              <a:rPr lang="en-IN" sz="1800" b="0" strike="noStrike" spc="-1" dirty="0">
                <a:solidFill>
                  <a:srgbClr val="000000"/>
                </a:solidFill>
                <a:latin typeface="Times New Roman"/>
              </a:rPr>
              <a:t>Frequent UI and code changes break test scripts.</a:t>
            </a:r>
          </a:p>
          <a:p>
            <a:pPr marL="216000" indent="-216000">
              <a:buClr>
                <a:srgbClr val="000000"/>
              </a:buClr>
              <a:buSzPct val="45000"/>
              <a:buFont typeface="Wingdings" charset="2"/>
              <a:buChar char=""/>
            </a:pPr>
            <a:r>
              <a:rPr lang="en-IN" sz="1800" b="0" strike="noStrike" spc="-1" dirty="0">
                <a:solidFill>
                  <a:srgbClr val="000000"/>
                </a:solidFill>
                <a:latin typeface="Times New Roman"/>
              </a:rPr>
              <a:t>Manual script maintenance is time-consuming and costly.</a:t>
            </a:r>
          </a:p>
          <a:p>
            <a:r>
              <a:rPr lang="en-IN" sz="1800" b="0" strike="noStrike" spc="-1" dirty="0">
                <a:solidFill>
                  <a:srgbClr val="000000"/>
                </a:solidFill>
                <a:latin typeface="Times New Roman"/>
              </a:rPr>
              <a:t> </a:t>
            </a:r>
            <a:endParaRPr lang="en-IN" sz="1800" spc="-1" dirty="0">
              <a:solidFill>
                <a:srgbClr val="000000"/>
              </a:solidFill>
              <a:latin typeface="Times New Roman"/>
            </a:endParaRPr>
          </a:p>
          <a:p>
            <a:endParaRPr lang="en-IN" sz="1800" b="0" strike="noStrike" spc="-1" dirty="0">
              <a:solidFill>
                <a:srgbClr val="000000"/>
              </a:solidFill>
              <a:latin typeface="Times New Roman"/>
            </a:endParaRPr>
          </a:p>
          <a:p>
            <a:endParaRPr lang="en-IN" sz="1800" b="0" strike="noStrike" spc="-1" dirty="0">
              <a:solidFill>
                <a:srgbClr val="000000"/>
              </a:solidFill>
              <a:latin typeface="Times New Roman"/>
            </a:endParaRPr>
          </a:p>
          <a:p>
            <a:endParaRPr lang="en-IN" sz="1800" b="0" strike="noStrike" spc="-1" dirty="0">
              <a:solidFill>
                <a:srgbClr val="000000"/>
              </a:solidFill>
              <a:latin typeface="Times New Roman"/>
            </a:endParaRPr>
          </a:p>
          <a:p>
            <a:r>
              <a:rPr lang="en-IN" sz="1800" b="1" spc="-1" dirty="0">
                <a:solidFill>
                  <a:srgbClr val="000000"/>
                </a:solidFill>
                <a:latin typeface="Times New Roman"/>
              </a:rPr>
              <a:t>4</a:t>
            </a:r>
            <a:r>
              <a:rPr lang="en-IN" sz="1800" b="1" strike="noStrike" spc="-1" dirty="0">
                <a:solidFill>
                  <a:srgbClr val="000000"/>
                </a:solidFill>
                <a:latin typeface="Times New Roman"/>
              </a:rPr>
              <a:t>. Slow Test Execution:</a:t>
            </a:r>
            <a:endParaRPr lang="en-IN" sz="1800" b="0" strike="noStrike" spc="-1" dirty="0">
              <a:solidFill>
                <a:srgbClr val="000000"/>
              </a:solidFill>
              <a:latin typeface="Times New Roman"/>
            </a:endParaRPr>
          </a:p>
          <a:p>
            <a:pPr marL="216000" indent="-216000">
              <a:buClr>
                <a:srgbClr val="000000"/>
              </a:buClr>
              <a:buSzPct val="45000"/>
              <a:buFont typeface="Wingdings" charset="2"/>
              <a:buChar char=""/>
            </a:pPr>
            <a:r>
              <a:rPr lang="en-IN" sz="1800" b="0" strike="noStrike" spc="-1" dirty="0">
                <a:solidFill>
                  <a:srgbClr val="000000"/>
                </a:solidFill>
                <a:latin typeface="Times New Roman"/>
              </a:rPr>
              <a:t>Running large regression test suites takes hours or days.</a:t>
            </a:r>
          </a:p>
          <a:p>
            <a:pPr marL="216000" indent="-216000">
              <a:buClr>
                <a:srgbClr val="000000"/>
              </a:buClr>
              <a:buSzPct val="45000"/>
              <a:buFont typeface="Wingdings" charset="2"/>
              <a:buChar char=""/>
            </a:pPr>
            <a:r>
              <a:rPr lang="en-IN" sz="1800" b="0" strike="noStrike" spc="-1" dirty="0">
                <a:solidFill>
                  <a:srgbClr val="000000"/>
                </a:solidFill>
                <a:latin typeface="Times New Roman"/>
              </a:rPr>
              <a:t>Lack of smart test selection increases execution time.</a:t>
            </a:r>
          </a:p>
          <a:p>
            <a:pPr>
              <a:buClr>
                <a:srgbClr val="000000"/>
              </a:buClr>
              <a:buSzPct val="45000"/>
            </a:pPr>
            <a:endParaRPr lang="en-IN" sz="1800" spc="-1" dirty="0">
              <a:solidFill>
                <a:srgbClr val="000000"/>
              </a:solidFill>
              <a:latin typeface="Times New Roman"/>
            </a:endParaRPr>
          </a:p>
          <a:p>
            <a:pPr>
              <a:buClr>
                <a:srgbClr val="000000"/>
              </a:buClr>
              <a:buSzPct val="45000"/>
            </a:pPr>
            <a:endParaRPr lang="en-IN" sz="1800" spc="-1" dirty="0">
              <a:solidFill>
                <a:srgbClr val="000000"/>
              </a:solidFill>
              <a:latin typeface="Times New Roman"/>
            </a:endParaRPr>
          </a:p>
          <a:p>
            <a:pPr>
              <a:buClr>
                <a:srgbClr val="000000"/>
              </a:buClr>
              <a:buSzPct val="45000"/>
            </a:pPr>
            <a:endParaRPr lang="en-IN" sz="1800" spc="-1" dirty="0">
              <a:solidFill>
                <a:srgbClr val="000000"/>
              </a:solidFill>
              <a:latin typeface="Times New Roman"/>
            </a:endParaRPr>
          </a:p>
          <a:p>
            <a:pPr>
              <a:buClr>
                <a:srgbClr val="000000"/>
              </a:buClr>
              <a:buSzPct val="45000"/>
            </a:pPr>
            <a:endParaRPr lang="en-IN" sz="1800" b="0" strike="noStrike" spc="-1" dirty="0">
              <a:solidFill>
                <a:srgbClr val="000000"/>
              </a:solidFill>
              <a:latin typeface="Times New Roman"/>
            </a:endParaRPr>
          </a:p>
          <a:p>
            <a:r>
              <a:rPr lang="en-IN" sz="1800" b="1" spc="-1" dirty="0">
                <a:solidFill>
                  <a:srgbClr val="000000"/>
                </a:solidFill>
                <a:latin typeface="Times New Roman"/>
              </a:rPr>
              <a:t>5</a:t>
            </a:r>
            <a:r>
              <a:rPr lang="en-IN" sz="1800" b="1" strike="noStrike" spc="-1" dirty="0">
                <a:solidFill>
                  <a:srgbClr val="000000"/>
                </a:solidFill>
                <a:latin typeface="Times New Roman"/>
              </a:rPr>
              <a:t>. Limited Scalability:</a:t>
            </a:r>
            <a:endParaRPr lang="en-IN" sz="1800" b="0" strike="noStrike" spc="-1" dirty="0">
              <a:solidFill>
                <a:srgbClr val="000000"/>
              </a:solidFill>
              <a:latin typeface="Times New Roman"/>
            </a:endParaRPr>
          </a:p>
          <a:p>
            <a:pPr marL="216000" indent="-216000">
              <a:buClr>
                <a:srgbClr val="000000"/>
              </a:buClr>
              <a:buSzPct val="45000"/>
              <a:buFont typeface="Wingdings" charset="2"/>
              <a:buChar char=""/>
            </a:pPr>
            <a:r>
              <a:rPr lang="en-IN" sz="1800" b="0" strike="noStrike" spc="-1" dirty="0">
                <a:solidFill>
                  <a:srgbClr val="000000"/>
                </a:solidFill>
                <a:latin typeface="Times New Roman"/>
              </a:rPr>
              <a:t>Cross-platform and multi-device testing is complex.</a:t>
            </a:r>
          </a:p>
          <a:p>
            <a:pPr marL="216000" indent="-216000">
              <a:buClr>
                <a:srgbClr val="000000"/>
              </a:buClr>
              <a:buSzPct val="45000"/>
              <a:buFont typeface="Wingdings" charset="2"/>
              <a:buChar char=""/>
            </a:pPr>
            <a:r>
              <a:rPr lang="en-IN" sz="1800" b="0" strike="noStrike" spc="-1" dirty="0">
                <a:solidFill>
                  <a:srgbClr val="000000"/>
                </a:solidFill>
                <a:latin typeface="Times New Roman"/>
              </a:rPr>
              <a:t>Parallel execution setups require significant manual effort.</a:t>
            </a:r>
          </a:p>
          <a:p>
            <a:r>
              <a:rPr lang="en-IN" sz="1800" b="1" strike="noStrike" spc="-1" dirty="0">
                <a:solidFill>
                  <a:srgbClr val="000000"/>
                </a:solidFill>
                <a:latin typeface="Times New Roman"/>
              </a:rPr>
              <a:t> </a:t>
            </a:r>
            <a:endParaRPr lang="en-IN" sz="1800" b="0" strike="noStrike" spc="-1" dirty="0">
              <a:solidFill>
                <a:srgbClr val="000000"/>
              </a:solidFill>
              <a:latin typeface="Times New Roman"/>
            </a:endParaRPr>
          </a:p>
        </p:txBody>
      </p:sp>
      <p:sp>
        <p:nvSpPr>
          <p:cNvPr id="272" name="PlaceHolder 2"/>
          <p:cNvSpPr>
            <a:spLocks noGrp="1"/>
          </p:cNvSpPr>
          <p:nvPr>
            <p:ph type="title"/>
          </p:nvPr>
        </p:nvSpPr>
        <p:spPr>
          <a:xfrm>
            <a:off x="277200" y="124920"/>
            <a:ext cx="6022800" cy="595080"/>
          </a:xfrm>
          <a:prstGeom prst="rect">
            <a:avLst/>
          </a:prstGeom>
          <a:noFill/>
          <a:ln w="0">
            <a:noFill/>
          </a:ln>
        </p:spPr>
        <p:txBody>
          <a:bodyPr lIns="0" tIns="0" rIns="0" bIns="0" anchor="ctr">
            <a:noAutofit/>
          </a:bodyPr>
          <a:lstStyle/>
          <a:p>
            <a:pPr indent="0">
              <a:buNone/>
            </a:pPr>
            <a:r>
              <a:rPr lang="en-US" sz="2100" b="1" strike="noStrike" spc="-1" dirty="0">
                <a:solidFill>
                  <a:schemeClr val="dk1"/>
                </a:solidFill>
                <a:latin typeface="Arial"/>
              </a:rPr>
              <a:t>Challenged in Traditional Software Testing</a:t>
            </a:r>
          </a:p>
        </p:txBody>
      </p:sp>
      <p:pic>
        <p:nvPicPr>
          <p:cNvPr id="3" name="Picture 2">
            <a:extLst>
              <a:ext uri="{FF2B5EF4-FFF2-40B4-BE49-F238E27FC236}">
                <a16:creationId xmlns:a16="http://schemas.microsoft.com/office/drawing/2014/main" id="{1D04620E-97A0-9830-3E72-553EAD4D7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1810" y="964622"/>
            <a:ext cx="2066925" cy="1714500"/>
          </a:xfrm>
          <a:prstGeom prst="rect">
            <a:avLst/>
          </a:prstGeom>
        </p:spPr>
      </p:pic>
      <p:pic>
        <p:nvPicPr>
          <p:cNvPr id="5" name="Picture 4">
            <a:extLst>
              <a:ext uri="{FF2B5EF4-FFF2-40B4-BE49-F238E27FC236}">
                <a16:creationId xmlns:a16="http://schemas.microsoft.com/office/drawing/2014/main" id="{F856D97E-374E-0B9F-50E1-AC7F788804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034" y="2679122"/>
            <a:ext cx="2276475" cy="1714500"/>
          </a:xfrm>
          <a:prstGeom prst="rect">
            <a:avLst/>
          </a:prstGeom>
        </p:spPr>
      </p:pic>
      <p:pic>
        <p:nvPicPr>
          <p:cNvPr id="7" name="Picture 6">
            <a:extLst>
              <a:ext uri="{FF2B5EF4-FFF2-40B4-BE49-F238E27FC236}">
                <a16:creationId xmlns:a16="http://schemas.microsoft.com/office/drawing/2014/main" id="{DA5DA0F9-E41E-F710-95D2-E572E785BD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6135" y="4447847"/>
            <a:ext cx="1752600" cy="1714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p:cNvSpPr>
          <p:nvPr>
            <p:ph type="subTitle"/>
          </p:nvPr>
        </p:nvSpPr>
        <p:spPr>
          <a:xfrm>
            <a:off x="360000" y="1062720"/>
            <a:ext cx="8229240" cy="5417280"/>
          </a:xfrm>
          <a:prstGeom prst="rect">
            <a:avLst/>
          </a:prstGeom>
          <a:noFill/>
          <a:ln w="0">
            <a:noFill/>
          </a:ln>
        </p:spPr>
        <p:txBody>
          <a:bodyPr lIns="0" tIns="0" rIns="0" bIns="0" anchor="t">
            <a:noAutofit/>
          </a:bodyPr>
          <a:lstStyle/>
          <a:p>
            <a:r>
              <a:rPr lang="en-IN" sz="1800" b="1" strike="noStrike" spc="-1" dirty="0">
                <a:solidFill>
                  <a:srgbClr val="000000"/>
                </a:solidFill>
                <a:latin typeface="Times New Roman"/>
              </a:rPr>
              <a:t>6. Inefficient Defect Detection:</a:t>
            </a:r>
            <a:endParaRPr lang="en-IN" sz="1800" b="0" strike="noStrike" spc="-1" dirty="0">
              <a:solidFill>
                <a:srgbClr val="000000"/>
              </a:solidFill>
              <a:latin typeface="Times New Roman"/>
            </a:endParaRPr>
          </a:p>
          <a:p>
            <a:r>
              <a:rPr lang="en-IN" sz="1800" b="1" strike="noStrike" spc="-1" dirty="0">
                <a:solidFill>
                  <a:srgbClr val="000000"/>
                </a:solidFill>
                <a:latin typeface="Times New Roman"/>
              </a:rPr>
              <a:t> </a:t>
            </a:r>
            <a:endParaRPr lang="en-IN" sz="1800" b="0" strike="noStrike" spc="-1" dirty="0">
              <a:solidFill>
                <a:srgbClr val="000000"/>
              </a:solidFill>
              <a:latin typeface="Times New Roman"/>
            </a:endParaRPr>
          </a:p>
          <a:p>
            <a:pPr marL="216000" indent="-216000">
              <a:buClr>
                <a:srgbClr val="000000"/>
              </a:buClr>
              <a:buSzPct val="45000"/>
              <a:buFont typeface="Wingdings" charset="2"/>
              <a:buChar char=""/>
            </a:pPr>
            <a:r>
              <a:rPr lang="en-IN" sz="1800" b="0" strike="noStrike" spc="-1" dirty="0">
                <a:solidFill>
                  <a:srgbClr val="000000"/>
                </a:solidFill>
                <a:latin typeface="Times New Roman"/>
              </a:rPr>
              <a:t>Traditional tools execute pre-defined test cases without adaptive learning.</a:t>
            </a:r>
          </a:p>
          <a:p>
            <a:pPr marL="216000" indent="-216000">
              <a:buClr>
                <a:srgbClr val="000000"/>
              </a:buClr>
              <a:buSzPct val="45000"/>
              <a:buFont typeface="Wingdings" charset="2"/>
              <a:buChar char=""/>
            </a:pPr>
            <a:r>
              <a:rPr lang="en-IN" sz="1800" b="0" strike="noStrike" spc="-1" dirty="0">
                <a:solidFill>
                  <a:srgbClr val="000000"/>
                </a:solidFill>
                <a:latin typeface="Times New Roman"/>
              </a:rPr>
              <a:t>No AI-driven defect prediction or intelligent failure analysis.</a:t>
            </a:r>
          </a:p>
          <a:p>
            <a:r>
              <a:rPr lang="en-IN" sz="1800" b="1" strike="noStrike" spc="-1" dirty="0">
                <a:solidFill>
                  <a:srgbClr val="000000"/>
                </a:solidFill>
                <a:latin typeface="Times New Roman"/>
              </a:rPr>
              <a:t> </a:t>
            </a:r>
            <a:endParaRPr lang="en-IN" sz="1800" b="0" strike="noStrike" spc="-1" dirty="0">
              <a:solidFill>
                <a:srgbClr val="000000"/>
              </a:solidFill>
              <a:latin typeface="Times New Roman"/>
            </a:endParaRPr>
          </a:p>
        </p:txBody>
      </p:sp>
      <p:pic>
        <p:nvPicPr>
          <p:cNvPr id="275" name="Picture 274"/>
          <p:cNvPicPr/>
          <p:nvPr/>
        </p:nvPicPr>
        <p:blipFill>
          <a:blip r:embed="rId2"/>
          <a:stretch/>
        </p:blipFill>
        <p:spPr>
          <a:xfrm>
            <a:off x="165600" y="2124363"/>
            <a:ext cx="4514400" cy="3560967"/>
          </a:xfrm>
          <a:prstGeom prst="rect">
            <a:avLst/>
          </a:prstGeom>
          <a:ln w="0">
            <a:noFill/>
          </a:ln>
        </p:spPr>
      </p:pic>
      <p:pic>
        <p:nvPicPr>
          <p:cNvPr id="276" name="Picture 275"/>
          <p:cNvPicPr/>
          <p:nvPr/>
        </p:nvPicPr>
        <p:blipFill>
          <a:blip r:embed="rId3"/>
          <a:stretch/>
        </p:blipFill>
        <p:spPr>
          <a:xfrm>
            <a:off x="4320000" y="3038764"/>
            <a:ext cx="4514400" cy="3109676"/>
          </a:xfrm>
          <a:prstGeom prst="rect">
            <a:avLst/>
          </a:prstGeom>
          <a:ln w="0">
            <a:noFill/>
          </a:ln>
        </p:spPr>
      </p:pic>
      <p:sp>
        <p:nvSpPr>
          <p:cNvPr id="4" name="PlaceHolder 2">
            <a:extLst>
              <a:ext uri="{FF2B5EF4-FFF2-40B4-BE49-F238E27FC236}">
                <a16:creationId xmlns:a16="http://schemas.microsoft.com/office/drawing/2014/main" id="{51F8ACB4-3DC4-13B3-D2AC-A5EBA4EDE2E6}"/>
              </a:ext>
            </a:extLst>
          </p:cNvPr>
          <p:cNvSpPr txBox="1">
            <a:spLocks/>
          </p:cNvSpPr>
          <p:nvPr/>
        </p:nvSpPr>
        <p:spPr>
          <a:xfrm>
            <a:off x="277200" y="124920"/>
            <a:ext cx="6022800" cy="59508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00" b="1" spc="-1">
                <a:solidFill>
                  <a:schemeClr val="dk1"/>
                </a:solidFill>
                <a:latin typeface="Arial"/>
              </a:rPr>
              <a:t>Challenged in Traditional Software Testing</a:t>
            </a:r>
            <a:endParaRPr lang="en-US" sz="2100" b="1" spc="-1" dirty="0">
              <a:solidFill>
                <a:schemeClr val="dk1"/>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277200" y="127800"/>
            <a:ext cx="5842800" cy="738360"/>
          </a:xfrm>
          <a:prstGeom prst="rect">
            <a:avLst/>
          </a:prstGeom>
          <a:noFill/>
          <a:ln w="0">
            <a:noFill/>
          </a:ln>
        </p:spPr>
        <p:txBody>
          <a:bodyPr lIns="0" tIns="0" rIns="0" bIns="0" anchor="ctr">
            <a:noAutofit/>
          </a:bodyPr>
          <a:lstStyle/>
          <a:p>
            <a:pPr indent="0">
              <a:buNone/>
            </a:pPr>
            <a:r>
              <a:rPr lang="en-US" sz="2000" b="1" strike="noStrike" spc="-1">
                <a:solidFill>
                  <a:schemeClr val="dk1"/>
                </a:solidFill>
                <a:latin typeface="Arial"/>
              </a:rPr>
              <a:t>Existing Issues In Software Testing</a:t>
            </a:r>
          </a:p>
        </p:txBody>
      </p:sp>
      <p:sp>
        <p:nvSpPr>
          <p:cNvPr id="278" name="PlaceHolder 2"/>
          <p:cNvSpPr>
            <a:spLocks noGrp="1"/>
          </p:cNvSpPr>
          <p:nvPr>
            <p:ph type="subTitle"/>
          </p:nvPr>
        </p:nvSpPr>
        <p:spPr>
          <a:xfrm>
            <a:off x="457380" y="1007302"/>
            <a:ext cx="8229240" cy="5417280"/>
          </a:xfrm>
          <a:prstGeom prst="rect">
            <a:avLst/>
          </a:prstGeom>
          <a:noFill/>
          <a:ln w="0">
            <a:noFill/>
          </a:ln>
        </p:spPr>
        <p:txBody>
          <a:bodyPr lIns="0" tIns="0" rIns="0" bIns="0" anchor="t">
            <a:noAutofit/>
          </a:bodyPr>
          <a:lstStyle/>
          <a:p>
            <a:pPr indent="0">
              <a:buNone/>
            </a:pPr>
            <a:r>
              <a:rPr lang="en-IN" sz="1800" b="0" strike="noStrike" spc="-1" dirty="0">
                <a:solidFill>
                  <a:srgbClr val="000000"/>
                </a:solidFill>
                <a:latin typeface="Times New Roman"/>
              </a:rPr>
              <a:t>Watermelon was developed to tackle critical pain points in traditional automation tools:</a:t>
            </a:r>
          </a:p>
          <a:p>
            <a:pPr>
              <a:buClr>
                <a:srgbClr val="000000"/>
              </a:buClr>
            </a:pPr>
            <a:endParaRPr lang="en-IN" sz="1800" spc="-1" dirty="0">
              <a:solidFill>
                <a:srgbClr val="000000"/>
              </a:solidFill>
              <a:latin typeface="Times New Roman"/>
            </a:endParaRPr>
          </a:p>
          <a:p>
            <a:pPr>
              <a:buClr>
                <a:srgbClr val="000000"/>
              </a:buClr>
            </a:pPr>
            <a:r>
              <a:rPr lang="en-IN" sz="1800" b="1" strike="noStrike" spc="-1" dirty="0">
                <a:solidFill>
                  <a:srgbClr val="000000"/>
                </a:solidFill>
                <a:latin typeface="Times New Roman"/>
              </a:rPr>
              <a:t>1. High Maintenance Effort for Test Scripts</a:t>
            </a:r>
            <a:endParaRPr lang="en-IN" sz="1800" b="0" strike="noStrike" spc="-1" dirty="0">
              <a:solidFill>
                <a:srgbClr val="000000"/>
              </a:solidFill>
              <a:latin typeface="Times New Roman"/>
            </a:endParaRPr>
          </a:p>
          <a:p>
            <a:pPr marL="216000" indent="-216000">
              <a:buClr>
                <a:srgbClr val="000000"/>
              </a:buClr>
              <a:buSzPct val="45000"/>
              <a:buFont typeface="Wingdings" charset="2"/>
              <a:buChar char=""/>
            </a:pPr>
            <a:r>
              <a:rPr lang="en-IN" sz="1800" b="0" strike="noStrike" spc="-1" dirty="0">
                <a:solidFill>
                  <a:srgbClr val="000000"/>
                </a:solidFill>
                <a:latin typeface="Times New Roman"/>
              </a:rPr>
              <a:t>Frequent UI updates break automation scripts.</a:t>
            </a:r>
          </a:p>
          <a:p>
            <a:pPr marL="216000" indent="-216000">
              <a:buClr>
                <a:srgbClr val="000000"/>
              </a:buClr>
              <a:buSzPct val="45000"/>
              <a:buFont typeface="Wingdings" charset="2"/>
              <a:buChar char=""/>
            </a:pPr>
            <a:r>
              <a:rPr lang="en-IN" sz="1800" b="0" strike="noStrike" spc="-1" dirty="0">
                <a:solidFill>
                  <a:srgbClr val="000000"/>
                </a:solidFill>
                <a:latin typeface="Times New Roman"/>
              </a:rPr>
              <a:t>Testers spend excessive time fixing broken scripts.</a:t>
            </a:r>
          </a:p>
          <a:p>
            <a:pPr>
              <a:buClr>
                <a:srgbClr val="000000"/>
              </a:buClr>
            </a:pPr>
            <a:endParaRPr lang="en-IN" sz="1800" spc="-1" dirty="0">
              <a:solidFill>
                <a:srgbClr val="000000"/>
              </a:solidFill>
              <a:latin typeface="Times New Roman"/>
            </a:endParaRPr>
          </a:p>
          <a:p>
            <a:pPr>
              <a:buClr>
                <a:srgbClr val="000000"/>
              </a:buClr>
            </a:pPr>
            <a:r>
              <a:rPr lang="en-IN" sz="1800" b="1" strike="noStrike" spc="-1" dirty="0">
                <a:solidFill>
                  <a:srgbClr val="000000"/>
                </a:solidFill>
                <a:latin typeface="Times New Roman"/>
              </a:rPr>
              <a:t>2. Lack of Intelligent Defect Detection</a:t>
            </a:r>
            <a:endParaRPr lang="en-IN" sz="1800" b="0" strike="noStrike" spc="-1" dirty="0">
              <a:solidFill>
                <a:srgbClr val="000000"/>
              </a:solidFill>
              <a:latin typeface="Times New Roman"/>
            </a:endParaRPr>
          </a:p>
          <a:p>
            <a:pPr marL="216000" indent="-216000">
              <a:buClr>
                <a:srgbClr val="000000"/>
              </a:buClr>
              <a:buSzPct val="45000"/>
              <a:buFont typeface="Wingdings" charset="2"/>
              <a:buChar char=""/>
            </a:pPr>
            <a:r>
              <a:rPr lang="en-IN" sz="1800" b="0" strike="noStrike" spc="-1" dirty="0">
                <a:solidFill>
                  <a:srgbClr val="000000"/>
                </a:solidFill>
                <a:latin typeface="Times New Roman"/>
              </a:rPr>
              <a:t>Traditional automation tools don’t learn from past failures. </a:t>
            </a:r>
          </a:p>
          <a:p>
            <a:pPr marL="216000" indent="-216000">
              <a:buClr>
                <a:srgbClr val="000000"/>
              </a:buClr>
              <a:buSzPct val="45000"/>
              <a:buFont typeface="Wingdings" charset="2"/>
              <a:buChar char=""/>
            </a:pPr>
            <a:r>
              <a:rPr lang="en-IN" sz="1800" b="0" strike="noStrike" spc="-1" dirty="0">
                <a:solidFill>
                  <a:srgbClr val="000000"/>
                </a:solidFill>
                <a:latin typeface="Times New Roman"/>
              </a:rPr>
              <a:t>No predictive analytics to optimize test execution.</a:t>
            </a:r>
          </a:p>
          <a:p>
            <a:pPr marL="216000" indent="0">
              <a:buNone/>
            </a:pPr>
            <a:endParaRPr lang="en-IN" sz="1800" b="0" strike="noStrike" spc="-1" dirty="0">
              <a:solidFill>
                <a:srgbClr val="000000"/>
              </a:solidFill>
              <a:latin typeface="Times New Roman"/>
            </a:endParaRPr>
          </a:p>
          <a:p>
            <a:pPr>
              <a:buClr>
                <a:srgbClr val="000000"/>
              </a:buClr>
            </a:pPr>
            <a:r>
              <a:rPr lang="en-IN" sz="1800" b="1" strike="noStrike" spc="-1" dirty="0">
                <a:solidFill>
                  <a:srgbClr val="000000"/>
                </a:solidFill>
                <a:latin typeface="Times New Roman"/>
              </a:rPr>
              <a:t>3. Difficulty in Scaling Tests Across Platforms</a:t>
            </a:r>
            <a:endParaRPr lang="en-IN" sz="1800" b="0" strike="noStrike" spc="-1" dirty="0">
              <a:solidFill>
                <a:srgbClr val="000000"/>
              </a:solidFill>
              <a:latin typeface="Times New Roman"/>
            </a:endParaRPr>
          </a:p>
          <a:p>
            <a:pPr marL="216000" indent="-216000">
              <a:buClr>
                <a:srgbClr val="000000"/>
              </a:buClr>
              <a:buSzPct val="45000"/>
              <a:buFont typeface="Wingdings" charset="2"/>
              <a:buChar char=""/>
            </a:pPr>
            <a:r>
              <a:rPr lang="en-IN" sz="1800" b="0" strike="noStrike" spc="-1" dirty="0">
                <a:solidFill>
                  <a:srgbClr val="000000"/>
                </a:solidFill>
                <a:latin typeface="Times New Roman"/>
              </a:rPr>
              <a:t>Cross-browser and mobile testing require separate configurations.</a:t>
            </a:r>
          </a:p>
          <a:p>
            <a:pPr marL="216000" indent="-216000">
              <a:buClr>
                <a:srgbClr val="000000"/>
              </a:buClr>
              <a:buSzPct val="45000"/>
              <a:buFont typeface="Wingdings" charset="2"/>
              <a:buChar char=""/>
            </a:pPr>
            <a:r>
              <a:rPr lang="en-IN" sz="1800" b="0" strike="noStrike" spc="-1" dirty="0">
                <a:solidFill>
                  <a:srgbClr val="000000"/>
                </a:solidFill>
                <a:latin typeface="Times New Roman"/>
              </a:rPr>
              <a:t>High execution time for multi-device testing</a:t>
            </a:r>
          </a:p>
          <a:p>
            <a:pPr>
              <a:buClr>
                <a:srgbClr val="000000"/>
              </a:buClr>
              <a:buSzPct val="45000"/>
            </a:pPr>
            <a:endParaRPr lang="en-IN" sz="1800" b="0" strike="noStrike" spc="-1" dirty="0">
              <a:solidFill>
                <a:srgbClr val="000000"/>
              </a:solidFill>
              <a:latin typeface="Times New Roman"/>
            </a:endParaRPr>
          </a:p>
          <a:p>
            <a:pPr>
              <a:buClr>
                <a:srgbClr val="000000"/>
              </a:buClr>
            </a:pPr>
            <a:r>
              <a:rPr lang="en-IN" sz="1800" b="1" strike="noStrike" spc="-1" dirty="0">
                <a:solidFill>
                  <a:srgbClr val="000000"/>
                </a:solidFill>
                <a:latin typeface="Times New Roman"/>
              </a:rPr>
              <a:t>4.Fragmented Test Management</a:t>
            </a:r>
            <a:endParaRPr lang="en-IN" sz="1800" b="0" strike="noStrike" spc="-1" dirty="0">
              <a:solidFill>
                <a:srgbClr val="000000"/>
              </a:solidFill>
              <a:latin typeface="Times New Roman"/>
            </a:endParaRPr>
          </a:p>
          <a:p>
            <a:pPr marL="216000" indent="-216000">
              <a:buClr>
                <a:srgbClr val="000000"/>
              </a:buClr>
              <a:buSzPct val="45000"/>
              <a:buFont typeface="Wingdings" charset="2"/>
              <a:buChar char=""/>
            </a:pPr>
            <a:r>
              <a:rPr lang="en-IN" sz="1800" b="0" strike="noStrike" spc="-1" dirty="0">
                <a:solidFill>
                  <a:srgbClr val="000000"/>
                </a:solidFill>
                <a:latin typeface="Times New Roman"/>
              </a:rPr>
              <a:t>Test cases, defects, and requirements are stored across multiple tools (JIRA, Azure DevOps, Excel).</a:t>
            </a:r>
          </a:p>
          <a:p>
            <a:pPr marL="216000" indent="-216000">
              <a:buClr>
                <a:srgbClr val="000000"/>
              </a:buClr>
              <a:buSzPct val="45000"/>
              <a:buFont typeface="Wingdings" charset="2"/>
              <a:buChar char=""/>
            </a:pPr>
            <a:r>
              <a:rPr lang="en-IN" sz="1800" b="0" strike="noStrike" spc="-1" dirty="0">
                <a:solidFill>
                  <a:srgbClr val="000000"/>
                </a:solidFill>
                <a:latin typeface="Times New Roman"/>
              </a:rPr>
              <a:t>Lack of centralized test tracking causes inefficiencies.</a:t>
            </a:r>
          </a:p>
          <a:p>
            <a:pPr marL="216000" indent="-216000">
              <a:buClr>
                <a:srgbClr val="000000"/>
              </a:buClr>
              <a:buSzPct val="45000"/>
              <a:buFont typeface="Wingdings" charset="2"/>
              <a:buChar char=""/>
            </a:pPr>
            <a:endParaRPr lang="en-IN" sz="1800" b="0" strike="noStrike" spc="-1" dirty="0">
              <a:solidFill>
                <a:srgbClr val="000000"/>
              </a:solidFill>
              <a:latin typeface="Times New Roman"/>
            </a:endParaRPr>
          </a:p>
          <a:p>
            <a:pPr>
              <a:buClr>
                <a:srgbClr val="000000"/>
              </a:buClr>
            </a:pPr>
            <a:r>
              <a:rPr lang="en-IN" sz="1800" b="1" strike="noStrike" spc="-1" dirty="0">
                <a:solidFill>
                  <a:srgbClr val="000000"/>
                </a:solidFill>
                <a:latin typeface="Times New Roman"/>
              </a:rPr>
              <a:t>5. Inefficient Regression Testing</a:t>
            </a:r>
            <a:endParaRPr lang="en-IN" sz="1800" b="0" strike="noStrike" spc="-1" dirty="0">
              <a:solidFill>
                <a:srgbClr val="000000"/>
              </a:solidFill>
              <a:latin typeface="Times New Roman"/>
            </a:endParaRPr>
          </a:p>
          <a:p>
            <a:pPr marL="216000" indent="-216000">
              <a:buClr>
                <a:srgbClr val="000000"/>
              </a:buClr>
              <a:buSzPct val="45000"/>
              <a:buFont typeface="Wingdings" charset="2"/>
              <a:buChar char=""/>
            </a:pPr>
            <a:r>
              <a:rPr lang="en-IN" sz="1800" b="0" strike="noStrike" spc="-1" dirty="0">
                <a:solidFill>
                  <a:srgbClr val="000000"/>
                </a:solidFill>
                <a:latin typeface="Times New Roman"/>
              </a:rPr>
              <a:t>Running a large number of test cases even when only a few features are updated. </a:t>
            </a:r>
          </a:p>
          <a:p>
            <a:pPr marL="216000" indent="-216000">
              <a:buClr>
                <a:srgbClr val="000000"/>
              </a:buClr>
              <a:buSzPct val="45000"/>
              <a:buFont typeface="Wingdings" charset="2"/>
              <a:buChar char=""/>
            </a:pPr>
            <a:r>
              <a:rPr lang="en-IN" sz="1800" b="0" strike="noStrike" spc="-1" dirty="0">
                <a:solidFill>
                  <a:srgbClr val="000000"/>
                </a:solidFill>
                <a:latin typeface="Times New Roman"/>
              </a:rPr>
              <a:t>No AI-based prioritization of high-risk areas</a:t>
            </a:r>
          </a:p>
          <a:p>
            <a:pPr>
              <a:buClr>
                <a:srgbClr val="000000"/>
              </a:buClr>
              <a:buSzPct val="45000"/>
            </a:pPr>
            <a:endParaRPr lang="en-IN" sz="1800" b="0" strike="noStrike" spc="-1" dirty="0">
              <a:solidFill>
                <a:srgbClr val="000000"/>
              </a:solidFill>
              <a:latin typeface="Times New Roman"/>
            </a:endParaRPr>
          </a:p>
        </p:txBody>
      </p:sp>
      <p:pic>
        <p:nvPicPr>
          <p:cNvPr id="280" name="Picture 279"/>
          <p:cNvPicPr/>
          <p:nvPr/>
        </p:nvPicPr>
        <p:blipFill>
          <a:blip r:embed="rId2"/>
          <a:stretch/>
        </p:blipFill>
        <p:spPr>
          <a:xfrm>
            <a:off x="6120000" y="1336273"/>
            <a:ext cx="2817234" cy="1702491"/>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457380" y="883651"/>
            <a:ext cx="8229240" cy="520277"/>
          </a:xfrm>
          <a:prstGeom prst="rect">
            <a:avLst/>
          </a:prstGeom>
          <a:noFill/>
          <a:ln w="0">
            <a:noFill/>
          </a:ln>
        </p:spPr>
        <p:txBody>
          <a:bodyPr lIns="0" tIns="0" rIns="0" bIns="0" anchor="ctr">
            <a:noAutofit/>
          </a:bodyPr>
          <a:lstStyle/>
          <a:p>
            <a:pPr indent="0" algn="ctr">
              <a:buNone/>
            </a:pPr>
            <a:r>
              <a:rPr lang="en-US" sz="2000" b="1" dirty="0">
                <a:latin typeface="Times New Roman" panose="02020603050405020304" pitchFamily="18" charset="0"/>
                <a:cs typeface="Times New Roman" panose="02020603050405020304" pitchFamily="18" charset="0"/>
              </a:rPr>
              <a:t>How Watermelon Overcomes Software Testing Challenges</a:t>
            </a:r>
            <a:endParaRPr lang="en-US" sz="4800" b="1" strike="noStrike" spc="-1" dirty="0">
              <a:solidFill>
                <a:schemeClr val="dk1"/>
              </a:solidFill>
              <a:latin typeface="Times New Roman" panose="02020603050405020304" pitchFamily="18" charset="0"/>
              <a:cs typeface="Times New Roman" panose="02020603050405020304" pitchFamily="18" charset="0"/>
            </a:endParaRPr>
          </a:p>
        </p:txBody>
      </p:sp>
      <p:sp>
        <p:nvSpPr>
          <p:cNvPr id="6" name="PlaceHolder 2">
            <a:extLst>
              <a:ext uri="{FF2B5EF4-FFF2-40B4-BE49-F238E27FC236}">
                <a16:creationId xmlns:a16="http://schemas.microsoft.com/office/drawing/2014/main" id="{E6AA4D8F-FB48-00CB-EE4C-807200D3737E}"/>
              </a:ext>
            </a:extLst>
          </p:cNvPr>
          <p:cNvSpPr txBox="1">
            <a:spLocks/>
          </p:cNvSpPr>
          <p:nvPr/>
        </p:nvSpPr>
        <p:spPr>
          <a:xfrm>
            <a:off x="457380" y="1506066"/>
            <a:ext cx="8229240" cy="4109643"/>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Times New Roman" panose="02020603050405020304" pitchFamily="18" charset="0"/>
                <a:cs typeface="Times New Roman" panose="02020603050405020304" pitchFamily="18" charset="0"/>
              </a:rPr>
              <a:t>Watermelon is designed to eliminate inefficiencies in traditional automation testing using AI-driven automation, predictive analytics, and seamless DevOps integration.</a:t>
            </a:r>
          </a:p>
          <a:p>
            <a:endParaRPr lang="en-US" sz="2000" dirty="0">
              <a:latin typeface="Times New Roman" panose="02020603050405020304" pitchFamily="18" charset="0"/>
              <a:cs typeface="Times New Roman" panose="02020603050405020304" pitchFamily="18" charset="0"/>
            </a:endParaRPr>
          </a:p>
          <a:p>
            <a:pPr marL="342900" indent="-342900">
              <a:buAutoNum type="arabicPeriod"/>
            </a:pPr>
            <a:r>
              <a:rPr lang="en-US" sz="1800" b="1" dirty="0">
                <a:latin typeface="Times New Roman" panose="02020603050405020304" pitchFamily="18" charset="0"/>
                <a:cs typeface="Times New Roman" panose="02020603050405020304" pitchFamily="18" charset="0"/>
              </a:rPr>
              <a:t>AI-Powered Test Automation</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Self-healing scripts automatically adapt to UI &amp; functional changes.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Reduces maintenance efforts and script failures.</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2. No-Code Test Case Creation</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Enables manual testers to automate test cases without programming.</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Drag-and-drop functionality for easier test design.</a:t>
            </a:r>
          </a:p>
          <a:p>
            <a:endParaRPr lang="en-US" sz="18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 Smart Test Execution with AI</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AI prioritizes high-risk test cases, reducing execution time.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Optimized regression testing prevents unnecessary test runs.</a:t>
            </a:r>
          </a:p>
          <a:p>
            <a:endParaRPr lang="en-US" sz="2000" dirty="0">
              <a:latin typeface="Times New Roman" panose="02020603050405020304" pitchFamily="18" charset="0"/>
              <a:cs typeface="Times New Roman" panose="02020603050405020304" pitchFamily="18" charset="0"/>
            </a:endParaRPr>
          </a:p>
          <a:p>
            <a:endParaRPr lang="en-IN"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DA3D71-143E-7317-E82E-E1C91F212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6714" y="3048000"/>
            <a:ext cx="4750569" cy="3562928"/>
          </a:xfrm>
          <a:prstGeom prst="rect">
            <a:avLst/>
          </a:prstGeom>
        </p:spPr>
      </p:pic>
      <p:sp>
        <p:nvSpPr>
          <p:cNvPr id="3" name="Content Placeholder 2">
            <a:extLst>
              <a:ext uri="{FF2B5EF4-FFF2-40B4-BE49-F238E27FC236}">
                <a16:creationId xmlns:a16="http://schemas.microsoft.com/office/drawing/2014/main" id="{99ED5F6E-A1D8-80C4-8173-CF469DAC2950}"/>
              </a:ext>
            </a:extLst>
          </p:cNvPr>
          <p:cNvSpPr>
            <a:spLocks noGrp="1"/>
          </p:cNvSpPr>
          <p:nvPr>
            <p:ph/>
          </p:nvPr>
        </p:nvSpPr>
        <p:spPr>
          <a:xfrm>
            <a:off x="457379" y="1076035"/>
            <a:ext cx="8229240" cy="1971965"/>
          </a:xfrm>
        </p:spPr>
        <p:txBody>
          <a:bodyPr>
            <a:normAutofit/>
          </a:bodyPr>
          <a:lstStyle/>
          <a:p>
            <a:r>
              <a:rPr lang="en-US" sz="1800" b="1" dirty="0">
                <a:latin typeface="Times New Roman" panose="02020603050405020304" pitchFamily="18" charset="0"/>
                <a:cs typeface="Times New Roman" panose="02020603050405020304" pitchFamily="18" charset="0"/>
              </a:rPr>
              <a:t>4. Seamless DevOps &amp; CI/CD Integration</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Watermelon integrates with JIRA, Jenkins, Azure DevOps, etc.</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Enables continuous testing across software development cycles.</a:t>
            </a:r>
          </a:p>
          <a:p>
            <a:pPr marL="0" algn="l" rtl="0" eaLnBrk="1" latinLnBrk="0" hangingPunct="1">
              <a:buNone/>
            </a:pPr>
            <a:endParaRPr lang="en-US" sz="1800" b="1" kern="1200" dirty="0">
              <a:solidFill>
                <a:srgbClr val="000000"/>
              </a:solidFill>
              <a:effectLst/>
              <a:latin typeface="Times New Roman" panose="02020603050405020304" pitchFamily="18" charset="0"/>
              <a:ea typeface="DejaVu Sans"/>
              <a:cs typeface="Times New Roman" panose="02020603050405020304" pitchFamily="18" charset="0"/>
            </a:endParaRPr>
          </a:p>
          <a:p>
            <a:pPr marL="0" algn="l" rtl="0" eaLnBrk="1" latinLnBrk="0" hangingPunct="1">
              <a:buNone/>
            </a:pPr>
            <a:r>
              <a:rPr lang="en-US" sz="1800" b="1" kern="1200" dirty="0">
                <a:solidFill>
                  <a:srgbClr val="000000"/>
                </a:solidFill>
                <a:effectLst/>
                <a:latin typeface="Times New Roman" panose="02020603050405020304" pitchFamily="18" charset="0"/>
                <a:ea typeface="DejaVu Sans"/>
                <a:cs typeface="Times New Roman" panose="02020603050405020304" pitchFamily="18" charset="0"/>
              </a:rPr>
              <a:t>5. Scalable &amp; Cross-Platform Testing</a:t>
            </a:r>
            <a:endParaRPr lang="en-US" dirty="0">
              <a:effectLst/>
            </a:endParaRPr>
          </a:p>
          <a:p>
            <a:pPr marL="285750" indent="-285750" algn="l" rtl="0" eaLnBrk="1" latinLnBrk="0" hangingPunct="1">
              <a:buFont typeface="Arial" panose="020B0604020202020204" pitchFamily="34" charset="0"/>
              <a:buChar char="•"/>
            </a:pPr>
            <a:r>
              <a:rPr lang="en-US" sz="1800" kern="1200" dirty="0">
                <a:solidFill>
                  <a:srgbClr val="000000"/>
                </a:solidFill>
                <a:effectLst/>
                <a:latin typeface="Times New Roman" panose="02020603050405020304" pitchFamily="18" charset="0"/>
                <a:ea typeface="DejaVu Sans"/>
                <a:cs typeface="Times New Roman" panose="02020603050405020304" pitchFamily="18" charset="0"/>
              </a:rPr>
              <a:t>Supports testing across web, mobile, and desktop applications.</a:t>
            </a:r>
            <a:endParaRPr lang="en-US" dirty="0">
              <a:effectLst/>
            </a:endParaRPr>
          </a:p>
          <a:p>
            <a:pPr marL="285750" indent="-285750" algn="l" rtl="0" eaLnBrk="1" latinLnBrk="0" hangingPunct="1">
              <a:buFont typeface="Arial" panose="020B0604020202020204" pitchFamily="34" charset="0"/>
              <a:buChar char="•"/>
            </a:pPr>
            <a:r>
              <a:rPr lang="en-US" sz="1800" kern="1200" dirty="0">
                <a:solidFill>
                  <a:srgbClr val="000000"/>
                </a:solidFill>
                <a:effectLst/>
                <a:latin typeface="Times New Roman" panose="02020603050405020304" pitchFamily="18" charset="0"/>
                <a:ea typeface="DejaVu Sans"/>
                <a:cs typeface="Times New Roman" panose="02020603050405020304" pitchFamily="18" charset="0"/>
              </a:rPr>
              <a:t>Parallel execution capabilities for faster results.</a:t>
            </a:r>
            <a:endParaRPr lang="en-US" dirty="0">
              <a:effectLst/>
            </a:endParaRPr>
          </a:p>
        </p:txBody>
      </p:sp>
    </p:spTree>
    <p:extLst>
      <p:ext uri="{BB962C8B-B14F-4D97-AF65-F5344CB8AC3E}">
        <p14:creationId xmlns:p14="http://schemas.microsoft.com/office/powerpoint/2010/main" val="1804187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E355-9CFB-7342-B882-B77B12941F02}"/>
              </a:ext>
            </a:extLst>
          </p:cNvPr>
          <p:cNvSpPr>
            <a:spLocks noGrp="1"/>
          </p:cNvSpPr>
          <p:nvPr>
            <p:ph type="title"/>
          </p:nvPr>
        </p:nvSpPr>
        <p:spPr>
          <a:xfrm>
            <a:off x="154529" y="135927"/>
            <a:ext cx="6156036" cy="587128"/>
          </a:xfrm>
        </p:spPr>
        <p:txBody>
          <a:bodyPr/>
          <a:lstStyle/>
          <a:p>
            <a:r>
              <a:rPr lang="en-US" sz="2400" b="1" dirty="0">
                <a:latin typeface="Times New Roman" panose="02020603050405020304" pitchFamily="18" charset="0"/>
                <a:cs typeface="Times New Roman" panose="02020603050405020304" pitchFamily="18" charset="0"/>
              </a:rPr>
              <a:t>Key Features &amp; Functionalities of Watermelon</a:t>
            </a:r>
          </a:p>
        </p:txBody>
      </p:sp>
      <p:sp>
        <p:nvSpPr>
          <p:cNvPr id="3" name="Content Placeholder 2">
            <a:extLst>
              <a:ext uri="{FF2B5EF4-FFF2-40B4-BE49-F238E27FC236}">
                <a16:creationId xmlns:a16="http://schemas.microsoft.com/office/drawing/2014/main" id="{5E9FEAF3-6F41-B169-59A5-461A5DB8EF5B}"/>
              </a:ext>
            </a:extLst>
          </p:cNvPr>
          <p:cNvSpPr>
            <a:spLocks noGrp="1"/>
          </p:cNvSpPr>
          <p:nvPr>
            <p:ph/>
          </p:nvPr>
        </p:nvSpPr>
        <p:spPr>
          <a:xfrm>
            <a:off x="725055" y="1588655"/>
            <a:ext cx="8229240" cy="5052290"/>
          </a:xfrm>
        </p:spPr>
        <p:txBody>
          <a:bodyPr>
            <a:noAutofit/>
          </a:bodyPr>
          <a:lstStyle/>
          <a:p>
            <a:pPr>
              <a:buNone/>
            </a:pPr>
            <a:endParaRPr lang="en-US" sz="1800" b="1" dirty="0">
              <a:latin typeface="Times New Roman" panose="02020603050405020304" pitchFamily="18" charset="0"/>
              <a:cs typeface="Times New Roman" panose="02020603050405020304" pitchFamily="18" charset="0"/>
            </a:endParaRPr>
          </a:p>
          <a:p>
            <a:pPr>
              <a:buFont typeface="+mj-lt"/>
              <a:buAutoNum type="arabicPeriod"/>
            </a:pPr>
            <a:r>
              <a:rPr lang="en-US" sz="1800" b="1" dirty="0">
                <a:latin typeface="Times New Roman" panose="02020603050405020304" pitchFamily="18" charset="0"/>
                <a:cs typeface="Times New Roman" panose="02020603050405020304" pitchFamily="18" charset="0"/>
              </a:rPr>
              <a:t>Self-Healing Test Automation</a:t>
            </a:r>
          </a:p>
          <a:p>
            <a:pPr lvl="1"/>
            <a:r>
              <a:rPr lang="en-US" sz="1800" dirty="0">
                <a:latin typeface="Times New Roman" panose="02020603050405020304" pitchFamily="18" charset="0"/>
                <a:cs typeface="Times New Roman" panose="02020603050405020304" pitchFamily="18" charset="0"/>
              </a:rPr>
              <a:t>AI detects and adapts to UI changes, reducing script failures.</a:t>
            </a:r>
          </a:p>
          <a:p>
            <a:pPr lvl="1"/>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1800" b="1" dirty="0">
                <a:latin typeface="Times New Roman" panose="02020603050405020304" pitchFamily="18" charset="0"/>
                <a:cs typeface="Times New Roman" panose="02020603050405020304" pitchFamily="18" charset="0"/>
              </a:rPr>
              <a:t>No-Code Test Automation</a:t>
            </a:r>
          </a:p>
          <a:p>
            <a:pPr lvl="1"/>
            <a:r>
              <a:rPr lang="en-US" sz="1800" dirty="0">
                <a:latin typeface="Times New Roman" panose="02020603050405020304" pitchFamily="18" charset="0"/>
                <a:cs typeface="Times New Roman" panose="02020603050405020304" pitchFamily="18" charset="0"/>
              </a:rPr>
              <a:t>Enables non-technical testers to create automated test cases.</a:t>
            </a:r>
          </a:p>
          <a:p>
            <a:pPr lvl="1"/>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1800" b="1" dirty="0">
                <a:latin typeface="Times New Roman" panose="02020603050405020304" pitchFamily="18" charset="0"/>
                <a:cs typeface="Times New Roman" panose="02020603050405020304" pitchFamily="18" charset="0"/>
              </a:rPr>
              <a:t>Predictive Analytics for Smart Testing</a:t>
            </a:r>
          </a:p>
          <a:p>
            <a:pPr lvl="1"/>
            <a:r>
              <a:rPr lang="en-US" sz="1800" dirty="0">
                <a:latin typeface="Times New Roman" panose="02020603050405020304" pitchFamily="18" charset="0"/>
                <a:cs typeface="Times New Roman" panose="02020603050405020304" pitchFamily="18" charset="0"/>
              </a:rPr>
              <a:t>AI-driven risk-based test selection for optimized execution</a:t>
            </a:r>
            <a:r>
              <a:rPr lang="en-US" sz="1800" b="1" dirty="0">
                <a:latin typeface="Times New Roman" panose="02020603050405020304" pitchFamily="18" charset="0"/>
                <a:cs typeface="Times New Roman" panose="02020603050405020304" pitchFamily="18" charset="0"/>
              </a:rPr>
              <a:t>.</a:t>
            </a:r>
          </a:p>
          <a:p>
            <a:pPr lvl="1"/>
            <a:endParaRPr lang="en-US" sz="1800" b="1" dirty="0">
              <a:latin typeface="Times New Roman" panose="02020603050405020304" pitchFamily="18" charset="0"/>
              <a:cs typeface="Times New Roman" panose="02020603050405020304" pitchFamily="18" charset="0"/>
            </a:endParaRPr>
          </a:p>
          <a:p>
            <a:pPr>
              <a:buFont typeface="+mj-lt"/>
              <a:buAutoNum type="arabicPeriod"/>
            </a:pPr>
            <a:r>
              <a:rPr lang="en-US" sz="1800" b="1" dirty="0">
                <a:latin typeface="Times New Roman" panose="02020603050405020304" pitchFamily="18" charset="0"/>
                <a:cs typeface="Times New Roman" panose="02020603050405020304" pitchFamily="18" charset="0"/>
              </a:rPr>
              <a:t>End-to-End Test Automation</a:t>
            </a:r>
          </a:p>
          <a:p>
            <a:pPr lvl="1"/>
            <a:r>
              <a:rPr lang="en-US" sz="1800" dirty="0">
                <a:latin typeface="Times New Roman" panose="02020603050405020304" pitchFamily="18" charset="0"/>
                <a:cs typeface="Times New Roman" panose="02020603050405020304" pitchFamily="18" charset="0"/>
              </a:rPr>
              <a:t>Supports web, mobile, desktop, API testing, and integration testin</a:t>
            </a:r>
            <a:r>
              <a:rPr lang="en-US" sz="1800" b="1" dirty="0">
                <a:latin typeface="Times New Roman" panose="02020603050405020304" pitchFamily="18" charset="0"/>
                <a:cs typeface="Times New Roman" panose="02020603050405020304" pitchFamily="18" charset="0"/>
              </a:rPr>
              <a:t>g.</a:t>
            </a:r>
          </a:p>
          <a:p>
            <a:pPr lvl="1"/>
            <a:endParaRPr lang="en-US" sz="1800" b="1" dirty="0">
              <a:latin typeface="Times New Roman" panose="02020603050405020304" pitchFamily="18" charset="0"/>
              <a:cs typeface="Times New Roman" panose="02020603050405020304" pitchFamily="18" charset="0"/>
            </a:endParaRPr>
          </a:p>
          <a:p>
            <a:pPr>
              <a:buFont typeface="+mj-lt"/>
              <a:buAutoNum type="arabicPeriod"/>
            </a:pPr>
            <a:r>
              <a:rPr lang="en-US" sz="1800" b="1" dirty="0">
                <a:latin typeface="Times New Roman" panose="02020603050405020304" pitchFamily="18" charset="0"/>
                <a:cs typeface="Times New Roman" panose="02020603050405020304" pitchFamily="18" charset="0"/>
              </a:rPr>
              <a:t>CI/CD Pipeline Integration</a:t>
            </a:r>
          </a:p>
          <a:p>
            <a:pPr lvl="1"/>
            <a:r>
              <a:rPr lang="en-US" sz="1800" dirty="0">
                <a:latin typeface="Times New Roman" panose="02020603050405020304" pitchFamily="18" charset="0"/>
                <a:cs typeface="Times New Roman" panose="02020603050405020304" pitchFamily="18" charset="0"/>
              </a:rPr>
              <a:t>Seamlessly integrates with DevOps tools for automated deployment</a:t>
            </a:r>
            <a:r>
              <a:rPr lang="en-US" sz="1800" b="1" dirty="0">
                <a:latin typeface="Times New Roman" panose="02020603050405020304" pitchFamily="18" charset="0"/>
                <a:cs typeface="Times New Roman" panose="02020603050405020304" pitchFamily="18" charset="0"/>
              </a:rPr>
              <a:t>s.</a:t>
            </a:r>
          </a:p>
          <a:p>
            <a:pPr lvl="1"/>
            <a:endParaRPr lang="en-US" sz="1800" b="1" dirty="0">
              <a:latin typeface="Times New Roman" panose="02020603050405020304" pitchFamily="18" charset="0"/>
              <a:cs typeface="Times New Roman" panose="02020603050405020304" pitchFamily="18" charset="0"/>
            </a:endParaRPr>
          </a:p>
          <a:p>
            <a:pPr>
              <a:buFont typeface="+mj-lt"/>
              <a:buAutoNum type="arabicPeriod"/>
            </a:pPr>
            <a:r>
              <a:rPr lang="en-US" sz="1800" b="1" dirty="0">
                <a:latin typeface="Times New Roman" panose="02020603050405020304" pitchFamily="18" charset="0"/>
                <a:cs typeface="Times New Roman" panose="02020603050405020304" pitchFamily="18" charset="0"/>
              </a:rPr>
              <a:t>Data-Driven Testing</a:t>
            </a:r>
          </a:p>
          <a:p>
            <a:pPr lvl="1"/>
            <a:r>
              <a:rPr lang="en-US" sz="1800" dirty="0">
                <a:latin typeface="Times New Roman" panose="02020603050405020304" pitchFamily="18" charset="0"/>
                <a:cs typeface="Times New Roman" panose="02020603050405020304" pitchFamily="18" charset="0"/>
              </a:rPr>
              <a:t>AI generates test data &amp; validates results for comprehensive coverage.</a:t>
            </a:r>
          </a:p>
          <a:p>
            <a:endParaRPr lang="en-US"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F4B1BF81-327A-77BE-C99A-16D16A4B9240}"/>
              </a:ext>
            </a:extLst>
          </p:cNvPr>
          <p:cNvSpPr txBox="1">
            <a:spLocks/>
          </p:cNvSpPr>
          <p:nvPr/>
        </p:nvSpPr>
        <p:spPr>
          <a:xfrm>
            <a:off x="457200" y="1145309"/>
            <a:ext cx="8229240" cy="600364"/>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kern="1200" dirty="0">
                <a:solidFill>
                  <a:srgbClr val="000000"/>
                </a:solidFill>
                <a:effectLst/>
                <a:latin typeface="Times New Roman" panose="02020603050405020304" pitchFamily="18" charset="0"/>
                <a:ea typeface="DejaVu Sans"/>
                <a:cs typeface="Times New Roman" panose="02020603050405020304" pitchFamily="18" charset="0"/>
              </a:rPr>
              <a:t>Watermelon offers a comprehensive suite of automation features to improve test efficiency, reduce costs, and enhance software quality</a:t>
            </a:r>
            <a:r>
              <a:rPr lang="en-US" sz="1800" b="1" kern="1200" dirty="0">
                <a:solidFill>
                  <a:srgbClr val="000000"/>
                </a:solidFill>
                <a:effectLst/>
                <a:latin typeface="Times New Roman" panose="02020603050405020304" pitchFamily="18" charset="0"/>
                <a:ea typeface="DejaVu Sans"/>
                <a:cs typeface="Times New Roman" panose="02020603050405020304" pitchFamily="18" charset="0"/>
              </a:rPr>
              <a:t>.</a:t>
            </a:r>
            <a:endParaRPr lang="en-US" sz="1050" dirty="0">
              <a:effectLst/>
            </a:endParaRPr>
          </a:p>
        </p:txBody>
      </p:sp>
    </p:spTree>
    <p:extLst>
      <p:ext uri="{BB962C8B-B14F-4D97-AF65-F5344CB8AC3E}">
        <p14:creationId xmlns:p14="http://schemas.microsoft.com/office/powerpoint/2010/main" val="533673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0608C-810C-D09B-7571-547AE26CAAA4}"/>
              </a:ext>
            </a:extLst>
          </p:cNvPr>
          <p:cNvSpPr>
            <a:spLocks noGrp="1"/>
          </p:cNvSpPr>
          <p:nvPr>
            <p:ph type="title"/>
          </p:nvPr>
        </p:nvSpPr>
        <p:spPr>
          <a:xfrm>
            <a:off x="457020" y="258618"/>
            <a:ext cx="4114800" cy="402400"/>
          </a:xfrm>
        </p:spPr>
        <p:txBody>
          <a:bodyPr/>
          <a:lstStyle/>
          <a:p>
            <a:r>
              <a:rPr lang="en-US" sz="2400" b="1" dirty="0">
                <a:latin typeface="Times New Roman" panose="02020603050405020304" pitchFamily="18" charset="0"/>
                <a:cs typeface="Times New Roman" panose="02020603050405020304" pitchFamily="18" charset="0"/>
              </a:rPr>
              <a:t>Watermelon Use Case Diagram</a:t>
            </a:r>
          </a:p>
        </p:txBody>
      </p:sp>
      <p:sp>
        <p:nvSpPr>
          <p:cNvPr id="3" name="Content Placeholder 2">
            <a:extLst>
              <a:ext uri="{FF2B5EF4-FFF2-40B4-BE49-F238E27FC236}">
                <a16:creationId xmlns:a16="http://schemas.microsoft.com/office/drawing/2014/main" id="{01635CF2-6E11-1E05-EFCB-36BDB884BFEB}"/>
              </a:ext>
            </a:extLst>
          </p:cNvPr>
          <p:cNvSpPr>
            <a:spLocks noGrp="1"/>
          </p:cNvSpPr>
          <p:nvPr>
            <p:ph/>
          </p:nvPr>
        </p:nvSpPr>
        <p:spPr>
          <a:xfrm>
            <a:off x="457200" y="1151937"/>
            <a:ext cx="8229240" cy="4870171"/>
          </a:xfrm>
        </p:spPr>
        <p:txBody>
          <a:bodyPr>
            <a:noAutofit/>
          </a:bodyPr>
          <a:lstStyle/>
          <a:p>
            <a:pPr>
              <a:buNone/>
            </a:pPr>
            <a:r>
              <a:rPr lang="en-US" sz="1800" dirty="0">
                <a:latin typeface="Times New Roman" panose="02020603050405020304" pitchFamily="18" charset="0"/>
                <a:cs typeface="Times New Roman" panose="02020603050405020304" pitchFamily="18" charset="0"/>
              </a:rPr>
              <a:t>The Use Case Diagram illustrates how different users interact with Watermelon and its core functionalities.</a:t>
            </a:r>
          </a:p>
          <a:p>
            <a:pPr>
              <a:buNone/>
            </a:pPr>
            <a:endParaRPr lang="en-US" sz="1800" dirty="0">
              <a:latin typeface="Times New Roman" panose="02020603050405020304" pitchFamily="18" charset="0"/>
              <a:cs typeface="Times New Roman" panose="02020603050405020304" pitchFamily="18" charset="0"/>
            </a:endParaRPr>
          </a:p>
          <a:p>
            <a:pPr>
              <a:buNone/>
            </a:pPr>
            <a:r>
              <a:rPr lang="en-US" sz="1800" dirty="0">
                <a:latin typeface="Times New Roman" panose="02020603050405020304" pitchFamily="18" charset="0"/>
                <a:cs typeface="Times New Roman" panose="02020603050405020304" pitchFamily="18" charset="0"/>
              </a:rPr>
              <a:t>Key Components of the Use Case Diagram:</a:t>
            </a:r>
          </a:p>
          <a:p>
            <a:pPr>
              <a:buNone/>
            </a:pPr>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1800" b="1" dirty="0">
                <a:latin typeface="Times New Roman" panose="02020603050405020304" pitchFamily="18" charset="0"/>
                <a:cs typeface="Times New Roman" panose="02020603050405020304" pitchFamily="18" charset="0"/>
              </a:rPr>
              <a:t>Actors (Users &amp; External Systems):</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Test Engineer: Creates, executes, and monitors test cases.</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DevOps Engineer: Integrates Watermelon with CI/CD pipelines.</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Project Manager: Reviews test results and ensures quality standards.</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Watermelon System: The automation testing platform itself.</a:t>
            </a:r>
          </a:p>
          <a:p>
            <a:pPr marL="457200" lvl="1"/>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1800" b="1" dirty="0">
                <a:latin typeface="Times New Roman" panose="02020603050405020304" pitchFamily="18" charset="0"/>
                <a:cs typeface="Times New Roman" panose="02020603050405020304" pitchFamily="18" charset="0"/>
              </a:rPr>
              <a:t>Use Cases (Functionalities Provided by Watermelon):</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Create and Manage Test Cases (No-Code Test Creation).</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Execute Automated Tests (Web, Mobile, API Testing).</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Integrate with DevOps Tools (JIRA, Azure DevOps, Jenkins).</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Generate AI-Driven Reports (Test Results &amp; Insights).</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Apply Self-Healing Mechanisms (Fixes UI Changes Automatically).</a:t>
            </a:r>
          </a:p>
        </p:txBody>
      </p:sp>
    </p:spTree>
    <p:extLst>
      <p:ext uri="{BB962C8B-B14F-4D97-AF65-F5344CB8AC3E}">
        <p14:creationId xmlns:p14="http://schemas.microsoft.com/office/powerpoint/2010/main" val="4105519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739253-9F38-857B-9BB1-0890A8219BFE}"/>
              </a:ext>
            </a:extLst>
          </p:cNvPr>
          <p:cNvSpPr>
            <a:spLocks noGrp="1"/>
          </p:cNvSpPr>
          <p:nvPr>
            <p:ph/>
          </p:nvPr>
        </p:nvSpPr>
        <p:spPr>
          <a:xfrm>
            <a:off x="457380" y="1013392"/>
            <a:ext cx="8229240" cy="1831408"/>
          </a:xfrm>
        </p:spPr>
        <p:txBody>
          <a:bodyPr/>
          <a:lstStyle/>
          <a:p>
            <a:pPr marL="0" indent="0">
              <a:buNone/>
            </a:pPr>
            <a:r>
              <a:rPr lang="en-US" sz="1800" b="1" dirty="0">
                <a:latin typeface="Times New Roman" panose="02020603050405020304" pitchFamily="18" charset="0"/>
                <a:cs typeface="Times New Roman" panose="02020603050405020304" pitchFamily="18" charset="0"/>
              </a:rPr>
              <a:t>3. Relationships Between Components:</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Association: Direct interactions (e.g., Test Engineer → Execute Tests).</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Include: Required actions (e.g., Execute Tests → Generate Reports).</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Extend: Optional actions (e.g., AI Self-Healing only triggers when needed).</a:t>
            </a:r>
          </a:p>
          <a:p>
            <a:endParaRPr lang="en-US" dirty="0"/>
          </a:p>
        </p:txBody>
      </p:sp>
      <p:pic>
        <p:nvPicPr>
          <p:cNvPr id="5" name="Picture 4">
            <a:extLst>
              <a:ext uri="{FF2B5EF4-FFF2-40B4-BE49-F238E27FC236}">
                <a16:creationId xmlns:a16="http://schemas.microsoft.com/office/drawing/2014/main" id="{EF88E383-D607-B462-34BC-144486EA49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599" y="2524990"/>
            <a:ext cx="8220075" cy="3581400"/>
          </a:xfrm>
          <a:prstGeom prst="rect">
            <a:avLst/>
          </a:prstGeom>
        </p:spPr>
      </p:pic>
    </p:spTree>
    <p:extLst>
      <p:ext uri="{BB962C8B-B14F-4D97-AF65-F5344CB8AC3E}">
        <p14:creationId xmlns:p14="http://schemas.microsoft.com/office/powerpoint/2010/main" val="982384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C43971-F4D5-7813-603F-80106C8DAB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2134" y="2029146"/>
            <a:ext cx="2647950" cy="1762125"/>
          </a:xfrm>
          <a:prstGeom prst="rect">
            <a:avLst/>
          </a:prstGeom>
        </p:spPr>
      </p:pic>
      <p:sp>
        <p:nvSpPr>
          <p:cNvPr id="2" name="Title 1">
            <a:extLst>
              <a:ext uri="{FF2B5EF4-FFF2-40B4-BE49-F238E27FC236}">
                <a16:creationId xmlns:a16="http://schemas.microsoft.com/office/drawing/2014/main" id="{11C12394-58ED-7985-2663-D61C203F3E6A}"/>
              </a:ext>
            </a:extLst>
          </p:cNvPr>
          <p:cNvSpPr>
            <a:spLocks noGrp="1"/>
          </p:cNvSpPr>
          <p:nvPr>
            <p:ph type="title"/>
          </p:nvPr>
        </p:nvSpPr>
        <p:spPr>
          <a:xfrm>
            <a:off x="457380" y="247636"/>
            <a:ext cx="4465782" cy="400655"/>
          </a:xfrm>
        </p:spPr>
        <p:txBody>
          <a:bodyPr/>
          <a:lstStyle/>
          <a:p>
            <a:r>
              <a:rPr lang="en-US" sz="2400" b="1" dirty="0">
                <a:latin typeface="Times New Roman" panose="02020603050405020304" pitchFamily="18" charset="0"/>
                <a:cs typeface="Times New Roman" panose="02020603050405020304" pitchFamily="18" charset="0"/>
              </a:rPr>
              <a:t>Watermelon Component Diagram</a:t>
            </a:r>
          </a:p>
        </p:txBody>
      </p:sp>
      <p:sp>
        <p:nvSpPr>
          <p:cNvPr id="3" name="Content Placeholder 2">
            <a:extLst>
              <a:ext uri="{FF2B5EF4-FFF2-40B4-BE49-F238E27FC236}">
                <a16:creationId xmlns:a16="http://schemas.microsoft.com/office/drawing/2014/main" id="{075A23F6-D7B6-840A-165B-6BCDACA51D69}"/>
              </a:ext>
            </a:extLst>
          </p:cNvPr>
          <p:cNvSpPr>
            <a:spLocks noGrp="1"/>
          </p:cNvSpPr>
          <p:nvPr>
            <p:ph/>
          </p:nvPr>
        </p:nvSpPr>
        <p:spPr>
          <a:xfrm>
            <a:off x="457380" y="923123"/>
            <a:ext cx="8224802" cy="5403786"/>
          </a:xfrm>
        </p:spPr>
        <p:txBody>
          <a:bodyPr>
            <a:noAutofit/>
          </a:bodyPr>
          <a:lstStyle/>
          <a:p>
            <a:pPr algn="ctr">
              <a:buNone/>
            </a:pPr>
            <a:r>
              <a:rPr lang="en-US" sz="1800" dirty="0">
                <a:latin typeface="Times New Roman" panose="02020603050405020304" pitchFamily="18" charset="0"/>
                <a:cs typeface="Times New Roman" panose="02020603050405020304" pitchFamily="18" charset="0"/>
              </a:rPr>
              <a:t>The Component Diagram represents the structural architecture of Watermelon, showcasing how different modules interact.</a:t>
            </a:r>
          </a:p>
          <a:p>
            <a:pPr>
              <a:buNone/>
            </a:pPr>
            <a:endParaRPr lang="en-US" sz="1800" dirty="0">
              <a:latin typeface="Times New Roman" panose="02020603050405020304" pitchFamily="18" charset="0"/>
              <a:cs typeface="Times New Roman" panose="02020603050405020304" pitchFamily="18" charset="0"/>
            </a:endParaRPr>
          </a:p>
          <a:p>
            <a:pPr>
              <a:buNone/>
            </a:pPr>
            <a:r>
              <a:rPr lang="en-US" sz="1800" dirty="0">
                <a:latin typeface="Times New Roman" panose="02020603050405020304" pitchFamily="18" charset="0"/>
                <a:cs typeface="Times New Roman" panose="02020603050405020304" pitchFamily="18" charset="0"/>
              </a:rPr>
              <a:t>Key Components of the Watermelon System:</a:t>
            </a:r>
          </a:p>
          <a:p>
            <a:pPr>
              <a:buNone/>
            </a:pPr>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1800" b="1" dirty="0">
                <a:latin typeface="Times New Roman" panose="02020603050405020304" pitchFamily="18" charset="0"/>
                <a:cs typeface="Times New Roman" panose="02020603050405020304" pitchFamily="18" charset="0"/>
              </a:rPr>
              <a:t>User Interface (UI) Module:</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No-code test creation dashboard.</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Test case management and execution interface.</a:t>
            </a:r>
          </a:p>
          <a:p>
            <a:pPr>
              <a:buFont typeface="+mj-lt"/>
              <a:buAutoNum type="arabicPeriod"/>
            </a:pPr>
            <a:r>
              <a:rPr lang="en-US" sz="1800" b="1" dirty="0">
                <a:latin typeface="Times New Roman" panose="02020603050405020304" pitchFamily="18" charset="0"/>
                <a:cs typeface="Times New Roman" panose="02020603050405020304" pitchFamily="18" charset="0"/>
              </a:rPr>
              <a:t>Test Execution Engine:</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Executes automated test scripts across different platforms.</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Supports parallel test execution for efficiency.</a:t>
            </a:r>
          </a:p>
          <a:p>
            <a:pPr>
              <a:buFont typeface="+mj-lt"/>
              <a:buAutoNum type="arabicPeriod"/>
            </a:pPr>
            <a:r>
              <a:rPr lang="en-US" sz="1800" b="1" dirty="0">
                <a:latin typeface="Times New Roman" panose="02020603050405020304" pitchFamily="18" charset="0"/>
                <a:cs typeface="Times New Roman" panose="02020603050405020304" pitchFamily="18" charset="0"/>
              </a:rPr>
              <a:t>AI-driven Optimization Module:</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Implements self-healing automation for dynamic UI changes.</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Uses AI to prioritize high-risk test cases for execution.</a:t>
            </a:r>
          </a:p>
          <a:p>
            <a:pPr>
              <a:buFont typeface="+mj-lt"/>
              <a:buAutoNum type="arabicPeriod"/>
            </a:pPr>
            <a:r>
              <a:rPr lang="en-US" sz="1800" b="1" dirty="0">
                <a:latin typeface="Times New Roman" panose="02020603050405020304" pitchFamily="18" charset="0"/>
                <a:cs typeface="Times New Roman" panose="02020603050405020304" pitchFamily="18" charset="0"/>
              </a:rPr>
              <a:t>DevOps Integration Module:</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Connects Watermelon with JIRA, Jenkins, Azure DevOps.</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Enables seamless CI/CD integration for automated deployments.</a:t>
            </a:r>
          </a:p>
        </p:txBody>
      </p:sp>
    </p:spTree>
    <p:extLst>
      <p:ext uri="{BB962C8B-B14F-4D97-AF65-F5344CB8AC3E}">
        <p14:creationId xmlns:p14="http://schemas.microsoft.com/office/powerpoint/2010/main" val="808332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B461F37-BA30-77A1-44F7-048F842EA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380" y="2770909"/>
            <a:ext cx="8229241" cy="3703781"/>
          </a:xfrm>
          <a:prstGeom prst="rect">
            <a:avLst/>
          </a:prstGeom>
        </p:spPr>
      </p:pic>
      <p:sp>
        <p:nvSpPr>
          <p:cNvPr id="3" name="Content Placeholder 2">
            <a:extLst>
              <a:ext uri="{FF2B5EF4-FFF2-40B4-BE49-F238E27FC236}">
                <a16:creationId xmlns:a16="http://schemas.microsoft.com/office/drawing/2014/main" id="{B96FAD86-8833-A796-8E28-21B7CDD8BEE7}"/>
              </a:ext>
            </a:extLst>
          </p:cNvPr>
          <p:cNvSpPr>
            <a:spLocks noGrp="1"/>
          </p:cNvSpPr>
          <p:nvPr>
            <p:ph/>
          </p:nvPr>
        </p:nvSpPr>
        <p:spPr>
          <a:xfrm>
            <a:off x="457380" y="858982"/>
            <a:ext cx="8229240" cy="2660073"/>
          </a:xfrm>
        </p:spPr>
        <p:txBody>
          <a:bodyPr/>
          <a:lstStyle/>
          <a:p>
            <a:pPr marL="0" indent="0">
              <a:buNone/>
            </a:pPr>
            <a:r>
              <a:rPr lang="en-US" sz="1800" b="1" dirty="0">
                <a:latin typeface="Times New Roman" panose="02020603050405020304" pitchFamily="18" charset="0"/>
                <a:cs typeface="Times New Roman" panose="02020603050405020304" pitchFamily="18" charset="0"/>
              </a:rPr>
              <a:t>5. Database Layer:</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Stores test scripts, execution logs, and historical data.</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Supports relational databases like PostgreSQL, MySQL.</a:t>
            </a:r>
          </a:p>
          <a:p>
            <a:pPr marL="0" indent="0">
              <a:buNone/>
            </a:pPr>
            <a:r>
              <a:rPr lang="en-US" sz="1800" b="1" dirty="0">
                <a:latin typeface="Times New Roman" panose="02020603050405020304" pitchFamily="18" charset="0"/>
                <a:cs typeface="Times New Roman" panose="02020603050405020304" pitchFamily="18" charset="0"/>
              </a:rPr>
              <a:t>6. Report Generation Module:</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AI-powered test reports with performance analytics.</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Custom dashboards and real-time defect tracking.</a:t>
            </a:r>
          </a:p>
          <a:p>
            <a:endParaRPr lang="en-US" dirty="0"/>
          </a:p>
        </p:txBody>
      </p:sp>
      <p:pic>
        <p:nvPicPr>
          <p:cNvPr id="5" name="Picture 4">
            <a:extLst>
              <a:ext uri="{FF2B5EF4-FFF2-40B4-BE49-F238E27FC236}">
                <a16:creationId xmlns:a16="http://schemas.microsoft.com/office/drawing/2014/main" id="{E50AF972-BD74-0860-2C9F-3C933826D48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099608" y="641405"/>
            <a:ext cx="3044392" cy="3279432"/>
          </a:xfrm>
          <a:prstGeom prst="rect">
            <a:avLst/>
          </a:prstGeom>
        </p:spPr>
      </p:pic>
    </p:spTree>
    <p:extLst>
      <p:ext uri="{BB962C8B-B14F-4D97-AF65-F5344CB8AC3E}">
        <p14:creationId xmlns:p14="http://schemas.microsoft.com/office/powerpoint/2010/main" val="2324852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3E7655C-7AE1-EF04-B16D-4EA8EE9696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73718" y="5025990"/>
            <a:ext cx="1891723" cy="1625014"/>
          </a:xfrm>
          <a:prstGeom prst="rect">
            <a:avLst/>
          </a:prstGeom>
        </p:spPr>
      </p:pic>
      <p:pic>
        <p:nvPicPr>
          <p:cNvPr id="3" name="Picture 2">
            <a:extLst>
              <a:ext uri="{FF2B5EF4-FFF2-40B4-BE49-F238E27FC236}">
                <a16:creationId xmlns:a16="http://schemas.microsoft.com/office/drawing/2014/main" id="{29EFB3A1-3C2F-9CE7-C7A6-DCE1AE450C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180" y="1674720"/>
            <a:ext cx="2590800" cy="1809750"/>
          </a:xfrm>
          <a:prstGeom prst="rect">
            <a:avLst/>
          </a:prstGeom>
        </p:spPr>
      </p:pic>
      <p:sp>
        <p:nvSpPr>
          <p:cNvPr id="255" name="TextShape 1"/>
          <p:cNvSpPr/>
          <p:nvPr/>
        </p:nvSpPr>
        <p:spPr>
          <a:xfrm>
            <a:off x="457200" y="0"/>
            <a:ext cx="6019200" cy="837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defTabSz="914400">
              <a:lnSpc>
                <a:spcPct val="100000"/>
              </a:lnSpc>
            </a:pPr>
            <a:r>
              <a:rPr lang="en" sz="3200" b="1" strike="noStrike" spc="-1" dirty="0">
                <a:solidFill>
                  <a:schemeClr val="dk1"/>
                </a:solidFill>
                <a:latin typeface="Times New Roman"/>
                <a:ea typeface="DejaVu Sans"/>
              </a:rPr>
              <a:t>Introduction</a:t>
            </a:r>
            <a:endParaRPr lang="en-IN" sz="3200" b="1" strike="noStrike" spc="-1" dirty="0">
              <a:solidFill>
                <a:srgbClr val="000000"/>
              </a:solidFill>
              <a:latin typeface="Arial"/>
            </a:endParaRPr>
          </a:p>
        </p:txBody>
      </p:sp>
      <p:sp>
        <p:nvSpPr>
          <p:cNvPr id="256" name="TextShape 3"/>
          <p:cNvSpPr/>
          <p:nvPr/>
        </p:nvSpPr>
        <p:spPr>
          <a:xfrm>
            <a:off x="6553080" y="6356520"/>
            <a:ext cx="213300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defTabSz="914400">
              <a:lnSpc>
                <a:spcPct val="100000"/>
              </a:lnSpc>
            </a:pPr>
            <a:fld id="{B3CFF864-E81C-43F8-AE22-0E05C10FBD47}" type="slidenum">
              <a:rPr lang="en-US" sz="1200" b="1" strike="noStrike" spc="-1">
                <a:solidFill>
                  <a:srgbClr val="000000"/>
                </a:solidFill>
                <a:latin typeface="Calibri"/>
                <a:ea typeface="MS PGothic"/>
              </a:rPr>
              <a:t>2</a:t>
            </a:fld>
            <a:endParaRPr lang="en-IN" sz="1200" b="0" strike="noStrike" spc="-1">
              <a:solidFill>
                <a:srgbClr val="000000"/>
              </a:solidFill>
              <a:latin typeface="Arial"/>
            </a:endParaRPr>
          </a:p>
        </p:txBody>
      </p:sp>
      <p:sp>
        <p:nvSpPr>
          <p:cNvPr id="257" name="TextShape 2"/>
          <p:cNvSpPr/>
          <p:nvPr/>
        </p:nvSpPr>
        <p:spPr>
          <a:xfrm>
            <a:off x="152820" y="644752"/>
            <a:ext cx="8838360" cy="1523138"/>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defTabSz="914400">
              <a:lnSpc>
                <a:spcPct val="150000"/>
              </a:lnSpc>
              <a:spcBef>
                <a:spcPts val="400"/>
              </a:spcBef>
            </a:pPr>
            <a:endParaRPr lang="en-IN" sz="1900" b="0" strike="noStrike" spc="-1" dirty="0">
              <a:solidFill>
                <a:srgbClr val="000000"/>
              </a:solidFill>
              <a:latin typeface="Arial"/>
            </a:endParaRPr>
          </a:p>
          <a:p>
            <a:pPr marL="720000" defTabSz="914400">
              <a:lnSpc>
                <a:spcPct val="100000"/>
              </a:lnSpc>
              <a:buClr>
                <a:srgbClr val="000000"/>
              </a:buClr>
            </a:pPr>
            <a:r>
              <a:rPr lang="en-US" sz="2200" b="1" strike="noStrike" spc="-1" dirty="0">
                <a:solidFill>
                  <a:srgbClr val="000000"/>
                </a:solidFill>
                <a:latin typeface="Times New Roman"/>
                <a:ea typeface="Calibri"/>
              </a:rPr>
              <a:t>AUTOMATION TESTING TOOL – WATERMELON</a:t>
            </a:r>
            <a:endParaRPr lang="en-IN" sz="2200" b="0" strike="noStrike" spc="-1" dirty="0">
              <a:solidFill>
                <a:srgbClr val="000000"/>
              </a:solidFill>
              <a:latin typeface="Arial"/>
              <a:ea typeface="Microsoft YaHei"/>
            </a:endParaRPr>
          </a:p>
          <a:p>
            <a:pPr marL="1440000" defTabSz="914400">
              <a:lnSpc>
                <a:spcPct val="100000"/>
              </a:lnSpc>
              <a:buClr>
                <a:srgbClr val="000000"/>
              </a:buClr>
            </a:pPr>
            <a:r>
              <a:rPr lang="en-US" sz="2200" b="0" strike="noStrike" spc="-1" dirty="0">
                <a:solidFill>
                  <a:srgbClr val="000000"/>
                </a:solidFill>
                <a:latin typeface="Times New Roman"/>
                <a:ea typeface="Calibri"/>
              </a:rPr>
              <a:t>AI-Driven Enterprise Reliability Platform</a:t>
            </a:r>
            <a:endParaRPr lang="en-IN" sz="2200" b="0" strike="noStrike" spc="-1" dirty="0">
              <a:solidFill>
                <a:srgbClr val="000000"/>
              </a:solidFill>
              <a:latin typeface="Arial"/>
              <a:ea typeface="Microsoft YaHei"/>
            </a:endParaRPr>
          </a:p>
          <a:p>
            <a:pPr defTabSz="914400">
              <a:lnSpc>
                <a:spcPct val="100000"/>
              </a:lnSpc>
              <a:spcBef>
                <a:spcPts val="400"/>
              </a:spcBef>
            </a:pPr>
            <a:endParaRPr lang="en-IN" sz="1900" b="0" strike="noStrike" spc="-1" dirty="0">
              <a:solidFill>
                <a:srgbClr val="000000"/>
              </a:solidFill>
              <a:latin typeface="Arial"/>
            </a:endParaRPr>
          </a:p>
          <a:p>
            <a:pPr defTabSz="914400">
              <a:lnSpc>
                <a:spcPct val="100000"/>
              </a:lnSpc>
              <a:spcBef>
                <a:spcPts val="400"/>
              </a:spcBef>
            </a:pPr>
            <a:endParaRPr lang="en-IN" sz="1900" b="0" strike="noStrike" spc="-1" dirty="0">
              <a:solidFill>
                <a:srgbClr val="000000"/>
              </a:solidFill>
              <a:latin typeface="Arial"/>
            </a:endParaRPr>
          </a:p>
          <a:p>
            <a:pPr defTabSz="914400">
              <a:lnSpc>
                <a:spcPct val="150000"/>
              </a:lnSpc>
              <a:spcBef>
                <a:spcPts val="400"/>
              </a:spcBef>
            </a:pPr>
            <a:endParaRPr lang="en-IN" sz="1900" b="0" strike="noStrike" spc="-1" dirty="0">
              <a:solidFill>
                <a:srgbClr val="000000"/>
              </a:solidFill>
              <a:latin typeface="Arial"/>
            </a:endParaRPr>
          </a:p>
          <a:p>
            <a:pPr defTabSz="914400">
              <a:lnSpc>
                <a:spcPct val="150000"/>
              </a:lnSpc>
              <a:spcBef>
                <a:spcPts val="400"/>
              </a:spcBef>
            </a:pPr>
            <a:endParaRPr lang="en-IN" sz="1900" b="0" strike="noStrike" spc="-1" dirty="0">
              <a:solidFill>
                <a:srgbClr val="000000"/>
              </a:solidFill>
              <a:latin typeface="Arial"/>
            </a:endParaRPr>
          </a:p>
          <a:p>
            <a:pPr defTabSz="914400">
              <a:lnSpc>
                <a:spcPct val="150000"/>
              </a:lnSpc>
              <a:spcBef>
                <a:spcPts val="400"/>
              </a:spcBef>
            </a:pPr>
            <a:endParaRPr lang="en-IN" sz="1900" b="0" strike="noStrike" spc="-1" dirty="0">
              <a:solidFill>
                <a:srgbClr val="000000"/>
              </a:solidFill>
              <a:latin typeface="Arial"/>
            </a:endParaRPr>
          </a:p>
          <a:p>
            <a:pPr defTabSz="914400">
              <a:lnSpc>
                <a:spcPct val="150000"/>
              </a:lnSpc>
              <a:spcBef>
                <a:spcPts val="400"/>
              </a:spcBef>
            </a:pPr>
            <a:endParaRPr lang="en-IN" sz="1900" b="0" strike="noStrike" spc="-1" dirty="0">
              <a:solidFill>
                <a:srgbClr val="000000"/>
              </a:solidFill>
              <a:latin typeface="Arial"/>
            </a:endParaRPr>
          </a:p>
          <a:p>
            <a:pPr defTabSz="914400">
              <a:lnSpc>
                <a:spcPct val="100000"/>
              </a:lnSpc>
              <a:spcBef>
                <a:spcPts val="400"/>
              </a:spcBef>
            </a:pPr>
            <a:endParaRPr lang="en-IN" sz="1900" b="0" strike="noStrike" spc="-1" dirty="0">
              <a:solidFill>
                <a:srgbClr val="000000"/>
              </a:solidFill>
              <a:latin typeface="Arial"/>
            </a:endParaRPr>
          </a:p>
          <a:p>
            <a:pPr defTabSz="914400">
              <a:lnSpc>
                <a:spcPct val="100000"/>
              </a:lnSpc>
              <a:spcBef>
                <a:spcPts val="400"/>
              </a:spcBef>
            </a:pPr>
            <a:endParaRPr lang="en-IN" sz="1900" b="0" strike="noStrike" spc="-1" dirty="0">
              <a:solidFill>
                <a:srgbClr val="000000"/>
              </a:solidFill>
              <a:latin typeface="Arial"/>
            </a:endParaRPr>
          </a:p>
          <a:p>
            <a:pPr defTabSz="914400">
              <a:lnSpc>
                <a:spcPct val="100000"/>
              </a:lnSpc>
              <a:spcBef>
                <a:spcPts val="400"/>
              </a:spcBef>
            </a:pPr>
            <a:endParaRPr lang="en-IN" sz="1900" b="0" strike="noStrike" spc="-1" dirty="0">
              <a:solidFill>
                <a:srgbClr val="000000"/>
              </a:solidFill>
              <a:latin typeface="Arial"/>
            </a:endParaRPr>
          </a:p>
          <a:p>
            <a:pPr defTabSz="914400">
              <a:lnSpc>
                <a:spcPct val="100000"/>
              </a:lnSpc>
              <a:spcBef>
                <a:spcPts val="400"/>
              </a:spcBef>
            </a:pPr>
            <a:endParaRPr lang="en-IN" sz="1900" b="0" strike="noStrike" spc="-1" dirty="0">
              <a:solidFill>
                <a:srgbClr val="000000"/>
              </a:solidFill>
              <a:latin typeface="Arial"/>
            </a:endParaRPr>
          </a:p>
          <a:p>
            <a:pPr defTabSz="914400">
              <a:lnSpc>
                <a:spcPct val="100000"/>
              </a:lnSpc>
              <a:spcBef>
                <a:spcPts val="400"/>
              </a:spcBef>
            </a:pPr>
            <a:endParaRPr lang="en-IN" sz="1900" b="0" strike="noStrike" spc="-1" dirty="0">
              <a:solidFill>
                <a:srgbClr val="000000"/>
              </a:solidFill>
              <a:latin typeface="Arial"/>
            </a:endParaRPr>
          </a:p>
        </p:txBody>
      </p:sp>
      <p:sp>
        <p:nvSpPr>
          <p:cNvPr id="258" name="PlaceHolder 1"/>
          <p:cNvSpPr>
            <a:spLocks noGrp="1"/>
          </p:cNvSpPr>
          <p:nvPr>
            <p:ph type="subTitle"/>
          </p:nvPr>
        </p:nvSpPr>
        <p:spPr>
          <a:xfrm>
            <a:off x="457380" y="1967346"/>
            <a:ext cx="6095700" cy="4245902"/>
          </a:xfrm>
          <a:prstGeom prst="rect">
            <a:avLst/>
          </a:prstGeom>
          <a:noFill/>
          <a:ln w="0">
            <a:noFill/>
          </a:ln>
        </p:spPr>
        <p:txBody>
          <a:bodyPr lIns="0" tIns="0" rIns="0" bIns="0" anchor="ctr">
            <a:noAutofit/>
          </a:bodyPr>
          <a:lstStyle/>
          <a:p>
            <a:pPr marL="0" indent="0">
              <a:buNone/>
            </a:pPr>
            <a:r>
              <a:rPr lang="en-IN" sz="1800" b="1" strike="noStrike" spc="-1" dirty="0">
                <a:solidFill>
                  <a:srgbClr val="000000"/>
                </a:solidFill>
                <a:latin typeface="Times New Roman"/>
              </a:rPr>
              <a:t>What is Software testing?</a:t>
            </a:r>
          </a:p>
          <a:p>
            <a:r>
              <a:rPr lang="en-IN" sz="1800" b="0" strike="noStrike" spc="-1" dirty="0">
                <a:solidFill>
                  <a:srgbClr val="000000"/>
                </a:solidFill>
                <a:latin typeface="Times New Roman"/>
              </a:rPr>
              <a:t>Process of evaluating software to ensure it meets requirements and functions correctly. Involves identifying defects, ensuring reliability, and improving quality.</a:t>
            </a:r>
            <a:endParaRPr lang="en-IN" sz="1800" b="1" strike="noStrike" spc="-1" dirty="0">
              <a:solidFill>
                <a:srgbClr val="000000"/>
              </a:solidFill>
              <a:latin typeface="Times New Roman"/>
            </a:endParaRPr>
          </a:p>
          <a:p>
            <a:pPr marL="0" indent="0">
              <a:buNone/>
            </a:pPr>
            <a:r>
              <a:rPr lang="en-IN" sz="1800" b="1" strike="noStrike" spc="-1" dirty="0">
                <a:solidFill>
                  <a:srgbClr val="000000"/>
                </a:solidFill>
                <a:latin typeface="Times New Roman"/>
              </a:rPr>
              <a:t>Challenges in Manual Testing:</a:t>
            </a:r>
          </a:p>
          <a:p>
            <a:r>
              <a:rPr lang="en-IN" sz="1800" b="0" strike="noStrike" spc="-1" dirty="0">
                <a:solidFill>
                  <a:srgbClr val="000000"/>
                </a:solidFill>
                <a:latin typeface="Times New Roman"/>
              </a:rPr>
              <a:t>Time-consuming and prone to human errors. Difficult to scale with increasing software complexity. Requires extensive effort for repetitive test cases.</a:t>
            </a:r>
            <a:endParaRPr lang="en-IN" sz="1800" b="1" strike="noStrike" spc="-1" dirty="0">
              <a:solidFill>
                <a:srgbClr val="000000"/>
              </a:solidFill>
              <a:latin typeface="Times New Roman"/>
            </a:endParaRPr>
          </a:p>
          <a:p>
            <a:pPr marL="0" indent="0">
              <a:buNone/>
            </a:pPr>
            <a:r>
              <a:rPr lang="en-IN" sz="1800" b="1" strike="noStrike" spc="-1" dirty="0">
                <a:solidFill>
                  <a:srgbClr val="000000"/>
                </a:solidFill>
                <a:latin typeface="Times New Roman"/>
              </a:rPr>
              <a:t>Need for Automation Testing:</a:t>
            </a:r>
          </a:p>
          <a:p>
            <a:r>
              <a:rPr lang="en-IN" sz="1800" b="0" strike="noStrike" spc="-1" dirty="0">
                <a:solidFill>
                  <a:srgbClr val="000000"/>
                </a:solidFill>
                <a:latin typeface="Times New Roman"/>
              </a:rPr>
              <a:t>Reduces manual effort and increases efficiency. Ensures faster and more reliable test execution. Enables continuous testing in DevOps environments.</a:t>
            </a:r>
            <a:endParaRPr lang="en-IN" sz="1800" b="1" strike="noStrike" spc="-1" dirty="0">
              <a:solidFill>
                <a:srgbClr val="000000"/>
              </a:solidFill>
              <a:latin typeface="Times New Roman"/>
            </a:endParaRPr>
          </a:p>
        </p:txBody>
      </p:sp>
      <p:pic>
        <p:nvPicPr>
          <p:cNvPr id="5" name="Picture 4">
            <a:extLst>
              <a:ext uri="{FF2B5EF4-FFF2-40B4-BE49-F238E27FC236}">
                <a16:creationId xmlns:a16="http://schemas.microsoft.com/office/drawing/2014/main" id="{F330F99B-3168-1FA6-5706-6E95DFC19C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61459" y="3481588"/>
            <a:ext cx="1716239" cy="168048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9D041-B863-3426-9633-230290FD50C5}"/>
              </a:ext>
            </a:extLst>
          </p:cNvPr>
          <p:cNvSpPr>
            <a:spLocks noGrp="1"/>
          </p:cNvSpPr>
          <p:nvPr>
            <p:ph type="title"/>
          </p:nvPr>
        </p:nvSpPr>
        <p:spPr>
          <a:xfrm>
            <a:off x="457200" y="1557869"/>
            <a:ext cx="8229240" cy="291564"/>
          </a:xfrm>
        </p:spPr>
        <p:txBody>
          <a:bodyPr/>
          <a:lstStyle/>
          <a:p>
            <a:pPr algn="ctr"/>
            <a:r>
              <a:rPr lang="en-US" sz="2400" b="1" dirty="0">
                <a:latin typeface="Times New Roman" panose="02020603050405020304" pitchFamily="18" charset="0"/>
                <a:cs typeface="Times New Roman" panose="02020603050405020304" pitchFamily="18" charset="0"/>
              </a:rPr>
              <a:t>Test Execution Flow in Watermelon</a:t>
            </a:r>
          </a:p>
        </p:txBody>
      </p:sp>
      <p:sp>
        <p:nvSpPr>
          <p:cNvPr id="3" name="Content Placeholder 2">
            <a:extLst>
              <a:ext uri="{FF2B5EF4-FFF2-40B4-BE49-F238E27FC236}">
                <a16:creationId xmlns:a16="http://schemas.microsoft.com/office/drawing/2014/main" id="{78DFBD0B-DB0F-3169-97CE-0AB12D18B4AA}"/>
              </a:ext>
            </a:extLst>
          </p:cNvPr>
          <p:cNvSpPr>
            <a:spLocks noGrp="1"/>
          </p:cNvSpPr>
          <p:nvPr>
            <p:ph/>
          </p:nvPr>
        </p:nvSpPr>
        <p:spPr>
          <a:xfrm>
            <a:off x="457200" y="2177473"/>
            <a:ext cx="8229240" cy="1312160"/>
          </a:xfrm>
        </p:spPr>
        <p:txBody>
          <a:bodyPr>
            <a:normAutofit/>
          </a:bodyPr>
          <a:lstStyle/>
          <a:p>
            <a:pPr>
              <a:buNone/>
            </a:pPr>
            <a:r>
              <a:rPr lang="en-US" sz="2000" dirty="0">
                <a:latin typeface="Times New Roman" panose="02020603050405020304" pitchFamily="18" charset="0"/>
                <a:cs typeface="Times New Roman" panose="02020603050405020304" pitchFamily="18" charset="0"/>
              </a:rPr>
              <a:t>A Sequence Diagram represents how different system components interact over time during the test execution process in Watermelon.</a:t>
            </a:r>
          </a:p>
          <a:p>
            <a:pPr>
              <a:buNone/>
            </a:pPr>
            <a:r>
              <a:rPr lang="en-US" sz="2000" dirty="0">
                <a:latin typeface="Times New Roman" panose="02020603050405020304" pitchFamily="18" charset="0"/>
                <a:cs typeface="Times New Roman" panose="02020603050405020304" pitchFamily="18" charset="0"/>
              </a:rPr>
              <a:t>Key Components in the Sequence Diagram:</a:t>
            </a:r>
          </a:p>
          <a:p>
            <a:endParaRPr lang="en-US" sz="20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7F5172BA-FE14-74F5-B5A8-03171F53038B}"/>
              </a:ext>
            </a:extLst>
          </p:cNvPr>
          <p:cNvSpPr txBox="1">
            <a:spLocks/>
          </p:cNvSpPr>
          <p:nvPr/>
        </p:nvSpPr>
        <p:spPr>
          <a:xfrm>
            <a:off x="457200" y="2833553"/>
            <a:ext cx="8418945" cy="3742738"/>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indent="-228600" algn="l" rtl="0" eaLnBrk="1" latinLnBrk="0" hangingPunct="1">
              <a:lnSpc>
                <a:spcPct val="90000"/>
              </a:lnSpc>
              <a:spcBef>
                <a:spcPts val="1000"/>
              </a:spcBef>
              <a:buClrTx/>
              <a:buSzPts val="2000"/>
              <a:buFont typeface="+mj-lt"/>
              <a:buAutoNum type="arabicPeriod"/>
            </a:pPr>
            <a:r>
              <a:rPr lang="en-US" sz="1800" b="1" kern="1200" dirty="0">
                <a:solidFill>
                  <a:srgbClr val="000000"/>
                </a:solidFill>
                <a:effectLst/>
                <a:latin typeface="Times New Roman" panose="02020603050405020304" pitchFamily="18" charset="0"/>
                <a:ea typeface="DejaVu Sans"/>
                <a:cs typeface="Times New Roman" panose="02020603050405020304" pitchFamily="18" charset="0"/>
              </a:rPr>
              <a:t>Actors (Users &amp; Systems):</a:t>
            </a:r>
            <a:endParaRPr lang="en-US" sz="1800" b="1" dirty="0">
              <a:effectLst/>
            </a:endParaRPr>
          </a:p>
          <a:p>
            <a:pPr marL="740664" indent="-283464" algn="l" rtl="0" eaLnBrk="1" latinLnBrk="0" hangingPunct="1">
              <a:lnSpc>
                <a:spcPct val="90000"/>
              </a:lnSpc>
              <a:spcBef>
                <a:spcPts val="500"/>
              </a:spcBef>
              <a:buNone/>
            </a:pPr>
            <a:r>
              <a:rPr lang="en-US" sz="1800" b="1" kern="1200" dirty="0">
                <a:solidFill>
                  <a:schemeClr val="tx2">
                    <a:lumMod val="60000"/>
                    <a:lumOff val="40000"/>
                  </a:schemeClr>
                </a:solidFill>
                <a:effectLst/>
                <a:latin typeface="Times New Roman" panose="02020603050405020304" pitchFamily="18" charset="0"/>
                <a:ea typeface="DejaVu Sans"/>
                <a:cs typeface="Times New Roman" panose="02020603050405020304" pitchFamily="18" charset="0"/>
              </a:rPr>
              <a:t>Tester</a:t>
            </a:r>
            <a:r>
              <a:rPr lang="en-US" sz="1800" kern="1200" dirty="0">
                <a:solidFill>
                  <a:schemeClr val="tx2">
                    <a:lumMod val="60000"/>
                    <a:lumOff val="40000"/>
                  </a:schemeClr>
                </a:solidFill>
                <a:effectLst/>
                <a:latin typeface="Times New Roman" panose="02020603050405020304" pitchFamily="18" charset="0"/>
                <a:ea typeface="DejaVu Sans"/>
                <a:cs typeface="Times New Roman" panose="02020603050405020304" pitchFamily="18" charset="0"/>
              </a:rPr>
              <a:t>:</a:t>
            </a:r>
            <a:r>
              <a:rPr lang="en-US" sz="1800" kern="1200" dirty="0">
                <a:solidFill>
                  <a:srgbClr val="000000"/>
                </a:solidFill>
                <a:effectLst/>
                <a:latin typeface="Times New Roman" panose="02020603050405020304" pitchFamily="18" charset="0"/>
                <a:ea typeface="DejaVu Sans"/>
                <a:cs typeface="Times New Roman" panose="02020603050405020304" pitchFamily="18" charset="0"/>
              </a:rPr>
              <a:t> Initiates the automation test.</a:t>
            </a:r>
            <a:endParaRPr lang="en-US" sz="1800" dirty="0">
              <a:effectLst/>
            </a:endParaRPr>
          </a:p>
          <a:p>
            <a:pPr marL="740664" indent="-283464" algn="l" rtl="0" eaLnBrk="1" latinLnBrk="0" hangingPunct="1">
              <a:lnSpc>
                <a:spcPct val="90000"/>
              </a:lnSpc>
              <a:spcBef>
                <a:spcPts val="500"/>
              </a:spcBef>
              <a:buNone/>
            </a:pPr>
            <a:r>
              <a:rPr lang="en-US" sz="1800" b="1" kern="1200" dirty="0">
                <a:solidFill>
                  <a:schemeClr val="tx2">
                    <a:lumMod val="60000"/>
                    <a:lumOff val="40000"/>
                  </a:schemeClr>
                </a:solidFill>
                <a:effectLst/>
                <a:latin typeface="Times New Roman" panose="02020603050405020304" pitchFamily="18" charset="0"/>
                <a:ea typeface="DejaVu Sans"/>
                <a:cs typeface="Times New Roman" panose="02020603050405020304" pitchFamily="18" charset="0"/>
              </a:rPr>
              <a:t>Test Execution Engine:</a:t>
            </a:r>
            <a:r>
              <a:rPr lang="en-US" sz="1800" kern="1200" dirty="0">
                <a:solidFill>
                  <a:schemeClr val="tx2">
                    <a:lumMod val="60000"/>
                    <a:lumOff val="40000"/>
                  </a:schemeClr>
                </a:solidFill>
                <a:effectLst/>
                <a:latin typeface="Times New Roman" panose="02020603050405020304" pitchFamily="18" charset="0"/>
                <a:ea typeface="DejaVu Sans"/>
                <a:cs typeface="Times New Roman" panose="02020603050405020304" pitchFamily="18" charset="0"/>
              </a:rPr>
              <a:t> </a:t>
            </a:r>
            <a:r>
              <a:rPr lang="en-US" sz="1800" kern="1200" dirty="0">
                <a:solidFill>
                  <a:srgbClr val="000000"/>
                </a:solidFill>
                <a:effectLst/>
                <a:latin typeface="Times New Roman" panose="02020603050405020304" pitchFamily="18" charset="0"/>
                <a:ea typeface="DejaVu Sans"/>
                <a:cs typeface="Times New Roman" panose="02020603050405020304" pitchFamily="18" charset="0"/>
              </a:rPr>
              <a:t>Runs the test scripts.</a:t>
            </a:r>
            <a:endParaRPr lang="en-US" sz="1800" dirty="0">
              <a:effectLst/>
            </a:endParaRPr>
          </a:p>
          <a:p>
            <a:pPr marL="740664" indent="-283464" algn="l" rtl="0" eaLnBrk="1" latinLnBrk="0" hangingPunct="1">
              <a:lnSpc>
                <a:spcPct val="90000"/>
              </a:lnSpc>
              <a:spcBef>
                <a:spcPts val="500"/>
              </a:spcBef>
              <a:buNone/>
            </a:pPr>
            <a:r>
              <a:rPr lang="en-US" sz="1800" b="1" kern="1200" dirty="0">
                <a:solidFill>
                  <a:schemeClr val="tx2">
                    <a:lumMod val="60000"/>
                    <a:lumOff val="40000"/>
                  </a:schemeClr>
                </a:solidFill>
                <a:effectLst/>
                <a:latin typeface="Times New Roman" panose="02020603050405020304" pitchFamily="18" charset="0"/>
                <a:ea typeface="DejaVu Sans"/>
                <a:cs typeface="Times New Roman" panose="02020603050405020304" pitchFamily="18" charset="0"/>
              </a:rPr>
              <a:t>AI Optimization Module</a:t>
            </a:r>
            <a:r>
              <a:rPr lang="en-US" sz="1800" kern="1200" dirty="0">
                <a:solidFill>
                  <a:schemeClr val="tx2">
                    <a:lumMod val="60000"/>
                    <a:lumOff val="40000"/>
                  </a:schemeClr>
                </a:solidFill>
                <a:effectLst/>
                <a:latin typeface="Times New Roman" panose="02020603050405020304" pitchFamily="18" charset="0"/>
                <a:ea typeface="DejaVu Sans"/>
                <a:cs typeface="Times New Roman" panose="02020603050405020304" pitchFamily="18" charset="0"/>
              </a:rPr>
              <a:t>: </a:t>
            </a:r>
            <a:r>
              <a:rPr lang="en-US" sz="1800" kern="1200" dirty="0">
                <a:solidFill>
                  <a:srgbClr val="000000"/>
                </a:solidFill>
                <a:effectLst/>
                <a:latin typeface="Times New Roman" panose="02020603050405020304" pitchFamily="18" charset="0"/>
                <a:ea typeface="DejaVu Sans"/>
                <a:cs typeface="Times New Roman" panose="02020603050405020304" pitchFamily="18" charset="0"/>
              </a:rPr>
              <a:t>Applies self-healing and predictive analytics.</a:t>
            </a:r>
            <a:endParaRPr lang="en-US" sz="1800" dirty="0">
              <a:effectLst/>
            </a:endParaRPr>
          </a:p>
          <a:p>
            <a:pPr marL="740664" indent="-283464" algn="l" rtl="0" eaLnBrk="1" latinLnBrk="0" hangingPunct="1">
              <a:lnSpc>
                <a:spcPct val="90000"/>
              </a:lnSpc>
              <a:spcBef>
                <a:spcPts val="500"/>
              </a:spcBef>
              <a:buNone/>
            </a:pPr>
            <a:r>
              <a:rPr lang="en-US" sz="1800" b="1" kern="1200" dirty="0">
                <a:solidFill>
                  <a:schemeClr val="tx2">
                    <a:lumMod val="60000"/>
                    <a:lumOff val="40000"/>
                  </a:schemeClr>
                </a:solidFill>
                <a:effectLst/>
                <a:latin typeface="Times New Roman" panose="02020603050405020304" pitchFamily="18" charset="0"/>
                <a:ea typeface="DejaVu Sans"/>
                <a:cs typeface="Times New Roman" panose="02020603050405020304" pitchFamily="18" charset="0"/>
              </a:rPr>
              <a:t>DevOps Integration Module:</a:t>
            </a:r>
            <a:r>
              <a:rPr lang="en-US" sz="1800" kern="1200" dirty="0">
                <a:solidFill>
                  <a:srgbClr val="000000"/>
                </a:solidFill>
                <a:effectLst/>
                <a:latin typeface="Times New Roman" panose="02020603050405020304" pitchFamily="18" charset="0"/>
                <a:ea typeface="DejaVu Sans"/>
                <a:cs typeface="Times New Roman" panose="02020603050405020304" pitchFamily="18" charset="0"/>
              </a:rPr>
              <a:t> Connects with tools like JIRA, Jenkins.</a:t>
            </a:r>
            <a:endParaRPr lang="en-US" sz="1800" dirty="0">
              <a:effectLst/>
            </a:endParaRPr>
          </a:p>
          <a:p>
            <a:pPr marL="740664" indent="-283464" algn="l" rtl="0" eaLnBrk="1" latinLnBrk="0" hangingPunct="1">
              <a:lnSpc>
                <a:spcPct val="90000"/>
              </a:lnSpc>
              <a:spcBef>
                <a:spcPts val="500"/>
              </a:spcBef>
              <a:buNone/>
            </a:pPr>
            <a:r>
              <a:rPr lang="en-US" sz="1800" b="1" kern="1200" dirty="0">
                <a:solidFill>
                  <a:schemeClr val="tx2">
                    <a:lumMod val="60000"/>
                    <a:lumOff val="40000"/>
                  </a:schemeClr>
                </a:solidFill>
                <a:effectLst/>
                <a:latin typeface="Times New Roman" panose="02020603050405020304" pitchFamily="18" charset="0"/>
                <a:ea typeface="DejaVu Sans"/>
                <a:cs typeface="Times New Roman" panose="02020603050405020304" pitchFamily="18" charset="0"/>
              </a:rPr>
              <a:t>Database Layer:</a:t>
            </a:r>
            <a:r>
              <a:rPr lang="en-US" sz="1800" kern="1200" dirty="0">
                <a:solidFill>
                  <a:schemeClr val="tx2">
                    <a:lumMod val="60000"/>
                    <a:lumOff val="40000"/>
                  </a:schemeClr>
                </a:solidFill>
                <a:effectLst/>
                <a:latin typeface="Times New Roman" panose="02020603050405020304" pitchFamily="18" charset="0"/>
                <a:ea typeface="DejaVu Sans"/>
                <a:cs typeface="Times New Roman" panose="02020603050405020304" pitchFamily="18" charset="0"/>
              </a:rPr>
              <a:t> </a:t>
            </a:r>
            <a:r>
              <a:rPr lang="en-US" sz="1800" kern="1200" dirty="0">
                <a:solidFill>
                  <a:srgbClr val="000000"/>
                </a:solidFill>
                <a:effectLst/>
                <a:latin typeface="Times New Roman" panose="02020603050405020304" pitchFamily="18" charset="0"/>
                <a:ea typeface="DejaVu Sans"/>
                <a:cs typeface="Times New Roman" panose="02020603050405020304" pitchFamily="18" charset="0"/>
              </a:rPr>
              <a:t>Stores test execution logs and reports.</a:t>
            </a:r>
            <a:endParaRPr lang="en-US" sz="1800" dirty="0">
              <a:effectLst/>
            </a:endParaRPr>
          </a:p>
          <a:p>
            <a:pPr marL="740664" indent="-283464" algn="l" rtl="0" eaLnBrk="1" latinLnBrk="0" hangingPunct="1">
              <a:lnSpc>
                <a:spcPct val="90000"/>
              </a:lnSpc>
              <a:spcBef>
                <a:spcPts val="500"/>
              </a:spcBef>
            </a:pPr>
            <a:r>
              <a:rPr lang="en-US" sz="1800" b="1" kern="1200" dirty="0">
                <a:solidFill>
                  <a:schemeClr val="tx2">
                    <a:lumMod val="60000"/>
                    <a:lumOff val="40000"/>
                  </a:schemeClr>
                </a:solidFill>
                <a:effectLst/>
                <a:latin typeface="Times New Roman" panose="02020603050405020304" pitchFamily="18" charset="0"/>
                <a:ea typeface="DejaVu Sans"/>
                <a:cs typeface="Times New Roman" panose="02020603050405020304" pitchFamily="18" charset="0"/>
              </a:rPr>
              <a:t>Report Generation Module:</a:t>
            </a:r>
            <a:r>
              <a:rPr lang="en-US" sz="1800" kern="1200" dirty="0">
                <a:solidFill>
                  <a:schemeClr val="tx2">
                    <a:lumMod val="60000"/>
                    <a:lumOff val="40000"/>
                  </a:schemeClr>
                </a:solidFill>
                <a:effectLst/>
                <a:latin typeface="Times New Roman" panose="02020603050405020304" pitchFamily="18" charset="0"/>
                <a:ea typeface="DejaVu Sans"/>
                <a:cs typeface="Times New Roman" panose="02020603050405020304" pitchFamily="18" charset="0"/>
              </a:rPr>
              <a:t> </a:t>
            </a:r>
            <a:r>
              <a:rPr lang="en-US" sz="1800" kern="1200" dirty="0">
                <a:solidFill>
                  <a:srgbClr val="000000"/>
                </a:solidFill>
                <a:effectLst/>
                <a:latin typeface="Times New Roman" panose="02020603050405020304" pitchFamily="18" charset="0"/>
                <a:ea typeface="DejaVu Sans"/>
                <a:cs typeface="Times New Roman" panose="02020603050405020304" pitchFamily="18" charset="0"/>
              </a:rPr>
              <a:t>Creates detailed test reports and analytics.</a:t>
            </a:r>
            <a:endParaRPr lang="en-US" sz="1800" dirty="0">
              <a:effectLst/>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044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3D6C1F-230B-1E96-9083-587D069185A1}"/>
              </a:ext>
            </a:extLst>
          </p:cNvPr>
          <p:cNvPicPr>
            <a:picLocks noChangeAspect="1"/>
          </p:cNvPicPr>
          <p:nvPr/>
        </p:nvPicPr>
        <p:blipFill>
          <a:blip r:embed="rId2"/>
          <a:stretch>
            <a:fillRect/>
          </a:stretch>
        </p:blipFill>
        <p:spPr>
          <a:xfrm>
            <a:off x="64652" y="3149312"/>
            <a:ext cx="9014691" cy="3173922"/>
          </a:xfrm>
          <a:prstGeom prst="rect">
            <a:avLst/>
          </a:prstGeom>
        </p:spPr>
      </p:pic>
      <p:sp>
        <p:nvSpPr>
          <p:cNvPr id="6" name="Content Placeholder 2">
            <a:extLst>
              <a:ext uri="{FF2B5EF4-FFF2-40B4-BE49-F238E27FC236}">
                <a16:creationId xmlns:a16="http://schemas.microsoft.com/office/drawing/2014/main" id="{29EABB77-1597-4CDE-0A6B-C11592C33710}"/>
              </a:ext>
            </a:extLst>
          </p:cNvPr>
          <p:cNvSpPr txBox="1">
            <a:spLocks/>
          </p:cNvSpPr>
          <p:nvPr/>
        </p:nvSpPr>
        <p:spPr>
          <a:xfrm>
            <a:off x="362526" y="997527"/>
            <a:ext cx="8418945" cy="1985818"/>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None/>
            </a:pPr>
            <a:r>
              <a:rPr lang="en-US" sz="1800" b="1" dirty="0">
                <a:latin typeface="Times New Roman" panose="02020603050405020304" pitchFamily="18" charset="0"/>
                <a:cs typeface="Times New Roman" panose="02020603050405020304" pitchFamily="18" charset="0"/>
              </a:rPr>
              <a:t>Step-by-Step Execution Flow:</a:t>
            </a:r>
          </a:p>
          <a:p>
            <a:r>
              <a:rPr lang="en-US" sz="1800" dirty="0">
                <a:latin typeface="Times New Roman" panose="02020603050405020304" pitchFamily="18" charset="0"/>
                <a:cs typeface="Times New Roman" panose="02020603050405020304" pitchFamily="18" charset="0"/>
              </a:rPr>
              <a:t>1. </a:t>
            </a: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User initiates test execution </a:t>
            </a:r>
            <a:r>
              <a:rPr lang="en-US" sz="1800" dirty="0">
                <a:latin typeface="Times New Roman" panose="02020603050405020304" pitchFamily="18" charset="0"/>
                <a:cs typeface="Times New Roman" panose="02020603050405020304" pitchFamily="18" charset="0"/>
              </a:rPr>
              <a:t>(selects test cases &amp; starts the test).</a:t>
            </a:r>
          </a:p>
          <a:p>
            <a:r>
              <a:rPr lang="en-US" sz="1800" dirty="0">
                <a:latin typeface="Times New Roman" panose="02020603050405020304" pitchFamily="18" charset="0"/>
                <a:cs typeface="Times New Roman" panose="02020603050405020304" pitchFamily="18" charset="0"/>
              </a:rPr>
              <a:t>2. </a:t>
            </a: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Test Execution Engine runs test scripts on web/mobile/desktop.</a:t>
            </a:r>
          </a:p>
          <a:p>
            <a:r>
              <a:rPr lang="en-US" sz="1800" dirty="0">
                <a:latin typeface="Times New Roman" panose="02020603050405020304" pitchFamily="18" charset="0"/>
                <a:cs typeface="Times New Roman" panose="02020603050405020304" pitchFamily="18" charset="0"/>
              </a:rPr>
              <a:t>3. </a:t>
            </a: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AI Optimization Module applies self-healing </a:t>
            </a:r>
            <a:r>
              <a:rPr lang="en-US" sz="1800" dirty="0">
                <a:latin typeface="Times New Roman" panose="02020603050405020304" pitchFamily="18" charset="0"/>
                <a:cs typeface="Times New Roman" panose="02020603050405020304" pitchFamily="18" charset="0"/>
              </a:rPr>
              <a:t>(adjusts test cases for UI changes).</a:t>
            </a:r>
          </a:p>
          <a:p>
            <a:r>
              <a:rPr lang="en-US" sz="1800" dirty="0">
                <a:latin typeface="Times New Roman" panose="02020603050405020304" pitchFamily="18" charset="0"/>
                <a:cs typeface="Times New Roman" panose="02020603050405020304" pitchFamily="18" charset="0"/>
              </a:rPr>
              <a:t>4. </a:t>
            </a: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Execution logs &amp; results are stored in the Database Layer.</a:t>
            </a:r>
          </a:p>
          <a:p>
            <a:r>
              <a:rPr lang="en-US" sz="1800" dirty="0">
                <a:latin typeface="Times New Roman" panose="02020603050405020304" pitchFamily="18" charset="0"/>
                <a:cs typeface="Times New Roman" panose="02020603050405020304" pitchFamily="18" charset="0"/>
              </a:rPr>
              <a:t>5. </a:t>
            </a: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DevOps Integration Module syncs test results to JIRA/Azure DevOps.</a:t>
            </a:r>
          </a:p>
          <a:p>
            <a:r>
              <a:rPr lang="en-US" sz="1800" dirty="0">
                <a:latin typeface="Times New Roman" panose="02020603050405020304" pitchFamily="18" charset="0"/>
                <a:cs typeface="Times New Roman" panose="02020603050405020304" pitchFamily="18" charset="0"/>
              </a:rPr>
              <a:t>6. </a:t>
            </a: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Report Generation Module creates AI-driven reports &amp; sends notifications.</a:t>
            </a:r>
          </a:p>
        </p:txBody>
      </p:sp>
    </p:spTree>
    <p:extLst>
      <p:ext uri="{BB962C8B-B14F-4D97-AF65-F5344CB8AC3E}">
        <p14:creationId xmlns:p14="http://schemas.microsoft.com/office/powerpoint/2010/main" val="1161469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A9F4-A584-8812-0B55-C7E07B332461}"/>
              </a:ext>
            </a:extLst>
          </p:cNvPr>
          <p:cNvSpPr>
            <a:spLocks noGrp="1"/>
          </p:cNvSpPr>
          <p:nvPr>
            <p:ph type="title"/>
          </p:nvPr>
        </p:nvSpPr>
        <p:spPr>
          <a:xfrm>
            <a:off x="457380" y="981928"/>
            <a:ext cx="8229240" cy="326764"/>
          </a:xfrm>
        </p:spPr>
        <p:txBody>
          <a:bodyPr/>
          <a:lstStyle/>
          <a:p>
            <a:pPr algn="ctr"/>
            <a:r>
              <a:rPr lang="en-US" sz="2400" b="1" dirty="0">
                <a:latin typeface="Times New Roman" panose="02020603050405020304" pitchFamily="18" charset="0"/>
                <a:cs typeface="Times New Roman" panose="02020603050405020304" pitchFamily="18" charset="0"/>
              </a:rPr>
              <a:t>Agile-Based Development of Watermelon</a:t>
            </a:r>
          </a:p>
        </p:txBody>
      </p:sp>
      <p:sp>
        <p:nvSpPr>
          <p:cNvPr id="3" name="Content Placeholder 2">
            <a:extLst>
              <a:ext uri="{FF2B5EF4-FFF2-40B4-BE49-F238E27FC236}">
                <a16:creationId xmlns:a16="http://schemas.microsoft.com/office/drawing/2014/main" id="{2CFD404D-F8E7-5FF3-7198-9C0F29C360F1}"/>
              </a:ext>
            </a:extLst>
          </p:cNvPr>
          <p:cNvSpPr>
            <a:spLocks noGrp="1"/>
          </p:cNvSpPr>
          <p:nvPr>
            <p:ph/>
          </p:nvPr>
        </p:nvSpPr>
        <p:spPr>
          <a:xfrm>
            <a:off x="457380" y="2262909"/>
            <a:ext cx="5346136" cy="3735545"/>
          </a:xfrm>
        </p:spPr>
        <p:txBody>
          <a:bodyPr>
            <a:noAutofit/>
          </a:bodyPr>
          <a:lstStyle/>
          <a:p>
            <a:pPr>
              <a:buNone/>
            </a:pPr>
            <a:endParaRPr lang="en-US" sz="1800" dirty="0">
              <a:latin typeface="Times New Roman" panose="02020603050405020304" pitchFamily="18" charset="0"/>
              <a:cs typeface="Times New Roman" panose="02020603050405020304" pitchFamily="18" charset="0"/>
            </a:endParaRPr>
          </a:p>
          <a:p>
            <a:pPr>
              <a:buNone/>
            </a:pPr>
            <a:r>
              <a:rPr lang="en-US" sz="1800" b="1" dirty="0">
                <a:latin typeface="Times New Roman" panose="02020603050405020304" pitchFamily="18" charset="0"/>
                <a:cs typeface="Times New Roman" panose="02020603050405020304" pitchFamily="18" charset="0"/>
              </a:rPr>
              <a:t>1. Agile Methodology in Watermelon</a:t>
            </a:r>
          </a:p>
          <a:p>
            <a:pPr>
              <a:buFont typeface="Arial" panose="020B0604020202020204" pitchFamily="34" charset="0"/>
              <a:buChar char="•"/>
            </a:pP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Watermelon is developed in short iterative cycles to accommodate evolving requirements.</a:t>
            </a:r>
          </a:p>
          <a:p>
            <a:pPr>
              <a:buFont typeface="Arial" panose="020B0604020202020204" pitchFamily="34" charset="0"/>
              <a:buChar char="•"/>
            </a:pP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Focus on continuous feedback &amp; improvements based on real-world usage.</a:t>
            </a:r>
          </a:p>
          <a:p>
            <a:pPr marL="0" indent="0">
              <a:buNone/>
            </a:pPr>
            <a:endParaRPr lang="en-US" sz="1800" dirty="0">
              <a:solidFill>
                <a:schemeClr val="tx2">
                  <a:lumMod val="60000"/>
                  <a:lumOff val="40000"/>
                </a:schemeClr>
              </a:solidFill>
              <a:latin typeface="Times New Roman" panose="02020603050405020304" pitchFamily="18" charset="0"/>
              <a:cs typeface="Times New Roman" panose="02020603050405020304" pitchFamily="18" charset="0"/>
            </a:endParaRPr>
          </a:p>
          <a:p>
            <a:pPr>
              <a:buNone/>
            </a:pPr>
            <a:r>
              <a:rPr lang="en-US" sz="1800" b="1" dirty="0">
                <a:latin typeface="Times New Roman" panose="02020603050405020304" pitchFamily="18" charset="0"/>
                <a:cs typeface="Times New Roman" panose="02020603050405020304" pitchFamily="18" charset="0"/>
              </a:rPr>
              <a:t>2. Scrum Framework for Watermelon Development</a:t>
            </a:r>
          </a:p>
          <a:p>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Sprint Planning</a:t>
            </a:r>
            <a:r>
              <a:rPr lang="en-US" sz="1800" dirty="0">
                <a:latin typeface="Times New Roman" panose="02020603050405020304" pitchFamily="18" charset="0"/>
                <a:cs typeface="Times New Roman" panose="02020603050405020304" pitchFamily="18" charset="0"/>
              </a:rPr>
              <a:t>: Define tasks &amp; features for each sprint.</a:t>
            </a:r>
          </a:p>
          <a:p>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Daily Stand-ups</a:t>
            </a:r>
            <a:r>
              <a:rPr lang="en-US" sz="1800" dirty="0">
                <a:latin typeface="Times New Roman" panose="02020603050405020304" pitchFamily="18" charset="0"/>
                <a:cs typeface="Times New Roman" panose="02020603050405020304" pitchFamily="18" charset="0"/>
              </a:rPr>
              <a:t>: Track progress, discuss blockers, and ensure smooth execution.</a:t>
            </a:r>
          </a:p>
          <a:p>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Sprint Review</a:t>
            </a:r>
            <a:r>
              <a:rPr lang="en-US" sz="1800" dirty="0">
                <a:latin typeface="Times New Roman" panose="02020603050405020304" pitchFamily="18" charset="0"/>
                <a:cs typeface="Times New Roman" panose="02020603050405020304" pitchFamily="18" charset="0"/>
              </a:rPr>
              <a:t>: Demonstrate completed features and get feedback.</a:t>
            </a:r>
          </a:p>
          <a:p>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Retrospective</a:t>
            </a:r>
            <a:r>
              <a:rPr lang="en-US" sz="1800" dirty="0">
                <a:latin typeface="Times New Roman" panose="02020603050405020304" pitchFamily="18" charset="0"/>
                <a:cs typeface="Times New Roman" panose="02020603050405020304" pitchFamily="18" charset="0"/>
              </a:rPr>
              <a:t>: Analyze what worked well and what needs improvement.</a:t>
            </a:r>
          </a:p>
        </p:txBody>
      </p:sp>
      <p:pic>
        <p:nvPicPr>
          <p:cNvPr id="5" name="Picture 4">
            <a:extLst>
              <a:ext uri="{FF2B5EF4-FFF2-40B4-BE49-F238E27FC236}">
                <a16:creationId xmlns:a16="http://schemas.microsoft.com/office/drawing/2014/main" id="{27A011FF-C57D-029E-D54A-E515E9D6EF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03516" y="3075708"/>
            <a:ext cx="2961793" cy="2221345"/>
          </a:xfrm>
          <a:prstGeom prst="rect">
            <a:avLst/>
          </a:prstGeom>
        </p:spPr>
      </p:pic>
      <p:sp>
        <p:nvSpPr>
          <p:cNvPr id="6" name="Content Placeholder 2">
            <a:extLst>
              <a:ext uri="{FF2B5EF4-FFF2-40B4-BE49-F238E27FC236}">
                <a16:creationId xmlns:a16="http://schemas.microsoft.com/office/drawing/2014/main" id="{76871098-FAD5-A8BD-F1BD-5589FF68CEF3}"/>
              </a:ext>
            </a:extLst>
          </p:cNvPr>
          <p:cNvSpPr>
            <a:spLocks noGrp="1"/>
          </p:cNvSpPr>
          <p:nvPr>
            <p:ph/>
          </p:nvPr>
        </p:nvSpPr>
        <p:spPr>
          <a:xfrm>
            <a:off x="461818" y="1560947"/>
            <a:ext cx="8224802" cy="849745"/>
          </a:xfrm>
        </p:spPr>
        <p:txBody>
          <a:bodyPr>
            <a:normAutofit/>
          </a:bodyPr>
          <a:lstStyle/>
          <a:p>
            <a:pPr algn="l" rtl="0" eaLnBrk="1" latinLnBrk="0" hangingPunct="1">
              <a:lnSpc>
                <a:spcPct val="90000"/>
              </a:lnSpc>
            </a:pPr>
            <a:r>
              <a:rPr lang="en-US" sz="1800" kern="1200" dirty="0">
                <a:solidFill>
                  <a:srgbClr val="000000"/>
                </a:solidFill>
                <a:effectLst/>
                <a:latin typeface="Times New Roman" panose="02020603050405020304" pitchFamily="18" charset="0"/>
                <a:ea typeface="DejaVu Sans"/>
                <a:cs typeface="Times New Roman" panose="02020603050405020304" pitchFamily="18" charset="0"/>
              </a:rPr>
              <a:t>Watermelon follows an Agile development approach to ensure flexibility, faster iterations, and continuous improvements.</a:t>
            </a:r>
            <a:endParaRPr lang="en-US" sz="900" dirty="0">
              <a:effectLst/>
            </a:endParaRPr>
          </a:p>
        </p:txBody>
      </p:sp>
    </p:spTree>
    <p:extLst>
      <p:ext uri="{BB962C8B-B14F-4D97-AF65-F5344CB8AC3E}">
        <p14:creationId xmlns:p14="http://schemas.microsoft.com/office/powerpoint/2010/main" val="3562614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110CE1-7CEE-7EC9-FF01-D3B4831571A2}"/>
              </a:ext>
            </a:extLst>
          </p:cNvPr>
          <p:cNvSpPr>
            <a:spLocks noGrp="1"/>
          </p:cNvSpPr>
          <p:nvPr>
            <p:ph/>
          </p:nvPr>
        </p:nvSpPr>
        <p:spPr>
          <a:xfrm>
            <a:off x="540507" y="1293091"/>
            <a:ext cx="4761165" cy="4045527"/>
          </a:xfrm>
        </p:spPr>
        <p:txBody>
          <a:bodyPr>
            <a:normAutofit fontScale="92500" lnSpcReduction="10000"/>
          </a:bodyPr>
          <a:lstStyle/>
          <a:p>
            <a:pPr>
              <a:buNone/>
            </a:pPr>
            <a:r>
              <a:rPr lang="en-US" sz="1800" b="1" dirty="0">
                <a:latin typeface="Times New Roman" panose="02020603050405020304" pitchFamily="18" charset="0"/>
                <a:cs typeface="Times New Roman" panose="02020603050405020304" pitchFamily="18" charset="0"/>
              </a:rPr>
              <a:t>3. Phases of Watermelon Development</a:t>
            </a:r>
          </a:p>
          <a:p>
            <a:pPr>
              <a:buNone/>
            </a:pPr>
            <a:endParaRPr lang="en-US" sz="1800" b="1" dirty="0">
              <a:latin typeface="Times New Roman" panose="02020603050405020304" pitchFamily="18" charset="0"/>
              <a:cs typeface="Times New Roman" panose="02020603050405020304" pitchFamily="18" charset="0"/>
            </a:endParaRPr>
          </a:p>
          <a:p>
            <a:pPr>
              <a:buFont typeface="+mj-lt"/>
              <a:buAutoNum type="arabicPeriod"/>
            </a:pPr>
            <a:r>
              <a:rPr lang="en-US" sz="1800" b="1" dirty="0">
                <a:solidFill>
                  <a:schemeClr val="tx2">
                    <a:lumMod val="60000"/>
                    <a:lumOff val="40000"/>
                  </a:schemeClr>
                </a:solidFill>
                <a:latin typeface="Times New Roman" panose="02020603050405020304" pitchFamily="18" charset="0"/>
                <a:cs typeface="Times New Roman" panose="02020603050405020304" pitchFamily="18" charset="0"/>
              </a:rPr>
              <a:t>Requirement Analysis:</a:t>
            </a:r>
          </a:p>
          <a:p>
            <a:pPr lvl="1"/>
            <a:r>
              <a:rPr lang="en-US" sz="1800" dirty="0">
                <a:latin typeface="Times New Roman" panose="02020603050405020304" pitchFamily="18" charset="0"/>
                <a:cs typeface="Times New Roman" panose="02020603050405020304" pitchFamily="18" charset="0"/>
              </a:rPr>
              <a:t>Identify automation needs &amp; integration points.</a:t>
            </a:r>
          </a:p>
          <a:p>
            <a:pPr lvl="1"/>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1800" b="1" dirty="0">
                <a:solidFill>
                  <a:schemeClr val="tx2">
                    <a:lumMod val="60000"/>
                    <a:lumOff val="40000"/>
                  </a:schemeClr>
                </a:solidFill>
                <a:latin typeface="Times New Roman" panose="02020603050405020304" pitchFamily="18" charset="0"/>
                <a:cs typeface="Times New Roman" panose="02020603050405020304" pitchFamily="18" charset="0"/>
              </a:rPr>
              <a:t>System Design &amp; Architecture:</a:t>
            </a:r>
          </a:p>
          <a:p>
            <a:pPr lvl="1"/>
            <a:r>
              <a:rPr lang="en-US" sz="1800" dirty="0">
                <a:latin typeface="Times New Roman" panose="02020603050405020304" pitchFamily="18" charset="0"/>
                <a:cs typeface="Times New Roman" panose="02020603050405020304" pitchFamily="18" charset="0"/>
              </a:rPr>
              <a:t>Develop modular architecture with AI optimization.</a:t>
            </a:r>
          </a:p>
          <a:p>
            <a:pPr lvl="1"/>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1800" b="1" dirty="0">
                <a:solidFill>
                  <a:schemeClr val="tx2">
                    <a:lumMod val="60000"/>
                    <a:lumOff val="40000"/>
                  </a:schemeClr>
                </a:solidFill>
                <a:latin typeface="Times New Roman" panose="02020603050405020304" pitchFamily="18" charset="0"/>
                <a:cs typeface="Times New Roman" panose="02020603050405020304" pitchFamily="18" charset="0"/>
              </a:rPr>
              <a:t>Development &amp; Implementation:</a:t>
            </a:r>
          </a:p>
          <a:p>
            <a:pPr lvl="1"/>
            <a:r>
              <a:rPr lang="en-US" sz="1800" dirty="0">
                <a:latin typeface="Times New Roman" panose="02020603050405020304" pitchFamily="18" charset="0"/>
                <a:cs typeface="Times New Roman" panose="02020603050405020304" pitchFamily="18" charset="0"/>
              </a:rPr>
              <a:t>Code development using Python, JavaScript, and Java.</a:t>
            </a:r>
          </a:p>
          <a:p>
            <a:pPr lvl="1"/>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1800" b="1" dirty="0">
                <a:solidFill>
                  <a:schemeClr val="tx2">
                    <a:lumMod val="60000"/>
                    <a:lumOff val="40000"/>
                  </a:schemeClr>
                </a:solidFill>
                <a:latin typeface="Times New Roman" panose="02020603050405020304" pitchFamily="18" charset="0"/>
                <a:cs typeface="Times New Roman" panose="02020603050405020304" pitchFamily="18" charset="0"/>
              </a:rPr>
              <a:t>Testing &amp; Validation:</a:t>
            </a:r>
          </a:p>
          <a:p>
            <a:pPr lvl="1"/>
            <a:r>
              <a:rPr lang="en-US" sz="1800" dirty="0">
                <a:latin typeface="Times New Roman" panose="02020603050405020304" pitchFamily="18" charset="0"/>
                <a:cs typeface="Times New Roman" panose="02020603050405020304" pitchFamily="18" charset="0"/>
              </a:rPr>
              <a:t>Execute unit, integration, and system tests.</a:t>
            </a:r>
          </a:p>
          <a:p>
            <a:pPr lvl="1"/>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1800" b="1" dirty="0">
                <a:solidFill>
                  <a:schemeClr val="tx2">
                    <a:lumMod val="60000"/>
                    <a:lumOff val="40000"/>
                  </a:schemeClr>
                </a:solidFill>
                <a:latin typeface="Times New Roman" panose="02020603050405020304" pitchFamily="18" charset="0"/>
                <a:cs typeface="Times New Roman" panose="02020603050405020304" pitchFamily="18" charset="0"/>
              </a:rPr>
              <a:t>Deployment &amp; Monitoring:</a:t>
            </a:r>
          </a:p>
          <a:p>
            <a:pPr lvl="1"/>
            <a:r>
              <a:rPr lang="en-US" sz="1800" dirty="0">
                <a:latin typeface="Times New Roman" panose="02020603050405020304" pitchFamily="18" charset="0"/>
                <a:cs typeface="Times New Roman" panose="02020603050405020304" pitchFamily="18" charset="0"/>
              </a:rPr>
              <a:t>Deploy on cloud/on-premise &amp; continuously monitor performance.</a:t>
            </a:r>
          </a:p>
        </p:txBody>
      </p:sp>
      <p:pic>
        <p:nvPicPr>
          <p:cNvPr id="5" name="Picture 4">
            <a:extLst>
              <a:ext uri="{FF2B5EF4-FFF2-40B4-BE49-F238E27FC236}">
                <a16:creationId xmlns:a16="http://schemas.microsoft.com/office/drawing/2014/main" id="{F723B70E-8F46-887F-E217-0720277FA2E9}"/>
              </a:ext>
            </a:extLst>
          </p:cNvPr>
          <p:cNvPicPr>
            <a:picLocks noChangeAspect="1"/>
          </p:cNvPicPr>
          <p:nvPr/>
        </p:nvPicPr>
        <p:blipFill>
          <a:blip r:embed="rId2"/>
          <a:stretch>
            <a:fillRect/>
          </a:stretch>
        </p:blipFill>
        <p:spPr>
          <a:xfrm>
            <a:off x="5152062" y="967210"/>
            <a:ext cx="3613247" cy="5643832"/>
          </a:xfrm>
          <a:prstGeom prst="rect">
            <a:avLst/>
          </a:prstGeom>
        </p:spPr>
      </p:pic>
    </p:spTree>
    <p:extLst>
      <p:ext uri="{BB962C8B-B14F-4D97-AF65-F5344CB8AC3E}">
        <p14:creationId xmlns:p14="http://schemas.microsoft.com/office/powerpoint/2010/main" val="904702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D58627-3541-527C-6E1A-274266EB1D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8362" y="3594086"/>
            <a:ext cx="5268330" cy="2862132"/>
          </a:xfrm>
          <a:prstGeom prst="rect">
            <a:avLst/>
          </a:prstGeom>
        </p:spPr>
      </p:pic>
      <p:sp>
        <p:nvSpPr>
          <p:cNvPr id="3" name="Content Placeholder 2">
            <a:extLst>
              <a:ext uri="{FF2B5EF4-FFF2-40B4-BE49-F238E27FC236}">
                <a16:creationId xmlns:a16="http://schemas.microsoft.com/office/drawing/2014/main" id="{5AEF3F78-8927-A6F7-C40B-ADA201F9ECB0}"/>
              </a:ext>
            </a:extLst>
          </p:cNvPr>
          <p:cNvSpPr>
            <a:spLocks noGrp="1"/>
          </p:cNvSpPr>
          <p:nvPr>
            <p:ph/>
          </p:nvPr>
        </p:nvSpPr>
        <p:spPr>
          <a:xfrm>
            <a:off x="337308" y="1062182"/>
            <a:ext cx="8229240" cy="2687782"/>
          </a:xfrm>
        </p:spPr>
        <p:txBody>
          <a:bodyPr>
            <a:normAutofit/>
          </a:bodyPr>
          <a:lstStyle/>
          <a:p>
            <a:pPr>
              <a:buNone/>
            </a:pPr>
            <a:r>
              <a:rPr lang="en-US" sz="1800" b="1" dirty="0">
                <a:latin typeface="Times New Roman" panose="02020603050405020304" pitchFamily="18" charset="0"/>
                <a:cs typeface="Times New Roman" panose="02020603050405020304" pitchFamily="18" charset="0"/>
              </a:rPr>
              <a:t>Explanation of the Scrum Workflow:</a:t>
            </a:r>
          </a:p>
          <a:p>
            <a:r>
              <a:rPr lang="en-US" sz="1800" dirty="0">
                <a:latin typeface="Times New Roman" panose="02020603050405020304" pitchFamily="18" charset="0"/>
                <a:cs typeface="Times New Roman" panose="02020603050405020304" pitchFamily="18" charset="0"/>
              </a:rPr>
              <a:t>1.</a:t>
            </a: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 Product Backlog: </a:t>
            </a:r>
            <a:r>
              <a:rPr lang="en-US" sz="1800" dirty="0">
                <a:latin typeface="Times New Roman" panose="02020603050405020304" pitchFamily="18" charset="0"/>
                <a:cs typeface="Times New Roman" panose="02020603050405020304" pitchFamily="18" charset="0"/>
              </a:rPr>
              <a:t>List of all tasks and features.</a:t>
            </a:r>
          </a:p>
          <a:p>
            <a:r>
              <a:rPr lang="en-US" sz="1800" dirty="0">
                <a:latin typeface="Times New Roman" panose="02020603050405020304" pitchFamily="18" charset="0"/>
                <a:cs typeface="Times New Roman" panose="02020603050405020304" pitchFamily="18" charset="0"/>
              </a:rPr>
              <a:t>2.</a:t>
            </a: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 Sprint Planning:</a:t>
            </a:r>
            <a:r>
              <a:rPr lang="en-US" sz="1800" dirty="0">
                <a:latin typeface="Times New Roman" panose="02020603050405020304" pitchFamily="18" charset="0"/>
                <a:cs typeface="Times New Roman" panose="02020603050405020304" pitchFamily="18" charset="0"/>
              </a:rPr>
              <a:t> Selects backlog items for the sprint.</a:t>
            </a:r>
          </a:p>
          <a:p>
            <a:r>
              <a:rPr lang="en-US" sz="1800" dirty="0">
                <a:latin typeface="Times New Roman" panose="02020603050405020304" pitchFamily="18" charset="0"/>
                <a:cs typeface="Times New Roman" panose="02020603050405020304" pitchFamily="18" charset="0"/>
              </a:rPr>
              <a:t>3. </a:t>
            </a: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Sprint Backlog: </a:t>
            </a:r>
            <a:r>
              <a:rPr lang="en-US" sz="1800" dirty="0">
                <a:latin typeface="Times New Roman" panose="02020603050405020304" pitchFamily="18" charset="0"/>
                <a:cs typeface="Times New Roman" panose="02020603050405020304" pitchFamily="18" charset="0"/>
              </a:rPr>
              <a:t>Work planned for the sprint.</a:t>
            </a:r>
          </a:p>
          <a:p>
            <a:r>
              <a:rPr lang="en-US" sz="1800" dirty="0">
                <a:latin typeface="Times New Roman" panose="02020603050405020304" pitchFamily="18" charset="0"/>
                <a:cs typeface="Times New Roman" panose="02020603050405020304" pitchFamily="18" charset="0"/>
              </a:rPr>
              <a:t>4. </a:t>
            </a: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Development (Design &amp; Coding):</a:t>
            </a:r>
            <a:r>
              <a:rPr lang="en-US" sz="1800" dirty="0">
                <a:latin typeface="Times New Roman" panose="02020603050405020304" pitchFamily="18" charset="0"/>
                <a:cs typeface="Times New Roman" panose="02020603050405020304" pitchFamily="18" charset="0"/>
              </a:rPr>
              <a:t> Teams start developing features.</a:t>
            </a:r>
          </a:p>
          <a:p>
            <a:r>
              <a:rPr lang="en-US" sz="1800" dirty="0">
                <a:latin typeface="Times New Roman" panose="02020603050405020304" pitchFamily="18" charset="0"/>
                <a:cs typeface="Times New Roman" panose="02020603050405020304" pitchFamily="18" charset="0"/>
              </a:rPr>
              <a:t>5.</a:t>
            </a: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 Testing &amp; QA:</a:t>
            </a:r>
            <a:r>
              <a:rPr lang="en-US" sz="1800" dirty="0">
                <a:latin typeface="Times New Roman" panose="02020603050405020304" pitchFamily="18" charset="0"/>
                <a:cs typeface="Times New Roman" panose="02020603050405020304" pitchFamily="18" charset="0"/>
              </a:rPr>
              <a:t> Ensures functionality, performance, and quality.</a:t>
            </a:r>
          </a:p>
          <a:p>
            <a:r>
              <a:rPr lang="en-US" sz="1800" dirty="0">
                <a:latin typeface="Times New Roman" panose="02020603050405020304" pitchFamily="18" charset="0"/>
                <a:cs typeface="Times New Roman" panose="02020603050405020304" pitchFamily="18" charset="0"/>
              </a:rPr>
              <a:t>6. </a:t>
            </a: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Sprint Review &amp; Demo:</a:t>
            </a:r>
            <a:r>
              <a:rPr lang="en-US" sz="1800" dirty="0">
                <a:latin typeface="Times New Roman" panose="02020603050405020304" pitchFamily="18" charset="0"/>
                <a:cs typeface="Times New Roman" panose="02020603050405020304" pitchFamily="18" charset="0"/>
              </a:rPr>
              <a:t> Stakeholders review and provide feedback.</a:t>
            </a:r>
          </a:p>
          <a:p>
            <a:r>
              <a:rPr lang="en-US" sz="1800" dirty="0">
                <a:latin typeface="Times New Roman" panose="02020603050405020304" pitchFamily="18" charset="0"/>
                <a:cs typeface="Times New Roman" panose="02020603050405020304" pitchFamily="18" charset="0"/>
              </a:rPr>
              <a:t>7. </a:t>
            </a: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Sprint Retrospective:</a:t>
            </a:r>
            <a:r>
              <a:rPr lang="en-US" sz="1800" dirty="0">
                <a:latin typeface="Times New Roman" panose="02020603050405020304" pitchFamily="18" charset="0"/>
                <a:cs typeface="Times New Roman" panose="02020603050405020304" pitchFamily="18" charset="0"/>
              </a:rPr>
              <a:t> Team discusses improvements.</a:t>
            </a:r>
          </a:p>
          <a:p>
            <a:r>
              <a:rPr lang="en-US" sz="1800" dirty="0">
                <a:latin typeface="Times New Roman" panose="02020603050405020304" pitchFamily="18" charset="0"/>
                <a:cs typeface="Times New Roman" panose="02020603050405020304" pitchFamily="18" charset="0"/>
              </a:rPr>
              <a:t>8. </a:t>
            </a: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New Iteration:</a:t>
            </a:r>
            <a:r>
              <a:rPr lang="en-US" sz="1800" dirty="0">
                <a:latin typeface="Times New Roman" panose="02020603050405020304" pitchFamily="18" charset="0"/>
                <a:cs typeface="Times New Roman" panose="02020603050405020304" pitchFamily="18" charset="0"/>
              </a:rPr>
              <a:t> The next sprint begins.</a:t>
            </a:r>
          </a:p>
        </p:txBody>
      </p:sp>
    </p:spTree>
    <p:extLst>
      <p:ext uri="{BB962C8B-B14F-4D97-AF65-F5344CB8AC3E}">
        <p14:creationId xmlns:p14="http://schemas.microsoft.com/office/powerpoint/2010/main" val="1727123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6340F-C42C-55B6-7056-5FEDF87E4349}"/>
              </a:ext>
            </a:extLst>
          </p:cNvPr>
          <p:cNvSpPr>
            <a:spLocks noGrp="1"/>
          </p:cNvSpPr>
          <p:nvPr>
            <p:ph type="title"/>
          </p:nvPr>
        </p:nvSpPr>
        <p:spPr>
          <a:xfrm>
            <a:off x="457380" y="1152636"/>
            <a:ext cx="8229240" cy="363709"/>
          </a:xfrm>
        </p:spPr>
        <p:txBody>
          <a:bodyPr/>
          <a:lstStyle/>
          <a:p>
            <a:r>
              <a:rPr lang="en-US" sz="2400" b="1" dirty="0"/>
              <a:t>Implementation of Automation Testing in Watermelon</a:t>
            </a:r>
          </a:p>
        </p:txBody>
      </p:sp>
      <p:sp>
        <p:nvSpPr>
          <p:cNvPr id="3" name="Content Placeholder 2">
            <a:extLst>
              <a:ext uri="{FF2B5EF4-FFF2-40B4-BE49-F238E27FC236}">
                <a16:creationId xmlns:a16="http://schemas.microsoft.com/office/drawing/2014/main" id="{72AA07FA-D32D-41CD-88CB-BFB9C30DD24C}"/>
              </a:ext>
            </a:extLst>
          </p:cNvPr>
          <p:cNvSpPr>
            <a:spLocks noGrp="1"/>
          </p:cNvSpPr>
          <p:nvPr>
            <p:ph/>
          </p:nvPr>
        </p:nvSpPr>
        <p:spPr>
          <a:xfrm>
            <a:off x="457380" y="1440359"/>
            <a:ext cx="8229240" cy="5154405"/>
          </a:xfrm>
        </p:spPr>
        <p:txBody>
          <a:bodyPr>
            <a:noAutofit/>
          </a:bodyPr>
          <a:lstStyle/>
          <a:p>
            <a:pPr>
              <a:buNone/>
            </a:pPr>
            <a:r>
              <a:rPr lang="en-US" sz="1800" dirty="0"/>
              <a:t>Watermelon follows a structured approach to AI-driven test automation, making testing efficient, scalable, and intelligent.</a:t>
            </a:r>
          </a:p>
          <a:p>
            <a:pPr>
              <a:buNone/>
            </a:pPr>
            <a:endParaRPr lang="en-US" sz="1800" b="1" dirty="0"/>
          </a:p>
          <a:p>
            <a:pPr>
              <a:buNone/>
            </a:pPr>
            <a:r>
              <a:rPr lang="en-US" sz="1800" b="1" dirty="0"/>
              <a:t>Phase-wise Implementation of Watermelon</a:t>
            </a:r>
          </a:p>
          <a:p>
            <a:pPr>
              <a:buFont typeface="+mj-lt"/>
              <a:buAutoNum type="arabicPeriod"/>
            </a:pPr>
            <a:r>
              <a:rPr lang="en-US" sz="1800" dirty="0">
                <a:solidFill>
                  <a:schemeClr val="tx2">
                    <a:lumMod val="60000"/>
                    <a:lumOff val="40000"/>
                  </a:schemeClr>
                </a:solidFill>
              </a:rPr>
              <a:t>Requirement Analysis</a:t>
            </a:r>
          </a:p>
          <a:p>
            <a:pPr marL="742950" lvl="1" indent="-285750">
              <a:buFont typeface="+mj-lt"/>
              <a:buAutoNum type="arabicPeriod"/>
            </a:pPr>
            <a:r>
              <a:rPr lang="en-US" sz="1800" dirty="0"/>
              <a:t>Identify key testing objectives &amp; automation needs.</a:t>
            </a:r>
          </a:p>
          <a:p>
            <a:pPr marL="742950" lvl="1" indent="-285750">
              <a:buFont typeface="+mj-lt"/>
              <a:buAutoNum type="arabicPeriod"/>
            </a:pPr>
            <a:r>
              <a:rPr lang="en-US" sz="1800" dirty="0"/>
              <a:t>Select deployment type (Cloud, On-Premise, Hybrid).</a:t>
            </a:r>
          </a:p>
          <a:p>
            <a:pPr>
              <a:buFont typeface="+mj-lt"/>
              <a:buAutoNum type="arabicPeriod"/>
            </a:pPr>
            <a:r>
              <a:rPr lang="en-US" sz="1800" dirty="0">
                <a:solidFill>
                  <a:schemeClr val="tx2">
                    <a:lumMod val="60000"/>
                    <a:lumOff val="40000"/>
                  </a:schemeClr>
                </a:solidFill>
              </a:rPr>
              <a:t>Setup &amp; Configuration</a:t>
            </a:r>
          </a:p>
          <a:p>
            <a:pPr marL="742950" lvl="1" indent="-285750">
              <a:buFont typeface="+mj-lt"/>
              <a:buAutoNum type="arabicPeriod"/>
            </a:pPr>
            <a:r>
              <a:rPr lang="en-US" sz="1800" dirty="0"/>
              <a:t>Install Watermelon and configure integrations with JIRA, Jenkins, Azure DevOps.</a:t>
            </a:r>
          </a:p>
          <a:p>
            <a:pPr marL="742950" lvl="1" indent="-285750">
              <a:buFont typeface="+mj-lt"/>
              <a:buAutoNum type="arabicPeriod"/>
            </a:pPr>
            <a:r>
              <a:rPr lang="en-US" sz="1800" dirty="0"/>
              <a:t>Define user roles &amp; permissions for test management.</a:t>
            </a:r>
          </a:p>
          <a:p>
            <a:pPr>
              <a:buFont typeface="+mj-lt"/>
              <a:buAutoNum type="arabicPeriod"/>
            </a:pPr>
            <a:r>
              <a:rPr lang="en-US" sz="1800" dirty="0">
                <a:solidFill>
                  <a:schemeClr val="tx2">
                    <a:lumMod val="60000"/>
                    <a:lumOff val="40000"/>
                  </a:schemeClr>
                </a:solidFill>
              </a:rPr>
              <a:t>Test Case Development</a:t>
            </a:r>
          </a:p>
          <a:p>
            <a:pPr marL="742950" lvl="1" indent="-285750">
              <a:buFont typeface="+mj-lt"/>
              <a:buAutoNum type="arabicPeriod"/>
            </a:pPr>
            <a:r>
              <a:rPr lang="en-US" sz="1800" dirty="0"/>
              <a:t>Create test cases using No-Code Automation.</a:t>
            </a:r>
          </a:p>
          <a:p>
            <a:pPr marL="742950" lvl="1" indent="-285750">
              <a:buFont typeface="+mj-lt"/>
              <a:buAutoNum type="arabicPeriod"/>
            </a:pPr>
            <a:r>
              <a:rPr lang="en-US" sz="1800" dirty="0"/>
              <a:t>Implement Self-Healing Mechanisms for dynamic UI changes.</a:t>
            </a:r>
          </a:p>
          <a:p>
            <a:pPr>
              <a:buFont typeface="+mj-lt"/>
              <a:buAutoNum type="arabicPeriod"/>
            </a:pPr>
            <a:r>
              <a:rPr lang="en-US" sz="1800" dirty="0">
                <a:solidFill>
                  <a:schemeClr val="tx2">
                    <a:lumMod val="60000"/>
                    <a:lumOff val="40000"/>
                  </a:schemeClr>
                </a:solidFill>
              </a:rPr>
              <a:t>Execution &amp; Monitoring</a:t>
            </a:r>
          </a:p>
          <a:p>
            <a:pPr marL="742950" lvl="1" indent="-285750">
              <a:buFont typeface="+mj-lt"/>
              <a:buAutoNum type="arabicPeriod"/>
            </a:pPr>
            <a:r>
              <a:rPr lang="en-US" sz="1800" dirty="0"/>
              <a:t>Schedule &amp; execute automated tests across platforms.</a:t>
            </a:r>
          </a:p>
          <a:p>
            <a:pPr marL="742950" lvl="1" indent="-285750">
              <a:buFont typeface="+mj-lt"/>
              <a:buAutoNum type="arabicPeriod"/>
            </a:pPr>
            <a:r>
              <a:rPr lang="en-US" sz="1800" dirty="0"/>
              <a:t>Monitor results and leverage AI-driven insights.</a:t>
            </a:r>
          </a:p>
          <a:p>
            <a:endParaRPr lang="en-US" sz="1800" dirty="0"/>
          </a:p>
        </p:txBody>
      </p:sp>
    </p:spTree>
    <p:extLst>
      <p:ext uri="{BB962C8B-B14F-4D97-AF65-F5344CB8AC3E}">
        <p14:creationId xmlns:p14="http://schemas.microsoft.com/office/powerpoint/2010/main" val="1848556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B9325D-4FA1-558B-0F7C-2DB4B78C4259}"/>
              </a:ext>
            </a:extLst>
          </p:cNvPr>
          <p:cNvSpPr>
            <a:spLocks noGrp="1"/>
          </p:cNvSpPr>
          <p:nvPr>
            <p:ph/>
          </p:nvPr>
        </p:nvSpPr>
        <p:spPr>
          <a:xfrm>
            <a:off x="457380" y="910359"/>
            <a:ext cx="5546256" cy="5749058"/>
          </a:xfrm>
        </p:spPr>
        <p:txBody>
          <a:bodyPr/>
          <a:lstStyle/>
          <a:p>
            <a:pPr marL="0" indent="0">
              <a:buNone/>
            </a:pPr>
            <a:r>
              <a:rPr lang="en-US" sz="1800" dirty="0">
                <a:latin typeface="Times New Roman" panose="02020603050405020304" pitchFamily="18" charset="0"/>
                <a:cs typeface="Times New Roman" panose="02020603050405020304" pitchFamily="18" charset="0"/>
              </a:rPr>
              <a:t>5. </a:t>
            </a: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Optimization &amp; Continuous Improvement</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Refine test strategies based on execution data.</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Maintain and update test cases for evolving applications.</a:t>
            </a:r>
          </a:p>
          <a:p>
            <a:pPr marL="457200" lvl="1"/>
            <a:endParaRPr lang="en-US" sz="1800" dirty="0">
              <a:latin typeface="Times New Roman" panose="02020603050405020304" pitchFamily="18" charset="0"/>
              <a:cs typeface="Times New Roman" panose="02020603050405020304" pitchFamily="18" charset="0"/>
            </a:endParaRPr>
          </a:p>
          <a:p>
            <a:pPr>
              <a:buNone/>
            </a:pPr>
            <a:r>
              <a:rPr lang="en-US" sz="1800" b="1" dirty="0">
                <a:latin typeface="Times New Roman" panose="02020603050405020304" pitchFamily="18" charset="0"/>
                <a:cs typeface="Times New Roman" panose="02020603050405020304" pitchFamily="18" charset="0"/>
              </a:rPr>
              <a:t>2. Key Features Enabling Automation</a:t>
            </a:r>
          </a:p>
          <a:p>
            <a:pPr marL="0" indent="0">
              <a:buNone/>
            </a:pPr>
            <a:r>
              <a:rPr lang="en-US" sz="1800" dirty="0">
                <a:latin typeface="Times New Roman" panose="02020603050405020304" pitchFamily="18" charset="0"/>
                <a:cs typeface="Times New Roman" panose="02020603050405020304" pitchFamily="18" charset="0"/>
              </a:rPr>
              <a:t>✅ </a:t>
            </a: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Self-Healing Automation </a:t>
            </a:r>
            <a:r>
              <a:rPr lang="en-US" sz="1800" dirty="0">
                <a:latin typeface="Times New Roman" panose="02020603050405020304" pitchFamily="18" charset="0"/>
                <a:cs typeface="Times New Roman" panose="02020603050405020304" pitchFamily="18" charset="0"/>
              </a:rPr>
              <a:t>– AI dynamically adjusts scripts to UI changes.</a:t>
            </a:r>
          </a:p>
          <a:p>
            <a:pPr marL="0" indent="0">
              <a:buNone/>
            </a:pP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No-Code Test Creation </a:t>
            </a:r>
            <a:r>
              <a:rPr lang="en-US" sz="1800" dirty="0">
                <a:latin typeface="Times New Roman" panose="02020603050405020304" pitchFamily="18" charset="0"/>
                <a:cs typeface="Times New Roman" panose="02020603050405020304" pitchFamily="18" charset="0"/>
              </a:rPr>
              <a:t>– Manual testers can create tests without programming.</a:t>
            </a:r>
          </a:p>
          <a:p>
            <a:pPr marL="0" indent="0">
              <a:buNone/>
            </a:pP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Predictive Test Execution </a:t>
            </a:r>
            <a:r>
              <a:rPr lang="en-US" sz="1800" dirty="0">
                <a:latin typeface="Times New Roman" panose="02020603050405020304" pitchFamily="18" charset="0"/>
                <a:cs typeface="Times New Roman" panose="02020603050405020304" pitchFamily="18" charset="0"/>
              </a:rPr>
              <a:t>– AI identifies high-risk test areas for optimized execution.</a:t>
            </a:r>
          </a:p>
          <a:p>
            <a:pPr marL="0" indent="0">
              <a:buNone/>
            </a:pP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CI/CD Integration </a:t>
            </a:r>
            <a:r>
              <a:rPr lang="en-US" sz="1800" dirty="0">
                <a:latin typeface="Times New Roman" panose="02020603050405020304" pitchFamily="18" charset="0"/>
                <a:cs typeface="Times New Roman" panose="02020603050405020304" pitchFamily="18" charset="0"/>
              </a:rPr>
              <a:t>– Continuous testing in Jenkins, Azure DevOps pipelines.</a:t>
            </a:r>
          </a:p>
          <a:p>
            <a:pPr marL="0" indent="0">
              <a:buNone/>
            </a:pP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Data-Driven Testing </a:t>
            </a:r>
            <a:r>
              <a:rPr lang="en-US" sz="1800" dirty="0">
                <a:latin typeface="Times New Roman" panose="02020603050405020304" pitchFamily="18" charset="0"/>
                <a:cs typeface="Times New Roman" panose="02020603050405020304" pitchFamily="18" charset="0"/>
              </a:rPr>
              <a:t>– AI-generated test data ensures test coverage.</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8FE2BBD-23CF-5D57-7D71-C64CE771BAC8}"/>
              </a:ext>
            </a:extLst>
          </p:cNvPr>
          <p:cNvPicPr>
            <a:picLocks noChangeAspect="1"/>
          </p:cNvPicPr>
          <p:nvPr/>
        </p:nvPicPr>
        <p:blipFill>
          <a:blip r:embed="rId2"/>
          <a:stretch>
            <a:fillRect/>
          </a:stretch>
        </p:blipFill>
        <p:spPr>
          <a:xfrm>
            <a:off x="6163830" y="910359"/>
            <a:ext cx="2838450" cy="5619750"/>
          </a:xfrm>
          <a:prstGeom prst="rect">
            <a:avLst/>
          </a:prstGeom>
        </p:spPr>
      </p:pic>
    </p:spTree>
    <p:extLst>
      <p:ext uri="{BB962C8B-B14F-4D97-AF65-F5344CB8AC3E}">
        <p14:creationId xmlns:p14="http://schemas.microsoft.com/office/powerpoint/2010/main" val="2780714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FF27D-1C9F-A586-1DB2-51FAA4E85A06}"/>
              </a:ext>
            </a:extLst>
          </p:cNvPr>
          <p:cNvSpPr>
            <a:spLocks noGrp="1"/>
          </p:cNvSpPr>
          <p:nvPr>
            <p:ph type="title"/>
          </p:nvPr>
        </p:nvSpPr>
        <p:spPr>
          <a:xfrm>
            <a:off x="457200" y="273600"/>
            <a:ext cx="4114800" cy="345236"/>
          </a:xfrm>
        </p:spPr>
        <p:txBody>
          <a:bodyPr/>
          <a:lstStyle/>
          <a:p>
            <a:r>
              <a:rPr lang="en-US" sz="2400" dirty="0">
                <a:latin typeface="Times New Roman" panose="02020603050405020304" pitchFamily="18" charset="0"/>
                <a:cs typeface="Times New Roman" panose="02020603050405020304" pitchFamily="18" charset="0"/>
              </a:rPr>
              <a:t>Watermelon’s Technology Stack</a:t>
            </a:r>
          </a:p>
        </p:txBody>
      </p:sp>
      <p:sp>
        <p:nvSpPr>
          <p:cNvPr id="3" name="Content Placeholder 2">
            <a:extLst>
              <a:ext uri="{FF2B5EF4-FFF2-40B4-BE49-F238E27FC236}">
                <a16:creationId xmlns:a16="http://schemas.microsoft.com/office/drawing/2014/main" id="{83EE8B70-0039-9ADB-B649-0E9688BA4D7E}"/>
              </a:ext>
            </a:extLst>
          </p:cNvPr>
          <p:cNvSpPr>
            <a:spLocks noGrp="1"/>
          </p:cNvSpPr>
          <p:nvPr>
            <p:ph/>
          </p:nvPr>
        </p:nvSpPr>
        <p:spPr>
          <a:xfrm>
            <a:off x="457200" y="1052945"/>
            <a:ext cx="8229240" cy="5458691"/>
          </a:xfrm>
        </p:spPr>
        <p:txBody>
          <a:bodyPr>
            <a:normAutofit/>
          </a:bodyPr>
          <a:lstStyle/>
          <a:p>
            <a:pPr>
              <a:buNone/>
            </a:pPr>
            <a:r>
              <a:rPr lang="en-US" sz="1800" dirty="0">
                <a:latin typeface="Times New Roman" panose="02020603050405020304" pitchFamily="18" charset="0"/>
                <a:cs typeface="Times New Roman" panose="02020603050405020304" pitchFamily="18" charset="0"/>
              </a:rPr>
              <a:t>Watermelon leverages cutting-edge </a:t>
            </a:r>
            <a:r>
              <a:rPr lang="en-US" sz="1800" b="1" dirty="0">
                <a:latin typeface="Times New Roman" panose="02020603050405020304" pitchFamily="18" charset="0"/>
                <a:cs typeface="Times New Roman" panose="02020603050405020304" pitchFamily="18" charset="0"/>
              </a:rPr>
              <a:t>AI, cloud, and DevOps technologies</a:t>
            </a:r>
            <a:r>
              <a:rPr lang="en-US" sz="1800" dirty="0">
                <a:latin typeface="Times New Roman" panose="02020603050405020304" pitchFamily="18" charset="0"/>
                <a:cs typeface="Times New Roman" panose="02020603050405020304" pitchFamily="18" charset="0"/>
              </a:rPr>
              <a:t> for seamless automation.</a:t>
            </a:r>
          </a:p>
          <a:p>
            <a:pPr>
              <a:buNone/>
            </a:pPr>
            <a:endParaRPr lang="en-US" sz="1800" dirty="0">
              <a:latin typeface="Times New Roman" panose="02020603050405020304" pitchFamily="18" charset="0"/>
              <a:cs typeface="Times New Roman" panose="02020603050405020304" pitchFamily="18" charset="0"/>
            </a:endParaRPr>
          </a:p>
          <a:p>
            <a:pPr>
              <a:buNone/>
            </a:pPr>
            <a:r>
              <a:rPr lang="en-US" sz="1800" b="1" dirty="0">
                <a:latin typeface="Times New Roman" panose="02020603050405020304" pitchFamily="18" charset="0"/>
                <a:cs typeface="Times New Roman" panose="02020603050405020304" pitchFamily="18" charset="0"/>
              </a:rPr>
              <a:t>1. Programming Languages &amp; Frameworks</a:t>
            </a:r>
          </a:p>
          <a:p>
            <a:r>
              <a:rPr lang="en-US" sz="1800" dirty="0">
                <a:latin typeface="Times New Roman" panose="02020603050405020304" pitchFamily="18" charset="0"/>
                <a:cs typeface="Times New Roman" panose="02020603050405020304" pitchFamily="18" charset="0"/>
              </a:rPr>
              <a:t>✅ </a:t>
            </a:r>
            <a:r>
              <a:rPr lang="en-US" sz="1800" b="1" dirty="0">
                <a:solidFill>
                  <a:schemeClr val="tx2">
                    <a:lumMod val="60000"/>
                    <a:lumOff val="40000"/>
                  </a:schemeClr>
                </a:solidFill>
                <a:latin typeface="Times New Roman" panose="02020603050405020304" pitchFamily="18" charset="0"/>
                <a:cs typeface="Times New Roman" panose="02020603050405020304" pitchFamily="18" charset="0"/>
              </a:rPr>
              <a:t>Python</a:t>
            </a:r>
            <a:r>
              <a:rPr lang="en-US" sz="1800" dirty="0">
                <a:latin typeface="Times New Roman" panose="02020603050405020304" pitchFamily="18" charset="0"/>
                <a:cs typeface="Times New Roman" panose="02020603050405020304" pitchFamily="18" charset="0"/>
              </a:rPr>
              <a:t> – Core automation scripts &amp; AI processing.</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b="1" dirty="0">
                <a:solidFill>
                  <a:schemeClr val="tx2">
                    <a:lumMod val="60000"/>
                    <a:lumOff val="40000"/>
                  </a:schemeClr>
                </a:solidFill>
                <a:latin typeface="Times New Roman" panose="02020603050405020304" pitchFamily="18" charset="0"/>
                <a:cs typeface="Times New Roman" panose="02020603050405020304" pitchFamily="18" charset="0"/>
              </a:rPr>
              <a:t>JavaScript &amp; React.js</a:t>
            </a:r>
            <a:r>
              <a:rPr lang="en-US" sz="1800" dirty="0">
                <a:latin typeface="Times New Roman" panose="02020603050405020304" pitchFamily="18" charset="0"/>
                <a:cs typeface="Times New Roman" panose="02020603050405020304" pitchFamily="18" charset="0"/>
              </a:rPr>
              <a:t> – Web UI for test case management.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b="1" dirty="0">
                <a:solidFill>
                  <a:schemeClr val="tx2">
                    <a:lumMod val="60000"/>
                    <a:lumOff val="40000"/>
                  </a:schemeClr>
                </a:solidFill>
                <a:latin typeface="Times New Roman" panose="02020603050405020304" pitchFamily="18" charset="0"/>
                <a:cs typeface="Times New Roman" panose="02020603050405020304" pitchFamily="18" charset="0"/>
              </a:rPr>
              <a:t>Java &amp; Selenium</a:t>
            </a: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Browser automation &amp; functional testing.</a:t>
            </a:r>
          </a:p>
          <a:p>
            <a:endParaRPr lang="en-US" sz="1800" dirty="0">
              <a:latin typeface="Times New Roman" panose="02020603050405020304" pitchFamily="18" charset="0"/>
              <a:cs typeface="Times New Roman" panose="02020603050405020304" pitchFamily="18" charset="0"/>
            </a:endParaRPr>
          </a:p>
          <a:p>
            <a:pPr>
              <a:buNone/>
            </a:pPr>
            <a:r>
              <a:rPr lang="en-US" sz="1800" b="1" dirty="0">
                <a:latin typeface="Times New Roman" panose="02020603050405020304" pitchFamily="18" charset="0"/>
                <a:cs typeface="Times New Roman" panose="02020603050405020304" pitchFamily="18" charset="0"/>
              </a:rPr>
              <a:t>2. Databases &amp; Storage</a:t>
            </a:r>
          </a:p>
          <a:p>
            <a:pPr>
              <a:buNone/>
            </a:pPr>
            <a:r>
              <a:rPr lang="en-US" sz="1800" dirty="0">
                <a:latin typeface="Times New Roman" panose="02020603050405020304" pitchFamily="18" charset="0"/>
                <a:cs typeface="Times New Roman" panose="02020603050405020304" pitchFamily="18" charset="0"/>
              </a:rPr>
              <a:t>✅ </a:t>
            </a:r>
            <a:r>
              <a:rPr lang="en-US" sz="1800" b="1" dirty="0">
                <a:solidFill>
                  <a:schemeClr val="tx2">
                    <a:lumMod val="60000"/>
                    <a:lumOff val="40000"/>
                  </a:schemeClr>
                </a:solidFill>
                <a:latin typeface="Times New Roman" panose="02020603050405020304" pitchFamily="18" charset="0"/>
                <a:cs typeface="Times New Roman" panose="02020603050405020304" pitchFamily="18" charset="0"/>
              </a:rPr>
              <a:t>PostgreSQL / MySQL</a:t>
            </a: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Storing test cases, execution logs.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b="1" dirty="0">
                <a:solidFill>
                  <a:schemeClr val="tx2">
                    <a:lumMod val="60000"/>
                    <a:lumOff val="40000"/>
                  </a:schemeClr>
                </a:solidFill>
                <a:latin typeface="Times New Roman" panose="02020603050405020304" pitchFamily="18" charset="0"/>
                <a:cs typeface="Times New Roman" panose="02020603050405020304" pitchFamily="18" charset="0"/>
              </a:rPr>
              <a:t>MongoDB</a:t>
            </a:r>
            <a:r>
              <a:rPr lang="en-US" sz="1800" dirty="0">
                <a:latin typeface="Times New Roman" panose="02020603050405020304" pitchFamily="18" charset="0"/>
                <a:cs typeface="Times New Roman" panose="02020603050405020304" pitchFamily="18" charset="0"/>
              </a:rPr>
              <a:t> – NoSQL storage for AI-driven analytics.</a:t>
            </a:r>
          </a:p>
          <a:p>
            <a:pPr>
              <a:buNone/>
            </a:pPr>
            <a:endParaRPr lang="en-US" sz="1800" dirty="0">
              <a:latin typeface="Times New Roman" panose="02020603050405020304" pitchFamily="18" charset="0"/>
              <a:cs typeface="Times New Roman" panose="02020603050405020304" pitchFamily="18" charset="0"/>
            </a:endParaRPr>
          </a:p>
          <a:p>
            <a:pPr>
              <a:buNone/>
            </a:pPr>
            <a:r>
              <a:rPr lang="en-US" sz="1800" b="1" dirty="0">
                <a:latin typeface="Times New Roman" panose="02020603050405020304" pitchFamily="18" charset="0"/>
                <a:cs typeface="Times New Roman" panose="02020603050405020304" pitchFamily="18" charset="0"/>
              </a:rPr>
              <a:t>3. DevOps &amp; CI/CD Integrations</a:t>
            </a:r>
          </a:p>
          <a:p>
            <a:r>
              <a:rPr lang="en-US" sz="1800" dirty="0">
                <a:latin typeface="Times New Roman" panose="02020603050405020304" pitchFamily="18" charset="0"/>
                <a:cs typeface="Times New Roman" panose="02020603050405020304" pitchFamily="18" charset="0"/>
              </a:rPr>
              <a:t>✅ </a:t>
            </a:r>
            <a:r>
              <a:rPr lang="en-US" sz="1800" b="1" dirty="0">
                <a:solidFill>
                  <a:schemeClr val="tx2">
                    <a:lumMod val="60000"/>
                    <a:lumOff val="40000"/>
                  </a:schemeClr>
                </a:solidFill>
                <a:latin typeface="Times New Roman" panose="02020603050405020304" pitchFamily="18" charset="0"/>
                <a:cs typeface="Times New Roman" panose="02020603050405020304" pitchFamily="18" charset="0"/>
              </a:rPr>
              <a:t>JIRA, Azure DevOps, Jenkins</a:t>
            </a: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Test &amp; defect management.</a:t>
            </a:r>
            <a:br>
              <a:rPr lang="en-US" sz="1800" dirty="0">
                <a:latin typeface="Times New Roman" panose="02020603050405020304" pitchFamily="18" charset="0"/>
                <a:cs typeface="Times New Roman" panose="02020603050405020304" pitchFamily="18" charset="0"/>
              </a:rPr>
            </a:b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sz="1800" b="1" dirty="0">
                <a:solidFill>
                  <a:schemeClr val="tx2">
                    <a:lumMod val="60000"/>
                    <a:lumOff val="40000"/>
                  </a:schemeClr>
                </a:solidFill>
                <a:latin typeface="Times New Roman" panose="02020603050405020304" pitchFamily="18" charset="0"/>
                <a:cs typeface="Times New Roman" panose="02020603050405020304" pitchFamily="18" charset="0"/>
              </a:rPr>
              <a:t>GitHub Actions, GitLab CI/CD</a:t>
            </a: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Automated build pipelines.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b="1" dirty="0">
                <a:solidFill>
                  <a:schemeClr val="tx2">
                    <a:lumMod val="60000"/>
                    <a:lumOff val="40000"/>
                  </a:schemeClr>
                </a:solidFill>
                <a:latin typeface="Times New Roman" panose="02020603050405020304" pitchFamily="18" charset="0"/>
                <a:cs typeface="Times New Roman" panose="02020603050405020304" pitchFamily="18" charset="0"/>
              </a:rPr>
              <a:t>Kubernetes &amp; Docker</a:t>
            </a: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Containerized deployment of testing environments.</a:t>
            </a:r>
          </a:p>
          <a:p>
            <a:endParaRPr lang="en-US" sz="1800" dirty="0">
              <a:latin typeface="Times New Roman" panose="02020603050405020304" pitchFamily="18" charset="0"/>
              <a:cs typeface="Times New Roman" panose="02020603050405020304" pitchFamily="18" charset="0"/>
            </a:endParaRPr>
          </a:p>
          <a:p>
            <a:pPr>
              <a:buNone/>
            </a:pPr>
            <a:r>
              <a:rPr lang="en-US" sz="1800" b="1" dirty="0">
                <a:latin typeface="Times New Roman" panose="02020603050405020304" pitchFamily="18" charset="0"/>
                <a:cs typeface="Times New Roman" panose="02020603050405020304" pitchFamily="18" charset="0"/>
              </a:rPr>
              <a:t>4. AI &amp; Automation Technologies</a:t>
            </a:r>
          </a:p>
          <a:p>
            <a:r>
              <a:rPr lang="en-US" sz="1800" dirty="0">
                <a:latin typeface="Times New Roman" panose="02020603050405020304" pitchFamily="18" charset="0"/>
                <a:cs typeface="Times New Roman" panose="02020603050405020304" pitchFamily="18" charset="0"/>
              </a:rPr>
              <a:t>✅</a:t>
            </a: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sz="1800" b="1" dirty="0">
                <a:solidFill>
                  <a:schemeClr val="tx2">
                    <a:lumMod val="60000"/>
                    <a:lumOff val="40000"/>
                  </a:schemeClr>
                </a:solidFill>
                <a:latin typeface="Times New Roman" panose="02020603050405020304" pitchFamily="18" charset="0"/>
                <a:cs typeface="Times New Roman" panose="02020603050405020304" pitchFamily="18" charset="0"/>
              </a:rPr>
              <a:t>Machine Learning for Predictive Testing</a:t>
            </a: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AI-driven test selection.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b="1" dirty="0">
                <a:solidFill>
                  <a:schemeClr val="tx2">
                    <a:lumMod val="60000"/>
                    <a:lumOff val="40000"/>
                  </a:schemeClr>
                </a:solidFill>
                <a:latin typeface="Times New Roman" panose="02020603050405020304" pitchFamily="18" charset="0"/>
                <a:cs typeface="Times New Roman" panose="02020603050405020304" pitchFamily="18" charset="0"/>
              </a:rPr>
              <a:t>Self-Healing Automation</a:t>
            </a:r>
            <a:r>
              <a:rPr lang="en-US" sz="1800" dirty="0">
                <a:latin typeface="Times New Roman" panose="02020603050405020304" pitchFamily="18" charset="0"/>
                <a:cs typeface="Times New Roman" panose="02020603050405020304" pitchFamily="18" charset="0"/>
              </a:rPr>
              <a:t> – Adapting test scripts dynamically.</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b="1" dirty="0">
                <a:solidFill>
                  <a:schemeClr val="tx2">
                    <a:lumMod val="60000"/>
                    <a:lumOff val="40000"/>
                  </a:schemeClr>
                </a:solidFill>
                <a:latin typeface="Times New Roman" panose="02020603050405020304" pitchFamily="18" charset="0"/>
                <a:cs typeface="Times New Roman" panose="02020603050405020304" pitchFamily="18" charset="0"/>
              </a:rPr>
              <a:t>Natural Language Processing (NLP)</a:t>
            </a: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No-code test case creation.</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7545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18382A6-E925-319B-CADD-0256A56D4278}"/>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228796" y="2452792"/>
            <a:ext cx="8686407" cy="1952415"/>
          </a:xfrm>
        </p:spPr>
      </p:pic>
      <p:sp>
        <p:nvSpPr>
          <p:cNvPr id="10" name="Title 1">
            <a:extLst>
              <a:ext uri="{FF2B5EF4-FFF2-40B4-BE49-F238E27FC236}">
                <a16:creationId xmlns:a16="http://schemas.microsoft.com/office/drawing/2014/main" id="{67AF297A-37AE-F5B7-EA57-C4640912C7F3}"/>
              </a:ext>
            </a:extLst>
          </p:cNvPr>
          <p:cNvSpPr>
            <a:spLocks noGrp="1"/>
          </p:cNvSpPr>
          <p:nvPr>
            <p:ph type="title"/>
          </p:nvPr>
        </p:nvSpPr>
        <p:spPr>
          <a:xfrm>
            <a:off x="457199" y="1437382"/>
            <a:ext cx="4114800" cy="345236"/>
          </a:xfrm>
        </p:spPr>
        <p:txBody>
          <a:bodyPr/>
          <a:lstStyle/>
          <a:p>
            <a:r>
              <a:rPr lang="en-US" sz="2400" dirty="0">
                <a:latin typeface="Times New Roman" panose="02020603050405020304" pitchFamily="18" charset="0"/>
                <a:cs typeface="Times New Roman" panose="02020603050405020304" pitchFamily="18" charset="0"/>
              </a:rPr>
              <a:t>Watermelon in a Testing Pipeline</a:t>
            </a:r>
            <a:endParaRPr 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6427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E79F1C-BA03-2914-B399-6D6F2D4EC0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70407" y="2130920"/>
            <a:ext cx="3048000" cy="1716024"/>
          </a:xfrm>
          <a:prstGeom prst="rect">
            <a:avLst/>
          </a:prstGeom>
        </p:spPr>
      </p:pic>
      <p:sp>
        <p:nvSpPr>
          <p:cNvPr id="2" name="Title 1">
            <a:extLst>
              <a:ext uri="{FF2B5EF4-FFF2-40B4-BE49-F238E27FC236}">
                <a16:creationId xmlns:a16="http://schemas.microsoft.com/office/drawing/2014/main" id="{5C4C66B8-5796-22EE-89F7-96E71ADA06E8}"/>
              </a:ext>
            </a:extLst>
          </p:cNvPr>
          <p:cNvSpPr>
            <a:spLocks noGrp="1"/>
          </p:cNvSpPr>
          <p:nvPr>
            <p:ph type="title"/>
          </p:nvPr>
        </p:nvSpPr>
        <p:spPr>
          <a:xfrm>
            <a:off x="457200" y="1335781"/>
            <a:ext cx="8229240" cy="391418"/>
          </a:xfrm>
        </p:spPr>
        <p:txBody>
          <a:bodyPr/>
          <a:lstStyle/>
          <a:p>
            <a:r>
              <a:rPr lang="en-US" sz="2400" dirty="0">
                <a:latin typeface="Times New Roman" panose="02020603050405020304" pitchFamily="18" charset="0"/>
                <a:cs typeface="Times New Roman" panose="02020603050405020304" pitchFamily="18" charset="0"/>
              </a:rPr>
              <a:t>Watermelon Deployment Models</a:t>
            </a:r>
          </a:p>
        </p:txBody>
      </p:sp>
      <p:sp>
        <p:nvSpPr>
          <p:cNvPr id="3" name="Content Placeholder 2">
            <a:extLst>
              <a:ext uri="{FF2B5EF4-FFF2-40B4-BE49-F238E27FC236}">
                <a16:creationId xmlns:a16="http://schemas.microsoft.com/office/drawing/2014/main" id="{72F8CD46-0045-FB20-0788-4B58799C235C}"/>
              </a:ext>
            </a:extLst>
          </p:cNvPr>
          <p:cNvSpPr>
            <a:spLocks noGrp="1"/>
          </p:cNvSpPr>
          <p:nvPr>
            <p:ph/>
          </p:nvPr>
        </p:nvSpPr>
        <p:spPr>
          <a:xfrm>
            <a:off x="457200" y="1727199"/>
            <a:ext cx="8229240" cy="4239491"/>
          </a:xfrm>
        </p:spPr>
        <p:txBody>
          <a:bodyPr>
            <a:noAutofit/>
          </a:bodyPr>
          <a:lstStyle/>
          <a:p>
            <a:pPr>
              <a:buNone/>
            </a:pPr>
            <a:r>
              <a:rPr lang="en-US" sz="1800" dirty="0">
                <a:latin typeface="Times New Roman" panose="02020603050405020304" pitchFamily="18" charset="0"/>
                <a:cs typeface="Times New Roman" panose="02020603050405020304" pitchFamily="18" charset="0"/>
              </a:rPr>
              <a:t>Watermelon offers </a:t>
            </a:r>
            <a:r>
              <a:rPr lang="en-US" sz="1800" b="1" dirty="0">
                <a:latin typeface="Times New Roman" panose="02020603050405020304" pitchFamily="18" charset="0"/>
                <a:cs typeface="Times New Roman" panose="02020603050405020304" pitchFamily="18" charset="0"/>
              </a:rPr>
              <a:t>flexible deployment options</a:t>
            </a:r>
            <a:r>
              <a:rPr lang="en-US" sz="1800" dirty="0">
                <a:latin typeface="Times New Roman" panose="02020603050405020304" pitchFamily="18" charset="0"/>
                <a:cs typeface="Times New Roman" panose="02020603050405020304" pitchFamily="18" charset="0"/>
              </a:rPr>
              <a:t> to suit different organizational needs, including </a:t>
            </a:r>
            <a:r>
              <a:rPr lang="en-US" sz="1800" b="1" dirty="0">
                <a:latin typeface="Times New Roman" panose="02020603050405020304" pitchFamily="18" charset="0"/>
                <a:cs typeface="Times New Roman" panose="02020603050405020304" pitchFamily="18" charset="0"/>
              </a:rPr>
              <a:t>cloud-based and on-premise</a:t>
            </a:r>
            <a:r>
              <a:rPr lang="en-US" sz="1800" dirty="0">
                <a:latin typeface="Times New Roman" panose="02020603050405020304" pitchFamily="18" charset="0"/>
                <a:cs typeface="Times New Roman" panose="02020603050405020304" pitchFamily="18" charset="0"/>
              </a:rPr>
              <a:t> solutions.</a:t>
            </a:r>
          </a:p>
          <a:p>
            <a:pPr>
              <a:buNone/>
            </a:pPr>
            <a:endParaRPr lang="en-US" sz="1800" dirty="0">
              <a:latin typeface="Times New Roman" panose="02020603050405020304" pitchFamily="18" charset="0"/>
              <a:cs typeface="Times New Roman" panose="02020603050405020304" pitchFamily="18" charset="0"/>
            </a:endParaRPr>
          </a:p>
          <a:p>
            <a:pPr>
              <a:buNone/>
            </a:pPr>
            <a:r>
              <a:rPr lang="en-US" sz="1800" b="1" dirty="0">
                <a:latin typeface="Times New Roman" panose="02020603050405020304" pitchFamily="18" charset="0"/>
                <a:cs typeface="Times New Roman" panose="02020603050405020304" pitchFamily="18" charset="0"/>
              </a:rPr>
              <a:t>1. Cloud-Based Deployment</a:t>
            </a:r>
          </a:p>
          <a:p>
            <a:pPr>
              <a:buNone/>
            </a:pPr>
            <a:r>
              <a:rPr lang="en-US" sz="1800" dirty="0">
                <a:latin typeface="Times New Roman" panose="02020603050405020304" pitchFamily="18" charset="0"/>
                <a:cs typeface="Times New Roman" panose="02020603050405020304" pitchFamily="18" charset="0"/>
              </a:rPr>
              <a:t>✅ </a:t>
            </a:r>
            <a:r>
              <a:rPr lang="en-US" sz="1800" b="1" dirty="0">
                <a:solidFill>
                  <a:schemeClr val="tx2">
                    <a:lumMod val="60000"/>
                    <a:lumOff val="40000"/>
                  </a:schemeClr>
                </a:solidFill>
                <a:latin typeface="Times New Roman" panose="02020603050405020304" pitchFamily="18" charset="0"/>
                <a:cs typeface="Times New Roman" panose="02020603050405020304" pitchFamily="18" charset="0"/>
              </a:rPr>
              <a:t>Watermelon SaaS (Software-as-a-Service)</a:t>
            </a:r>
            <a:endParaRPr lang="en-US" sz="1800" dirty="0">
              <a:solidFill>
                <a:schemeClr val="tx2">
                  <a:lumMod val="60000"/>
                  <a:lumOff val="40000"/>
                </a:schemeClr>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Fully managed by Watermelon, no setup required.</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Scalable and accessible from anywhere.</a:t>
            </a:r>
          </a:p>
          <a:p>
            <a:pPr>
              <a:buNone/>
            </a:pPr>
            <a:r>
              <a:rPr lang="en-US" sz="1800" dirty="0">
                <a:latin typeface="Times New Roman" panose="02020603050405020304" pitchFamily="18" charset="0"/>
                <a:cs typeface="Times New Roman" panose="02020603050405020304" pitchFamily="18" charset="0"/>
              </a:rPr>
              <a:t>✅</a:t>
            </a: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sz="1800" b="1" dirty="0">
                <a:solidFill>
                  <a:schemeClr val="tx2">
                    <a:lumMod val="60000"/>
                    <a:lumOff val="40000"/>
                  </a:schemeClr>
                </a:solidFill>
                <a:latin typeface="Times New Roman" panose="02020603050405020304" pitchFamily="18" charset="0"/>
                <a:cs typeface="Times New Roman" panose="02020603050405020304" pitchFamily="18" charset="0"/>
              </a:rPr>
              <a:t>Cloud-Based Customer Managed Account</a:t>
            </a:r>
            <a:endParaRPr lang="en-US" sz="1800" dirty="0">
              <a:solidFill>
                <a:schemeClr val="tx2">
                  <a:lumMod val="60000"/>
                  <a:lumOff val="40000"/>
                </a:schemeClr>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Hosted on </a:t>
            </a:r>
            <a:r>
              <a:rPr lang="en-US" sz="1800" b="1" dirty="0">
                <a:latin typeface="Times New Roman" panose="02020603050405020304" pitchFamily="18" charset="0"/>
                <a:cs typeface="Times New Roman" panose="02020603050405020304" pitchFamily="18" charset="0"/>
              </a:rPr>
              <a:t>AWS, Azure, or Google Cloud</a:t>
            </a:r>
            <a:r>
              <a:rPr lang="en-US" sz="1800" dirty="0">
                <a:latin typeface="Times New Roman" panose="02020603050405020304" pitchFamily="18" charset="0"/>
                <a:cs typeface="Times New Roman" panose="02020603050405020304" pitchFamily="18" charset="0"/>
              </a:rPr>
              <a:t> but managed by the customer.</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Offers better security and control.</a:t>
            </a:r>
          </a:p>
          <a:p>
            <a:pPr>
              <a:buNone/>
            </a:pPr>
            <a:r>
              <a:rPr lang="en-US" sz="1800" b="1" dirty="0">
                <a:latin typeface="Times New Roman" panose="02020603050405020304" pitchFamily="18" charset="0"/>
                <a:cs typeface="Times New Roman" panose="02020603050405020304" pitchFamily="18" charset="0"/>
              </a:rPr>
              <a:t>2. On-Premises Deployment</a:t>
            </a:r>
          </a:p>
          <a:p>
            <a:pPr>
              <a:buNone/>
            </a:pPr>
            <a:r>
              <a:rPr lang="en-US" sz="1800" dirty="0">
                <a:latin typeface="Times New Roman" panose="02020603050405020304" pitchFamily="18" charset="0"/>
                <a:cs typeface="Times New Roman" panose="02020603050405020304" pitchFamily="18" charset="0"/>
              </a:rPr>
              <a:t>✅ </a:t>
            </a:r>
            <a:r>
              <a:rPr lang="en-US" sz="1800" b="1" dirty="0">
                <a:solidFill>
                  <a:schemeClr val="tx2">
                    <a:lumMod val="60000"/>
                    <a:lumOff val="40000"/>
                  </a:schemeClr>
                </a:solidFill>
                <a:latin typeface="Times New Roman" panose="02020603050405020304" pitchFamily="18" charset="0"/>
                <a:cs typeface="Times New Roman" panose="02020603050405020304" pitchFamily="18" charset="0"/>
              </a:rPr>
              <a:t>Customer Managed PaaS (Platform-as-a-Service)</a:t>
            </a:r>
            <a:endParaRPr lang="en-US" sz="1800" dirty="0">
              <a:solidFill>
                <a:schemeClr val="tx2">
                  <a:lumMod val="60000"/>
                  <a:lumOff val="40000"/>
                </a:schemeClr>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Watermelon is deployed in the customer’s private cloud environment.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Ideal for enterprises requiring </a:t>
            </a:r>
            <a:r>
              <a:rPr lang="en-US" sz="1800" b="1" dirty="0">
                <a:latin typeface="Times New Roman" panose="02020603050405020304" pitchFamily="18" charset="0"/>
                <a:cs typeface="Times New Roman" panose="02020603050405020304" pitchFamily="18" charset="0"/>
              </a:rPr>
              <a:t>custom security and compliance</a:t>
            </a:r>
            <a:r>
              <a:rPr lang="en-US"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7445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extShape 5"/>
          <p:cNvSpPr/>
          <p:nvPr/>
        </p:nvSpPr>
        <p:spPr>
          <a:xfrm>
            <a:off x="457200" y="0"/>
            <a:ext cx="6019200" cy="837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defTabSz="914400">
              <a:lnSpc>
                <a:spcPct val="100000"/>
              </a:lnSpc>
            </a:pPr>
            <a:r>
              <a:rPr lang="en" sz="3200" b="1" strike="noStrike" spc="-1" dirty="0">
                <a:solidFill>
                  <a:schemeClr val="dk1"/>
                </a:solidFill>
                <a:latin typeface="Times New Roman"/>
                <a:ea typeface="DejaVu Sans"/>
              </a:rPr>
              <a:t>OverView of Watermelon</a:t>
            </a:r>
            <a:endParaRPr lang="en-IN" sz="3200" b="1" strike="noStrike" spc="-1" dirty="0">
              <a:solidFill>
                <a:srgbClr val="000000"/>
              </a:solidFill>
              <a:latin typeface="Arial"/>
            </a:endParaRPr>
          </a:p>
        </p:txBody>
      </p:sp>
      <p:sp>
        <p:nvSpPr>
          <p:cNvPr id="260" name="TextShape 6"/>
          <p:cNvSpPr/>
          <p:nvPr/>
        </p:nvSpPr>
        <p:spPr>
          <a:xfrm>
            <a:off x="6553080" y="6356520"/>
            <a:ext cx="213300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defTabSz="914400">
              <a:lnSpc>
                <a:spcPct val="100000"/>
              </a:lnSpc>
            </a:pPr>
            <a:fld id="{D2D80D74-84C4-465D-BFF3-07693C8A1CE5}" type="slidenum">
              <a:rPr lang="en-US" sz="1200" b="1" strike="noStrike" spc="-1">
                <a:solidFill>
                  <a:srgbClr val="000000"/>
                </a:solidFill>
                <a:latin typeface="Calibri"/>
                <a:ea typeface="MS PGothic"/>
              </a:rPr>
              <a:t>3</a:t>
            </a:fld>
            <a:endParaRPr lang="en-IN" sz="1200" b="0" strike="noStrike" spc="-1">
              <a:solidFill>
                <a:srgbClr val="000000"/>
              </a:solidFill>
              <a:latin typeface="Arial"/>
            </a:endParaRPr>
          </a:p>
        </p:txBody>
      </p:sp>
      <p:sp>
        <p:nvSpPr>
          <p:cNvPr id="261" name="TextShape 7"/>
          <p:cNvSpPr/>
          <p:nvPr/>
        </p:nvSpPr>
        <p:spPr>
          <a:xfrm>
            <a:off x="164160" y="1109880"/>
            <a:ext cx="8838360" cy="4838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defTabSz="914400">
              <a:lnSpc>
                <a:spcPct val="150000"/>
              </a:lnSpc>
              <a:spcBef>
                <a:spcPts val="400"/>
              </a:spcBef>
            </a:pPr>
            <a:endParaRPr lang="en-IN" sz="1900" b="0" strike="noStrike" spc="-1">
              <a:solidFill>
                <a:srgbClr val="000000"/>
              </a:solidFill>
              <a:latin typeface="Arial"/>
            </a:endParaRPr>
          </a:p>
          <a:p>
            <a:pPr defTabSz="914400">
              <a:lnSpc>
                <a:spcPct val="100000"/>
              </a:lnSpc>
              <a:spcBef>
                <a:spcPts val="400"/>
              </a:spcBef>
            </a:pPr>
            <a:endParaRPr lang="en-IN" sz="1900" b="0" strike="noStrike" spc="-1">
              <a:solidFill>
                <a:srgbClr val="000000"/>
              </a:solidFill>
              <a:latin typeface="Arial"/>
            </a:endParaRPr>
          </a:p>
          <a:p>
            <a:pPr defTabSz="914400">
              <a:lnSpc>
                <a:spcPct val="100000"/>
              </a:lnSpc>
              <a:spcBef>
                <a:spcPts val="400"/>
              </a:spcBef>
            </a:pPr>
            <a:endParaRPr lang="en-IN" sz="1900" b="0" strike="noStrike" spc="-1">
              <a:solidFill>
                <a:srgbClr val="000000"/>
              </a:solidFill>
              <a:latin typeface="Arial"/>
            </a:endParaRPr>
          </a:p>
          <a:p>
            <a:pPr defTabSz="914400">
              <a:lnSpc>
                <a:spcPct val="150000"/>
              </a:lnSpc>
              <a:spcBef>
                <a:spcPts val="400"/>
              </a:spcBef>
            </a:pPr>
            <a:endParaRPr lang="en-IN" sz="1900" b="0" strike="noStrike" spc="-1">
              <a:solidFill>
                <a:srgbClr val="000000"/>
              </a:solidFill>
              <a:latin typeface="Arial"/>
            </a:endParaRPr>
          </a:p>
          <a:p>
            <a:pPr defTabSz="914400">
              <a:lnSpc>
                <a:spcPct val="150000"/>
              </a:lnSpc>
              <a:spcBef>
                <a:spcPts val="400"/>
              </a:spcBef>
            </a:pPr>
            <a:endParaRPr lang="en-IN" sz="1900" b="0" strike="noStrike" spc="-1">
              <a:solidFill>
                <a:srgbClr val="000000"/>
              </a:solidFill>
              <a:latin typeface="Arial"/>
            </a:endParaRPr>
          </a:p>
          <a:p>
            <a:pPr defTabSz="914400">
              <a:lnSpc>
                <a:spcPct val="150000"/>
              </a:lnSpc>
              <a:spcBef>
                <a:spcPts val="400"/>
              </a:spcBef>
            </a:pPr>
            <a:endParaRPr lang="en-IN" sz="1900" b="0" strike="noStrike" spc="-1">
              <a:solidFill>
                <a:srgbClr val="000000"/>
              </a:solidFill>
              <a:latin typeface="Arial"/>
            </a:endParaRPr>
          </a:p>
          <a:p>
            <a:pPr defTabSz="914400">
              <a:lnSpc>
                <a:spcPct val="150000"/>
              </a:lnSpc>
              <a:spcBef>
                <a:spcPts val="400"/>
              </a:spcBef>
            </a:pPr>
            <a:endParaRPr lang="en-IN" sz="1900" b="0" strike="noStrike" spc="-1">
              <a:solidFill>
                <a:srgbClr val="000000"/>
              </a:solidFill>
              <a:latin typeface="Arial"/>
            </a:endParaRPr>
          </a:p>
          <a:p>
            <a:pPr defTabSz="914400">
              <a:lnSpc>
                <a:spcPct val="100000"/>
              </a:lnSpc>
              <a:spcBef>
                <a:spcPts val="400"/>
              </a:spcBef>
            </a:pPr>
            <a:endParaRPr lang="en-IN" sz="1900" b="0" strike="noStrike" spc="-1">
              <a:solidFill>
                <a:srgbClr val="000000"/>
              </a:solidFill>
              <a:latin typeface="Arial"/>
            </a:endParaRPr>
          </a:p>
          <a:p>
            <a:pPr defTabSz="914400">
              <a:lnSpc>
                <a:spcPct val="100000"/>
              </a:lnSpc>
              <a:spcBef>
                <a:spcPts val="400"/>
              </a:spcBef>
            </a:pPr>
            <a:endParaRPr lang="en-IN" sz="1900" b="0" strike="noStrike" spc="-1">
              <a:solidFill>
                <a:srgbClr val="000000"/>
              </a:solidFill>
              <a:latin typeface="Arial"/>
            </a:endParaRPr>
          </a:p>
          <a:p>
            <a:pPr defTabSz="914400">
              <a:lnSpc>
                <a:spcPct val="100000"/>
              </a:lnSpc>
              <a:spcBef>
                <a:spcPts val="400"/>
              </a:spcBef>
            </a:pPr>
            <a:endParaRPr lang="en-IN" sz="1900" b="0" strike="noStrike" spc="-1">
              <a:solidFill>
                <a:srgbClr val="000000"/>
              </a:solidFill>
              <a:latin typeface="Arial"/>
            </a:endParaRPr>
          </a:p>
          <a:p>
            <a:pPr defTabSz="914400">
              <a:lnSpc>
                <a:spcPct val="100000"/>
              </a:lnSpc>
              <a:spcBef>
                <a:spcPts val="400"/>
              </a:spcBef>
            </a:pPr>
            <a:endParaRPr lang="en-IN" sz="1900" b="0" strike="noStrike" spc="-1">
              <a:solidFill>
                <a:srgbClr val="000000"/>
              </a:solidFill>
              <a:latin typeface="Arial"/>
            </a:endParaRPr>
          </a:p>
          <a:p>
            <a:pPr defTabSz="914400">
              <a:lnSpc>
                <a:spcPct val="100000"/>
              </a:lnSpc>
              <a:spcBef>
                <a:spcPts val="400"/>
              </a:spcBef>
            </a:pPr>
            <a:endParaRPr lang="en-IN" sz="1900" b="0" strike="noStrike" spc="-1">
              <a:solidFill>
                <a:srgbClr val="000000"/>
              </a:solidFill>
              <a:latin typeface="Arial"/>
            </a:endParaRPr>
          </a:p>
        </p:txBody>
      </p:sp>
      <p:sp>
        <p:nvSpPr>
          <p:cNvPr id="262" name="PlaceHolder 1"/>
          <p:cNvSpPr>
            <a:spLocks noGrp="1"/>
          </p:cNvSpPr>
          <p:nvPr>
            <p:ph type="subTitle"/>
          </p:nvPr>
        </p:nvSpPr>
        <p:spPr>
          <a:xfrm>
            <a:off x="277380" y="1854641"/>
            <a:ext cx="8589240" cy="2434691"/>
          </a:xfrm>
          <a:prstGeom prst="rect">
            <a:avLst/>
          </a:prstGeom>
          <a:noFill/>
          <a:ln w="0">
            <a:noFill/>
          </a:ln>
        </p:spPr>
        <p:txBody>
          <a:bodyPr lIns="0" tIns="0" rIns="0" bIns="0" anchor="ctr">
            <a:noAutofit/>
          </a:bodyPr>
          <a:lstStyle/>
          <a:p>
            <a:r>
              <a:rPr lang="en-IN" sz="2000" b="1" strike="noStrike" spc="-1" dirty="0">
                <a:solidFill>
                  <a:srgbClr val="000000"/>
                </a:solidFill>
                <a:latin typeface="Times New Roman"/>
              </a:rPr>
              <a:t>What  is Watermelon?</a:t>
            </a:r>
            <a:endParaRPr lang="en-IN" sz="2000" spc="-1" dirty="0">
              <a:solidFill>
                <a:srgbClr val="000000"/>
              </a:solidFill>
              <a:latin typeface="Times New Roman"/>
              <a:ea typeface="Microsoft YaHei"/>
            </a:endParaRPr>
          </a:p>
          <a:p>
            <a:endParaRPr lang="en-IN" sz="2000" b="0" strike="noStrike" spc="-1" dirty="0">
              <a:solidFill>
                <a:srgbClr val="000000"/>
              </a:solidFill>
              <a:latin typeface="Times New Roman"/>
              <a:ea typeface="Microsoft YaHei"/>
            </a:endParaRPr>
          </a:p>
          <a:p>
            <a:r>
              <a:rPr lang="en-IN" sz="1800" b="0" strike="noStrike" spc="-1" dirty="0">
                <a:solidFill>
                  <a:srgbClr val="000000"/>
                </a:solidFill>
                <a:latin typeface="Times New Roman"/>
              </a:rPr>
              <a:t>Watermelon is the World’s only Enterprise Reliability Platform designed to address the crucial challenge faced by enterprises in ensuring the reliability of their software applications. In today's digital age, software reliability is paramount, yet many enterprises struggle to achieve it.</a:t>
            </a:r>
            <a:endParaRPr lang="en-IN" sz="1800" b="0" strike="noStrike" spc="-1" dirty="0">
              <a:solidFill>
                <a:srgbClr val="000000"/>
              </a:solidFill>
              <a:latin typeface="Times New Roman"/>
              <a:ea typeface="Microsoft YaHei"/>
            </a:endParaRPr>
          </a:p>
          <a:p>
            <a:r>
              <a:rPr lang="en-IN" sz="1800" b="0" strike="noStrike" spc="-1" dirty="0">
                <a:solidFill>
                  <a:srgbClr val="000000"/>
                </a:solidFill>
                <a:latin typeface="Times New Roman"/>
              </a:rPr>
              <a:t>The common understanding of Reliability is “Availability.” As an example, the car illustrated in the above picture is “available.” However, it is definitely not reliable. Technology in general, and software in specific, is no different.</a:t>
            </a:r>
            <a:endParaRPr lang="en-IN" sz="1800" b="0" strike="noStrike" spc="-1" dirty="0">
              <a:solidFill>
                <a:srgbClr val="000000"/>
              </a:solidFill>
              <a:latin typeface="Times New Roman"/>
              <a:ea typeface="Microsoft YaHei"/>
            </a:endParaRPr>
          </a:p>
        </p:txBody>
      </p:sp>
      <p:pic>
        <p:nvPicPr>
          <p:cNvPr id="3" name="Picture 2">
            <a:extLst>
              <a:ext uri="{FF2B5EF4-FFF2-40B4-BE49-F238E27FC236}">
                <a16:creationId xmlns:a16="http://schemas.microsoft.com/office/drawing/2014/main" id="{771F4E57-B3F1-4B3C-F783-72CF98B7B3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8421" y="1279950"/>
            <a:ext cx="773405" cy="773405"/>
          </a:xfrm>
          <a:prstGeom prst="rect">
            <a:avLst/>
          </a:prstGeom>
        </p:spPr>
      </p:pic>
      <p:sp>
        <p:nvSpPr>
          <p:cNvPr id="5" name="TextBox 4">
            <a:extLst>
              <a:ext uri="{FF2B5EF4-FFF2-40B4-BE49-F238E27FC236}">
                <a16:creationId xmlns:a16="http://schemas.microsoft.com/office/drawing/2014/main" id="{E6F3D354-3057-261E-4F26-EAD88B06ACFA}"/>
              </a:ext>
            </a:extLst>
          </p:cNvPr>
          <p:cNvSpPr txBox="1"/>
          <p:nvPr/>
        </p:nvSpPr>
        <p:spPr>
          <a:xfrm>
            <a:off x="4898436" y="1343488"/>
            <a:ext cx="2638436" cy="646331"/>
          </a:xfrm>
          <a:prstGeom prst="rect">
            <a:avLst/>
          </a:prstGeom>
          <a:noFill/>
        </p:spPr>
        <p:txBody>
          <a:bodyPr wrap="square">
            <a:spAutoFit/>
          </a:bodyPr>
          <a:lstStyle/>
          <a:p>
            <a:pPr algn="ctr"/>
            <a:r>
              <a:rPr lang="en-IN" sz="3600" b="1" strike="noStrike" spc="-1" dirty="0">
                <a:solidFill>
                  <a:srgbClr val="000000"/>
                </a:solidFill>
                <a:latin typeface="Times New Roman"/>
              </a:rPr>
              <a:t>Watermelon</a:t>
            </a:r>
            <a:endParaRPr lang="en-US" sz="3600" dirty="0"/>
          </a:p>
        </p:txBody>
      </p:sp>
      <p:pic>
        <p:nvPicPr>
          <p:cNvPr id="7" name="Picture 6">
            <a:extLst>
              <a:ext uri="{FF2B5EF4-FFF2-40B4-BE49-F238E27FC236}">
                <a16:creationId xmlns:a16="http://schemas.microsoft.com/office/drawing/2014/main" id="{2A838832-7724-A4B0-EE27-5BD26976A5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431" y="4525362"/>
            <a:ext cx="3512389" cy="1944391"/>
          </a:xfrm>
          <a:prstGeom prst="rect">
            <a:avLst/>
          </a:prstGeom>
        </p:spPr>
      </p:pic>
      <p:pic>
        <p:nvPicPr>
          <p:cNvPr id="9" name="Picture 8">
            <a:extLst>
              <a:ext uri="{FF2B5EF4-FFF2-40B4-BE49-F238E27FC236}">
                <a16:creationId xmlns:a16="http://schemas.microsoft.com/office/drawing/2014/main" id="{DB8DCF35-0E64-46E3-5A3A-391A999728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05091" y="4348592"/>
            <a:ext cx="3782899" cy="212116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97222F-A7F1-5D30-E645-11EA9B5FCF93}"/>
              </a:ext>
            </a:extLst>
          </p:cNvPr>
          <p:cNvSpPr>
            <a:spLocks noGrp="1"/>
          </p:cNvSpPr>
          <p:nvPr>
            <p:ph/>
          </p:nvPr>
        </p:nvSpPr>
        <p:spPr>
          <a:xfrm>
            <a:off x="457380" y="1003727"/>
            <a:ext cx="8229240" cy="2524564"/>
          </a:xfrm>
        </p:spPr>
        <p:txBody>
          <a:bodyPr>
            <a:normAutofit/>
          </a:bodyPr>
          <a:lstStyle/>
          <a:p>
            <a:pPr>
              <a:buNone/>
            </a:pPr>
            <a:r>
              <a:rPr lang="en-US" sz="1800" dirty="0">
                <a:latin typeface="Times New Roman" panose="02020603050405020304" pitchFamily="18" charset="0"/>
                <a:cs typeface="Times New Roman" panose="02020603050405020304" pitchFamily="18" charset="0"/>
              </a:rPr>
              <a:t>✅ </a:t>
            </a:r>
            <a:r>
              <a:rPr lang="en-US" sz="1800" b="1" dirty="0">
                <a:solidFill>
                  <a:schemeClr val="tx2">
                    <a:lumMod val="60000"/>
                    <a:lumOff val="40000"/>
                  </a:schemeClr>
                </a:solidFill>
                <a:latin typeface="Times New Roman" panose="02020603050405020304" pitchFamily="18" charset="0"/>
                <a:cs typeface="Times New Roman" panose="02020603050405020304" pitchFamily="18" charset="0"/>
              </a:rPr>
              <a:t>On-Premises VM-Based Deployment</a:t>
            </a:r>
            <a:endParaRPr lang="en-US" sz="1800" dirty="0">
              <a:solidFill>
                <a:schemeClr val="tx2">
                  <a:lumMod val="60000"/>
                  <a:lumOff val="40000"/>
                </a:schemeClr>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Deployed on the company’s </a:t>
            </a:r>
            <a:r>
              <a:rPr lang="en-US" sz="1800" b="1" dirty="0">
                <a:latin typeface="Times New Roman" panose="02020603050405020304" pitchFamily="18" charset="0"/>
                <a:cs typeface="Times New Roman" panose="02020603050405020304" pitchFamily="18" charset="0"/>
              </a:rPr>
              <a:t>own infrastructure</a:t>
            </a:r>
            <a:r>
              <a:rPr lang="en-US" sz="1800" dirty="0">
                <a:latin typeface="Times New Roman" panose="02020603050405020304" pitchFamily="18" charset="0"/>
                <a:cs typeface="Times New Roman" panose="02020603050405020304" pitchFamily="18" charset="0"/>
              </a:rPr>
              <a:t> (physical or virtual machines).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Offers </a:t>
            </a:r>
            <a:r>
              <a:rPr lang="en-US" sz="1800" b="1" dirty="0">
                <a:latin typeface="Times New Roman" panose="02020603050405020304" pitchFamily="18" charset="0"/>
                <a:cs typeface="Times New Roman" panose="02020603050405020304" pitchFamily="18" charset="0"/>
              </a:rPr>
              <a:t>complete control over data security</a:t>
            </a:r>
            <a:r>
              <a:rPr lang="en-US" sz="1800" dirty="0">
                <a:latin typeface="Times New Roman" panose="02020603050405020304" pitchFamily="18" charset="0"/>
                <a:cs typeface="Times New Roman" panose="02020603050405020304" pitchFamily="18" charset="0"/>
              </a:rPr>
              <a:t> but requires maintenance.</a:t>
            </a:r>
          </a:p>
          <a:p>
            <a:pPr>
              <a:buNone/>
            </a:pPr>
            <a:r>
              <a:rPr lang="en-US" sz="1800" b="1" dirty="0">
                <a:latin typeface="Times New Roman" panose="02020603050405020304" pitchFamily="18" charset="0"/>
                <a:cs typeface="Times New Roman" panose="02020603050405020304" pitchFamily="18" charset="0"/>
              </a:rPr>
              <a:t>3. Hybrid Deployment</a:t>
            </a:r>
          </a:p>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Best of both worlds:</a:t>
            </a:r>
            <a:r>
              <a:rPr lang="en-US" sz="1800" dirty="0">
                <a:latin typeface="Times New Roman" panose="02020603050405020304" pitchFamily="18" charset="0"/>
                <a:cs typeface="Times New Roman" panose="02020603050405020304" pitchFamily="18" charset="0"/>
              </a:rPr>
              <a:t> Some components in the cloud, others on-premises.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Useful for companies </a:t>
            </a:r>
            <a:r>
              <a:rPr lang="en-US" sz="1800" b="1" dirty="0">
                <a:latin typeface="Times New Roman" panose="02020603050405020304" pitchFamily="18" charset="0"/>
                <a:cs typeface="Times New Roman" panose="02020603050405020304" pitchFamily="18" charset="0"/>
              </a:rPr>
              <a:t>migrating to cloud</a:t>
            </a:r>
            <a:r>
              <a:rPr lang="en-US" sz="1800" dirty="0">
                <a:latin typeface="Times New Roman" panose="02020603050405020304" pitchFamily="18" charset="0"/>
                <a:cs typeface="Times New Roman" panose="02020603050405020304" pitchFamily="18" charset="0"/>
              </a:rPr>
              <a:t> while maintaining sensitive data on-site.</a:t>
            </a:r>
          </a:p>
          <a:p>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31538DB-6737-650E-74A9-827ADC8193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237" y="3528291"/>
            <a:ext cx="4616971" cy="3081828"/>
          </a:xfrm>
          <a:prstGeom prst="rect">
            <a:avLst/>
          </a:prstGeom>
        </p:spPr>
      </p:pic>
      <p:pic>
        <p:nvPicPr>
          <p:cNvPr id="7" name="Picture 6">
            <a:extLst>
              <a:ext uri="{FF2B5EF4-FFF2-40B4-BE49-F238E27FC236}">
                <a16:creationId xmlns:a16="http://schemas.microsoft.com/office/drawing/2014/main" id="{2C83B5F0-EB30-DC63-728A-DF6B62D9B7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0208" y="3939061"/>
            <a:ext cx="4078715" cy="2260288"/>
          </a:xfrm>
          <a:prstGeom prst="rect">
            <a:avLst/>
          </a:prstGeom>
        </p:spPr>
      </p:pic>
    </p:spTree>
    <p:extLst>
      <p:ext uri="{BB962C8B-B14F-4D97-AF65-F5344CB8AC3E}">
        <p14:creationId xmlns:p14="http://schemas.microsoft.com/office/powerpoint/2010/main" val="161366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7579-54A7-2D1D-5AD9-F5344274FCFA}"/>
              </a:ext>
            </a:extLst>
          </p:cNvPr>
          <p:cNvSpPr>
            <a:spLocks noGrp="1"/>
          </p:cNvSpPr>
          <p:nvPr>
            <p:ph type="title"/>
          </p:nvPr>
        </p:nvSpPr>
        <p:spPr>
          <a:xfrm>
            <a:off x="327891" y="249382"/>
            <a:ext cx="8229240" cy="383927"/>
          </a:xfrm>
        </p:spPr>
        <p:txBody>
          <a:bodyPr/>
          <a:lstStyle/>
          <a:p>
            <a:r>
              <a:rPr lang="en-US" sz="2800" dirty="0">
                <a:latin typeface="Times New Roman" panose="02020603050405020304" pitchFamily="18" charset="0"/>
                <a:cs typeface="Times New Roman" panose="02020603050405020304" pitchFamily="18" charset="0"/>
              </a:rPr>
              <a:t>System Testing Strategies in Watermelon</a:t>
            </a:r>
          </a:p>
        </p:txBody>
      </p:sp>
      <p:sp>
        <p:nvSpPr>
          <p:cNvPr id="3" name="Content Placeholder 2">
            <a:extLst>
              <a:ext uri="{FF2B5EF4-FFF2-40B4-BE49-F238E27FC236}">
                <a16:creationId xmlns:a16="http://schemas.microsoft.com/office/drawing/2014/main" id="{A6DAB5E7-8C17-FDCF-13C9-E387A4FB730C}"/>
              </a:ext>
            </a:extLst>
          </p:cNvPr>
          <p:cNvSpPr>
            <a:spLocks noGrp="1"/>
          </p:cNvSpPr>
          <p:nvPr>
            <p:ph/>
          </p:nvPr>
        </p:nvSpPr>
        <p:spPr>
          <a:xfrm>
            <a:off x="316345" y="1025237"/>
            <a:ext cx="8511309" cy="5412508"/>
          </a:xfrm>
        </p:spPr>
        <p:txBody>
          <a:bodyPr>
            <a:normAutofit/>
          </a:bodyPr>
          <a:lstStyle/>
          <a:p>
            <a:pPr>
              <a:buNone/>
            </a:pPr>
            <a:r>
              <a:rPr lang="en-US" sz="1800" dirty="0">
                <a:latin typeface="Times New Roman" panose="02020603050405020304" pitchFamily="18" charset="0"/>
                <a:cs typeface="Times New Roman" panose="02020603050405020304" pitchFamily="18" charset="0"/>
              </a:rPr>
              <a:t>To ensure high-quality software, Watermelon follows a comprehensive testing strategy with multiple testing types.</a:t>
            </a:r>
          </a:p>
          <a:p>
            <a:pPr>
              <a:buNone/>
            </a:pPr>
            <a:endParaRPr lang="en-US" sz="1800" dirty="0">
              <a:latin typeface="Times New Roman" panose="02020603050405020304" pitchFamily="18" charset="0"/>
              <a:cs typeface="Times New Roman" panose="02020603050405020304" pitchFamily="18" charset="0"/>
            </a:endParaRPr>
          </a:p>
          <a:p>
            <a:pPr>
              <a:buNone/>
            </a:pPr>
            <a:r>
              <a:rPr lang="en-US" sz="1800" b="1" dirty="0">
                <a:latin typeface="Times New Roman" panose="02020603050405020304" pitchFamily="18" charset="0"/>
                <a:cs typeface="Times New Roman" panose="02020603050405020304" pitchFamily="18" charset="0"/>
              </a:rPr>
              <a:t>1. Unit Testing</a:t>
            </a:r>
          </a:p>
          <a:p>
            <a:pPr>
              <a:buNone/>
            </a:pPr>
            <a:r>
              <a:rPr lang="en-US" sz="1800" dirty="0">
                <a:latin typeface="Times New Roman" panose="02020603050405020304" pitchFamily="18" charset="0"/>
                <a:cs typeface="Times New Roman" panose="02020603050405020304" pitchFamily="18" charset="0"/>
              </a:rPr>
              <a:t>    ✅ Focuses on testing individual components.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Ensures that each function or module works correctly in isolation.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a:solidFill>
                  <a:schemeClr val="accent2"/>
                </a:solidFill>
                <a:latin typeface="Times New Roman" panose="02020603050405020304" pitchFamily="18" charset="0"/>
                <a:cs typeface="Times New Roman" panose="02020603050405020304" pitchFamily="18" charset="0"/>
              </a:rPr>
              <a:t>Example</a:t>
            </a:r>
            <a:r>
              <a:rPr lang="en-US" sz="1800" dirty="0">
                <a:latin typeface="Times New Roman" panose="02020603050405020304" pitchFamily="18" charset="0"/>
                <a:cs typeface="Times New Roman" panose="02020603050405020304" pitchFamily="18" charset="0"/>
              </a:rPr>
              <a:t>: Validating Watermelon’s self-healing algorithm at a function level.</a:t>
            </a:r>
          </a:p>
          <a:p>
            <a:pPr>
              <a:buNone/>
            </a:pPr>
            <a:endParaRPr lang="en-US" sz="1800" dirty="0">
              <a:latin typeface="Times New Roman" panose="02020603050405020304" pitchFamily="18" charset="0"/>
              <a:cs typeface="Times New Roman" panose="02020603050405020304" pitchFamily="18" charset="0"/>
            </a:endParaRPr>
          </a:p>
          <a:p>
            <a:pPr>
              <a:buNone/>
            </a:pPr>
            <a:r>
              <a:rPr lang="en-US" sz="1800" b="1"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Integration Testing</a:t>
            </a:r>
          </a:p>
          <a:p>
            <a:r>
              <a:rPr lang="en-US" sz="1800" dirty="0">
                <a:latin typeface="Times New Roman" panose="02020603050405020304" pitchFamily="18" charset="0"/>
                <a:cs typeface="Times New Roman" panose="02020603050405020304" pitchFamily="18" charset="0"/>
              </a:rPr>
              <a:t>✅ Tests interactions between different modules.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Ensures smooth data flow between Test Execution Engine, AI Optimization, and Reporting Module.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a:solidFill>
                  <a:schemeClr val="accent2"/>
                </a:solidFill>
                <a:latin typeface="Times New Roman" panose="02020603050405020304" pitchFamily="18" charset="0"/>
                <a:cs typeface="Times New Roman" panose="02020603050405020304" pitchFamily="18" charset="0"/>
              </a:rPr>
              <a:t>Example</a:t>
            </a:r>
            <a:r>
              <a:rPr lang="en-US" sz="1800" dirty="0">
                <a:latin typeface="Times New Roman" panose="02020603050405020304" pitchFamily="18" charset="0"/>
                <a:cs typeface="Times New Roman" panose="02020603050405020304" pitchFamily="18" charset="0"/>
              </a:rPr>
              <a:t>: Checking if test execution results are correctly synced with JIRA/Azure DevOps.</a:t>
            </a:r>
          </a:p>
          <a:p>
            <a:endParaRPr lang="en-US" sz="1800" dirty="0">
              <a:latin typeface="Times New Roman" panose="02020603050405020304" pitchFamily="18" charset="0"/>
              <a:cs typeface="Times New Roman" panose="02020603050405020304" pitchFamily="18" charset="0"/>
            </a:endParaRPr>
          </a:p>
          <a:p>
            <a:pPr>
              <a:buNone/>
            </a:pPr>
            <a:r>
              <a:rPr lang="en-US" sz="1900" b="1" dirty="0">
                <a:latin typeface="Times New Roman" panose="02020603050405020304" pitchFamily="18" charset="0"/>
                <a:cs typeface="Times New Roman" panose="02020603050405020304" pitchFamily="18" charset="0"/>
              </a:rPr>
              <a:t>3. Performance Testing</a:t>
            </a:r>
          </a:p>
          <a:p>
            <a:pPr>
              <a:buNone/>
            </a:pPr>
            <a:r>
              <a:rPr lang="en-US" sz="1900" dirty="0">
                <a:latin typeface="Times New Roman" panose="02020603050405020304" pitchFamily="18" charset="0"/>
                <a:cs typeface="Times New Roman" panose="02020603050405020304" pitchFamily="18" charset="0"/>
              </a:rPr>
              <a:t>    ✅ Evaluates execution speed, scalability, and system stability.</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 Includes:</a:t>
            </a:r>
          </a:p>
          <a:p>
            <a:pPr>
              <a:buFont typeface="Arial" panose="020B0604020202020204" pitchFamily="34" charset="0"/>
              <a:buChar char="•"/>
            </a:pPr>
            <a:r>
              <a:rPr lang="en-US" sz="1900" dirty="0">
                <a:solidFill>
                  <a:schemeClr val="tx2">
                    <a:lumMod val="60000"/>
                    <a:lumOff val="40000"/>
                  </a:schemeClr>
                </a:solidFill>
                <a:latin typeface="Times New Roman" panose="02020603050405020304" pitchFamily="18" charset="0"/>
                <a:cs typeface="Times New Roman" panose="02020603050405020304" pitchFamily="18" charset="0"/>
              </a:rPr>
              <a:t>Load Testing </a:t>
            </a:r>
            <a:r>
              <a:rPr lang="en-US" sz="1900" dirty="0">
                <a:latin typeface="Times New Roman" panose="02020603050405020304" pitchFamily="18" charset="0"/>
                <a:cs typeface="Times New Roman" panose="02020603050405020304" pitchFamily="18" charset="0"/>
              </a:rPr>
              <a:t>– Testing performance under normal conditions.</a:t>
            </a:r>
          </a:p>
          <a:p>
            <a:pPr>
              <a:buFont typeface="Arial" panose="020B0604020202020204" pitchFamily="34" charset="0"/>
              <a:buChar char="•"/>
            </a:pPr>
            <a:r>
              <a:rPr lang="en-US" sz="1900" dirty="0">
                <a:solidFill>
                  <a:schemeClr val="tx2">
                    <a:lumMod val="60000"/>
                    <a:lumOff val="40000"/>
                  </a:schemeClr>
                </a:solidFill>
                <a:latin typeface="Times New Roman" panose="02020603050405020304" pitchFamily="18" charset="0"/>
                <a:cs typeface="Times New Roman" panose="02020603050405020304" pitchFamily="18" charset="0"/>
              </a:rPr>
              <a:t>Stress Testing </a:t>
            </a:r>
            <a:r>
              <a:rPr lang="en-US" sz="1900" dirty="0">
                <a:latin typeface="Times New Roman" panose="02020603050405020304" pitchFamily="18" charset="0"/>
                <a:cs typeface="Times New Roman" panose="02020603050405020304" pitchFamily="18" charset="0"/>
              </a:rPr>
              <a:t>– Checking how Watermelon handles extreme loads.</a:t>
            </a:r>
          </a:p>
          <a:p>
            <a:pPr>
              <a:buFont typeface="Arial" panose="020B0604020202020204" pitchFamily="34" charset="0"/>
              <a:buChar char="•"/>
            </a:pPr>
            <a:r>
              <a:rPr lang="en-US" sz="1900" dirty="0">
                <a:solidFill>
                  <a:schemeClr val="tx2">
                    <a:lumMod val="60000"/>
                    <a:lumOff val="40000"/>
                  </a:schemeClr>
                </a:solidFill>
                <a:latin typeface="Times New Roman" panose="02020603050405020304" pitchFamily="18" charset="0"/>
                <a:cs typeface="Times New Roman" panose="02020603050405020304" pitchFamily="18" charset="0"/>
              </a:rPr>
              <a:t>Scalability Testing </a:t>
            </a:r>
            <a:r>
              <a:rPr lang="en-US" sz="1900" dirty="0">
                <a:latin typeface="Times New Roman" panose="02020603050405020304" pitchFamily="18" charset="0"/>
                <a:cs typeface="Times New Roman" panose="02020603050405020304" pitchFamily="18" charset="0"/>
              </a:rPr>
              <a:t>– Ensuring smooth operation with large test suites.</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2741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5F6926-30D6-70C9-AB75-825B0041BCC0}"/>
              </a:ext>
            </a:extLst>
          </p:cNvPr>
          <p:cNvSpPr>
            <a:spLocks noGrp="1"/>
          </p:cNvSpPr>
          <p:nvPr>
            <p:ph/>
          </p:nvPr>
        </p:nvSpPr>
        <p:spPr>
          <a:xfrm>
            <a:off x="374253" y="1253539"/>
            <a:ext cx="5767929" cy="2598025"/>
          </a:xfrm>
        </p:spPr>
        <p:txBody>
          <a:bodyPr>
            <a:normAutofit/>
          </a:bodyPr>
          <a:lstStyle/>
          <a:p>
            <a:pPr>
              <a:buNone/>
            </a:pPr>
            <a:r>
              <a:rPr lang="en-US" sz="1800" b="1" dirty="0">
                <a:latin typeface="Times New Roman" panose="02020603050405020304" pitchFamily="18" charset="0"/>
                <a:cs typeface="Times New Roman" panose="02020603050405020304" pitchFamily="18" charset="0"/>
              </a:rPr>
              <a:t>4. Security Testing</a:t>
            </a:r>
          </a:p>
          <a:p>
            <a:pPr>
              <a:buNone/>
            </a:pPr>
            <a:r>
              <a:rPr lang="en-US" sz="1800" dirty="0">
                <a:latin typeface="Times New Roman" panose="02020603050405020304" pitchFamily="18" charset="0"/>
                <a:cs typeface="Times New Roman" panose="02020603050405020304" pitchFamily="18" charset="0"/>
              </a:rPr>
              <a:t>✅ Validates secure data handling and access control.</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Includes:</a:t>
            </a:r>
          </a:p>
          <a:p>
            <a:pPr>
              <a:buFont typeface="Arial" panose="020B0604020202020204" pitchFamily="34" charset="0"/>
              <a:buChar char="•"/>
            </a:pP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Penetration Testing </a:t>
            </a:r>
            <a:r>
              <a:rPr lang="en-US" sz="1800" dirty="0">
                <a:latin typeface="Times New Roman" panose="02020603050405020304" pitchFamily="18" charset="0"/>
                <a:cs typeface="Times New Roman" panose="02020603050405020304" pitchFamily="18" charset="0"/>
              </a:rPr>
              <a:t>– Simulating cyberattacks to identify vulnerabilities.</a:t>
            </a:r>
          </a:p>
          <a:p>
            <a:pPr>
              <a:buFont typeface="Arial" panose="020B0604020202020204" pitchFamily="34" charset="0"/>
              <a:buChar char="•"/>
            </a:pPr>
            <a:r>
              <a:rPr lang="en-US" sz="1800" dirty="0">
                <a:solidFill>
                  <a:schemeClr val="tx2">
                    <a:lumMod val="60000"/>
                    <a:lumOff val="40000"/>
                  </a:schemeClr>
                </a:solidFill>
                <a:latin typeface="Times New Roman" panose="02020603050405020304" pitchFamily="18" charset="0"/>
                <a:cs typeface="Times New Roman" panose="02020603050405020304" pitchFamily="18" charset="0"/>
              </a:rPr>
              <a:t>Authentication Testing </a:t>
            </a:r>
            <a:r>
              <a:rPr lang="en-US" sz="1800" dirty="0">
                <a:latin typeface="Times New Roman" panose="02020603050405020304" pitchFamily="18" charset="0"/>
                <a:cs typeface="Times New Roman" panose="02020603050405020304" pitchFamily="18" charset="0"/>
              </a:rPr>
              <a:t>– Ensuring only authorized users can access test cases.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Example: Preventing unauthorized modifications to critical test scripts.</a:t>
            </a:r>
          </a:p>
          <a:p>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00B509C-4254-5FC3-BB60-E5082ADB98E3}"/>
              </a:ext>
            </a:extLst>
          </p:cNvPr>
          <p:cNvPicPr>
            <a:picLocks noChangeAspect="1"/>
          </p:cNvPicPr>
          <p:nvPr/>
        </p:nvPicPr>
        <p:blipFill>
          <a:blip r:embed="rId2"/>
          <a:stretch>
            <a:fillRect/>
          </a:stretch>
        </p:blipFill>
        <p:spPr>
          <a:xfrm>
            <a:off x="6368082" y="1137660"/>
            <a:ext cx="2401665" cy="4302558"/>
          </a:xfrm>
          <a:prstGeom prst="rect">
            <a:avLst/>
          </a:prstGeom>
        </p:spPr>
      </p:pic>
      <p:pic>
        <p:nvPicPr>
          <p:cNvPr id="4" name="Picture 3">
            <a:extLst>
              <a:ext uri="{FF2B5EF4-FFF2-40B4-BE49-F238E27FC236}">
                <a16:creationId xmlns:a16="http://schemas.microsoft.com/office/drawing/2014/main" id="{C53FC4FA-43F2-2F74-C910-8218A8A43C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034" y="3808655"/>
            <a:ext cx="4292457" cy="2306395"/>
          </a:xfrm>
          <a:prstGeom prst="rect">
            <a:avLst/>
          </a:prstGeom>
        </p:spPr>
      </p:pic>
    </p:spTree>
    <p:extLst>
      <p:ext uri="{BB962C8B-B14F-4D97-AF65-F5344CB8AC3E}">
        <p14:creationId xmlns:p14="http://schemas.microsoft.com/office/powerpoint/2010/main" val="3357854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C07CA-0A4F-9C62-14CA-58313471CD44}"/>
              </a:ext>
            </a:extLst>
          </p:cNvPr>
          <p:cNvSpPr>
            <a:spLocks noGrp="1"/>
          </p:cNvSpPr>
          <p:nvPr>
            <p:ph type="title"/>
          </p:nvPr>
        </p:nvSpPr>
        <p:spPr>
          <a:xfrm>
            <a:off x="457380" y="1134163"/>
            <a:ext cx="8229240" cy="354473"/>
          </a:xfrm>
        </p:spPr>
        <p:txBody>
          <a:bodyPr/>
          <a:lstStyle/>
          <a:p>
            <a:pPr algn="ctr"/>
            <a:r>
              <a:rPr lang="en-US" sz="2800" dirty="0">
                <a:latin typeface="Times New Roman" panose="02020603050405020304" pitchFamily="18" charset="0"/>
                <a:cs typeface="Times New Roman" panose="02020603050405020304" pitchFamily="18" charset="0"/>
              </a:rPr>
              <a:t>Results &amp; Benefits of Using Watermelon</a:t>
            </a:r>
          </a:p>
        </p:txBody>
      </p:sp>
      <p:sp>
        <p:nvSpPr>
          <p:cNvPr id="3" name="Content Placeholder 2">
            <a:extLst>
              <a:ext uri="{FF2B5EF4-FFF2-40B4-BE49-F238E27FC236}">
                <a16:creationId xmlns:a16="http://schemas.microsoft.com/office/drawing/2014/main" id="{BB7670A8-755A-4466-B443-C188B2FF5FAB}"/>
              </a:ext>
            </a:extLst>
          </p:cNvPr>
          <p:cNvSpPr>
            <a:spLocks noGrp="1"/>
          </p:cNvSpPr>
          <p:nvPr>
            <p:ph/>
          </p:nvPr>
        </p:nvSpPr>
        <p:spPr>
          <a:xfrm>
            <a:off x="457380" y="1813818"/>
            <a:ext cx="8229240" cy="4562764"/>
          </a:xfrm>
        </p:spPr>
        <p:txBody>
          <a:bodyPr>
            <a:normAutofit/>
          </a:bodyPr>
          <a:lstStyle/>
          <a:p>
            <a:pPr>
              <a:buNone/>
            </a:pPr>
            <a:r>
              <a:rPr lang="en-US" sz="1800" dirty="0">
                <a:latin typeface="Times New Roman" panose="02020603050405020304" pitchFamily="18" charset="0"/>
                <a:cs typeface="Times New Roman" panose="02020603050405020304" pitchFamily="18" charset="0"/>
              </a:rPr>
              <a:t>Watermelon provides </a:t>
            </a:r>
            <a:r>
              <a:rPr lang="en-US" sz="1800" b="1" dirty="0">
                <a:latin typeface="Times New Roman" panose="02020603050405020304" pitchFamily="18" charset="0"/>
                <a:cs typeface="Times New Roman" panose="02020603050405020304" pitchFamily="18" charset="0"/>
              </a:rPr>
              <a:t>AI-driven automation</a:t>
            </a:r>
            <a:r>
              <a:rPr lang="en-US" sz="1800" dirty="0">
                <a:latin typeface="Times New Roman" panose="02020603050405020304" pitchFamily="18" charset="0"/>
                <a:cs typeface="Times New Roman" panose="02020603050405020304" pitchFamily="18" charset="0"/>
              </a:rPr>
              <a:t> to </a:t>
            </a:r>
            <a:r>
              <a:rPr lang="en-US" sz="1800" b="1" dirty="0">
                <a:latin typeface="Times New Roman" panose="02020603050405020304" pitchFamily="18" charset="0"/>
                <a:cs typeface="Times New Roman" panose="02020603050405020304" pitchFamily="18" charset="0"/>
              </a:rPr>
              <a:t>improve software quality, accelerate testing, and reduce costs</a:t>
            </a:r>
            <a:r>
              <a:rPr lang="en-US" sz="1800" dirty="0">
                <a:latin typeface="Times New Roman" panose="02020603050405020304" pitchFamily="18" charset="0"/>
                <a:cs typeface="Times New Roman" panose="02020603050405020304" pitchFamily="18" charset="0"/>
              </a:rPr>
              <a:t>.</a:t>
            </a:r>
          </a:p>
          <a:p>
            <a:pPr>
              <a:buNone/>
            </a:pPr>
            <a:endParaRPr lang="en-US" sz="1800" dirty="0">
              <a:latin typeface="Times New Roman" panose="02020603050405020304" pitchFamily="18" charset="0"/>
              <a:cs typeface="Times New Roman" panose="02020603050405020304" pitchFamily="18" charset="0"/>
            </a:endParaRPr>
          </a:p>
          <a:p>
            <a:pPr>
              <a:buNone/>
            </a:pPr>
            <a:r>
              <a:rPr lang="en-US" sz="1800" b="1" dirty="0">
                <a:latin typeface="Times New Roman" panose="02020603050405020304" pitchFamily="18" charset="0"/>
                <a:cs typeface="Times New Roman" panose="02020603050405020304" pitchFamily="18" charset="0"/>
              </a:rPr>
              <a:t>1. Faster Test Execution 🚀</a:t>
            </a:r>
          </a:p>
          <a:p>
            <a:pPr>
              <a:buNone/>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70% reduction in execution time</a:t>
            </a:r>
            <a:r>
              <a:rPr lang="en-US" sz="1800" dirty="0">
                <a:latin typeface="Times New Roman" panose="02020603050405020304" pitchFamily="18" charset="0"/>
                <a:cs typeface="Times New Roman" panose="02020603050405020304" pitchFamily="18" charset="0"/>
              </a:rPr>
              <a:t> using AI-optimized test selection.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Supports </a:t>
            </a:r>
            <a:r>
              <a:rPr lang="en-US" sz="1800" b="1" dirty="0">
                <a:latin typeface="Times New Roman" panose="02020603050405020304" pitchFamily="18" charset="0"/>
                <a:cs typeface="Times New Roman" panose="02020603050405020304" pitchFamily="18" charset="0"/>
              </a:rPr>
              <a:t>parallel execution</a:t>
            </a:r>
            <a:r>
              <a:rPr lang="en-US" sz="1800" dirty="0">
                <a:latin typeface="Times New Roman" panose="02020603050405020304" pitchFamily="18" charset="0"/>
                <a:cs typeface="Times New Roman" panose="02020603050405020304" pitchFamily="18" charset="0"/>
              </a:rPr>
              <a:t> across multiple platforms.</a:t>
            </a:r>
          </a:p>
          <a:p>
            <a:pPr>
              <a:buNone/>
            </a:pPr>
            <a:endParaRPr lang="en-US" sz="1800" dirty="0">
              <a:latin typeface="Times New Roman" panose="02020603050405020304" pitchFamily="18" charset="0"/>
              <a:cs typeface="Times New Roman" panose="02020603050405020304" pitchFamily="18" charset="0"/>
            </a:endParaRPr>
          </a:p>
          <a:p>
            <a:pPr>
              <a:buNone/>
            </a:pPr>
            <a:r>
              <a:rPr lang="en-US" sz="1800" b="1" dirty="0">
                <a:latin typeface="Times New Roman" panose="02020603050405020304" pitchFamily="18" charset="0"/>
                <a:cs typeface="Times New Roman" panose="02020603050405020304" pitchFamily="18" charset="0"/>
              </a:rPr>
              <a:t>2. Improved Test Coverage 📈</a:t>
            </a:r>
          </a:p>
          <a:p>
            <a:pPr>
              <a:buNone/>
            </a:pPr>
            <a:r>
              <a:rPr lang="en-US" sz="1800" dirty="0">
                <a:latin typeface="Times New Roman" panose="02020603050405020304" pitchFamily="18" charset="0"/>
                <a:cs typeface="Times New Roman" panose="02020603050405020304" pitchFamily="18" charset="0"/>
              </a:rPr>
              <a:t>✅ Covers </a:t>
            </a:r>
            <a:r>
              <a:rPr lang="en-US" sz="1800" b="1" dirty="0">
                <a:latin typeface="Times New Roman" panose="02020603050405020304" pitchFamily="18" charset="0"/>
                <a:cs typeface="Times New Roman" panose="02020603050405020304" pitchFamily="18" charset="0"/>
              </a:rPr>
              <a:t>web, mobile, and API testing</a:t>
            </a:r>
            <a:r>
              <a:rPr lang="en-US" sz="1800" dirty="0">
                <a:latin typeface="Times New Roman" panose="02020603050405020304" pitchFamily="18" charset="0"/>
                <a:cs typeface="Times New Roman" panose="02020603050405020304" pitchFamily="18" charset="0"/>
              </a:rPr>
              <a:t> in one platform.</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AI-driven </a:t>
            </a:r>
            <a:r>
              <a:rPr lang="en-US" sz="1800" b="1" dirty="0">
                <a:latin typeface="Times New Roman" panose="02020603050405020304" pitchFamily="18" charset="0"/>
                <a:cs typeface="Times New Roman" panose="02020603050405020304" pitchFamily="18" charset="0"/>
              </a:rPr>
              <a:t>self-healing scripts</a:t>
            </a:r>
            <a:r>
              <a:rPr lang="en-US" sz="1800" dirty="0">
                <a:latin typeface="Times New Roman" panose="02020603050405020304" pitchFamily="18" charset="0"/>
                <a:cs typeface="Times New Roman" panose="02020603050405020304" pitchFamily="18" charset="0"/>
              </a:rPr>
              <a:t> ensure adaptability to UI changes.</a:t>
            </a:r>
          </a:p>
          <a:p>
            <a:pPr>
              <a:buNone/>
            </a:pPr>
            <a:endParaRPr lang="en-US" sz="1800" dirty="0">
              <a:latin typeface="Times New Roman" panose="02020603050405020304" pitchFamily="18" charset="0"/>
              <a:cs typeface="Times New Roman" panose="02020603050405020304" pitchFamily="18" charset="0"/>
            </a:endParaRPr>
          </a:p>
          <a:p>
            <a:pPr>
              <a:buNone/>
            </a:pPr>
            <a:r>
              <a:rPr lang="en-US" sz="1800" b="1" dirty="0">
                <a:latin typeface="Times New Roman" panose="02020603050405020304" pitchFamily="18" charset="0"/>
                <a:cs typeface="Times New Roman" panose="02020603050405020304" pitchFamily="18" charset="0"/>
              </a:rPr>
              <a:t>3. Reduced Maintenance Effort ⚡</a:t>
            </a:r>
          </a:p>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Self-healing test automation</a:t>
            </a:r>
            <a:r>
              <a:rPr lang="en-US" sz="1800" dirty="0">
                <a:latin typeface="Times New Roman" panose="02020603050405020304" pitchFamily="18" charset="0"/>
                <a:cs typeface="Times New Roman" panose="02020603050405020304" pitchFamily="18" charset="0"/>
              </a:rPr>
              <a:t> dynamically adjusts scripts.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Reduces </a:t>
            </a:r>
            <a:r>
              <a:rPr lang="en-US" sz="1800" b="1" dirty="0">
                <a:latin typeface="Times New Roman" panose="02020603050405020304" pitchFamily="18" charset="0"/>
                <a:cs typeface="Times New Roman" panose="02020603050405020304" pitchFamily="18" charset="0"/>
              </a:rPr>
              <a:t>test script maintenance costs by 50%</a:t>
            </a:r>
            <a:r>
              <a:rPr lang="en-US"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pPr>
              <a:buNone/>
            </a:pPr>
            <a:r>
              <a:rPr lang="en-US" sz="1800" b="1" dirty="0">
                <a:latin typeface="Times New Roman" panose="02020603050405020304" pitchFamily="18" charset="0"/>
                <a:cs typeface="Times New Roman" panose="02020603050405020304" pitchFamily="18" charset="0"/>
              </a:rPr>
              <a:t>4. Intelligent Defect Detection 🔍</a:t>
            </a:r>
          </a:p>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Predictive analytics</a:t>
            </a:r>
            <a:r>
              <a:rPr lang="en-US" sz="1800" dirty="0">
                <a:latin typeface="Times New Roman" panose="02020603050405020304" pitchFamily="18" charset="0"/>
                <a:cs typeface="Times New Roman" panose="02020603050405020304" pitchFamily="18" charset="0"/>
              </a:rPr>
              <a:t> detect high-risk test cases early.</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AI-based defect tracking reduces bug-fixing time.</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90644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6C31D1-11BE-62D5-1AF2-B88F5548A095}"/>
              </a:ext>
            </a:extLst>
          </p:cNvPr>
          <p:cNvSpPr>
            <a:spLocks noGrp="1"/>
          </p:cNvSpPr>
          <p:nvPr>
            <p:ph/>
          </p:nvPr>
        </p:nvSpPr>
        <p:spPr>
          <a:xfrm>
            <a:off x="457380" y="1696883"/>
            <a:ext cx="8229240" cy="1027844"/>
          </a:xfrm>
        </p:spPr>
        <p:txBody>
          <a:bodyPr>
            <a:normAutofit/>
          </a:bodyPr>
          <a:lstStyle/>
          <a:p>
            <a:pPr>
              <a:buNone/>
            </a:pPr>
            <a:r>
              <a:rPr lang="en-US" sz="1800" b="1" dirty="0">
                <a:latin typeface="Times New Roman" panose="02020603050405020304" pitchFamily="18" charset="0"/>
                <a:cs typeface="Times New Roman" panose="02020603050405020304" pitchFamily="18" charset="0"/>
              </a:rPr>
              <a:t>5. Seamless CI/CD Integration 🔄</a:t>
            </a:r>
          </a:p>
          <a:p>
            <a:r>
              <a:rPr lang="en-US" sz="1800" dirty="0">
                <a:latin typeface="Times New Roman" panose="02020603050405020304" pitchFamily="18" charset="0"/>
                <a:cs typeface="Times New Roman" panose="02020603050405020304" pitchFamily="18" charset="0"/>
              </a:rPr>
              <a:t>✅ Works with </a:t>
            </a:r>
            <a:r>
              <a:rPr lang="en-US" sz="1800" b="1" dirty="0">
                <a:latin typeface="Times New Roman" panose="02020603050405020304" pitchFamily="18" charset="0"/>
                <a:cs typeface="Times New Roman" panose="02020603050405020304" pitchFamily="18" charset="0"/>
              </a:rPr>
              <a:t>Jenkins, JIRA, Azure DevOps</a:t>
            </a:r>
            <a:r>
              <a:rPr lang="en-US" sz="1800" dirty="0">
                <a:latin typeface="Times New Roman" panose="02020603050405020304" pitchFamily="18" charset="0"/>
                <a:cs typeface="Times New Roman" panose="02020603050405020304" pitchFamily="18" charset="0"/>
              </a:rPr>
              <a:t> for continuous testing.</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Ensures </a:t>
            </a:r>
            <a:r>
              <a:rPr lang="en-US" sz="1800" b="1" dirty="0">
                <a:latin typeface="Times New Roman" panose="02020603050405020304" pitchFamily="18" charset="0"/>
                <a:cs typeface="Times New Roman" panose="02020603050405020304" pitchFamily="18" charset="0"/>
              </a:rPr>
              <a:t>faster time-to-market</a:t>
            </a:r>
            <a:r>
              <a:rPr lang="en-US" sz="1800" dirty="0">
                <a:latin typeface="Times New Roman" panose="02020603050405020304" pitchFamily="18" charset="0"/>
                <a:cs typeface="Times New Roman" panose="02020603050405020304" pitchFamily="18" charset="0"/>
              </a:rPr>
              <a:t> with high-quality releases.</a:t>
            </a:r>
          </a:p>
          <a:p>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326AEE5-D5CF-FEBD-4D59-5A6EB671E763}"/>
              </a:ext>
            </a:extLst>
          </p:cNvPr>
          <p:cNvPicPr>
            <a:picLocks noChangeAspect="1"/>
          </p:cNvPicPr>
          <p:nvPr/>
        </p:nvPicPr>
        <p:blipFill>
          <a:blip r:embed="rId2"/>
          <a:stretch>
            <a:fillRect/>
          </a:stretch>
        </p:blipFill>
        <p:spPr>
          <a:xfrm>
            <a:off x="0" y="3132136"/>
            <a:ext cx="9144000" cy="2422530"/>
          </a:xfrm>
          <a:prstGeom prst="rect">
            <a:avLst/>
          </a:prstGeom>
        </p:spPr>
      </p:pic>
    </p:spTree>
    <p:extLst>
      <p:ext uri="{BB962C8B-B14F-4D97-AF65-F5344CB8AC3E}">
        <p14:creationId xmlns:p14="http://schemas.microsoft.com/office/powerpoint/2010/main" val="3397858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A3190A-C07D-439A-DA50-9D7B153E1F00}"/>
              </a:ext>
            </a:extLst>
          </p:cNvPr>
          <p:cNvPicPr>
            <a:picLocks noChangeAspect="1"/>
          </p:cNvPicPr>
          <p:nvPr/>
        </p:nvPicPr>
        <p:blipFill>
          <a:blip r:embed="rId2"/>
          <a:stretch>
            <a:fillRect/>
          </a:stretch>
        </p:blipFill>
        <p:spPr>
          <a:xfrm>
            <a:off x="1309543" y="830031"/>
            <a:ext cx="6319693" cy="5844396"/>
          </a:xfrm>
          <a:prstGeom prst="rect">
            <a:avLst/>
          </a:prstGeom>
        </p:spPr>
      </p:pic>
    </p:spTree>
    <p:extLst>
      <p:ext uri="{BB962C8B-B14F-4D97-AF65-F5344CB8AC3E}">
        <p14:creationId xmlns:p14="http://schemas.microsoft.com/office/powerpoint/2010/main" val="3930738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88CD-E127-3144-1663-4F65A25220DC}"/>
              </a:ext>
            </a:extLst>
          </p:cNvPr>
          <p:cNvSpPr>
            <a:spLocks noGrp="1"/>
          </p:cNvSpPr>
          <p:nvPr>
            <p:ph type="title"/>
          </p:nvPr>
        </p:nvSpPr>
        <p:spPr>
          <a:xfrm>
            <a:off x="457380" y="1012509"/>
            <a:ext cx="8229240" cy="354473"/>
          </a:xfrm>
        </p:spPr>
        <p:txBody>
          <a:bodyPr/>
          <a:lstStyle/>
          <a:p>
            <a:r>
              <a:rPr lang="en-US" sz="2800" dirty="0">
                <a:latin typeface="Times New Roman" panose="02020603050405020304" pitchFamily="18" charset="0"/>
                <a:cs typeface="Times New Roman" panose="02020603050405020304" pitchFamily="18" charset="0"/>
              </a:rPr>
              <a:t>The Future of Watermelon – Advancing AI in Testing</a:t>
            </a:r>
          </a:p>
        </p:txBody>
      </p:sp>
      <p:sp>
        <p:nvSpPr>
          <p:cNvPr id="3" name="Content Placeholder 2">
            <a:extLst>
              <a:ext uri="{FF2B5EF4-FFF2-40B4-BE49-F238E27FC236}">
                <a16:creationId xmlns:a16="http://schemas.microsoft.com/office/drawing/2014/main" id="{D7F1F0CC-0F26-4ABF-8F82-201DAD68FAFB}"/>
              </a:ext>
            </a:extLst>
          </p:cNvPr>
          <p:cNvSpPr>
            <a:spLocks noGrp="1"/>
          </p:cNvSpPr>
          <p:nvPr>
            <p:ph/>
          </p:nvPr>
        </p:nvSpPr>
        <p:spPr>
          <a:xfrm>
            <a:off x="457200" y="1604519"/>
            <a:ext cx="8229240" cy="4981007"/>
          </a:xfrm>
        </p:spPr>
        <p:txBody>
          <a:bodyPr>
            <a:normAutofit/>
          </a:bodyPr>
          <a:lstStyle/>
          <a:p>
            <a:pPr>
              <a:buNone/>
            </a:pPr>
            <a:r>
              <a:rPr lang="en-US" sz="1800" dirty="0">
                <a:latin typeface="Times New Roman" panose="02020603050405020304" pitchFamily="18" charset="0"/>
                <a:cs typeface="Times New Roman" panose="02020603050405020304" pitchFamily="18" charset="0"/>
              </a:rPr>
              <a:t>Watermelon is continuously evolving to </a:t>
            </a:r>
            <a:r>
              <a:rPr lang="en-US" sz="1800" b="1" dirty="0">
                <a:latin typeface="Times New Roman" panose="02020603050405020304" pitchFamily="18" charset="0"/>
                <a:cs typeface="Times New Roman" panose="02020603050405020304" pitchFamily="18" charset="0"/>
              </a:rPr>
              <a:t>enhance AI-driven automation, expand integrations, and improve efficiency</a:t>
            </a:r>
            <a:r>
              <a:rPr lang="en-US" sz="1800" dirty="0">
                <a:latin typeface="Times New Roman" panose="02020603050405020304" pitchFamily="18" charset="0"/>
                <a:cs typeface="Times New Roman" panose="02020603050405020304" pitchFamily="18" charset="0"/>
              </a:rPr>
              <a:t>.</a:t>
            </a:r>
          </a:p>
          <a:p>
            <a:pPr>
              <a:buNone/>
            </a:pPr>
            <a:endParaRPr lang="en-US" sz="1800" dirty="0">
              <a:latin typeface="Times New Roman" panose="02020603050405020304" pitchFamily="18" charset="0"/>
              <a:cs typeface="Times New Roman" panose="02020603050405020304" pitchFamily="18" charset="0"/>
            </a:endParaRPr>
          </a:p>
          <a:p>
            <a:pPr>
              <a:buNone/>
            </a:pPr>
            <a:r>
              <a:rPr lang="en-US" sz="1800" b="1" dirty="0">
                <a:latin typeface="Times New Roman" panose="02020603050405020304" pitchFamily="18" charset="0"/>
                <a:cs typeface="Times New Roman" panose="02020603050405020304" pitchFamily="18" charset="0"/>
              </a:rPr>
              <a:t>1. AI-Powered Test Case Generation 🤖</a:t>
            </a:r>
          </a:p>
          <a:p>
            <a:pPr>
              <a:buNone/>
            </a:pPr>
            <a:r>
              <a:rPr lang="en-US" sz="1800" dirty="0">
                <a:latin typeface="Times New Roman" panose="02020603050405020304" pitchFamily="18" charset="0"/>
                <a:cs typeface="Times New Roman" panose="02020603050405020304" pitchFamily="18" charset="0"/>
              </a:rPr>
              <a:t>✅ AI will </a:t>
            </a:r>
            <a:r>
              <a:rPr lang="en-US" sz="1800" b="1" dirty="0">
                <a:latin typeface="Times New Roman" panose="02020603050405020304" pitchFamily="18" charset="0"/>
                <a:cs typeface="Times New Roman" panose="02020603050405020304" pitchFamily="18" charset="0"/>
              </a:rPr>
              <a:t>automatically generate test cases</a:t>
            </a:r>
            <a:r>
              <a:rPr lang="en-US" sz="1800" dirty="0">
                <a:latin typeface="Times New Roman" panose="02020603050405020304" pitchFamily="18" charset="0"/>
                <a:cs typeface="Times New Roman" panose="02020603050405020304" pitchFamily="18" charset="0"/>
              </a:rPr>
              <a:t> based on historical data.</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Reduces manual effort in creating test cases.</a:t>
            </a:r>
          </a:p>
          <a:p>
            <a:pPr>
              <a:buNone/>
            </a:pPr>
            <a:endParaRPr lang="en-US" sz="1800" dirty="0">
              <a:latin typeface="Times New Roman" panose="02020603050405020304" pitchFamily="18" charset="0"/>
              <a:cs typeface="Times New Roman" panose="02020603050405020304" pitchFamily="18" charset="0"/>
            </a:endParaRPr>
          </a:p>
          <a:p>
            <a:pPr>
              <a:buNone/>
            </a:pPr>
            <a:r>
              <a:rPr lang="en-US" sz="1800" b="1" dirty="0">
                <a:latin typeface="Times New Roman" panose="02020603050405020304" pitchFamily="18" charset="0"/>
                <a:cs typeface="Times New Roman" panose="02020603050405020304" pitchFamily="18" charset="0"/>
              </a:rPr>
              <a:t>2. Enhanced Predictive Analytics 📊</a:t>
            </a:r>
          </a:p>
          <a:p>
            <a:pPr>
              <a:buNone/>
            </a:pPr>
            <a:r>
              <a:rPr lang="en-US" sz="1800" dirty="0">
                <a:latin typeface="Times New Roman" panose="02020603050405020304" pitchFamily="18" charset="0"/>
                <a:cs typeface="Times New Roman" panose="02020603050405020304" pitchFamily="18" charset="0"/>
              </a:rPr>
              <a:t>✅ AI will analyze past test executions to </a:t>
            </a:r>
            <a:r>
              <a:rPr lang="en-US" sz="1800" b="1" dirty="0">
                <a:latin typeface="Times New Roman" panose="02020603050405020304" pitchFamily="18" charset="0"/>
                <a:cs typeface="Times New Roman" panose="02020603050405020304" pitchFamily="18" charset="0"/>
              </a:rPr>
              <a:t>predict potential defects</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Proactively suggests </a:t>
            </a:r>
            <a:r>
              <a:rPr lang="en-US" sz="1800" b="1" dirty="0">
                <a:latin typeface="Times New Roman" panose="02020603050405020304" pitchFamily="18" charset="0"/>
                <a:cs typeface="Times New Roman" panose="02020603050405020304" pitchFamily="18" charset="0"/>
              </a:rPr>
              <a:t>test optimizations before execution</a:t>
            </a:r>
            <a:r>
              <a:rPr lang="en-US" sz="1800" dirty="0">
                <a:latin typeface="Times New Roman" panose="02020603050405020304" pitchFamily="18" charset="0"/>
                <a:cs typeface="Times New Roman" panose="02020603050405020304" pitchFamily="18" charset="0"/>
              </a:rPr>
              <a:t>.</a:t>
            </a:r>
          </a:p>
          <a:p>
            <a:pPr>
              <a:buNone/>
            </a:pPr>
            <a:endParaRPr lang="en-US" sz="1800" dirty="0">
              <a:latin typeface="Times New Roman" panose="02020603050405020304" pitchFamily="18" charset="0"/>
              <a:cs typeface="Times New Roman" panose="02020603050405020304" pitchFamily="18" charset="0"/>
            </a:endParaRPr>
          </a:p>
          <a:p>
            <a:pPr>
              <a:buNone/>
            </a:pPr>
            <a:r>
              <a:rPr lang="en-US" sz="1800" b="1" dirty="0">
                <a:latin typeface="Times New Roman" panose="02020603050405020304" pitchFamily="18" charset="0"/>
                <a:cs typeface="Times New Roman" panose="02020603050405020304" pitchFamily="18" charset="0"/>
              </a:rPr>
              <a:t>3. Deeper Integration with Cloud &amp; DevOps ☁️</a:t>
            </a:r>
          </a:p>
          <a:p>
            <a:r>
              <a:rPr lang="en-US" sz="1800" dirty="0">
                <a:latin typeface="Times New Roman" panose="02020603050405020304" pitchFamily="18" charset="0"/>
                <a:cs typeface="Times New Roman" panose="02020603050405020304" pitchFamily="18" charset="0"/>
              </a:rPr>
              <a:t>✅ Better </a:t>
            </a:r>
            <a:r>
              <a:rPr lang="en-US" sz="1800" b="1" dirty="0">
                <a:latin typeface="Times New Roman" panose="02020603050405020304" pitchFamily="18" charset="0"/>
                <a:cs typeface="Times New Roman" panose="02020603050405020304" pitchFamily="18" charset="0"/>
              </a:rPr>
              <a:t>integration with AWS, Google Cloud, Azure Pipelines</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Supports </a:t>
            </a:r>
            <a:r>
              <a:rPr lang="en-US" sz="1800" b="1" dirty="0">
                <a:latin typeface="Times New Roman" panose="02020603050405020304" pitchFamily="18" charset="0"/>
                <a:cs typeface="Times New Roman" panose="02020603050405020304" pitchFamily="18" charset="0"/>
              </a:rPr>
              <a:t>serverless testing</a:t>
            </a:r>
            <a:r>
              <a:rPr lang="en-US" sz="1800" dirty="0">
                <a:latin typeface="Times New Roman" panose="02020603050405020304" pitchFamily="18" charset="0"/>
                <a:cs typeface="Times New Roman" panose="02020603050405020304" pitchFamily="18" charset="0"/>
              </a:rPr>
              <a:t> for scalable automation.</a:t>
            </a:r>
          </a:p>
          <a:p>
            <a:endParaRPr lang="en-US" sz="1800" dirty="0">
              <a:latin typeface="Times New Roman" panose="02020603050405020304" pitchFamily="18" charset="0"/>
              <a:cs typeface="Times New Roman" panose="02020603050405020304" pitchFamily="18" charset="0"/>
            </a:endParaRPr>
          </a:p>
          <a:p>
            <a:pPr>
              <a:buNone/>
            </a:pPr>
            <a:r>
              <a:rPr lang="en-US" sz="1800" b="1" dirty="0">
                <a:latin typeface="Times New Roman" panose="02020603050405020304" pitchFamily="18" charset="0"/>
                <a:cs typeface="Times New Roman" panose="02020603050405020304" pitchFamily="18" charset="0"/>
              </a:rPr>
              <a:t>4. Automated Test Maintenance &amp; Optimization 🔧</a:t>
            </a:r>
          </a:p>
          <a:p>
            <a:r>
              <a:rPr lang="en-US" sz="1800" dirty="0">
                <a:latin typeface="Times New Roman" panose="02020603050405020304" pitchFamily="18" charset="0"/>
                <a:cs typeface="Times New Roman" panose="02020603050405020304" pitchFamily="18" charset="0"/>
              </a:rPr>
              <a:t>✅ AI will </a:t>
            </a:r>
            <a:r>
              <a:rPr lang="en-US" sz="1800" b="1" dirty="0">
                <a:latin typeface="Times New Roman" panose="02020603050405020304" pitchFamily="18" charset="0"/>
                <a:cs typeface="Times New Roman" panose="02020603050405020304" pitchFamily="18" charset="0"/>
              </a:rPr>
              <a:t>auto-update</a:t>
            </a:r>
            <a:r>
              <a:rPr lang="en-US" sz="1800" dirty="0">
                <a:latin typeface="Times New Roman" panose="02020603050405020304" pitchFamily="18" charset="0"/>
                <a:cs typeface="Times New Roman" panose="02020603050405020304" pitchFamily="18" charset="0"/>
              </a:rPr>
              <a:t> test scripts for UI &amp; functional changes.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Smart regression testing</a:t>
            </a:r>
            <a:r>
              <a:rPr lang="en-US" sz="1800" dirty="0">
                <a:latin typeface="Times New Roman" panose="02020603050405020304" pitchFamily="18" charset="0"/>
                <a:cs typeface="Times New Roman" panose="02020603050405020304" pitchFamily="18" charset="0"/>
              </a:rPr>
              <a:t> will prioritize tests based on </a:t>
            </a:r>
            <a:r>
              <a:rPr lang="en-US" sz="1800" b="1" dirty="0">
                <a:latin typeface="Times New Roman" panose="02020603050405020304" pitchFamily="18" charset="0"/>
                <a:cs typeface="Times New Roman" panose="02020603050405020304" pitchFamily="18" charset="0"/>
              </a:rPr>
              <a:t>impact analysis</a:t>
            </a:r>
            <a:r>
              <a:rPr lang="en-US"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98848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CC2B46-EFF0-0743-0FEF-C06A196FB9C4}"/>
              </a:ext>
            </a:extLst>
          </p:cNvPr>
          <p:cNvSpPr>
            <a:spLocks noGrp="1"/>
          </p:cNvSpPr>
          <p:nvPr>
            <p:ph/>
          </p:nvPr>
        </p:nvSpPr>
        <p:spPr>
          <a:xfrm>
            <a:off x="457380" y="1004157"/>
            <a:ext cx="8229240" cy="953952"/>
          </a:xfrm>
        </p:spPr>
        <p:txBody>
          <a:bodyPr>
            <a:normAutofit/>
          </a:bodyPr>
          <a:lstStyle/>
          <a:p>
            <a:pPr>
              <a:buNone/>
            </a:pPr>
            <a:r>
              <a:rPr lang="en-US" sz="1800" b="1" dirty="0">
                <a:latin typeface="Times New Roman" panose="02020603050405020304" pitchFamily="18" charset="0"/>
                <a:cs typeface="Times New Roman" panose="02020603050405020304" pitchFamily="18" charset="0"/>
              </a:rPr>
              <a:t>5. AI-Driven Voice &amp; NLP-Based Testing 🎙️</a:t>
            </a:r>
          </a:p>
          <a:p>
            <a:r>
              <a:rPr lang="en-US" sz="1800" dirty="0">
                <a:latin typeface="Times New Roman" panose="02020603050405020304" pitchFamily="18" charset="0"/>
                <a:cs typeface="Times New Roman" panose="02020603050405020304" pitchFamily="18" charset="0"/>
              </a:rPr>
              <a:t>✅ Future support for </a:t>
            </a:r>
            <a:r>
              <a:rPr lang="en-US" sz="1800" b="1" dirty="0">
                <a:latin typeface="Times New Roman" panose="02020603050405020304" pitchFamily="18" charset="0"/>
                <a:cs typeface="Times New Roman" panose="02020603050405020304" pitchFamily="18" charset="0"/>
              </a:rPr>
              <a:t>voice-based test automation using NLP</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Users can </a:t>
            </a:r>
            <a:r>
              <a:rPr lang="en-US" sz="1800" b="1" dirty="0">
                <a:latin typeface="Times New Roman" panose="02020603050405020304" pitchFamily="18" charset="0"/>
                <a:cs typeface="Times New Roman" panose="02020603050405020304" pitchFamily="18" charset="0"/>
              </a:rPr>
              <a:t>describe test cases in natural language</a:t>
            </a:r>
            <a:r>
              <a:rPr lang="en-US" sz="1800" dirty="0">
                <a:latin typeface="Times New Roman" panose="02020603050405020304" pitchFamily="18" charset="0"/>
                <a:cs typeface="Times New Roman" panose="02020603050405020304" pitchFamily="18" charset="0"/>
              </a:rPr>
              <a:t>, and AI will generate scripts.</a:t>
            </a:r>
          </a:p>
          <a:p>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B055E85-559A-0708-1055-EAFD7FF8B5EB}"/>
              </a:ext>
            </a:extLst>
          </p:cNvPr>
          <p:cNvPicPr>
            <a:picLocks noChangeAspect="1"/>
          </p:cNvPicPr>
          <p:nvPr/>
        </p:nvPicPr>
        <p:blipFill>
          <a:blip r:embed="rId2"/>
          <a:stretch>
            <a:fillRect/>
          </a:stretch>
        </p:blipFill>
        <p:spPr>
          <a:xfrm>
            <a:off x="0" y="2114441"/>
            <a:ext cx="9144000" cy="1539228"/>
          </a:xfrm>
          <a:prstGeom prst="rect">
            <a:avLst/>
          </a:prstGeom>
        </p:spPr>
      </p:pic>
      <p:pic>
        <p:nvPicPr>
          <p:cNvPr id="7" name="Picture 6">
            <a:extLst>
              <a:ext uri="{FF2B5EF4-FFF2-40B4-BE49-F238E27FC236}">
                <a16:creationId xmlns:a16="http://schemas.microsoft.com/office/drawing/2014/main" id="{D4D506FE-9347-DB01-58C7-F5C024DEE9A0}"/>
              </a:ext>
            </a:extLst>
          </p:cNvPr>
          <p:cNvPicPr>
            <a:picLocks noChangeAspect="1"/>
          </p:cNvPicPr>
          <p:nvPr/>
        </p:nvPicPr>
        <p:blipFill>
          <a:blip r:embed="rId3"/>
          <a:stretch>
            <a:fillRect/>
          </a:stretch>
        </p:blipFill>
        <p:spPr>
          <a:xfrm>
            <a:off x="0" y="3653669"/>
            <a:ext cx="9144000" cy="3036331"/>
          </a:xfrm>
          <a:prstGeom prst="rect">
            <a:avLst/>
          </a:prstGeom>
        </p:spPr>
      </p:pic>
    </p:spTree>
    <p:extLst>
      <p:ext uri="{BB962C8B-B14F-4D97-AF65-F5344CB8AC3E}">
        <p14:creationId xmlns:p14="http://schemas.microsoft.com/office/powerpoint/2010/main" val="84030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C2EA-7691-BDFA-3F44-4521A111FCFE}"/>
              </a:ext>
            </a:extLst>
          </p:cNvPr>
          <p:cNvSpPr>
            <a:spLocks noGrp="1"/>
          </p:cNvSpPr>
          <p:nvPr>
            <p:ph type="title"/>
          </p:nvPr>
        </p:nvSpPr>
        <p:spPr>
          <a:xfrm>
            <a:off x="457200" y="1254237"/>
            <a:ext cx="8229240" cy="382182"/>
          </a:xfrm>
        </p:spPr>
        <p:txBody>
          <a:bodyPr/>
          <a:lstStyle/>
          <a:p>
            <a:r>
              <a:rPr lang="en-US" sz="2800" dirty="0">
                <a:latin typeface="Times New Roman" panose="02020603050405020304" pitchFamily="18" charset="0"/>
                <a:cs typeface="Times New Roman" panose="02020603050405020304" pitchFamily="18" charset="0"/>
              </a:rPr>
              <a:t>Conclusion – Watermelon’s Impact on Test Automation</a:t>
            </a:r>
          </a:p>
        </p:txBody>
      </p:sp>
      <p:sp>
        <p:nvSpPr>
          <p:cNvPr id="3" name="Content Placeholder 2">
            <a:extLst>
              <a:ext uri="{FF2B5EF4-FFF2-40B4-BE49-F238E27FC236}">
                <a16:creationId xmlns:a16="http://schemas.microsoft.com/office/drawing/2014/main" id="{012DB53B-87EE-D488-08C9-68859B7C8C53}"/>
              </a:ext>
            </a:extLst>
          </p:cNvPr>
          <p:cNvSpPr>
            <a:spLocks noGrp="1"/>
          </p:cNvSpPr>
          <p:nvPr>
            <p:ph/>
          </p:nvPr>
        </p:nvSpPr>
        <p:spPr>
          <a:xfrm>
            <a:off x="457200" y="1986702"/>
            <a:ext cx="8229240" cy="3977280"/>
          </a:xfrm>
        </p:spPr>
        <p:txBody>
          <a:bodyPr>
            <a:normAutofit/>
          </a:bodyPr>
          <a:lstStyle/>
          <a:p>
            <a:pPr>
              <a:buNone/>
            </a:pPr>
            <a:r>
              <a:rPr lang="en-US" sz="1800" dirty="0">
                <a:latin typeface="Times New Roman" panose="02020603050405020304" pitchFamily="18" charset="0"/>
                <a:cs typeface="Times New Roman" panose="02020603050405020304" pitchFamily="18" charset="0"/>
              </a:rPr>
              <a:t>Watermelon revolutionizes software testing by combining </a:t>
            </a:r>
            <a:r>
              <a:rPr lang="en-US" sz="1800" b="1" dirty="0">
                <a:latin typeface="Times New Roman" panose="02020603050405020304" pitchFamily="18" charset="0"/>
                <a:cs typeface="Times New Roman" panose="02020603050405020304" pitchFamily="18" charset="0"/>
              </a:rPr>
              <a:t>AI-driven automation, no-code test creation, and predictive analytics</a:t>
            </a:r>
            <a:r>
              <a:rPr lang="en-US" sz="1800" dirty="0">
                <a:latin typeface="Times New Roman" panose="02020603050405020304" pitchFamily="18" charset="0"/>
                <a:cs typeface="Times New Roman" panose="02020603050405020304" pitchFamily="18" charset="0"/>
              </a:rPr>
              <a:t>. It enhances </a:t>
            </a:r>
            <a:r>
              <a:rPr lang="en-US" sz="1800" b="1" dirty="0">
                <a:latin typeface="Times New Roman" panose="02020603050405020304" pitchFamily="18" charset="0"/>
                <a:cs typeface="Times New Roman" panose="02020603050405020304" pitchFamily="18" charset="0"/>
              </a:rPr>
              <a:t>efficiency, reliability, and scalability</a:t>
            </a:r>
            <a:r>
              <a:rPr lang="en-US" sz="1800" dirty="0">
                <a:latin typeface="Times New Roman" panose="02020603050405020304" pitchFamily="18" charset="0"/>
                <a:cs typeface="Times New Roman" panose="02020603050405020304" pitchFamily="18" charset="0"/>
              </a:rPr>
              <a:t>, enabling organizations to deliver </a:t>
            </a:r>
            <a:r>
              <a:rPr lang="en-US" sz="1800" b="1" dirty="0">
                <a:latin typeface="Times New Roman" panose="02020603050405020304" pitchFamily="18" charset="0"/>
                <a:cs typeface="Times New Roman" panose="02020603050405020304" pitchFamily="18" charset="0"/>
              </a:rPr>
              <a:t>high-quality software faster</a:t>
            </a:r>
            <a:r>
              <a:rPr lang="en-US" sz="1800" dirty="0">
                <a:latin typeface="Times New Roman" panose="02020603050405020304" pitchFamily="18" charset="0"/>
                <a:cs typeface="Times New Roman" panose="02020603050405020304" pitchFamily="18" charset="0"/>
              </a:rPr>
              <a:t>.</a:t>
            </a:r>
          </a:p>
          <a:p>
            <a:pPr>
              <a:buNone/>
            </a:pPr>
            <a:r>
              <a:rPr lang="en-US" sz="1800" b="1" dirty="0">
                <a:latin typeface="Times New Roman" panose="02020603050405020304" pitchFamily="18" charset="0"/>
                <a:cs typeface="Times New Roman" panose="02020603050405020304" pitchFamily="18" charset="0"/>
              </a:rPr>
              <a:t>Key Takeaways:</a:t>
            </a:r>
          </a:p>
          <a:p>
            <a:pPr>
              <a:buNone/>
            </a:pP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AI-Powered Testing</a:t>
            </a:r>
            <a:r>
              <a:rPr lang="en-US" sz="1800" dirty="0">
                <a:latin typeface="Times New Roman" panose="02020603050405020304" pitchFamily="18" charset="0"/>
                <a:cs typeface="Times New Roman" panose="02020603050405020304" pitchFamily="18" charset="0"/>
              </a:rPr>
              <a:t> – Self-healing automation reduces maintenance effort.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Faster Execution</a:t>
            </a:r>
            <a:r>
              <a:rPr lang="en-US" sz="1800" dirty="0">
                <a:latin typeface="Times New Roman" panose="02020603050405020304" pitchFamily="18" charset="0"/>
                <a:cs typeface="Times New Roman" panose="02020603050405020304" pitchFamily="18" charset="0"/>
              </a:rPr>
              <a:t> – Optimized test selection cuts execution time by 70%.</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Seamless CI/CD Integration</a:t>
            </a:r>
            <a:r>
              <a:rPr lang="en-US" sz="1800" dirty="0">
                <a:latin typeface="Times New Roman" panose="02020603050405020304" pitchFamily="18" charset="0"/>
                <a:cs typeface="Times New Roman" panose="02020603050405020304" pitchFamily="18" charset="0"/>
              </a:rPr>
              <a:t> – Ensures continuous testing &amp; deployment.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Scalable &amp; Cross-Platform</a:t>
            </a:r>
            <a:r>
              <a:rPr lang="en-US" sz="1800" dirty="0">
                <a:latin typeface="Times New Roman" panose="02020603050405020304" pitchFamily="18" charset="0"/>
                <a:cs typeface="Times New Roman" panose="02020603050405020304" pitchFamily="18" charset="0"/>
              </a:rPr>
              <a:t> – Supports web, mobile, and desktop applications.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Improved Test Coverage</a:t>
            </a:r>
            <a:r>
              <a:rPr lang="en-US" sz="1800" dirty="0">
                <a:latin typeface="Times New Roman" panose="02020603050405020304" pitchFamily="18" charset="0"/>
                <a:cs typeface="Times New Roman" panose="02020603050405020304" pitchFamily="18" charset="0"/>
              </a:rPr>
              <a:t> – Data-driven insights enhance software quality.</a:t>
            </a:r>
          </a:p>
          <a:p>
            <a:endParaRPr lang="en-US" sz="1800" dirty="0">
              <a:latin typeface="Times New Roman" panose="02020603050405020304" pitchFamily="18" charset="0"/>
              <a:cs typeface="Times New Roman" panose="02020603050405020304" pitchFamily="18" charset="0"/>
            </a:endParaRPr>
          </a:p>
          <a:p>
            <a:pPr>
              <a:buNone/>
            </a:pPr>
            <a:r>
              <a:rPr lang="en-US" sz="1800" b="1" dirty="0">
                <a:latin typeface="Times New Roman" panose="02020603050405020304" pitchFamily="18" charset="0"/>
                <a:cs typeface="Times New Roman" panose="02020603050405020304" pitchFamily="18" charset="0"/>
              </a:rPr>
              <a:t>Final Thought:</a:t>
            </a:r>
          </a:p>
          <a:p>
            <a:r>
              <a:rPr lang="en-US" sz="1800" dirty="0">
                <a:latin typeface="Times New Roman" panose="02020603050405020304" pitchFamily="18" charset="0"/>
                <a:cs typeface="Times New Roman" panose="02020603050405020304" pitchFamily="18" charset="0"/>
              </a:rPr>
              <a:t>Watermelon’s AI-driven approach </a:t>
            </a:r>
            <a:r>
              <a:rPr lang="en-US" sz="1800" b="1" dirty="0">
                <a:latin typeface="Times New Roman" panose="02020603050405020304" pitchFamily="18" charset="0"/>
                <a:cs typeface="Times New Roman" panose="02020603050405020304" pitchFamily="18" charset="0"/>
              </a:rPr>
              <a:t>transforms software testing from a reactive process to a proactive, intelligent system</a:t>
            </a:r>
            <a:r>
              <a:rPr lang="en-US" sz="1800" dirty="0">
                <a:latin typeface="Times New Roman" panose="02020603050405020304" pitchFamily="18" charset="0"/>
                <a:cs typeface="Times New Roman" panose="02020603050405020304" pitchFamily="18" charset="0"/>
              </a:rPr>
              <a:t>, ensuring </a:t>
            </a:r>
            <a:r>
              <a:rPr lang="en-US" sz="1800" b="1" dirty="0">
                <a:latin typeface="Times New Roman" panose="02020603050405020304" pitchFamily="18" charset="0"/>
                <a:cs typeface="Times New Roman" panose="02020603050405020304" pitchFamily="18" charset="0"/>
              </a:rPr>
              <a:t>faster releases, reduced costs, and higher reliability</a:t>
            </a:r>
            <a:r>
              <a:rPr lang="en-US"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59723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extShape 1"/>
          <p:cNvSpPr/>
          <p:nvPr/>
        </p:nvSpPr>
        <p:spPr>
          <a:xfrm>
            <a:off x="1219320" y="1801076"/>
            <a:ext cx="6705360" cy="3255847"/>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pPr>
            <a:r>
              <a:rPr lang="en" sz="5400" b="0" strike="noStrike" spc="-1" dirty="0">
                <a:solidFill>
                  <a:schemeClr val="dk1"/>
                </a:solidFill>
                <a:latin typeface="Times New Roman"/>
                <a:ea typeface="DejaVu Sans"/>
              </a:rPr>
              <a:t>Thank You</a:t>
            </a:r>
            <a:endParaRPr lang="en" sz="5400" spc="-1" dirty="0">
              <a:solidFill>
                <a:schemeClr val="dk1"/>
              </a:solidFill>
              <a:latin typeface="Times New Roman"/>
              <a:ea typeface="DejaVu Sans"/>
            </a:endParaRPr>
          </a:p>
          <a:p>
            <a:pPr>
              <a:buNone/>
            </a:pPr>
            <a:r>
              <a:rPr lang="en-US" b="1" dirty="0"/>
              <a:t>Content Suggestions:</a:t>
            </a:r>
            <a:endParaRPr lang="en-US" dirty="0"/>
          </a:p>
          <a:p>
            <a:pPr>
              <a:buFont typeface="Arial" panose="020B0604020202020204" pitchFamily="34" charset="0"/>
              <a:buChar char="•"/>
            </a:pPr>
            <a:r>
              <a:rPr lang="en-US" dirty="0"/>
              <a:t>"We appreciate your time! Do you have any questions?"</a:t>
            </a:r>
          </a:p>
          <a:p>
            <a:pPr>
              <a:buFont typeface="Arial" panose="020B0604020202020204" pitchFamily="34" charset="0"/>
              <a:buChar char="•"/>
            </a:pPr>
            <a:r>
              <a:rPr lang="en-US" dirty="0"/>
              <a:t>"Contact us for more details:</a:t>
            </a:r>
            <a:br>
              <a:rPr lang="en-US" dirty="0"/>
            </a:br>
            <a:r>
              <a:rPr lang="en-US" dirty="0"/>
              <a:t>📧</a:t>
            </a:r>
            <a:r>
              <a:rPr lang="en-US" dirty="0">
                <a:solidFill>
                  <a:schemeClr val="tx2">
                    <a:lumMod val="60000"/>
                    <a:lumOff val="40000"/>
                  </a:schemeClr>
                </a:solidFill>
              </a:rPr>
              <a:t> </a:t>
            </a:r>
            <a:r>
              <a:rPr lang="en-US" dirty="0"/>
              <a:t>Email: </a:t>
            </a:r>
            <a:r>
              <a:rPr lang="en-US" dirty="0">
                <a:solidFill>
                  <a:schemeClr val="tx2">
                    <a:lumMod val="60000"/>
                    <a:lumOff val="40000"/>
                  </a:schemeClr>
                </a:solidFill>
              </a:rPr>
              <a:t>vishal1543.be21@chitkara.edu.in</a:t>
            </a:r>
            <a:br>
              <a:rPr lang="en-US" dirty="0">
                <a:solidFill>
                  <a:schemeClr val="tx2">
                    <a:lumMod val="60000"/>
                    <a:lumOff val="40000"/>
                  </a:schemeClr>
                </a:solidFill>
              </a:rPr>
            </a:br>
            <a:r>
              <a:rPr lang="en-US" dirty="0"/>
              <a:t>📱 Roll No: </a:t>
            </a:r>
            <a:r>
              <a:rPr lang="en-US" dirty="0">
                <a:solidFill>
                  <a:schemeClr val="tx2">
                    <a:lumMod val="60000"/>
                    <a:lumOff val="40000"/>
                  </a:schemeClr>
                </a:solidFill>
              </a:rPr>
              <a:t>2110991543      </a:t>
            </a:r>
            <a:r>
              <a:rPr lang="en-US" dirty="0"/>
              <a:t>Group: </a:t>
            </a:r>
            <a:r>
              <a:rPr lang="en-US" dirty="0">
                <a:solidFill>
                  <a:schemeClr val="tx2">
                    <a:lumMod val="60000"/>
                    <a:lumOff val="40000"/>
                  </a:schemeClr>
                </a:solidFill>
              </a:rPr>
              <a:t>15-B</a:t>
            </a:r>
          </a:p>
          <a:p>
            <a:r>
              <a:rPr lang="en-IN" dirty="0">
                <a:solidFill>
                  <a:schemeClr val="tx2">
                    <a:lumMod val="60000"/>
                    <a:lumOff val="40000"/>
                  </a:schemeClr>
                </a:solidFill>
              </a:rPr>
              <a:t>🏠 </a:t>
            </a:r>
            <a:r>
              <a:rPr lang="en-IN" dirty="0"/>
              <a:t>Mobile : </a:t>
            </a:r>
            <a:r>
              <a:rPr lang="en-IN" dirty="0">
                <a:solidFill>
                  <a:schemeClr val="tx2">
                    <a:lumMod val="60000"/>
                    <a:lumOff val="40000"/>
                  </a:schemeClr>
                </a:solidFill>
              </a:rPr>
              <a:t>8427861597</a:t>
            </a:r>
            <a:endParaRPr lang="en-US" dirty="0">
              <a:solidFill>
                <a:schemeClr val="tx2">
                  <a:lumMod val="60000"/>
                  <a:lumOff val="40000"/>
                </a:schemeClr>
              </a:solidFill>
            </a:endParaRPr>
          </a:p>
          <a:p>
            <a:pPr algn="ctr" defTabSz="914400">
              <a:lnSpc>
                <a:spcPct val="100000"/>
              </a:lnSpc>
            </a:pPr>
            <a:endParaRPr lang="en-IN" b="0" strike="noStrike" spc="-1" dirty="0">
              <a:solidFill>
                <a:srgbClr val="000000"/>
              </a:solidFill>
              <a:latin typeface="Arial"/>
            </a:endParaRPr>
          </a:p>
        </p:txBody>
      </p:sp>
      <p:sp>
        <p:nvSpPr>
          <p:cNvPr id="283" name="TextShape 3"/>
          <p:cNvSpPr/>
          <p:nvPr/>
        </p:nvSpPr>
        <p:spPr>
          <a:xfrm>
            <a:off x="6553080" y="6356520"/>
            <a:ext cx="213300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defTabSz="914400">
              <a:lnSpc>
                <a:spcPct val="100000"/>
              </a:lnSpc>
            </a:pPr>
            <a:fld id="{DDD6D332-04BB-4263-B374-4F0E66AC7517}" type="slidenum">
              <a:rPr lang="en-US" sz="1200" b="1" strike="noStrike" spc="-1">
                <a:solidFill>
                  <a:srgbClr val="000000"/>
                </a:solidFill>
                <a:latin typeface="Calibri"/>
                <a:ea typeface="MS PGothic"/>
              </a:rPr>
              <a:t>39</a:t>
            </a:fld>
            <a:endParaRPr lang="en-IN" sz="12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05502-1E81-B8B1-FED8-025AEE829E6F}"/>
              </a:ext>
            </a:extLst>
          </p:cNvPr>
          <p:cNvSpPr>
            <a:spLocks noGrp="1"/>
          </p:cNvSpPr>
          <p:nvPr>
            <p:ph type="title"/>
          </p:nvPr>
        </p:nvSpPr>
        <p:spPr>
          <a:xfrm>
            <a:off x="457379" y="1197235"/>
            <a:ext cx="8229240" cy="278619"/>
          </a:xfrm>
        </p:spPr>
        <p:txBody>
          <a:bodyPr/>
          <a:lstStyle/>
          <a:p>
            <a:r>
              <a:rPr lang="en-IN" sz="2000" dirty="0">
                <a:latin typeface="Times New Roman" panose="02020603050405020304" pitchFamily="18" charset="0"/>
                <a:ea typeface="Tahoma" panose="020B0604030504040204" pitchFamily="34" charset="0"/>
                <a:cs typeface="Times New Roman" panose="02020603050405020304" pitchFamily="18" charset="0"/>
              </a:rPr>
              <a:t>Home Page of Watermelon</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46A67BC-F183-C99D-5BBC-DFA2D51C123A}"/>
              </a:ext>
            </a:extLst>
          </p:cNvPr>
          <p:cNvPicPr>
            <a:picLocks noChangeAspect="1"/>
          </p:cNvPicPr>
          <p:nvPr/>
        </p:nvPicPr>
        <p:blipFill>
          <a:blip r:embed="rId2"/>
          <a:stretch>
            <a:fillRect/>
          </a:stretch>
        </p:blipFill>
        <p:spPr>
          <a:xfrm>
            <a:off x="103908" y="1849910"/>
            <a:ext cx="8936183" cy="4594415"/>
          </a:xfrm>
          <a:prstGeom prst="rect">
            <a:avLst/>
          </a:prstGeom>
        </p:spPr>
      </p:pic>
      <p:cxnSp>
        <p:nvCxnSpPr>
          <p:cNvPr id="9" name="Straight Arrow Connector 8">
            <a:extLst>
              <a:ext uri="{FF2B5EF4-FFF2-40B4-BE49-F238E27FC236}">
                <a16:creationId xmlns:a16="http://schemas.microsoft.com/office/drawing/2014/main" id="{E10C2A55-5171-7EB9-8BF9-31981F804316}"/>
              </a:ext>
            </a:extLst>
          </p:cNvPr>
          <p:cNvCxnSpPr>
            <a:cxnSpLocks/>
          </p:cNvCxnSpPr>
          <p:nvPr/>
        </p:nvCxnSpPr>
        <p:spPr>
          <a:xfrm flipH="1">
            <a:off x="1588655" y="3696855"/>
            <a:ext cx="203200" cy="15470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itle 1">
            <a:extLst>
              <a:ext uri="{FF2B5EF4-FFF2-40B4-BE49-F238E27FC236}">
                <a16:creationId xmlns:a16="http://schemas.microsoft.com/office/drawing/2014/main" id="{C8FE6789-1A1E-EBE9-CD4B-450B39D6C528}"/>
              </a:ext>
            </a:extLst>
          </p:cNvPr>
          <p:cNvSpPr txBox="1">
            <a:spLocks/>
          </p:cNvSpPr>
          <p:nvPr/>
        </p:nvSpPr>
        <p:spPr>
          <a:xfrm>
            <a:off x="1588655" y="3506354"/>
            <a:ext cx="1265382" cy="267855"/>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800" dirty="0">
                <a:latin typeface="Times New Roman" panose="02020603050405020304" pitchFamily="18" charset="0"/>
                <a:ea typeface="Tahoma" panose="020B0604030504040204" pitchFamily="34" charset="0"/>
                <a:cs typeface="Times New Roman" panose="02020603050405020304" pitchFamily="18" charset="0"/>
              </a:rPr>
              <a:t>We work on</a:t>
            </a:r>
            <a:endParaRPr lang="en-US" sz="8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330887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5BE46E-4559-416B-3BF1-DB40249A352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1160908" y="-1125092"/>
            <a:ext cx="6822183" cy="9144000"/>
          </a:xfrm>
          <a:prstGeom prst="rect">
            <a:avLst/>
          </a:prstGeom>
          <a:noFill/>
          <a:ln>
            <a:noFill/>
          </a:ln>
        </p:spPr>
      </p:pic>
    </p:spTree>
    <p:extLst>
      <p:ext uri="{BB962C8B-B14F-4D97-AF65-F5344CB8AC3E}">
        <p14:creationId xmlns:p14="http://schemas.microsoft.com/office/powerpoint/2010/main" val="4275733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5063DB-98F5-424B-1512-EA3807AD15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7926" y="1352800"/>
            <a:ext cx="3652888" cy="1750836"/>
          </a:xfrm>
          <a:prstGeom prst="rect">
            <a:avLst/>
          </a:prstGeom>
        </p:spPr>
      </p:pic>
      <p:sp>
        <p:nvSpPr>
          <p:cNvPr id="264" name="PlaceHolder 1"/>
          <p:cNvSpPr>
            <a:spLocks noGrp="1"/>
          </p:cNvSpPr>
          <p:nvPr>
            <p:ph type="subTitle"/>
          </p:nvPr>
        </p:nvSpPr>
        <p:spPr>
          <a:xfrm>
            <a:off x="108761" y="918472"/>
            <a:ext cx="5269165" cy="2065307"/>
          </a:xfrm>
          <a:prstGeom prst="rect">
            <a:avLst/>
          </a:prstGeom>
          <a:noFill/>
          <a:ln w="0">
            <a:noFill/>
          </a:ln>
        </p:spPr>
        <p:txBody>
          <a:bodyPr lIns="0" tIns="0" rIns="0" bIns="0" anchor="ctr">
            <a:noAutofit/>
          </a:bodyPr>
          <a:lstStyle/>
          <a:p>
            <a:r>
              <a:rPr lang="en-IN" sz="1700" b="0" strike="noStrike" spc="-1" dirty="0">
                <a:solidFill>
                  <a:srgbClr val="000000"/>
                </a:solidFill>
                <a:latin typeface="Times New Roman"/>
              </a:rPr>
              <a:t>However, certain companies like Google, Amazon, and Netflix have demonstrated exceptional reliability in their software. The secret lies in their approach, akin to the automobile industry, where reliability is built into the design process long before reaching production. The bottom line is that reliability is an outcome of a focus on both production and non-production areas at all times. Real reliability is defined as “High Success Rate” and “Highly Performant Transactions.”.</a:t>
            </a:r>
            <a:endParaRPr lang="en-IN" sz="1700" b="0" strike="noStrike" spc="-1" dirty="0">
              <a:solidFill>
                <a:srgbClr val="000000"/>
              </a:solidFill>
              <a:latin typeface="Arial"/>
            </a:endParaRPr>
          </a:p>
        </p:txBody>
      </p:sp>
      <p:sp>
        <p:nvSpPr>
          <p:cNvPr id="265" name="TextBox 264"/>
          <p:cNvSpPr txBox="1"/>
          <p:nvPr/>
        </p:nvSpPr>
        <p:spPr>
          <a:xfrm>
            <a:off x="367380" y="2983779"/>
            <a:ext cx="8409240" cy="3684875"/>
          </a:xfrm>
          <a:prstGeom prst="rect">
            <a:avLst/>
          </a:prstGeom>
          <a:noFill/>
          <a:ln w="0">
            <a:noFill/>
          </a:ln>
        </p:spPr>
        <p:txBody>
          <a:bodyPr lIns="0" tIns="0" rIns="0" bIns="0" anchor="ctr">
            <a:noAutofit/>
          </a:bodyPr>
          <a:lstStyle/>
          <a:p>
            <a:pPr algn="ctr"/>
            <a:endParaRPr lang="en-IN" b="0" strike="noStrike" spc="-1" dirty="0">
              <a:solidFill>
                <a:srgbClr val="000000"/>
              </a:solidFill>
              <a:latin typeface="Arial"/>
              <a:ea typeface="Microsoft YaHei"/>
            </a:endParaRPr>
          </a:p>
          <a:p>
            <a:r>
              <a:rPr lang="en-IN" b="1" strike="noStrike" spc="-1" dirty="0">
                <a:solidFill>
                  <a:srgbClr val="000000"/>
                </a:solidFill>
                <a:latin typeface="Times New Roman"/>
              </a:rPr>
              <a:t>Reliability Challenges in the Real World</a:t>
            </a:r>
            <a:endParaRPr lang="en-IN" b="0" strike="noStrike" spc="-1" dirty="0">
              <a:solidFill>
                <a:srgbClr val="000000"/>
              </a:solidFill>
              <a:latin typeface="Arial"/>
              <a:ea typeface="Microsoft YaHei"/>
            </a:endParaRPr>
          </a:p>
          <a:p>
            <a:r>
              <a:rPr lang="en-IN" b="0" strike="noStrike" spc="-1" dirty="0">
                <a:solidFill>
                  <a:srgbClr val="000000"/>
                </a:solidFill>
                <a:latin typeface="Times New Roman"/>
              </a:rPr>
              <a:t>Reliability in any enterprise would mean the following:</a:t>
            </a:r>
            <a:endParaRPr lang="en-IN" b="0" strike="noStrike" spc="-1" dirty="0">
              <a:solidFill>
                <a:srgbClr val="000000"/>
              </a:solidFill>
              <a:latin typeface="Arial"/>
              <a:ea typeface="Microsoft YaHei"/>
            </a:endParaRPr>
          </a:p>
          <a:p>
            <a:pPr marL="216000" indent="-216000">
              <a:buClr>
                <a:srgbClr val="000000"/>
              </a:buClr>
              <a:buFont typeface="Wingdings" charset="2"/>
              <a:buChar char=""/>
            </a:pPr>
            <a:r>
              <a:rPr lang="en-IN" b="0" strike="noStrike" spc="-1" dirty="0">
                <a:solidFill>
                  <a:srgbClr val="000000"/>
                </a:solidFill>
                <a:latin typeface="Times New Roman"/>
              </a:rPr>
              <a:t>In practice, large enterprises face the following challenges when it comes to achieving reliability:</a:t>
            </a:r>
            <a:endParaRPr lang="en-IN" b="0" strike="noStrike" spc="-1" dirty="0">
              <a:solidFill>
                <a:srgbClr val="000000"/>
              </a:solidFill>
              <a:latin typeface="Arial"/>
              <a:ea typeface="Microsoft YaHei"/>
            </a:endParaRPr>
          </a:p>
          <a:p>
            <a:r>
              <a:rPr lang="en-IN" b="0" strike="noStrike" spc="-1" dirty="0">
                <a:solidFill>
                  <a:srgbClr val="000000"/>
                </a:solidFill>
                <a:latin typeface="Times New Roman"/>
              </a:rPr>
              <a:t>• </a:t>
            </a:r>
            <a:r>
              <a:rPr lang="en-IN" b="1" strike="noStrike" spc="-1" dirty="0">
                <a:solidFill>
                  <a:srgbClr val="000000"/>
                </a:solidFill>
                <a:latin typeface="Times New Roman"/>
              </a:rPr>
              <a:t>Design</a:t>
            </a:r>
            <a:r>
              <a:rPr lang="en-IN" b="0" strike="noStrike" spc="-1" dirty="0">
                <a:solidFill>
                  <a:srgbClr val="000000"/>
                </a:solidFill>
                <a:latin typeface="Times New Roman"/>
              </a:rPr>
              <a:t>: Systems are plagued with unvalidated architecture, operational flaws with unknown failure points, and inherent weaknesses.</a:t>
            </a:r>
          </a:p>
          <a:p>
            <a:pPr marL="0" indent="0">
              <a:buNone/>
            </a:pPr>
            <a:r>
              <a:rPr lang="en-IN" sz="1800" b="0" strike="noStrike" spc="-1" dirty="0">
                <a:solidFill>
                  <a:srgbClr val="000000"/>
                </a:solidFill>
                <a:latin typeface="Times New Roman"/>
              </a:rPr>
              <a:t>• </a:t>
            </a:r>
            <a:r>
              <a:rPr lang="en-IN" sz="1800" b="1" strike="noStrike" spc="-1" dirty="0">
                <a:solidFill>
                  <a:srgbClr val="000000"/>
                </a:solidFill>
                <a:latin typeface="Times New Roman"/>
              </a:rPr>
              <a:t>Code</a:t>
            </a:r>
            <a:r>
              <a:rPr lang="en-IN" sz="1800" b="0" strike="noStrike" spc="-1" dirty="0">
                <a:solidFill>
                  <a:srgbClr val="000000"/>
                </a:solidFill>
                <a:latin typeface="Times New Roman"/>
              </a:rPr>
              <a:t>: Code is usually developed with a focus on functionality and not always keeping reliability and customer experience in focus. This is hampered due to a lack of deep and early performance/observable insights during development.</a:t>
            </a:r>
            <a:endParaRPr lang="en-IN" sz="1800" b="0" strike="noStrike" spc="-1" dirty="0">
              <a:solidFill>
                <a:srgbClr val="000000"/>
              </a:solidFill>
              <a:latin typeface="Arial"/>
            </a:endParaRPr>
          </a:p>
          <a:p>
            <a:pPr marL="0" indent="0">
              <a:buNone/>
            </a:pPr>
            <a:r>
              <a:rPr lang="en-IN" sz="1800" b="0" strike="noStrike" spc="-1" dirty="0">
                <a:solidFill>
                  <a:srgbClr val="000000"/>
                </a:solidFill>
                <a:latin typeface="Times New Roman"/>
              </a:rPr>
              <a:t>• </a:t>
            </a:r>
            <a:r>
              <a:rPr lang="en-IN" sz="1800" b="1" strike="noStrike" spc="-1" dirty="0">
                <a:solidFill>
                  <a:srgbClr val="000000"/>
                </a:solidFill>
                <a:latin typeface="Times New Roman"/>
              </a:rPr>
              <a:t>Testing</a:t>
            </a:r>
            <a:r>
              <a:rPr lang="en-IN" sz="1800" b="0" strike="noStrike" spc="-1" dirty="0">
                <a:solidFill>
                  <a:srgbClr val="000000"/>
                </a:solidFill>
                <a:latin typeface="Times New Roman"/>
              </a:rPr>
              <a:t>: Testing is complex, siloed, and heavily skills-dependent, making it slow and expensive without achieving the right outcome. It is seen as a cost centre rather than a quality centre</a:t>
            </a:r>
            <a:endParaRPr lang="en-IN" sz="1800" b="0" strike="noStrike" spc="-1" dirty="0">
              <a:solidFill>
                <a:srgbClr val="000000"/>
              </a:solidFill>
              <a:latin typeface="Arial"/>
            </a:endParaRPr>
          </a:p>
          <a:p>
            <a:endParaRPr lang="en-IN" b="0" strike="noStrike" spc="-1" dirty="0">
              <a:solidFill>
                <a:srgbClr val="000000"/>
              </a:solidFill>
              <a:latin typeface="Arial"/>
              <a:ea typeface="Microsoft YaHei"/>
            </a:endParaRPr>
          </a:p>
        </p:txBody>
      </p:sp>
      <p:sp>
        <p:nvSpPr>
          <p:cNvPr id="2" name="TextShape 5">
            <a:extLst>
              <a:ext uri="{FF2B5EF4-FFF2-40B4-BE49-F238E27FC236}">
                <a16:creationId xmlns:a16="http://schemas.microsoft.com/office/drawing/2014/main" id="{D210D05B-6A59-6AEC-19A5-85D2535474B7}"/>
              </a:ext>
            </a:extLst>
          </p:cNvPr>
          <p:cNvSpPr/>
          <p:nvPr/>
        </p:nvSpPr>
        <p:spPr>
          <a:xfrm>
            <a:off x="367380" y="0"/>
            <a:ext cx="6109020" cy="837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algn="l" rtl="0" eaLnBrk="1" latinLnBrk="0" hangingPunct="1"/>
            <a:r>
              <a:rPr lang="en-IN" sz="2400" b="1" kern="1200" spc="-1" dirty="0">
                <a:solidFill>
                  <a:srgbClr val="000000"/>
                </a:solidFill>
                <a:effectLst/>
                <a:latin typeface="Times New Roman" panose="02020603050405020304" pitchFamily="18" charset="0"/>
                <a:ea typeface="DejaVu Sans"/>
                <a:cs typeface="DejaVu Sans"/>
              </a:rPr>
              <a:t>Reliability Challenges in the Real World</a:t>
            </a:r>
            <a:endParaRPr lang="en-US" sz="4000" dirty="0">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 name="Picture 266"/>
          <p:cNvPicPr/>
          <p:nvPr/>
        </p:nvPicPr>
        <p:blipFill>
          <a:blip r:embed="rId2"/>
          <a:stretch/>
        </p:blipFill>
        <p:spPr>
          <a:xfrm>
            <a:off x="5107709" y="3429000"/>
            <a:ext cx="4036291" cy="2333577"/>
          </a:xfrm>
          <a:prstGeom prst="rect">
            <a:avLst/>
          </a:prstGeom>
          <a:ln w="0">
            <a:noFill/>
          </a:ln>
        </p:spPr>
      </p:pic>
      <p:sp>
        <p:nvSpPr>
          <p:cNvPr id="266" name="PlaceHolder 1"/>
          <p:cNvSpPr>
            <a:spLocks noGrp="1"/>
          </p:cNvSpPr>
          <p:nvPr>
            <p:ph type="subTitle"/>
          </p:nvPr>
        </p:nvSpPr>
        <p:spPr>
          <a:xfrm>
            <a:off x="367380" y="1034472"/>
            <a:ext cx="8409240" cy="1903927"/>
          </a:xfrm>
          <a:prstGeom prst="rect">
            <a:avLst/>
          </a:prstGeom>
          <a:noFill/>
          <a:ln w="0">
            <a:noFill/>
          </a:ln>
        </p:spPr>
        <p:txBody>
          <a:bodyPr lIns="0" tIns="0" rIns="0" bIns="0" anchor="ctr">
            <a:noAutofit/>
          </a:bodyPr>
          <a:lstStyle/>
          <a:p>
            <a:pPr marL="0" indent="0">
              <a:buNone/>
            </a:pPr>
            <a:r>
              <a:rPr lang="en-IN" sz="1800" b="0" strike="noStrike" spc="-1" dirty="0">
                <a:solidFill>
                  <a:srgbClr val="000000"/>
                </a:solidFill>
                <a:latin typeface="Times New Roman"/>
              </a:rPr>
              <a:t>• </a:t>
            </a:r>
            <a:r>
              <a:rPr lang="en-IN" sz="1800" b="1" strike="noStrike" spc="-1" dirty="0">
                <a:solidFill>
                  <a:srgbClr val="000000"/>
                </a:solidFill>
                <a:latin typeface="Times New Roman"/>
              </a:rPr>
              <a:t>Release</a:t>
            </a:r>
            <a:r>
              <a:rPr lang="en-IN" sz="1800" b="0" strike="noStrike" spc="-1" dirty="0">
                <a:solidFill>
                  <a:srgbClr val="000000"/>
                </a:solidFill>
                <a:latin typeface="Times New Roman"/>
              </a:rPr>
              <a:t>: Customer experience and system stability do not influence release cadence, causing an imbalance between velocity and stability.</a:t>
            </a:r>
            <a:endParaRPr lang="en-IN" sz="1800" b="0" strike="noStrike" spc="-1" dirty="0">
              <a:solidFill>
                <a:srgbClr val="000000"/>
              </a:solidFill>
              <a:latin typeface="Arial"/>
            </a:endParaRPr>
          </a:p>
          <a:p>
            <a:pPr marL="0" indent="0">
              <a:buNone/>
            </a:pPr>
            <a:r>
              <a:rPr lang="en-IN" sz="1800" b="0" strike="noStrike" spc="-1" dirty="0">
                <a:solidFill>
                  <a:srgbClr val="000000"/>
                </a:solidFill>
                <a:latin typeface="Times New Roman"/>
              </a:rPr>
              <a:t>• </a:t>
            </a:r>
            <a:r>
              <a:rPr lang="en-IN" sz="1800" b="1" strike="noStrike" spc="-1" dirty="0">
                <a:solidFill>
                  <a:srgbClr val="000000"/>
                </a:solidFill>
                <a:latin typeface="Times New Roman"/>
              </a:rPr>
              <a:t>Observability</a:t>
            </a:r>
            <a:r>
              <a:rPr lang="en-IN" sz="1800" b="0" strike="noStrike" spc="-1" dirty="0">
                <a:solidFill>
                  <a:srgbClr val="000000"/>
                </a:solidFill>
                <a:latin typeface="Times New Roman"/>
              </a:rPr>
              <a:t>: Observability is not comprehensive and reactive in nature, leading to unmeasured undercurrents impacting customer experience consistently.</a:t>
            </a:r>
            <a:endParaRPr lang="en-IN" sz="1800" b="0" strike="noStrike" spc="-1" dirty="0">
              <a:solidFill>
                <a:srgbClr val="000000"/>
              </a:solidFill>
              <a:latin typeface="Arial"/>
            </a:endParaRPr>
          </a:p>
          <a:p>
            <a:pPr marL="0" indent="0">
              <a:buNone/>
            </a:pPr>
            <a:r>
              <a:rPr lang="en-IN" sz="1800" b="0" strike="noStrike" spc="-1" dirty="0">
                <a:solidFill>
                  <a:srgbClr val="000000"/>
                </a:solidFill>
                <a:latin typeface="Times New Roman"/>
              </a:rPr>
              <a:t>•</a:t>
            </a:r>
            <a:r>
              <a:rPr lang="en-IN" sz="1800" b="1" strike="noStrike" spc="-1" dirty="0">
                <a:solidFill>
                  <a:srgbClr val="000000"/>
                </a:solidFill>
                <a:latin typeface="Times New Roman"/>
              </a:rPr>
              <a:t> Incident Response</a:t>
            </a:r>
            <a:r>
              <a:rPr lang="en-IN" sz="1800" b="0" strike="noStrike" spc="-1" dirty="0">
                <a:solidFill>
                  <a:srgbClr val="000000"/>
                </a:solidFill>
                <a:latin typeface="Times New Roman"/>
              </a:rPr>
              <a:t>: Incident response is reactive due to a lack of proper knowledge management to address incidents swiftly either manually or through auto-remediation.</a:t>
            </a:r>
            <a:endParaRPr lang="en-IN" sz="1800" b="0" strike="noStrike" spc="-1" dirty="0">
              <a:solidFill>
                <a:srgbClr val="000000"/>
              </a:solidFill>
              <a:latin typeface="Arial"/>
            </a:endParaRPr>
          </a:p>
        </p:txBody>
      </p:sp>
      <p:sp>
        <p:nvSpPr>
          <p:cNvPr id="269" name="TextBox 268"/>
          <p:cNvSpPr txBox="1"/>
          <p:nvPr/>
        </p:nvSpPr>
        <p:spPr>
          <a:xfrm>
            <a:off x="457380" y="3252434"/>
            <a:ext cx="5158329" cy="3416220"/>
          </a:xfrm>
          <a:prstGeom prst="rect">
            <a:avLst/>
          </a:prstGeom>
          <a:noFill/>
          <a:ln w="0">
            <a:noFill/>
          </a:ln>
        </p:spPr>
        <p:txBody>
          <a:bodyPr lIns="0" tIns="0" rIns="0" bIns="0" anchor="t">
            <a:noAutofit/>
          </a:bodyPr>
          <a:lstStyle/>
          <a:p>
            <a:r>
              <a:rPr lang="en-IN" sz="2000" b="1" strike="noStrike" spc="-1" dirty="0">
                <a:solidFill>
                  <a:srgbClr val="000000"/>
                </a:solidFill>
                <a:latin typeface="Times New Roman"/>
              </a:rPr>
              <a:t>Key Features:</a:t>
            </a:r>
          </a:p>
          <a:p>
            <a:pPr marL="216000" indent="-216000">
              <a:buClr>
                <a:srgbClr val="000000"/>
              </a:buClr>
              <a:buSzPct val="45000"/>
              <a:buFont typeface="Wingdings" charset="2"/>
              <a:buChar char=""/>
            </a:pPr>
            <a:r>
              <a:rPr lang="en-IN" b="0" strike="noStrike" spc="-1" dirty="0">
                <a:solidFill>
                  <a:schemeClr val="tx2">
                    <a:lumMod val="60000"/>
                    <a:lumOff val="40000"/>
                  </a:schemeClr>
                </a:solidFill>
                <a:latin typeface="Times New Roman"/>
              </a:rPr>
              <a:t>AI-powered self-healing automation </a:t>
            </a:r>
            <a:r>
              <a:rPr lang="en-IN" b="0" strike="noStrike" spc="-1" dirty="0">
                <a:solidFill>
                  <a:srgbClr val="000000"/>
                </a:solidFill>
                <a:latin typeface="Times New Roman"/>
              </a:rPr>
              <a:t>(reduces script maintenance).</a:t>
            </a:r>
            <a:endParaRPr lang="en-IN" b="1" strike="noStrike" spc="-1" dirty="0">
              <a:solidFill>
                <a:srgbClr val="000000"/>
              </a:solidFill>
              <a:latin typeface="Times New Roman"/>
            </a:endParaRPr>
          </a:p>
          <a:p>
            <a:pPr marL="216000" indent="-216000">
              <a:buClr>
                <a:srgbClr val="000000"/>
              </a:buClr>
              <a:buSzPct val="45000"/>
              <a:buFont typeface="Wingdings" charset="2"/>
              <a:buChar char=""/>
            </a:pPr>
            <a:r>
              <a:rPr lang="en-IN" b="0" strike="noStrike" spc="-1" dirty="0">
                <a:solidFill>
                  <a:schemeClr val="tx2">
                    <a:lumMod val="60000"/>
                    <a:lumOff val="40000"/>
                  </a:schemeClr>
                </a:solidFill>
                <a:latin typeface="Times New Roman"/>
              </a:rPr>
              <a:t>No-code automation </a:t>
            </a:r>
            <a:r>
              <a:rPr lang="en-IN" b="0" strike="noStrike" spc="-1" dirty="0">
                <a:solidFill>
                  <a:srgbClr val="000000"/>
                </a:solidFill>
                <a:latin typeface="Times New Roman"/>
              </a:rPr>
              <a:t>(manual testers can automate without programming).</a:t>
            </a:r>
            <a:endParaRPr lang="en-IN" b="1" strike="noStrike" spc="-1" dirty="0">
              <a:solidFill>
                <a:srgbClr val="000000"/>
              </a:solidFill>
              <a:latin typeface="Times New Roman"/>
            </a:endParaRPr>
          </a:p>
          <a:p>
            <a:pPr marL="216000" indent="-216000">
              <a:buClr>
                <a:srgbClr val="000000"/>
              </a:buClr>
              <a:buSzPct val="45000"/>
              <a:buFont typeface="Wingdings" charset="2"/>
              <a:buChar char=""/>
            </a:pPr>
            <a:r>
              <a:rPr lang="en-IN" b="0" strike="noStrike" spc="-1" dirty="0">
                <a:solidFill>
                  <a:schemeClr val="tx2">
                    <a:lumMod val="60000"/>
                    <a:lumOff val="40000"/>
                  </a:schemeClr>
                </a:solidFill>
                <a:latin typeface="Times New Roman"/>
              </a:rPr>
              <a:t>Predictive analytics </a:t>
            </a:r>
            <a:r>
              <a:rPr lang="en-IN" b="0" strike="noStrike" spc="-1" dirty="0">
                <a:solidFill>
                  <a:srgbClr val="000000"/>
                </a:solidFill>
                <a:latin typeface="Times New Roman"/>
              </a:rPr>
              <a:t>(identifies high-risk areas in software).</a:t>
            </a:r>
            <a:endParaRPr lang="en-IN" b="1" strike="noStrike" spc="-1" dirty="0">
              <a:solidFill>
                <a:srgbClr val="000000"/>
              </a:solidFill>
              <a:latin typeface="Times New Roman"/>
            </a:endParaRPr>
          </a:p>
          <a:p>
            <a:pPr marL="216000" indent="-216000">
              <a:buClr>
                <a:srgbClr val="000000"/>
              </a:buClr>
              <a:buSzPct val="45000"/>
              <a:buFont typeface="Wingdings" charset="2"/>
              <a:buChar char=""/>
            </a:pPr>
            <a:r>
              <a:rPr lang="en-IN" b="0" strike="noStrike" spc="-1" dirty="0">
                <a:solidFill>
                  <a:schemeClr val="tx2">
                    <a:lumMod val="60000"/>
                    <a:lumOff val="40000"/>
                  </a:schemeClr>
                </a:solidFill>
                <a:latin typeface="Times New Roman"/>
              </a:rPr>
              <a:t>Cross-platform and CI/CD integration </a:t>
            </a:r>
            <a:r>
              <a:rPr lang="en-IN" b="0" strike="noStrike" spc="-1" dirty="0">
                <a:solidFill>
                  <a:srgbClr val="000000"/>
                </a:solidFill>
                <a:latin typeface="Times New Roman"/>
              </a:rPr>
              <a:t>(ensures seamless testing).</a:t>
            </a:r>
            <a:endParaRPr lang="en-IN" b="1" strike="noStrike" spc="-1" dirty="0">
              <a:solidFill>
                <a:srgbClr val="000000"/>
              </a:solidFill>
              <a:latin typeface="Times New Roman"/>
            </a:endParaRPr>
          </a:p>
          <a:p>
            <a:pPr marL="216000" indent="-216000">
              <a:buClr>
                <a:srgbClr val="000000"/>
              </a:buClr>
              <a:buSzPct val="45000"/>
              <a:buFont typeface="Wingdings" charset="2"/>
              <a:buChar char=""/>
            </a:pPr>
            <a:r>
              <a:rPr lang="en-IN" b="0" strike="noStrike" spc="-1" dirty="0">
                <a:solidFill>
                  <a:schemeClr val="tx2">
                    <a:lumMod val="60000"/>
                    <a:lumOff val="40000"/>
                  </a:schemeClr>
                </a:solidFill>
                <a:latin typeface="Times New Roman"/>
              </a:rPr>
              <a:t>Data-driven testing </a:t>
            </a:r>
            <a:r>
              <a:rPr lang="en-IN" b="0" strike="noStrike" spc="-1" dirty="0">
                <a:solidFill>
                  <a:srgbClr val="000000"/>
                </a:solidFill>
                <a:latin typeface="Times New Roman"/>
              </a:rPr>
              <a:t>(uses AI to generate and validate test data).</a:t>
            </a:r>
            <a:endParaRPr lang="en-IN" b="1" strike="noStrike" spc="-1" dirty="0">
              <a:solidFill>
                <a:srgbClr val="000000"/>
              </a:solidFill>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Box 267"/>
          <p:cNvSpPr txBox="1"/>
          <p:nvPr/>
        </p:nvSpPr>
        <p:spPr>
          <a:xfrm>
            <a:off x="457380" y="951582"/>
            <a:ext cx="8229240" cy="5560054"/>
          </a:xfrm>
          <a:prstGeom prst="rect">
            <a:avLst/>
          </a:prstGeom>
          <a:noFill/>
          <a:ln w="0">
            <a:noFill/>
          </a:ln>
        </p:spPr>
        <p:txBody>
          <a:bodyPr lIns="0" tIns="0" rIns="0" bIns="0" anchor="t">
            <a:noAutofit/>
          </a:bodyPr>
          <a:lstStyle/>
          <a:p>
            <a:r>
              <a:rPr lang="en-IN" sz="2000" b="1" strike="noStrike" spc="-1" dirty="0">
                <a:solidFill>
                  <a:srgbClr val="000000"/>
                </a:solidFill>
                <a:latin typeface="Times New Roman"/>
              </a:rPr>
              <a:t>Why Watermelon?</a:t>
            </a:r>
          </a:p>
          <a:p>
            <a:pPr marL="216000" indent="-216000">
              <a:buClr>
                <a:srgbClr val="000000"/>
              </a:buClr>
              <a:buSzPct val="45000"/>
              <a:buFont typeface="Wingdings" charset="2"/>
              <a:buChar char=""/>
            </a:pPr>
            <a:r>
              <a:rPr lang="en-IN" b="0" strike="noStrike" spc="-1" dirty="0">
                <a:solidFill>
                  <a:srgbClr val="000000"/>
                </a:solidFill>
                <a:latin typeface="Times New Roman"/>
              </a:rPr>
              <a:t>Enhances software reliability and test coverage.</a:t>
            </a:r>
            <a:endParaRPr lang="en-IN" b="1" strike="noStrike" spc="-1" dirty="0">
              <a:solidFill>
                <a:srgbClr val="000000"/>
              </a:solidFill>
              <a:latin typeface="Times New Roman"/>
            </a:endParaRPr>
          </a:p>
          <a:p>
            <a:pPr marL="216000" indent="-216000">
              <a:buClr>
                <a:srgbClr val="000000"/>
              </a:buClr>
              <a:buSzPct val="45000"/>
              <a:buFont typeface="Wingdings" charset="2"/>
              <a:buChar char=""/>
            </a:pPr>
            <a:r>
              <a:rPr lang="en-IN" b="0" strike="noStrike" spc="-1" dirty="0">
                <a:solidFill>
                  <a:srgbClr val="000000"/>
                </a:solidFill>
                <a:latin typeface="Times New Roman"/>
              </a:rPr>
              <a:t>Reduces time, cost, and effort in software testing.</a:t>
            </a:r>
            <a:endParaRPr lang="en-IN" b="1" strike="noStrike" spc="-1" dirty="0">
              <a:solidFill>
                <a:srgbClr val="000000"/>
              </a:solidFill>
              <a:latin typeface="Times New Roman"/>
            </a:endParaRPr>
          </a:p>
          <a:p>
            <a:pPr marL="216000" indent="-216000">
              <a:buClr>
                <a:srgbClr val="000000"/>
              </a:buClr>
              <a:buSzPct val="45000"/>
              <a:buFont typeface="Wingdings" charset="2"/>
              <a:buChar char=""/>
            </a:pPr>
            <a:r>
              <a:rPr lang="en-IN" b="0" strike="noStrike" spc="-1" dirty="0">
                <a:solidFill>
                  <a:srgbClr val="000000"/>
                </a:solidFill>
                <a:latin typeface="Times New Roman"/>
              </a:rPr>
              <a:t>Enables faster time-to-market with high-quality releases.</a:t>
            </a:r>
          </a:p>
          <a:p>
            <a:pPr marL="0" indent="0" algn="ctr">
              <a:buNone/>
            </a:pPr>
            <a:endParaRPr lang="en-IN" spc="-1" dirty="0">
              <a:solidFill>
                <a:srgbClr val="000000"/>
              </a:solidFill>
              <a:latin typeface="Times New Roman"/>
            </a:endParaRPr>
          </a:p>
          <a:p>
            <a:pPr marL="0" indent="0">
              <a:buNone/>
            </a:pPr>
            <a:r>
              <a:rPr lang="en-IN" sz="1800" b="1" strike="noStrike" spc="-1" dirty="0">
                <a:solidFill>
                  <a:srgbClr val="000000"/>
                </a:solidFill>
                <a:latin typeface="Times New Roman"/>
              </a:rPr>
              <a:t>How Watermelon Addresses These Challenges?</a:t>
            </a:r>
            <a:endParaRPr lang="en-IN" sz="1800" b="0" strike="noStrike" spc="-1" dirty="0">
              <a:solidFill>
                <a:srgbClr val="000000"/>
              </a:solidFill>
              <a:latin typeface="Times New Roman"/>
            </a:endParaRPr>
          </a:p>
          <a:p>
            <a:pPr marL="216000" indent="-216000" algn="just">
              <a:buClr>
                <a:srgbClr val="000000"/>
              </a:buClr>
              <a:buSzPct val="45000"/>
              <a:buFont typeface="Wingdings" charset="2"/>
              <a:buChar char=""/>
            </a:pPr>
            <a:r>
              <a:rPr lang="en-IN" sz="1800" b="0" strike="noStrike" spc="-1" dirty="0">
                <a:solidFill>
                  <a:srgbClr val="000000"/>
                </a:solidFill>
                <a:latin typeface="Times New Roman"/>
              </a:rPr>
              <a:t>Watermelon achieves its mission by offering a comprehensive set of modules that cover both pre-production and post-production aspects of the application lifecycle. The end goal of using Watermelon is to help enterprises meet their reliability goals, primarily defined by two key metrics:</a:t>
            </a:r>
          </a:p>
          <a:p>
            <a:pPr algn="just">
              <a:buClr>
                <a:srgbClr val="000000"/>
              </a:buClr>
              <a:buSzPct val="45000"/>
            </a:pPr>
            <a:endParaRPr lang="en-IN" sz="1800" b="0" strike="noStrike" spc="-1" dirty="0">
              <a:solidFill>
                <a:srgbClr val="000000"/>
              </a:solidFill>
              <a:latin typeface="Times New Roman"/>
            </a:endParaRPr>
          </a:p>
          <a:p>
            <a:pPr>
              <a:buClr>
                <a:srgbClr val="000000"/>
              </a:buClr>
              <a:buSzPct val="45000"/>
            </a:pPr>
            <a:r>
              <a:rPr lang="en-IN" sz="1800" b="1" strike="noStrike" spc="-1" dirty="0">
                <a:solidFill>
                  <a:srgbClr val="000000"/>
                </a:solidFill>
                <a:latin typeface="Times New Roman"/>
              </a:rPr>
              <a:t>1. High Success Rates:</a:t>
            </a:r>
            <a:r>
              <a:rPr lang="en-IN" sz="1800" b="0" strike="noStrike" spc="-1" dirty="0">
                <a:solidFill>
                  <a:srgbClr val="000000"/>
                </a:solidFill>
                <a:latin typeface="Times New Roman"/>
              </a:rPr>
              <a:t> Watermelon ensures that a high percentage of transactions are completed successfully without errors. This metric reflects the precision and robustness of applications, reducing the risk of disruptions caused by faulty transactions</a:t>
            </a:r>
          </a:p>
          <a:p>
            <a:pPr marL="216000" indent="-216000">
              <a:buClr>
                <a:srgbClr val="000000"/>
              </a:buClr>
              <a:buSzPct val="45000"/>
              <a:buFont typeface="Wingdings" charset="2"/>
              <a:buChar char=""/>
            </a:pPr>
            <a:endParaRPr lang="en-IN" b="1" strike="noStrike" spc="-1" dirty="0">
              <a:solidFill>
                <a:srgbClr val="000000"/>
              </a:solidFill>
              <a:latin typeface="Times New Roman"/>
            </a:endParaRPr>
          </a:p>
          <a:p>
            <a:pPr>
              <a:buClr>
                <a:srgbClr val="000000"/>
              </a:buClr>
              <a:buSzPct val="45000"/>
            </a:pPr>
            <a:r>
              <a:rPr lang="en-IN" sz="1800" b="1" strike="noStrike" spc="-1" dirty="0">
                <a:solidFill>
                  <a:srgbClr val="000000"/>
                </a:solidFill>
                <a:latin typeface="Times New Roman"/>
              </a:rPr>
              <a:t>2</a:t>
            </a:r>
            <a:r>
              <a:rPr lang="en-IN" sz="1800" b="0" strike="noStrike" spc="-1" dirty="0">
                <a:solidFill>
                  <a:srgbClr val="000000"/>
                </a:solidFill>
                <a:latin typeface="Times New Roman"/>
              </a:rPr>
              <a:t>. </a:t>
            </a:r>
            <a:r>
              <a:rPr lang="en-IN" sz="1800" b="1" strike="noStrike" spc="-1" dirty="0">
                <a:solidFill>
                  <a:srgbClr val="000000"/>
                </a:solidFill>
                <a:latin typeface="Times New Roman"/>
              </a:rPr>
              <a:t>Performance:</a:t>
            </a:r>
            <a:r>
              <a:rPr lang="en-IN" sz="1800" b="0" strike="noStrike" spc="-1" dirty="0">
                <a:solidFill>
                  <a:srgbClr val="000000"/>
                </a:solidFill>
                <a:latin typeface="Times New Roman"/>
              </a:rPr>
              <a:t> Watermelon focuses on achieving a high percentage of transactions completed within an acceptable time frame. This metric measures the responsiveness and efficiency of applications, ensuring that user experiences are consistently smooth and efficient.</a:t>
            </a:r>
          </a:p>
          <a:p>
            <a:pPr>
              <a:buClr>
                <a:srgbClr val="000000"/>
              </a:buClr>
              <a:buSzPct val="45000"/>
            </a:pPr>
            <a:endParaRPr lang="en-IN" b="1" strike="noStrike" spc="-1" dirty="0">
              <a:solidFill>
                <a:srgbClr val="000000"/>
              </a:solidFill>
              <a:latin typeface="Times New Roman"/>
            </a:endParaRPr>
          </a:p>
        </p:txBody>
      </p:sp>
      <p:pic>
        <p:nvPicPr>
          <p:cNvPr id="2" name="Picture 1">
            <a:extLst>
              <a:ext uri="{FF2B5EF4-FFF2-40B4-BE49-F238E27FC236}">
                <a16:creationId xmlns:a16="http://schemas.microsoft.com/office/drawing/2014/main" id="{7FB05E25-086F-9711-5C9D-71B9132E9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741" y="1196171"/>
            <a:ext cx="1158169" cy="1158169"/>
          </a:xfrm>
          <a:prstGeom prst="rect">
            <a:avLst/>
          </a:prstGeom>
        </p:spPr>
      </p:pic>
      <p:pic>
        <p:nvPicPr>
          <p:cNvPr id="4" name="Picture 3">
            <a:extLst>
              <a:ext uri="{FF2B5EF4-FFF2-40B4-BE49-F238E27FC236}">
                <a16:creationId xmlns:a16="http://schemas.microsoft.com/office/drawing/2014/main" id="{5B33B477-50A0-90C4-8AF7-333BFBB0D26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342910" y="951582"/>
            <a:ext cx="1377373" cy="965205"/>
          </a:xfrm>
          <a:prstGeom prst="rect">
            <a:avLst/>
          </a:prstGeom>
        </p:spPr>
      </p:pic>
      <p:sp>
        <p:nvSpPr>
          <p:cNvPr id="6" name="TextShape 5">
            <a:extLst>
              <a:ext uri="{FF2B5EF4-FFF2-40B4-BE49-F238E27FC236}">
                <a16:creationId xmlns:a16="http://schemas.microsoft.com/office/drawing/2014/main" id="{0C9045F2-74AD-7442-7BDD-2AC295B31458}"/>
              </a:ext>
            </a:extLst>
          </p:cNvPr>
          <p:cNvSpPr/>
          <p:nvPr/>
        </p:nvSpPr>
        <p:spPr>
          <a:xfrm>
            <a:off x="323273" y="0"/>
            <a:ext cx="6153127" cy="837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defTabSz="914400">
              <a:lnSpc>
                <a:spcPct val="100000"/>
              </a:lnSpc>
            </a:pPr>
            <a:r>
              <a:rPr lang="en-IN" sz="2800" b="1" kern="1200" spc="-1" dirty="0">
                <a:solidFill>
                  <a:srgbClr val="000000"/>
                </a:solidFill>
                <a:effectLst/>
                <a:latin typeface="Times New Roman" panose="02020603050405020304" pitchFamily="18" charset="0"/>
                <a:ea typeface="DejaVu Sans"/>
                <a:cs typeface="DejaVu Sans"/>
              </a:rPr>
              <a:t>Why Watermelon?</a:t>
            </a:r>
            <a:endParaRPr lang="en-IN" sz="4400" b="1" strike="noStrike" spc="-1" dirty="0">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9ABA4C-7D19-9967-DDBB-36F58E8CD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290" y="1193592"/>
            <a:ext cx="8691419" cy="5157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35593</TotalTime>
  <Words>3353</Words>
  <Application>Microsoft Office PowerPoint</Application>
  <PresentationFormat>On-screen Show (4:3)</PresentationFormat>
  <Paragraphs>397</Paragraphs>
  <Slides>39</Slides>
  <Notes>1</Notes>
  <HiddenSlides>0</HiddenSlides>
  <MMClips>0</MMClips>
  <ScaleCrop>false</ScaleCrop>
  <HeadingPairs>
    <vt:vector size="6" baseType="variant">
      <vt:variant>
        <vt:lpstr>Fonts Used</vt:lpstr>
      </vt:variant>
      <vt:variant>
        <vt:i4>5</vt:i4>
      </vt:variant>
      <vt:variant>
        <vt:lpstr>Theme</vt:lpstr>
      </vt:variant>
      <vt:variant>
        <vt:i4>12</vt:i4>
      </vt:variant>
      <vt:variant>
        <vt:lpstr>Slide Titles</vt:lpstr>
      </vt:variant>
      <vt:variant>
        <vt:i4>39</vt:i4>
      </vt:variant>
    </vt:vector>
  </HeadingPairs>
  <TitlesOfParts>
    <vt:vector size="56" baseType="lpstr">
      <vt:lpstr>Arial</vt:lpstr>
      <vt:lpstr>Calibri</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Home Page of Watermelon</vt:lpstr>
      <vt:lpstr>PowerPoint Presentation</vt:lpstr>
      <vt:lpstr>PowerPoint Presentation</vt:lpstr>
      <vt:lpstr>PowerPoint Presentation</vt:lpstr>
      <vt:lpstr>PowerPoint Presentation</vt:lpstr>
      <vt:lpstr>PowerPoint Presentation</vt:lpstr>
      <vt:lpstr>Challenged in Traditional Software Testing</vt:lpstr>
      <vt:lpstr>PowerPoint Presentation</vt:lpstr>
      <vt:lpstr>Existing Issues In Software Testing</vt:lpstr>
      <vt:lpstr>How Watermelon Overcomes Software Testing Challenges</vt:lpstr>
      <vt:lpstr>PowerPoint Presentation</vt:lpstr>
      <vt:lpstr>Key Features &amp; Functionalities of Watermelon</vt:lpstr>
      <vt:lpstr>Watermelon Use Case Diagram</vt:lpstr>
      <vt:lpstr>PowerPoint Presentation</vt:lpstr>
      <vt:lpstr>Watermelon Component Diagram</vt:lpstr>
      <vt:lpstr>PowerPoint Presentation</vt:lpstr>
      <vt:lpstr>Test Execution Flow in Watermelon</vt:lpstr>
      <vt:lpstr>PowerPoint Presentation</vt:lpstr>
      <vt:lpstr>Agile-Based Development of Watermelon</vt:lpstr>
      <vt:lpstr>PowerPoint Presentation</vt:lpstr>
      <vt:lpstr>PowerPoint Presentation</vt:lpstr>
      <vt:lpstr>Implementation of Automation Testing in Watermelon</vt:lpstr>
      <vt:lpstr>PowerPoint Presentation</vt:lpstr>
      <vt:lpstr>Watermelon’s Technology Stack</vt:lpstr>
      <vt:lpstr>Watermelon in a Testing Pipeline</vt:lpstr>
      <vt:lpstr>Watermelon Deployment Models</vt:lpstr>
      <vt:lpstr>PowerPoint Presentation</vt:lpstr>
      <vt:lpstr>System Testing Strategies in Watermelon</vt:lpstr>
      <vt:lpstr>PowerPoint Presentation</vt:lpstr>
      <vt:lpstr>Results &amp; Benefits of Using Watermelon</vt:lpstr>
      <vt:lpstr>PowerPoint Presentation</vt:lpstr>
      <vt:lpstr>PowerPoint Presentation</vt:lpstr>
      <vt:lpstr>The Future of Watermelon – Advancing AI in Testing</vt:lpstr>
      <vt:lpstr>PowerPoint Presentation</vt:lpstr>
      <vt:lpstr>Conclusion – Watermelon’s Impact on Test Automation</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ABC</dc:creator>
  <dc:description/>
  <cp:lastModifiedBy>Vishal Aggarwal</cp:lastModifiedBy>
  <cp:revision>2309</cp:revision>
  <dcterms:created xsi:type="dcterms:W3CDTF">2010-04-09T07:36:15Z</dcterms:created>
  <dcterms:modified xsi:type="dcterms:W3CDTF">2025-03-25T17:44:05Z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0x010100096F1BF43DDE004485E7A868D137D60A</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3</vt:i4>
  </property>
</Properties>
</file>