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8" r:id="rId5"/>
    <p:sldId id="313" r:id="rId6"/>
    <p:sldId id="299" r:id="rId7"/>
    <p:sldId id="307" r:id="rId8"/>
    <p:sldId id="312" r:id="rId9"/>
    <p:sldId id="282" r:id="rId10"/>
    <p:sldId id="283" r:id="rId11"/>
    <p:sldId id="308" r:id="rId12"/>
    <p:sldId id="309" r:id="rId13"/>
    <p:sldId id="310" r:id="rId14"/>
    <p:sldId id="311" r:id="rId15"/>
    <p:sldId id="284" r:id="rId16"/>
    <p:sldId id="314" r:id="rId17"/>
    <p:sldId id="264" r:id="rId18"/>
    <p:sldId id="315" r:id="rId19"/>
    <p:sldId id="303" r:id="rId20"/>
    <p:sldId id="304" r:id="rId21"/>
    <p:sldId id="305" r:id="rId22"/>
    <p:sldId id="273" r:id="rId23"/>
    <p:sldId id="300" r:id="rId24"/>
    <p:sldId id="30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39" autoAdjust="0"/>
    <p:restoredTop sz="94624" autoAdjust="0"/>
  </p:normalViewPr>
  <p:slideViewPr>
    <p:cSldViewPr>
      <p:cViewPr varScale="1">
        <p:scale>
          <a:sx n="66" d="100"/>
          <a:sy n="66" d="100"/>
        </p:scale>
        <p:origin x="106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B9138F-9286-40A2-A6BC-94344FEBCB2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29CA3-BC8C-43E5-AE9B-27E8EDD8811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F29CA3-BC8C-43E5-AE9B-27E8EDD8811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457200" y="6356350"/>
            <a:ext cx="3400420" cy="365125"/>
          </a:xfrm>
        </p:spPr>
        <p:txBody>
          <a:bodyPr/>
          <a:lstStyle>
            <a:lvl1pPr>
              <a:defRPr sz="1200"/>
            </a:lvl1pPr>
          </a:lstStyle>
          <a:p>
            <a:r>
              <a:rPr lang="en-US" sz="1400" b="1"/>
              <a:t>SATHYABAMA  INSTITUTE OF SCIENCE AND TECHNOLOGY</a:t>
            </a:r>
            <a:endParaRPr lang="en-US" sz="1050" dirty="0"/>
          </a:p>
        </p:txBody>
      </p:sp>
      <p:sp>
        <p:nvSpPr>
          <p:cNvPr id="5" name="Footer Placeholder 4"/>
          <p:cNvSpPr>
            <a:spLocks noGrp="1"/>
          </p:cNvSpPr>
          <p:nvPr>
            <p:ph type="ftr" sz="quarter" idx="11"/>
          </p:nvPr>
        </p:nvSpPr>
        <p:spPr>
          <a:xfrm>
            <a:off x="3857620" y="6356350"/>
            <a:ext cx="2162180" cy="365125"/>
          </a:xfrm>
        </p:spPr>
        <p:txBody>
          <a:bodyPr/>
          <a:lstStyle/>
          <a:p>
            <a:r>
              <a:rPr lang="en-US"/>
              <a:t>REVIEW 1 - DEPT. OF ECE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SATHYABAMA  INSTITUTE OF SCIENCE AND TECHNOLOGY</a:t>
            </a:r>
            <a:endParaRPr lang="en-US"/>
          </a:p>
        </p:txBody>
      </p:sp>
      <p:sp>
        <p:nvSpPr>
          <p:cNvPr id="6" name="Footer Placeholder 5"/>
          <p:cNvSpPr>
            <a:spLocks noGrp="1"/>
          </p:cNvSpPr>
          <p:nvPr>
            <p:ph type="ftr" sz="quarter" idx="11"/>
          </p:nvPr>
        </p:nvSpPr>
        <p:spPr/>
        <p:txBody>
          <a:bodyPr/>
          <a:lstStyle/>
          <a:p>
            <a:r>
              <a:rPr lang="en-US"/>
              <a:t>REVIEW 1 - DEPT. OF ECE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SATHYABAMA  INSTITUTE OF SCIENCE AND TECHNOLOGY</a:t>
            </a:r>
            <a:endParaRPr lang="en-US"/>
          </a:p>
        </p:txBody>
      </p:sp>
      <p:sp>
        <p:nvSpPr>
          <p:cNvPr id="8" name="Footer Placeholder 7"/>
          <p:cNvSpPr>
            <a:spLocks noGrp="1"/>
          </p:cNvSpPr>
          <p:nvPr>
            <p:ph type="ftr" sz="quarter" idx="11"/>
          </p:nvPr>
        </p:nvSpPr>
        <p:spPr/>
        <p:txBody>
          <a:bodyPr/>
          <a:lstStyle/>
          <a:p>
            <a:r>
              <a:rPr lang="en-US"/>
              <a:t>REVIEW 1 - DEPT. OF ECE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SATHYABAMA  INSTITUTE OF SCIENCE AND TECHNOLOGY</a:t>
            </a:r>
            <a:endParaRPr lang="en-US"/>
          </a:p>
        </p:txBody>
      </p:sp>
      <p:sp>
        <p:nvSpPr>
          <p:cNvPr id="4" name="Footer Placeholder 3"/>
          <p:cNvSpPr>
            <a:spLocks noGrp="1"/>
          </p:cNvSpPr>
          <p:nvPr>
            <p:ph type="ftr" sz="quarter" idx="11"/>
          </p:nvPr>
        </p:nvSpPr>
        <p:spPr/>
        <p:txBody>
          <a:bodyPr/>
          <a:lstStyle/>
          <a:p>
            <a:r>
              <a:rPr lang="en-US"/>
              <a:t>REVIEW 1 - DEPT. OF ECE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SATHYABAMA  INSTITUTE OF SCIENCE AND TECHNOLOGY</a:t>
            </a:r>
            <a:endParaRPr lang="en-US"/>
          </a:p>
        </p:txBody>
      </p:sp>
      <p:sp>
        <p:nvSpPr>
          <p:cNvPr id="3" name="Footer Placeholder 2"/>
          <p:cNvSpPr>
            <a:spLocks noGrp="1"/>
          </p:cNvSpPr>
          <p:nvPr>
            <p:ph type="ftr" sz="quarter" idx="11"/>
          </p:nvPr>
        </p:nvSpPr>
        <p:spPr/>
        <p:txBody>
          <a:bodyPr/>
          <a:lstStyle/>
          <a:p>
            <a:r>
              <a:rPr lang="en-US"/>
              <a:t>REVIEW 1 - DEPT. OF ECE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SATHYABAMA  INSTITUTE OF SCIENCE AND TECHNOLOGY</a:t>
            </a:r>
            <a:endParaRPr lang="en-US"/>
          </a:p>
        </p:txBody>
      </p:sp>
      <p:sp>
        <p:nvSpPr>
          <p:cNvPr id="6" name="Footer Placeholder 5"/>
          <p:cNvSpPr>
            <a:spLocks noGrp="1"/>
          </p:cNvSpPr>
          <p:nvPr>
            <p:ph type="ftr" sz="quarter" idx="11"/>
          </p:nvPr>
        </p:nvSpPr>
        <p:spPr/>
        <p:txBody>
          <a:bodyPr/>
          <a:lstStyle/>
          <a:p>
            <a:r>
              <a:rPr lang="en-US"/>
              <a:t>REVIEW 1 - DEPT. OF ECE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SATHYABAMA  INSTITUTE OF SCIENCE AND TECHNOLOGY</a:t>
            </a:r>
            <a:endParaRPr lang="en-US"/>
          </a:p>
        </p:txBody>
      </p:sp>
      <p:sp>
        <p:nvSpPr>
          <p:cNvPr id="6" name="Footer Placeholder 5"/>
          <p:cNvSpPr>
            <a:spLocks noGrp="1"/>
          </p:cNvSpPr>
          <p:nvPr>
            <p:ph type="ftr" sz="quarter" idx="11"/>
          </p:nvPr>
        </p:nvSpPr>
        <p:spPr/>
        <p:txBody>
          <a:bodyPr/>
          <a:lstStyle/>
          <a:p>
            <a:r>
              <a:rPr lang="en-US"/>
              <a:t>REVIEW 1 - DEPT. OF ECE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318610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z="1400" b="1"/>
              <a:t>SATHYABAMA  INSTITUTE OF SCIENCE AND TECHNOLOGY</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1 - DEPT. OF ECE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15" y="1196975"/>
            <a:ext cx="8991600" cy="2934970"/>
          </a:xfrm>
        </p:spPr>
        <p:txBody>
          <a:bodyPr>
            <a:noAutofit/>
          </a:bodyPr>
          <a:lstStyle/>
          <a:p>
            <a:br>
              <a:rPr lang="en-US" b="1" dirty="0">
                <a:latin typeface="Times New Roman" panose="02020603050405020304" pitchFamily="18" charset="0"/>
                <a:cs typeface="Times New Roman" panose="02020603050405020304" pitchFamily="18" charset="0"/>
                <a:sym typeface="+mn-ea"/>
              </a:rPr>
            </a:br>
            <a:r>
              <a:rPr lang="en-US" b="1" dirty="0">
                <a:latin typeface="Times New Roman" panose="02020603050405020304" pitchFamily="18" charset="0"/>
                <a:cs typeface="Times New Roman" panose="02020603050405020304" pitchFamily="18" charset="0"/>
                <a:sym typeface="+mn-ea"/>
              </a:rPr>
              <a:t> UNDERWATER IMAGE ENHANCEMENT USING</a:t>
            </a:r>
            <a:br>
              <a:rPr lang="en-US" b="1" dirty="0">
                <a:latin typeface="Times New Roman" panose="02020603050405020304" pitchFamily="18" charset="0"/>
                <a:cs typeface="Times New Roman" panose="02020603050405020304" pitchFamily="18" charset="0"/>
                <a:sym typeface="+mn-ea"/>
              </a:rPr>
            </a:br>
            <a:r>
              <a:rPr lang="en-US" b="1" dirty="0">
                <a:latin typeface="Times New Roman" panose="02020603050405020304" pitchFamily="18" charset="0"/>
                <a:cs typeface="Times New Roman" panose="02020603050405020304" pitchFamily="18" charset="0"/>
                <a:sym typeface="+mn-ea"/>
              </a:rPr>
              <a:t> COLOR BALANCE AND FUSION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3" name="Text Box 2"/>
          <p:cNvSpPr txBox="1"/>
          <p:nvPr/>
        </p:nvSpPr>
        <p:spPr>
          <a:xfrm>
            <a:off x="2946400" y="548640"/>
            <a:ext cx="3328035" cy="460375"/>
          </a:xfrm>
          <a:prstGeom prst="rect">
            <a:avLst/>
          </a:prstGeom>
          <a:noFill/>
        </p:spPr>
        <p:txBody>
          <a:bodyPr wrap="none" rtlCol="0">
            <a:spAutoFit/>
          </a:bodyPr>
          <a:p>
            <a:pPr algn="ctr"/>
            <a:r>
              <a:rPr lang="en-US" sz="2400" b="1">
                <a:latin typeface="Times New Roman" panose="02020603050405020304" pitchFamily="18" charset="0"/>
                <a:cs typeface="Times New Roman" panose="02020603050405020304" pitchFamily="18" charset="0"/>
              </a:rPr>
              <a:t>SECOND REVIEW ON</a:t>
            </a:r>
            <a:endParaRPr lang="en-US" sz="2400" b="1">
              <a:latin typeface="Times New Roman" panose="02020603050405020304" pitchFamily="18" charset="0"/>
              <a:cs typeface="Times New Roman" panose="02020603050405020304" pitchFamily="18" charset="0"/>
            </a:endParaRPr>
          </a:p>
        </p:txBody>
      </p:sp>
      <p:sp>
        <p:nvSpPr>
          <p:cNvPr id="4" name="Text Box 3"/>
          <p:cNvSpPr txBox="1"/>
          <p:nvPr/>
        </p:nvSpPr>
        <p:spPr>
          <a:xfrm>
            <a:off x="1115695" y="4580890"/>
            <a:ext cx="2202180" cy="1476375"/>
          </a:xfrm>
          <a:prstGeom prst="rect">
            <a:avLst/>
          </a:prstGeom>
          <a:noFill/>
        </p:spPr>
        <p:txBody>
          <a:bodyPr wrap="none" rtlCol="0">
            <a:spAutoFit/>
          </a:bodyPr>
          <a:p>
            <a:pPr algn="l"/>
            <a:r>
              <a:rPr lang="en-US" b="1">
                <a:latin typeface="Times New Roman" panose="02020603050405020304" pitchFamily="18" charset="0"/>
                <a:cs typeface="Times New Roman" panose="02020603050405020304" pitchFamily="18" charset="0"/>
                <a:sym typeface="+mn-ea"/>
              </a:rPr>
              <a:t>GUIDED BY </a:t>
            </a:r>
            <a:endParaRPr lang="en-US" b="1">
              <a:latin typeface="Times New Roman" panose="02020603050405020304" pitchFamily="18" charset="0"/>
              <a:cs typeface="Times New Roman" panose="02020603050405020304" pitchFamily="18" charset="0"/>
            </a:endParaRPr>
          </a:p>
          <a:p>
            <a:pPr algn="l"/>
            <a:endParaRPr lang="en-US" b="1">
              <a:latin typeface="Times New Roman" panose="02020603050405020304" pitchFamily="18" charset="0"/>
              <a:cs typeface="Times New Roman" panose="02020603050405020304" pitchFamily="18" charset="0"/>
              <a:sym typeface="+mn-ea"/>
            </a:endParaRPr>
          </a:p>
          <a:p>
            <a:pPr algn="l"/>
            <a:r>
              <a:rPr lang="en-US">
                <a:latin typeface="Times New Roman" panose="02020603050405020304" pitchFamily="18" charset="0"/>
                <a:cs typeface="Times New Roman" panose="02020603050405020304" pitchFamily="18" charset="0"/>
                <a:sym typeface="+mn-ea"/>
              </a:rPr>
              <a:t>   Mr. ELANGO.B,	</a:t>
            </a:r>
            <a:endParaRPr lang="en-US">
              <a:latin typeface="Times New Roman" panose="02020603050405020304" pitchFamily="18" charset="0"/>
              <a:cs typeface="Times New Roman" panose="02020603050405020304" pitchFamily="18" charset="0"/>
              <a:sym typeface="+mn-ea"/>
            </a:endParaRPr>
          </a:p>
          <a:p>
            <a:pPr algn="l"/>
            <a:r>
              <a:rPr lang="en-US">
                <a:latin typeface="Times New Roman" panose="02020603050405020304" pitchFamily="18" charset="0"/>
                <a:cs typeface="Times New Roman" panose="02020603050405020304" pitchFamily="18" charset="0"/>
                <a:sym typeface="+mn-ea"/>
              </a:rPr>
              <a:t>   Asst. PROFESSOR,</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sym typeface="+mn-ea"/>
              </a:rPr>
              <a:t>   DEPT. OF E.C.E.</a:t>
            </a:r>
            <a:endParaRPr lang="en-US"/>
          </a:p>
        </p:txBody>
      </p:sp>
      <p:sp>
        <p:nvSpPr>
          <p:cNvPr id="6" name="Text Box 5"/>
          <p:cNvSpPr txBox="1"/>
          <p:nvPr/>
        </p:nvSpPr>
        <p:spPr>
          <a:xfrm>
            <a:off x="3851910" y="4580890"/>
            <a:ext cx="4385945" cy="147637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sym typeface="+mn-ea"/>
              </a:rPr>
              <a:t>DONE BY</a:t>
            </a:r>
            <a:endParaRPr lang="en-US" b="1">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VISHNU PRASATH.S   420419106029</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PUGAZHENTHI.K        </a:t>
            </a:r>
            <a:r>
              <a:rPr lang="en-US">
                <a:latin typeface="Times New Roman" panose="02020603050405020304" pitchFamily="18" charset="0"/>
                <a:cs typeface="Times New Roman" panose="02020603050405020304" pitchFamily="18" charset="0"/>
                <a:sym typeface="+mn-ea"/>
              </a:rPr>
              <a:t>420419106021</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SANTHOSH.S	           </a:t>
            </a:r>
            <a:r>
              <a:rPr lang="en-US">
                <a:latin typeface="Times New Roman" panose="02020603050405020304" pitchFamily="18" charset="0"/>
                <a:cs typeface="Times New Roman" panose="02020603050405020304" pitchFamily="18" charset="0"/>
                <a:sym typeface="+mn-ea"/>
              </a:rPr>
              <a:t>420419106023</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2</a:t>
            </a:r>
            <a:endParaRPr lang="en-IN" sz="4000" dirty="0">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323528" y="1417638"/>
          <a:ext cx="8568953" cy="5303837"/>
        </p:xfrm>
        <a:graphic>
          <a:graphicData uri="http://schemas.openxmlformats.org/drawingml/2006/table">
            <a:tbl>
              <a:tblPr firstRow="1" bandRow="1">
                <a:tableStyleId>{5C22544A-7EE6-4342-B048-85BDC9FD1C3A}</a:tableStyleId>
              </a:tblPr>
              <a:tblGrid>
                <a:gridCol w="720080"/>
                <a:gridCol w="1656184"/>
                <a:gridCol w="1512168"/>
                <a:gridCol w="936104"/>
                <a:gridCol w="3744417"/>
              </a:tblGrid>
              <a:tr h="715669">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CONTENTS</a:t>
                      </a:r>
                      <a:endParaRPr lang="en-IN" dirty="0"/>
                    </a:p>
                  </a:txBody>
                  <a:tcPr/>
                </a:tc>
              </a:tr>
              <a:tr h="4588168">
                <a:tc>
                  <a:txBody>
                    <a:bodyPr/>
                    <a:lstStyle/>
                    <a:p>
                      <a:pPr algn="ctr">
                        <a:lnSpc>
                          <a:spcPct val="200000"/>
                        </a:lnSpc>
                      </a:pPr>
                      <a:r>
                        <a:rPr lang="en-IN" sz="1200" b="0" dirty="0">
                          <a:latin typeface="Times New Roman" panose="02020603050405020304" pitchFamily="18" charset="0"/>
                          <a:ea typeface="Tahoma" panose="020B0604030504040204" pitchFamily="34" charset="0"/>
                          <a:cs typeface="Times New Roman" panose="02020603050405020304" pitchFamily="18" charset="0"/>
                        </a:rPr>
                        <a:t>  </a:t>
                      </a:r>
                      <a:endParaRPr lang="en-IN" sz="1200" b="0" dirty="0">
                        <a:latin typeface="Times New Roman" panose="02020603050405020304" pitchFamily="18" charset="0"/>
                        <a:ea typeface="Tahoma" panose="020B0604030504040204" pitchFamily="34" charset="0"/>
                        <a:cs typeface="Times New Roman" panose="02020603050405020304" pitchFamily="18" charset="0"/>
                      </a:endParaRPr>
                    </a:p>
                    <a:p>
                      <a:pPr algn="ctr">
                        <a:lnSpc>
                          <a:spcPct val="200000"/>
                        </a:lnSpc>
                      </a:pPr>
                      <a:endParaRPr lang="en-IN" sz="1200" b="0" dirty="0">
                        <a:latin typeface="Times New Roman" panose="02020603050405020304" pitchFamily="18" charset="0"/>
                        <a:ea typeface="Tahoma" panose="020B0604030504040204" pitchFamily="34" charset="0"/>
                        <a:cs typeface="Times New Roman" panose="02020603050405020304" pitchFamily="18" charset="0"/>
                      </a:endParaRPr>
                    </a:p>
                    <a:p>
                      <a:pPr algn="ctr">
                        <a:lnSpc>
                          <a:spcPct val="200000"/>
                        </a:lnSpc>
                      </a:pPr>
                      <a:r>
                        <a:rPr lang="en-IN" sz="1800" b="0" dirty="0">
                          <a:latin typeface="Times New Roman" panose="02020603050405020304" pitchFamily="18" charset="0"/>
                          <a:ea typeface="Tahoma" panose="020B0604030504040204" pitchFamily="34" charset="0"/>
                          <a:cs typeface="Times New Roman" panose="02020603050405020304" pitchFamily="18" charset="0"/>
                        </a:rPr>
                        <a:t> 2.</a:t>
                      </a:r>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lnSpc>
                          <a:spcPct val="150000"/>
                        </a:lnSpc>
                        <a:buNone/>
                      </a:pPr>
                      <a:endParaRPr lang="en-US" sz="1400" b="0" dirty="0">
                        <a:latin typeface="Times New Roman" panose="02020603050405020304" pitchFamily="18" charset="0"/>
                        <a:cs typeface="Times New Roman" panose="02020603050405020304" pitchFamily="18" charset="0"/>
                      </a:endParaRPr>
                    </a:p>
                    <a:p>
                      <a:pPr algn="ctr">
                        <a:lnSpc>
                          <a:spcPct val="150000"/>
                        </a:lnSpc>
                        <a:buNone/>
                      </a:pPr>
                      <a:r>
                        <a:rPr lang="en-US" sz="1400" b="0" dirty="0">
                          <a:latin typeface="Times New Roman" panose="02020603050405020304" pitchFamily="18" charset="0"/>
                          <a:cs typeface="Times New Roman" panose="02020603050405020304" pitchFamily="18" charset="0"/>
                        </a:rPr>
                        <a:t>Underwater image processing: state of the art of restoration and image enhancement methods</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US" sz="1600" b="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Liming Chen; Chris Nugent; George </a:t>
                      </a:r>
                      <a:r>
                        <a:rPr lang="en-US" sz="1600" b="0" dirty="0" err="1">
                          <a:latin typeface="Times New Roman" panose="02020603050405020304" pitchFamily="18" charset="0"/>
                          <a:cs typeface="Times New Roman" panose="02020603050405020304" pitchFamily="18" charset="0"/>
                        </a:rPr>
                        <a:t>Okeyo</a:t>
                      </a:r>
                      <a:endParaRPr lang="en-US" sz="1600" b="0" dirty="0">
                        <a:latin typeface="Times New Roman" panose="02020603050405020304" pitchFamily="18" charset="0"/>
                        <a:cs typeface="Times New Roman" panose="02020603050405020304" pitchFamily="18" charset="0"/>
                      </a:endParaRPr>
                    </a:p>
                    <a:p>
                      <a:pPr algn="ctr">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Feb. 2019</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50000"/>
                        </a:lnSpc>
                        <a:spcBef>
                          <a:spcPts val="0"/>
                        </a:spcBef>
                        <a:spcAft>
                          <a:spcPts val="0"/>
                        </a:spcAft>
                        <a:buClrTx/>
                        <a:buSzTx/>
                        <a:buFontTx/>
                        <a:buNone/>
                        <a:defRPr/>
                      </a:pPr>
                      <a:endParaRPr lang="en-US" sz="1600" b="0" dirty="0">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None/>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presented novel strategy to enhance</a:t>
                      </a:r>
                      <a:endPar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None/>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underwater images and videos by fusion. Their approach was first to decrease the temporal coherent noise from the image. They have also defined different weight map for videos as Laplacian contrast weight, Local contrast</a:t>
                      </a:r>
                      <a:endPar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None/>
                        <a:defRPr/>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Weight, Saliency weight, exposedness weight. Then fused image is obtained by fusion of input image with the weights</a:t>
                      </a:r>
                      <a:endPar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None/>
                      </a:pPr>
                      <a:endPar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3</a:t>
            </a:r>
            <a:endParaRPr lang="en-IN" sz="4000" dirty="0">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323528" y="1417638"/>
          <a:ext cx="8568953" cy="5591418"/>
        </p:xfrm>
        <a:graphic>
          <a:graphicData uri="http://schemas.openxmlformats.org/drawingml/2006/table">
            <a:tbl>
              <a:tblPr firstRow="1" bandRow="1">
                <a:tableStyleId>{5C22544A-7EE6-4342-B048-85BDC9FD1C3A}</a:tableStyleId>
              </a:tblPr>
              <a:tblGrid>
                <a:gridCol w="720080"/>
                <a:gridCol w="1656184"/>
                <a:gridCol w="1440160"/>
                <a:gridCol w="1008112"/>
                <a:gridCol w="3744417"/>
              </a:tblGrid>
              <a:tr h="1003250">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CONTENTS</a:t>
                      </a:r>
                      <a:endParaRPr lang="en-IN" dirty="0"/>
                    </a:p>
                  </a:txBody>
                  <a:tcPr/>
                </a:tc>
              </a:tr>
              <a:tr h="4588168">
                <a:tc>
                  <a:txBody>
                    <a:bodyPr/>
                    <a:lstStyle/>
                    <a:p>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r>
                        <a:rPr lang="en-IN" sz="1800" b="0" dirty="0">
                          <a:latin typeface="Times New Roman" panose="02020603050405020304" pitchFamily="18" charset="0"/>
                          <a:ea typeface="Tahoma" panose="020B0604030504040204" pitchFamily="34" charset="0"/>
                          <a:cs typeface="Times New Roman" panose="02020603050405020304" pitchFamily="18" charset="0"/>
                        </a:rPr>
                        <a:t>3.</a:t>
                      </a:r>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lnSpc>
                          <a:spcPct val="150000"/>
                        </a:lnSpc>
                      </a:pPr>
                      <a:r>
                        <a:rPr lang="en-US" sz="1400" b="0" dirty="0">
                          <a:latin typeface="Times New Roman" panose="02020603050405020304" pitchFamily="18" charset="0"/>
                          <a:cs typeface="Times New Roman" panose="02020603050405020304" pitchFamily="18" charset="0"/>
                        </a:rPr>
                        <a:t>Control of underwater vehicles in full unsteady ﬂow</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US" sz="1400" b="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defRPr/>
                      </a:pPr>
                      <a:r>
                        <a:rPr lang="en-US" sz="1400" b="0" dirty="0" err="1">
                          <a:latin typeface="Times New Roman" panose="02020603050405020304" pitchFamily="18" charset="0"/>
                          <a:cs typeface="Times New Roman" panose="02020603050405020304" pitchFamily="18" charset="0"/>
                        </a:rPr>
                        <a:t>Jin</a:t>
                      </a:r>
                      <a:r>
                        <a:rPr lang="en-US" sz="1400" b="0" dirty="0">
                          <a:latin typeface="Times New Roman" panose="02020603050405020304" pitchFamily="18" charset="0"/>
                          <a:cs typeface="Times New Roman" panose="02020603050405020304" pitchFamily="18" charset="0"/>
                        </a:rPr>
                        <a:t> Wang; </a:t>
                      </a:r>
                      <a:r>
                        <a:rPr lang="en-US" sz="1400" b="0" dirty="0" err="1">
                          <a:latin typeface="Times New Roman" panose="02020603050405020304" pitchFamily="18" charset="0"/>
                          <a:cs typeface="Times New Roman" panose="02020603050405020304" pitchFamily="18" charset="0"/>
                        </a:rPr>
                        <a:t>Jiayi</a:t>
                      </a:r>
                      <a:r>
                        <a:rPr lang="en-US" sz="1400" b="0" dirty="0">
                          <a:latin typeface="Times New Roman" panose="02020603050405020304" pitchFamily="18" charset="0"/>
                          <a:cs typeface="Times New Roman" panose="02020603050405020304" pitchFamily="18" charset="0"/>
                        </a:rPr>
                        <a:t> Cao; Bin Li; </a:t>
                      </a:r>
                      <a:r>
                        <a:rPr lang="en-US" sz="1400" b="0" dirty="0" err="1">
                          <a:latin typeface="Times New Roman" panose="02020603050405020304" pitchFamily="18" charset="0"/>
                          <a:cs typeface="Times New Roman" panose="02020603050405020304" pitchFamily="18" charset="0"/>
                        </a:rPr>
                        <a:t>Sungyoung</a:t>
                      </a:r>
                      <a:r>
                        <a:rPr lang="en-US" sz="1400" b="0" dirty="0">
                          <a:latin typeface="Times New Roman" panose="02020603050405020304" pitchFamily="18" charset="0"/>
                          <a:cs typeface="Times New Roman" panose="02020603050405020304" pitchFamily="18" charset="0"/>
                        </a:rPr>
                        <a:t> Lee; R. Simon </a:t>
                      </a:r>
                      <a:r>
                        <a:rPr lang="en-US" sz="1400" b="0" dirty="0" err="1">
                          <a:latin typeface="Times New Roman" panose="02020603050405020304" pitchFamily="18" charset="0"/>
                          <a:cs typeface="Times New Roman" panose="02020603050405020304" pitchFamily="18" charset="0"/>
                        </a:rPr>
                        <a:t>Sherratt</a:t>
                      </a:r>
                      <a:r>
                        <a:rPr lang="en-US" sz="1400" b="0" dirty="0">
                          <a:latin typeface="Times New Roman" panose="02020603050405020304" pitchFamily="18" charset="0"/>
                          <a:cs typeface="Times New Roman" panose="02020603050405020304" pitchFamily="18" charset="0"/>
                        </a:rPr>
                        <a:t> </a:t>
                      </a:r>
                      <a:endParaRPr lang="en-US" sz="1400" b="0" dirty="0">
                        <a:latin typeface="Times New Roman" panose="02020603050405020304" pitchFamily="18" charset="0"/>
                        <a:cs typeface="Times New Roman" panose="02020603050405020304" pitchFamily="18" charset="0"/>
                      </a:endParaRPr>
                    </a:p>
                    <a:p>
                      <a:pPr algn="ctr">
                        <a:lnSpc>
                          <a:spcPct val="150000"/>
                        </a:lnSpc>
                      </a:pPr>
                      <a:endParaRPr lang="en-US" sz="1400" b="0" dirty="0">
                        <a:latin typeface="Times New Roman" panose="02020603050405020304" pitchFamily="18" charset="0"/>
                        <a:cs typeface="Times New Roman" panose="02020603050405020304" pitchFamily="18" charset="0"/>
                      </a:endParaRPr>
                    </a:p>
                    <a:p>
                      <a:pPr algn="ctr">
                        <a:lnSpc>
                          <a:spcPct val="150000"/>
                        </a:lnSpc>
                      </a:pP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defRPr/>
                      </a:pPr>
                      <a:endParaRPr lang="en-US" sz="1400" b="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defRPr/>
                      </a:pPr>
                      <a:r>
                        <a:rPr lang="en-US" sz="1400" b="0" dirty="0">
                          <a:latin typeface="Times New Roman" panose="02020603050405020304" pitchFamily="18" charset="0"/>
                          <a:cs typeface="Times New Roman" panose="02020603050405020304" pitchFamily="18" charset="0"/>
                        </a:rPr>
                        <a:t>November 2015</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50000"/>
                        </a:lnSpc>
                        <a:spcBef>
                          <a:spcPts val="0"/>
                        </a:spcBef>
                        <a:spcAft>
                          <a:spcPts val="0"/>
                        </a:spcAft>
                        <a:buClrTx/>
                        <a:buSzTx/>
                        <a:buFontTx/>
                        <a:buNone/>
                        <a:defRPr/>
                      </a:pPr>
                      <a:endParaRPr lang="en-US" sz="14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400" b="0" dirty="0" err="1">
                          <a:latin typeface="Times New Roman" panose="02020603050405020304" pitchFamily="18" charset="0"/>
                          <a:cs typeface="Times New Roman" panose="02020603050405020304" pitchFamily="18" charset="0"/>
                        </a:rPr>
                        <a:t>Multisensor</a:t>
                      </a:r>
                      <a:r>
                        <a:rPr lang="en-US" sz="1400" b="0" dirty="0">
                          <a:latin typeface="Times New Roman" panose="02020603050405020304" pitchFamily="18" charset="0"/>
                          <a:cs typeface="Times New Roman" panose="02020603050405020304" pitchFamily="18" charset="0"/>
                        </a:rPr>
                        <a:t> image fusion technique for reconstruction of images, wavelet based image fusion technique was used to get improvement in resolution of images.</a:t>
                      </a:r>
                      <a:endParaRPr lang="en-US" sz="1400" b="0" dirty="0">
                        <a:latin typeface="Times New Roman" panose="02020603050405020304" pitchFamily="18" charset="0"/>
                        <a:cs typeface="Times New Roman" panose="02020603050405020304"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4</a:t>
            </a:r>
            <a:endParaRPr lang="en-IN" sz="4000" dirty="0">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323528" y="1417638"/>
          <a:ext cx="8568953" cy="5303837"/>
        </p:xfrm>
        <a:graphic>
          <a:graphicData uri="http://schemas.openxmlformats.org/drawingml/2006/table">
            <a:tbl>
              <a:tblPr firstRow="1" bandRow="1">
                <a:tableStyleId>{5C22544A-7EE6-4342-B048-85BDC9FD1C3A}</a:tableStyleId>
              </a:tblPr>
              <a:tblGrid>
                <a:gridCol w="720080"/>
                <a:gridCol w="1656184"/>
                <a:gridCol w="1440160"/>
                <a:gridCol w="1008112"/>
                <a:gridCol w="3744417"/>
              </a:tblGrid>
              <a:tr h="715669">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CONTENTS</a:t>
                      </a:r>
                      <a:endParaRPr lang="en-IN" dirty="0"/>
                    </a:p>
                  </a:txBody>
                  <a:tcPr/>
                </a:tc>
              </a:tr>
              <a:tr h="4588168">
                <a:tc>
                  <a:txBody>
                    <a:bodyPr/>
                    <a:lstStyle/>
                    <a:p>
                      <a:r>
                        <a:rPr lang="en-IN" sz="1800" b="0" dirty="0">
                          <a:latin typeface="Times New Roman" panose="02020603050405020304" pitchFamily="18" charset="0"/>
                          <a:ea typeface="Tahoma" panose="020B0604030504040204" pitchFamily="34" charset="0"/>
                          <a:cs typeface="Times New Roman" panose="02020603050405020304" pitchFamily="18" charset="0"/>
                        </a:rPr>
                        <a:t>  </a:t>
                      </a:r>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r>
                        <a:rPr lang="en-IN" sz="1800" b="0" dirty="0">
                          <a:latin typeface="Times New Roman" panose="02020603050405020304" pitchFamily="18" charset="0"/>
                          <a:ea typeface="Tahoma" panose="020B0604030504040204" pitchFamily="34" charset="0"/>
                          <a:cs typeface="Times New Roman" panose="02020603050405020304" pitchFamily="18" charset="0"/>
                        </a:rPr>
                        <a:t> 4.</a:t>
                      </a:r>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lnSpc>
                          <a:spcPct val="150000"/>
                        </a:lnSpc>
                      </a:pPr>
                      <a:endPar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lnSpc>
                          <a:spcPct val="150000"/>
                        </a:lnSpc>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Enhancing underwater images and videos by fusion</a:t>
                      </a:r>
                      <a:endPar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endParaRPr lang="en-US" sz="1400" b="0" dirty="0">
                        <a:latin typeface="Times New Roman" panose="02020603050405020304" pitchFamily="18" charset="0"/>
                        <a:cs typeface="Times New Roman" panose="02020603050405020304" pitchFamily="18" charset="0"/>
                      </a:endParaRPr>
                    </a:p>
                    <a:p>
                      <a:pPr algn="just">
                        <a:buNone/>
                      </a:pPr>
                      <a:r>
                        <a:rPr lang="en-US" sz="1400" b="0" dirty="0">
                          <a:latin typeface="Times New Roman" panose="02020603050405020304" pitchFamily="18" charset="0"/>
                          <a:cs typeface="Times New Roman" panose="02020603050405020304" pitchFamily="18" charset="0"/>
                        </a:rPr>
                        <a:t>Luigi Atzori; Antonio </a:t>
                      </a:r>
                      <a:r>
                        <a:rPr lang="en-US" sz="1400" b="0" dirty="0" err="1">
                          <a:latin typeface="Times New Roman" panose="02020603050405020304" pitchFamily="18" charset="0"/>
                          <a:cs typeface="Times New Roman" panose="02020603050405020304" pitchFamily="18" charset="0"/>
                        </a:rPr>
                        <a:t>Iera</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GiacomoMorabito</a:t>
                      </a:r>
                      <a:endParaRPr lang="en-US" sz="1400" b="0" dirty="0">
                        <a:latin typeface="Times New Roman" panose="02020603050405020304" pitchFamily="18" charset="0"/>
                        <a:cs typeface="Times New Roman" panose="02020603050405020304" pitchFamily="18" charset="0"/>
                      </a:endParaRPr>
                    </a:p>
                    <a:p>
                      <a:pPr algn="just" fontAlgn="t">
                        <a:buNone/>
                      </a:pPr>
                      <a:r>
                        <a:rPr lang="en-US" sz="1400" b="0" dirty="0">
                          <a:latin typeface="Times New Roman" panose="02020603050405020304" pitchFamily="18" charset="0"/>
                          <a:cs typeface="Times New Roman" panose="02020603050405020304" pitchFamily="18" charset="0"/>
                        </a:rPr>
                        <a:t> </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buNone/>
                      </a:pPr>
                      <a:endParaRPr lang="en-US" sz="1400" b="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sz="1400" b="0" dirty="0">
                          <a:latin typeface="Times New Roman" panose="02020603050405020304" pitchFamily="18" charset="0"/>
                          <a:cs typeface="Times New Roman" panose="02020603050405020304" pitchFamily="18" charset="0"/>
                        </a:rPr>
                        <a:t>January 2021</a:t>
                      </a:r>
                      <a:endPar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just">
                        <a:buNone/>
                      </a:pPr>
                      <a:endParaRPr lang="en-US" sz="1400" b="0" dirty="0">
                        <a:latin typeface="Times New Roman" panose="02020603050405020304" pitchFamily="18" charset="0"/>
                        <a:cs typeface="Times New Roman" panose="02020603050405020304" pitchFamily="18" charset="0"/>
                      </a:endParaRPr>
                    </a:p>
                    <a:p>
                      <a:pPr algn="just">
                        <a:buNone/>
                      </a:pPr>
                      <a:endParaRPr lang="en-US" sz="1400" b="0" dirty="0">
                        <a:latin typeface="Times New Roman" panose="02020603050405020304" pitchFamily="18" charset="0"/>
                        <a:cs typeface="Times New Roman" panose="02020603050405020304" pitchFamily="18" charset="0"/>
                      </a:endParaRPr>
                    </a:p>
                    <a:p>
                      <a:pPr algn="just">
                        <a:buNone/>
                      </a:pPr>
                      <a:endParaRPr lang="en-US" sz="1400" b="0" dirty="0">
                        <a:latin typeface="Times New Roman" panose="02020603050405020304" pitchFamily="18" charset="0"/>
                        <a:cs typeface="Times New Roman" panose="02020603050405020304" pitchFamily="18" charset="0"/>
                      </a:endParaRPr>
                    </a:p>
                    <a:p>
                      <a:pPr algn="just">
                        <a:buNone/>
                      </a:pPr>
                      <a:endParaRPr lang="en-US" sz="1400" b="0" dirty="0">
                        <a:latin typeface="Times New Roman" panose="02020603050405020304" pitchFamily="18" charset="0"/>
                        <a:cs typeface="Times New Roman" panose="02020603050405020304" pitchFamily="18" charset="0"/>
                      </a:endParaRPr>
                    </a:p>
                  </a:txBody>
                  <a:tcPr/>
                </a:tc>
                <a:tc>
                  <a:txBody>
                    <a:bodyPr/>
                    <a:lstStyle/>
                    <a:p>
                      <a:pPr marL="171450" indent="-171450" algn="l">
                        <a:lnSpc>
                          <a:spcPct val="150000"/>
                        </a:lnSpc>
                        <a:buFont typeface="Arial" panose="020B0604020202020204" pitchFamily="34" charset="0"/>
                        <a:buNone/>
                      </a:pPr>
                      <a:endParaRPr lang="en-US" sz="1400" b="0" dirty="0">
                        <a:latin typeface="Times New Roman" panose="02020603050405020304" pitchFamily="18" charset="0"/>
                        <a:cs typeface="Times New Roman" panose="02020603050405020304" pitchFamily="18" charset="0"/>
                      </a:endParaRPr>
                    </a:p>
                    <a:p>
                      <a:pPr marL="171450" indent="-171450" algn="l">
                        <a:lnSpc>
                          <a:spcPct val="150000"/>
                        </a:lnSpc>
                        <a:buFont typeface="Arial" panose="020B0604020202020204" pitchFamily="34" charset="0"/>
                        <a:buNone/>
                      </a:pPr>
                      <a:r>
                        <a:rPr lang="en-US" sz="1400" b="0" dirty="0">
                          <a:latin typeface="Times New Roman" panose="02020603050405020304" pitchFamily="18" charset="0"/>
                          <a:cs typeface="Times New Roman" panose="02020603050405020304" pitchFamily="18" charset="0"/>
                        </a:rPr>
                        <a:t> It has compared different image fusion techniques with PSNR peak signal to noise ratio, EN entropy, and MSE mean squared error. Thus image fusion using wavelet transform gives better results as compared to other methods. Review results that</a:t>
                      </a:r>
                      <a:endParaRPr lang="en-US" sz="1400" b="0" dirty="0">
                        <a:latin typeface="Times New Roman" panose="02020603050405020304" pitchFamily="18" charset="0"/>
                        <a:cs typeface="Times New Roman" panose="02020603050405020304" pitchFamily="18" charset="0"/>
                      </a:endParaRPr>
                    </a:p>
                    <a:p>
                      <a:pPr marL="171450" indent="-171450" algn="l">
                        <a:lnSpc>
                          <a:spcPct val="150000"/>
                        </a:lnSpc>
                        <a:buFont typeface="Arial" panose="020B0604020202020204" pitchFamily="34" charset="0"/>
                        <a:buNone/>
                      </a:pPr>
                      <a:r>
                        <a:rPr lang="en-US" sz="1400" b="0" dirty="0">
                          <a:latin typeface="Times New Roman" panose="02020603050405020304" pitchFamily="18" charset="0"/>
                          <a:cs typeface="Times New Roman" panose="02020603050405020304" pitchFamily="18" charset="0"/>
                        </a:rPr>
                        <a:t>spatial domain provide high spatial resolution, But spatial domain has image blurring problem. Wavelet transform is a very good technique for image fusion which provides high quality spectral content.</a:t>
                      </a:r>
                      <a:endParaRPr lang="en-US" sz="1400" b="0" dirty="0">
                        <a:latin typeface="Times New Roman" panose="02020603050405020304" pitchFamily="18" charset="0"/>
                        <a:cs typeface="Times New Roman" panose="02020603050405020304"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br>
              <a:rPr lang="en-US" dirty="0"/>
            </a:br>
            <a:r>
              <a:rPr lang="en-US" b="1" dirty="0">
                <a:latin typeface="Times New Roman" panose="02020603050405020304" pitchFamily="18" charset="0"/>
                <a:cs typeface="Times New Roman" panose="02020603050405020304" pitchFamily="18" charset="0"/>
              </a:rPr>
              <a:t>EXISTING SYSTEM </a:t>
            </a:r>
            <a:br>
              <a:rPr lang="en-US" dirty="0"/>
            </a:b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There have been several attempts to restore and enhance the visibility of such degraded images. Since the deterioration of underwater scenes results from the combination of multiplicative anda dditive processes traditional enhancing techniques such as gamma correction, histogram equalization appear to be strongly limited for such a task</a:t>
            </a:r>
            <a:r>
              <a:rPr lang="en-US" alt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None/>
            </a:pP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DISADVANTAGES</a:t>
            </a:r>
            <a:br>
              <a:rPr lang="en-US" sz="4400" dirty="0">
                <a:latin typeface="+mj-lt"/>
              </a:rPr>
            </a:br>
            <a:endParaRPr lang="en-IN" dirty="0"/>
          </a:p>
        </p:txBody>
      </p:sp>
      <p:sp>
        <p:nvSpPr>
          <p:cNvPr id="3" name="Content Placeholder 2"/>
          <p:cNvSpPr>
            <a:spLocks noGrp="1"/>
          </p:cNvSpPr>
          <p:nvPr>
            <p:ph idx="1"/>
          </p:nvPr>
        </p:nvSpPr>
        <p:spPr/>
        <p:txBody>
          <a:bodyPr/>
          <a:lstStyle/>
          <a:p>
            <a:endParaRPr lang="en-IN" sz="2400" dirty="0"/>
          </a:p>
          <a:p>
            <a:pPr>
              <a:lnSpc>
                <a:spcPct val="150000"/>
              </a:lnSpc>
            </a:pPr>
            <a:r>
              <a:rPr lang="en-US" sz="2400" dirty="0">
                <a:latin typeface="Times New Roman" panose="02020603050405020304" pitchFamily="18" charset="0"/>
                <a:cs typeface="Times New Roman" panose="02020603050405020304" pitchFamily="18" charset="0"/>
              </a:rPr>
              <a:t>Existing system having number of issues that reduce their practical applicability.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cannot reduce color cost efficiently.</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PROPOSED SYSTEM</a:t>
            </a:r>
            <a:br>
              <a:rPr lang="en-US" sz="4000" dirty="0">
                <a:cs typeface="Times New Roman" panose="02020603050405020304" pitchFamily="18" charset="0"/>
              </a:rPr>
            </a:br>
            <a:endParaRPr lang="en-US" sz="4000" dirty="0">
              <a:cs typeface="Times New Roman" panose="02020603050405020304" pitchFamily="18" charset="0"/>
            </a:endParaRPr>
          </a:p>
        </p:txBody>
      </p:sp>
      <p:sp>
        <p:nvSpPr>
          <p:cNvPr id="3" name="Content Placeholder 2"/>
          <p:cNvSpPr>
            <a:spLocks noGrp="1"/>
          </p:cNvSpPr>
          <p:nvPr>
            <p:ph idx="1"/>
          </p:nvPr>
        </p:nvSpPr>
        <p:spPr>
          <a:xfrm>
            <a:off x="457200" y="1371600"/>
            <a:ext cx="8229600" cy="4343400"/>
          </a:xfrm>
        </p:spPr>
        <p:txBody>
          <a:bodyPr>
            <a:normAutofit fontScale="82500" lnSpcReduction="20000"/>
          </a:bodyPr>
          <a:lstStyle/>
          <a:p>
            <a:pPr algn="just">
              <a:lnSpc>
                <a:spcPct val="150000"/>
              </a:lnSpc>
            </a:pPr>
            <a:endParaRPr lang="en-US" sz="1800" dirty="0">
              <a:cs typeface="Times New Roman" panose="02020603050405020304" pitchFamily="18" charset="0"/>
            </a:endParaRPr>
          </a:p>
          <a:p>
            <a:pPr algn="just">
              <a:lnSpc>
                <a:spcPct val="150000"/>
              </a:lnSpc>
            </a:pPr>
            <a:r>
              <a:rPr lang="en-US" sz="2900" dirty="0">
                <a:latin typeface="Times New Roman" panose="02020603050405020304" pitchFamily="18" charset="0"/>
                <a:cs typeface="Times New Roman" panose="02020603050405020304" pitchFamily="18" charset="0"/>
                <a:sym typeface="+mn-ea"/>
              </a:rPr>
              <a:t>In proposed system we use 3 approach. firstly, to implement white balance for reducing color cast efficiently and Enhancing the underwater images called mixture Contrast Limited Adaptive Histogram Equalization (CLAHE) color model. </a:t>
            </a:r>
            <a:endParaRPr lang="en-US" sz="2900" dirty="0">
              <a:latin typeface="Times New Roman" panose="02020603050405020304" pitchFamily="18" charset="0"/>
              <a:cs typeface="Times New Roman" panose="02020603050405020304" pitchFamily="18" charset="0"/>
              <a:sym typeface="+mn-ea"/>
            </a:endParaRPr>
          </a:p>
          <a:p>
            <a:pPr algn="just">
              <a:lnSpc>
                <a:spcPct val="150000"/>
              </a:lnSpc>
            </a:pPr>
            <a:r>
              <a:rPr lang="en-US" sz="2900" dirty="0">
                <a:latin typeface="Times New Roman" panose="02020603050405020304" pitchFamily="18" charset="0"/>
                <a:cs typeface="Times New Roman" panose="02020603050405020304" pitchFamily="18" charset="0"/>
                <a:sym typeface="+mn-ea"/>
              </a:rPr>
              <a:t>The method operates Contrast Limited Adaptive Histogram Equalization on RGB and HSV color model and Euclidean norm is used to combine both results together. </a:t>
            </a:r>
            <a:endParaRPr lang="en-US" sz="2900" dirty="0">
              <a:latin typeface="Times New Roman" panose="02020603050405020304" pitchFamily="18" charset="0"/>
              <a:cs typeface="Times New Roman" panose="02020603050405020304" pitchFamily="18" charset="0"/>
              <a:sym typeface="+mn-ea"/>
            </a:endParaRPr>
          </a:p>
          <a:p>
            <a:pPr algn="just">
              <a:lnSpc>
                <a:spcPct val="150000"/>
              </a:lnSpc>
            </a:pPr>
            <a:endParaRPr lang="en-US" sz="18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sz="3400" dirty="0">
                <a:sym typeface="+mn-ea"/>
              </a:rPr>
              <a:t>The combined results show less mean square error and high peak signal to noise ratio(PSNR) then other methods of under water image enhancing. It shows that the projected method is capable of classifying coral reefs particularly when visual cues are visible .</a:t>
            </a:r>
            <a:endParaRPr lang="en-US" sz="3400" dirty="0">
              <a:sym typeface="+mn-ea"/>
            </a:endParaRPr>
          </a:p>
          <a:p>
            <a:pPr algn="just">
              <a:lnSpc>
                <a:spcPct val="150000"/>
              </a:lnSpc>
            </a:pPr>
            <a:r>
              <a:rPr lang="en-US" sz="3400" dirty="0">
                <a:sym typeface="+mn-ea"/>
              </a:rPr>
              <a:t>Finally the weights which are one of the ways where we restore specific required information in image for better image fusion results. After  fused to overall enhance the underwater image quality thus making it more informative.</a:t>
            </a:r>
            <a:endParaRPr lang="en-US" sz="3400" dirty="0"/>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sp>
        <p:nvSpPr>
          <p:cNvPr id="4" name="Rectangle 39"/>
          <p:cNvSpPr>
            <a:spLocks noChangeArrowheads="1"/>
          </p:cNvSpPr>
          <p:nvPr/>
        </p:nvSpPr>
        <p:spPr bwMode="auto">
          <a:xfrm>
            <a:off x="153035" y="2665095"/>
            <a:ext cx="1497965" cy="1146175"/>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Calibri" panose="020F0502020204030204" charset="0"/>
                <a:ea typeface="Calibri" panose="020F0502020204030204" charset="0"/>
                <a:cs typeface="Times New Roman" panose="02020603050405020304" pitchFamily="18" charset="0"/>
              </a:rPr>
              <a:t>underwater Input image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40"/>
          <p:cNvSpPr>
            <a:spLocks noChangeArrowheads="1"/>
          </p:cNvSpPr>
          <p:nvPr/>
        </p:nvSpPr>
        <p:spPr bwMode="auto">
          <a:xfrm>
            <a:off x="3918048" y="2665350"/>
            <a:ext cx="1451848" cy="1200590"/>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CLAHE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1"/>
          <p:cNvSpPr>
            <a:spLocks noChangeArrowheads="1"/>
          </p:cNvSpPr>
          <p:nvPr/>
        </p:nvSpPr>
        <p:spPr bwMode="auto">
          <a:xfrm>
            <a:off x="5591175" y="2719705"/>
            <a:ext cx="1110615" cy="1016000"/>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image fusion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a:stCxn id="10" idx="3"/>
          </p:cNvCxnSpPr>
          <p:nvPr/>
        </p:nvCxnSpPr>
        <p:spPr>
          <a:xfrm>
            <a:off x="3474943" y="3238340"/>
            <a:ext cx="4431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Elbow Connector 42"/>
          <p:cNvCxnSpPr>
            <a:stCxn id="4" idx="3"/>
            <a:endCxn id="10" idx="1"/>
          </p:cNvCxnSpPr>
          <p:nvPr/>
        </p:nvCxnSpPr>
        <p:spPr>
          <a:xfrm>
            <a:off x="1651000" y="3238500"/>
            <a:ext cx="372110" cy="31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2023095" y="2741254"/>
            <a:ext cx="1451848" cy="994172"/>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white balance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Rectangle 13"/>
          <p:cNvSpPr>
            <a:spLocks noChangeArrowheads="1"/>
          </p:cNvSpPr>
          <p:nvPr/>
        </p:nvSpPr>
        <p:spPr bwMode="auto">
          <a:xfrm>
            <a:off x="1041595" y="3085148"/>
            <a:ext cx="264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IN" sz="1350"/>
          </a:p>
        </p:txBody>
      </p:sp>
      <p:sp>
        <p:nvSpPr>
          <p:cNvPr id="32" name="Rectangle 41"/>
          <p:cNvSpPr>
            <a:spLocks noChangeArrowheads="1"/>
          </p:cNvSpPr>
          <p:nvPr/>
        </p:nvSpPr>
        <p:spPr bwMode="auto">
          <a:xfrm>
            <a:off x="7249160" y="2969895"/>
            <a:ext cx="1597025" cy="537845"/>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output image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33" name="Straight Arrow Connector 32"/>
          <p:cNvCxnSpPr/>
          <p:nvPr/>
        </p:nvCxnSpPr>
        <p:spPr>
          <a:xfrm>
            <a:off x="5369261" y="3223339"/>
            <a:ext cx="2215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6" idx="3"/>
            <a:endCxn id="32" idx="1"/>
          </p:cNvCxnSpPr>
          <p:nvPr/>
        </p:nvCxnSpPr>
        <p:spPr>
          <a:xfrm>
            <a:off x="6701790" y="3227705"/>
            <a:ext cx="547370" cy="1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b="1" dirty="0">
                <a:latin typeface="Times New Roman" panose="02020603050405020304" pitchFamily="18" charset="0"/>
                <a:cs typeface="Times New Roman" panose="02020603050405020304" pitchFamily="18" charset="0"/>
              </a:rPr>
              <a:t>WHITE BALANCE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60000"/>
              </a:lnSpc>
            </a:pPr>
            <a:endParaRPr lang="en-US" sz="1800" dirty="0">
              <a:cs typeface="Times New Roman" panose="02020603050405020304" pitchFamily="18" charset="0"/>
            </a:endParaRPr>
          </a:p>
          <a:p>
            <a:pPr algn="just">
              <a:lnSpc>
                <a:spcPct val="160000"/>
              </a:lnSpc>
            </a:pPr>
            <a:r>
              <a:rPr lang="en-US" sz="2400" dirty="0">
                <a:latin typeface="Times New Roman" panose="02020603050405020304" pitchFamily="18" charset="0"/>
                <a:cs typeface="Times New Roman" panose="02020603050405020304" pitchFamily="18" charset="0"/>
              </a:rPr>
              <a:t>White balance (WB) is the process of removing unrealistic color casts, so that objects which appear white in person are rendered white in your photo. Proper camera white balance has to take into account the "color temperature" of a light source, which refers to the relative warmth or coolness of white light.</a:t>
            </a:r>
            <a:endParaRPr lang="en-US" sz="2400" dirty="0">
              <a:latin typeface="Times New Roman" panose="02020603050405020304" pitchFamily="18" charset="0"/>
              <a:cs typeface="Times New Roman" panose="02020603050405020304" pitchFamily="18" charset="0"/>
            </a:endParaRPr>
          </a:p>
          <a:p>
            <a:pPr algn="just">
              <a:lnSpc>
                <a:spcPct val="160000"/>
              </a:lnSpc>
            </a:pPr>
            <a:r>
              <a:rPr lang="en-US" sz="2400" dirty="0">
                <a:latin typeface="Times New Roman" panose="02020603050405020304" pitchFamily="18" charset="0"/>
                <a:cs typeface="Times New Roman" panose="02020603050405020304" pitchFamily="18" charset="0"/>
              </a:rPr>
              <a:t>Initially distorted underwater images are preprocessed for restoration, where we are balancing the white content and enhancing the contrast.</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b="1" dirty="0">
                <a:latin typeface="Times New Roman" panose="02020603050405020304" pitchFamily="18" charset="0"/>
                <a:cs typeface="Times New Roman" panose="02020603050405020304" pitchFamily="18" charset="0"/>
                <a:sym typeface="+mn-ea"/>
              </a:rPr>
              <a:t>CLAHE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lnSpc>
                <a:spcPct val="160000"/>
              </a:lnSpc>
              <a:buNone/>
            </a:pPr>
            <a:r>
              <a:rPr lang="en-US" sz="2000" dirty="0">
                <a:cs typeface="Times New Roman" panose="02020603050405020304" pitchFamily="18" charset="0"/>
              </a:rPr>
              <a:t>Enhancing the underwater images called mixture</a:t>
            </a:r>
            <a:r>
              <a:rPr lang="en-US" sz="2400" b="1" dirty="0">
                <a:cs typeface="Times New Roman" panose="02020603050405020304" pitchFamily="18" charset="0"/>
              </a:rPr>
              <a:t> CONTRAST LIMITED ADAPTIVE HISTOGRAM EQUALIZATION</a:t>
            </a:r>
            <a:r>
              <a:rPr lang="en-US" sz="2000" dirty="0">
                <a:cs typeface="Times New Roman" panose="02020603050405020304" pitchFamily="18" charset="0"/>
              </a:rPr>
              <a:t> (CLAHE) color model. The method operates Contrast Limited Adaptive Histogram Equalization on RGB and HSV color model and Euclidean norm is used to combine both results together. The combined results show less mean square error and high peak signal to noise ratio(PSNR) then other methods of under water image enhancing. It shows that the projected method is capable of classifying coral reefs particularly when visual cues are visible</a:t>
            </a:r>
            <a:r>
              <a:rPr lang="en-US" sz="2400" dirty="0">
                <a:cs typeface="Times New Roman" panose="02020603050405020304" pitchFamily="18" charset="0"/>
              </a:rPr>
              <a:t>.</a:t>
            </a:r>
            <a:endParaRPr 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7500"/>
          </a:bodyPr>
          <a:lstStyle/>
          <a:p>
            <a:pPr algn="just">
              <a:lnSpc>
                <a:spcPct val="150000"/>
              </a:lnSpc>
            </a:pPr>
            <a:r>
              <a:rPr lang="en-US" sz="2400" dirty="0">
                <a:latin typeface="Times New Roman" panose="02020603050405020304" pitchFamily="18" charset="0"/>
                <a:cs typeface="Times New Roman" panose="02020603050405020304" pitchFamily="18" charset="0"/>
              </a:rPr>
              <a:t>Reconstruction of underwater object from sequence of images distorted by moving water waves is challenging task. Underwater image processing is necessary due to quality of image captured.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image suffers from quality degradation, distortion, blurring. When taking a picture of an underwater object from outside the water container, waves on the surface cause distortion. If series of pictures are taken at various times, different distortions will be seen in each picture.</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ADVANTAGES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cs typeface="Times New Roman" panose="02020603050405020304" pitchFamily="18" charset="0"/>
              </a:rPr>
              <a:t> high accuracy</a:t>
            </a:r>
            <a:endParaRPr lang="en-US" sz="1800" dirty="0">
              <a:cs typeface="Times New Roman" panose="02020603050405020304" pitchFamily="18" charset="0"/>
            </a:endParaRPr>
          </a:p>
          <a:p>
            <a:r>
              <a:rPr lang="en-US" sz="1800" dirty="0">
                <a:cs typeface="Times New Roman" panose="02020603050405020304" pitchFamily="18" charset="0"/>
              </a:rPr>
              <a:t>able to recover important faded features and edges</a:t>
            </a:r>
            <a:endParaRPr lang="en-US" sz="1800" dirty="0">
              <a:cs typeface="Times New Roman" panose="02020603050405020304" pitchFamily="18" charset="0"/>
            </a:endParaRPr>
          </a:p>
          <a:p>
            <a:endParaRPr lang="en-US" sz="18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4000" b="1" dirty="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SOFTWARE REQUIREMENTS</a:t>
            </a:r>
            <a:r>
              <a:rPr lang="en-US" sz="4000" dirty="0">
                <a:latin typeface="Times New Roman" panose="02020603050405020304" pitchFamily="18" charset="0"/>
                <a:cs typeface="Times New Roman" panose="02020603050405020304" pitchFamily="18" charset="0"/>
              </a:rPr>
              <a:t>:</a:t>
            </a:r>
            <a:br>
              <a:rPr lang="en-US" sz="4000" dirty="0">
                <a:cs typeface="Times New Roman" panose="02020603050405020304" pitchFamily="18" charset="0"/>
              </a:rPr>
            </a:br>
            <a:endParaRPr lang="en-US" sz="4000" dirty="0">
              <a:cs typeface="Times New Roman" panose="02020603050405020304" pitchFamily="18" charset="0"/>
            </a:endParaRPr>
          </a:p>
        </p:txBody>
      </p:sp>
      <p:sp>
        <p:nvSpPr>
          <p:cNvPr id="3" name="Content Placeholder 2"/>
          <p:cNvSpPr>
            <a:spLocks noGrp="1"/>
          </p:cNvSpPr>
          <p:nvPr>
            <p:ph idx="1"/>
          </p:nvPr>
        </p:nvSpPr>
        <p:spPr>
          <a:xfrm>
            <a:off x="457200" y="1676400"/>
            <a:ext cx="8229600" cy="4525963"/>
          </a:xfrm>
        </p:spPr>
        <p:txBody>
          <a:bodyPr>
            <a:noAutofit/>
          </a:bodyPr>
          <a:lstStyle/>
          <a:p>
            <a:pPr marL="0" indent="0" algn="just">
              <a:lnSpc>
                <a:spcPct val="200000"/>
              </a:lnSpc>
              <a:buNone/>
            </a:pPr>
            <a:r>
              <a:rPr lang="en-US" sz="2800" b="1" dirty="0">
                <a:latin typeface="Times New Roman" panose="02020603050405020304" pitchFamily="18" charset="0"/>
                <a:cs typeface="Times New Roman" panose="02020603050405020304" pitchFamily="18" charset="0"/>
                <a:sym typeface="+mn-ea"/>
              </a:rPr>
              <a:t>MATLAB 2018(A) </a:t>
            </a:r>
            <a:endParaRPr lang="en-US" sz="2800" b="1" dirty="0">
              <a:latin typeface="Times New Roman" panose="02020603050405020304" pitchFamily="18" charset="0"/>
              <a:cs typeface="Times New Roman" panose="02020603050405020304" pitchFamily="18" charset="0"/>
              <a:sym typeface="+mn-ea"/>
            </a:endParaRPr>
          </a:p>
          <a:p>
            <a:pPr marL="0" indent="0" algn="just">
              <a:lnSpc>
                <a:spcPct val="200000"/>
              </a:lnSpc>
              <a:buNone/>
            </a:pPr>
            <a:r>
              <a:rPr lang="en-US" sz="2000" dirty="0">
                <a:latin typeface="Times New Roman" panose="02020603050405020304" pitchFamily="18" charset="0"/>
                <a:cs typeface="Times New Roman" panose="02020603050405020304" pitchFamily="18" charset="0"/>
                <a:sym typeface="+mn-ea"/>
              </a:rPr>
              <a:t>MATLAB is a scientific programming language and provides strong mathematical and numerical support for the implementation of advanced algorithms. It is for this reason that MATLAB is widely used by the image processing and computer vision community. New algorithms are very likely to be implemented first in MATLAB, indeed they may only be available in MATLAB. We used Computer Vision and Image Processing Tools.</a:t>
            </a:r>
            <a:endParaRPr lang="en-US" sz="20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7500" lnSpcReduction="20000"/>
          </a:bodyPr>
          <a:lstStyle/>
          <a:p>
            <a:pPr marL="0" indent="0" algn="just">
              <a:buNone/>
            </a:pPr>
            <a:r>
              <a:rPr lang="en-IN" dirty="0"/>
              <a:t>[1] </a:t>
            </a:r>
            <a:r>
              <a:rPr lang="en-IN" dirty="0" err="1"/>
              <a:t>Howell,E</a:t>
            </a:r>
            <a:r>
              <a:rPr lang="en-IN" dirty="0"/>
              <a:t>., 2014, ”Mars Curiosity: Facts and Information,” from http://www.space.com/ 17963 mars curiosity.html </a:t>
            </a:r>
            <a:endParaRPr lang="en-IN" dirty="0"/>
          </a:p>
          <a:p>
            <a:pPr marL="0" indent="0" algn="just">
              <a:buNone/>
            </a:pPr>
            <a:r>
              <a:rPr lang="en-IN" dirty="0"/>
              <a:t>[2] </a:t>
            </a:r>
            <a:r>
              <a:rPr lang="en-IN" dirty="0" err="1"/>
              <a:t>Marlos</a:t>
            </a:r>
            <a:r>
              <a:rPr lang="en-IN" dirty="0"/>
              <a:t> </a:t>
            </a:r>
            <a:r>
              <a:rPr lang="en-IN" dirty="0" err="1"/>
              <a:t>Dantas</a:t>
            </a:r>
            <a:r>
              <a:rPr lang="en-IN" dirty="0"/>
              <a:t> Baraga Brazil,2016 Symposium on augmented and virtual </a:t>
            </a:r>
            <a:r>
              <a:rPr lang="en-IN" dirty="0" err="1"/>
              <a:t>reality”technology</a:t>
            </a:r>
            <a:r>
              <a:rPr lang="en-IN" dirty="0"/>
              <a:t> integration of immersive virtual reality on smartphone with real-time motion capture”2016 IEEE DOI 10.1109/ SVR_2016 </a:t>
            </a:r>
            <a:endParaRPr lang="en-IN" dirty="0"/>
          </a:p>
          <a:p>
            <a:pPr marL="0" indent="0" algn="just">
              <a:buNone/>
            </a:pPr>
            <a:r>
              <a:rPr lang="en-IN" dirty="0"/>
              <a:t>[3] Allen, P.K.; </a:t>
            </a:r>
            <a:r>
              <a:rPr lang="en-IN" dirty="0" err="1"/>
              <a:t>Timcenko</a:t>
            </a:r>
            <a:r>
              <a:rPr lang="en-IN" dirty="0"/>
              <a:t>, A.; Yoshimi, B.; </a:t>
            </a:r>
            <a:r>
              <a:rPr lang="en-IN" dirty="0" err="1"/>
              <a:t>Michelman</a:t>
            </a:r>
            <a:r>
              <a:rPr lang="en-IN" dirty="0"/>
              <a:t>, P., ”Automated tracking and grasping of a moving object with a robotic hand-eye system,” </a:t>
            </a:r>
            <a:r>
              <a:rPr lang="en-IN" dirty="0" err="1"/>
              <a:t>inRobotics</a:t>
            </a:r>
            <a:r>
              <a:rPr lang="en-IN" dirty="0"/>
              <a:t> and Automation, IEEE Transactions on, vol.9, no.2, pp.152- 165,Apr 1993. </a:t>
            </a:r>
            <a:endParaRPr lang="en-IN" dirty="0"/>
          </a:p>
          <a:p>
            <a:pPr marL="0" indent="0" algn="just">
              <a:buNone/>
            </a:pPr>
            <a:r>
              <a:rPr lang="en-IN" dirty="0"/>
              <a:t>[4] Marin, G.; </a:t>
            </a:r>
            <a:r>
              <a:rPr lang="en-IN" dirty="0" err="1"/>
              <a:t>Dominio</a:t>
            </a:r>
            <a:r>
              <a:rPr lang="en-IN" dirty="0"/>
              <a:t>, F.; </a:t>
            </a:r>
            <a:r>
              <a:rPr lang="en-IN" dirty="0" err="1"/>
              <a:t>Zanuttigh</a:t>
            </a:r>
            <a:r>
              <a:rPr lang="en-IN" dirty="0"/>
              <a:t>, P., ”Hand gesture recognition with leap motion and </a:t>
            </a:r>
            <a:r>
              <a:rPr lang="en-IN" dirty="0" err="1"/>
              <a:t>Kinect</a:t>
            </a:r>
            <a:r>
              <a:rPr lang="en-IN" dirty="0"/>
              <a:t> devices,” in Image Pro cessing (ICIP), 2014 IEEE Inter-national Conference on, vol., no., pp.1565-1569, 27-30 Oct. 2014. </a:t>
            </a:r>
            <a:endParaRPr lang="en-IN" dirty="0"/>
          </a:p>
          <a:p>
            <a:pPr marL="0" indent="0" algn="just">
              <a:buNone/>
            </a:pPr>
            <a:r>
              <a:rPr lang="en-IN" dirty="0"/>
              <a:t>[5] Ronald T. Azuma, A Survey of Augmented Reality, In Presence: </a:t>
            </a:r>
            <a:r>
              <a:rPr lang="en-IN" dirty="0" err="1"/>
              <a:t>Teleoperators</a:t>
            </a:r>
            <a:r>
              <a:rPr lang="en-IN" dirty="0"/>
              <a:t> and Virtual Environments 6, 4 (August 1997), 355-385</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image seen by the camera is distorted by refraction as a function of both the angle of the water surface normal at the point of refraction and the amplitude of the water waves.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If the water is perfectly flat (i.e., there are no waves), there will be no distortion due to refraction However, if the surface of the water is being disturbed by waves, the nature of the image distortion becomes considerably more complex.</a:t>
            </a:r>
            <a:endParaRPr lang="en-IN" sz="2400" dirty="0"/>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COND..,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Underwater imaging is widely used in ocean exploration and other fields; however, due to absorption and scattering effects from the environment, serious degradation exists in underwater images, mainly in the form of noise, blur, etc.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Reconstruction of underwater image is challenging task. Underwater images may contain distortions. Distortion may be due to both motion blur and refraction. It also contains some quality degradation, so that it is necessary to improve the quality of images. Reconstruction of images from blurred and noisy images may improve the quality of images.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To recover the object from such distorted images is challenging task.</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endParaRPr lang="en-US" sz="1800" dirty="0"/>
          </a:p>
          <a:p>
            <a:pPr algn="just">
              <a:lnSpc>
                <a:spcPct val="150000"/>
              </a:lnSpc>
            </a:pPr>
            <a:r>
              <a:rPr lang="en-US" sz="2000" dirty="0">
                <a:latin typeface="Times New Roman" panose="02020603050405020304" pitchFamily="18" charset="0"/>
                <a:cs typeface="Times New Roman" panose="02020603050405020304" pitchFamily="18" charset="0"/>
              </a:rPr>
              <a:t>Underwater images when captured for different applications and analysis, they are degraded in quality and visual parameter; also there is sometimes information loss. Here the paper presents the methodology to improve the quality of underwater images which has been degraded due different distortions like noise, light, motion blur, scattering, waves of water, color change etc. The first approach is to implement white balance for reducing color cast efficiently and Enhancing the underwater images called mixture Contrast Limited Adaptive Histogram Equalization (CLAHE) color model. </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42107"/>
            <a:ext cx="8229600" cy="1143000"/>
          </a:xfrm>
        </p:spPr>
        <p:txBody>
          <a:bodyPr>
            <a:normAutofit/>
          </a:bodyPr>
          <a:lstStyle/>
          <a:p>
            <a:pPr algn="l"/>
            <a:r>
              <a:rPr lang="en-US" sz="4000" dirty="0">
                <a:latin typeface="Times New Roman" panose="02020603050405020304" pitchFamily="18" charset="0"/>
                <a:cs typeface="Times New Roman" panose="02020603050405020304" pitchFamily="18" charset="0"/>
              </a:rPr>
              <a:t>COND..,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method operates Contrast Limited Adaptive Histogram Equalization on RGB and HSV color model and Euclidean norm is used to combine both results together. The combined results show less mean square error and high peak signal to noise ratio(PSNR) then other methods of under water image enhancing. It shows that the projected method is capable of classifying coral reefs particularly when visual cues are visible .</a:t>
            </a:r>
            <a:r>
              <a:rPr lang="en-US" sz="2400" dirty="0" err="1">
                <a:latin typeface="Times New Roman" panose="02020603050405020304" pitchFamily="18" charset="0"/>
                <a:cs typeface="Times New Roman" panose="02020603050405020304" pitchFamily="18" charset="0"/>
              </a:rPr>
              <a:t>Finaly</a:t>
            </a:r>
            <a:r>
              <a:rPr lang="en-US" sz="2400" dirty="0">
                <a:latin typeface="Times New Roman" panose="02020603050405020304" pitchFamily="18" charset="0"/>
                <a:cs typeface="Times New Roman" panose="02020603050405020304" pitchFamily="18" charset="0"/>
              </a:rPr>
              <a:t> the weights which are one of the ways where we restore specific required information in image for better image fusion results. After  fused to overall enhance the underwater image quality thus making it more informative.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sym typeface="+mn-ea"/>
              </a:rPr>
              <a:t>The main objective of the project is to recover the object from distorted images using image processing techniques.</a:t>
            </a: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marL="0" indent="0" algn="just">
              <a:buClr>
                <a:schemeClr val="accent1">
                  <a:lumMod val="60000"/>
                  <a:lumOff val="40000"/>
                </a:schemeClr>
              </a:buClr>
              <a:buNone/>
            </a:pPr>
            <a:endParaRPr lang="en-IN" sz="1800" dirty="0"/>
          </a:p>
          <a:p>
            <a:pPr>
              <a:buClr>
                <a:schemeClr val="accent1">
                  <a:lumMod val="60000"/>
                  <a:lumOff val="40000"/>
                </a:schemeClr>
              </a:buClr>
              <a:buFont typeface="Wingdings" panose="05000000000000000000" pitchFamily="2" charset="2"/>
              <a:buChar char="v"/>
            </a:pPr>
            <a:endParaRPr lang="en-IN" sz="1800" dirty="0"/>
          </a:p>
          <a:p>
            <a:endParaRPr lang="en-US" sz="1800" dirty="0"/>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normAutofit fontScale="90000"/>
          </a:bodyPr>
          <a:lstStyle/>
          <a:p>
            <a:pPr algn="l"/>
            <a:br>
              <a:rPr lang="en-US" sz="4000" b="1" dirty="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SCOPE OF THE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have proposed an alternative approach to enhance underwater  images. Our strategy builds on the fusion principle and does not require additional information than the single original image.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main scope is that our approach  able to enhance a wide range of underwater images (e.g. different cameras, depths, light conditions)with high accuracy,being able to recoverimportant faded features and edges.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Moreover,  the utility and relevance of the proposed image enhancement technique  for several challenging underwater computer vision applications.</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1</a:t>
            </a:r>
            <a:endParaRPr lang="en-IN" sz="4000" dirty="0">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323528" y="1417638"/>
          <a:ext cx="8568953" cy="5303837"/>
        </p:xfrm>
        <a:graphic>
          <a:graphicData uri="http://schemas.openxmlformats.org/drawingml/2006/table">
            <a:tbl>
              <a:tblPr firstRow="1" bandRow="1">
                <a:tableStyleId>{5C22544A-7EE6-4342-B048-85BDC9FD1C3A}</a:tableStyleId>
              </a:tblPr>
              <a:tblGrid>
                <a:gridCol w="720080"/>
                <a:gridCol w="1656184"/>
                <a:gridCol w="1512168"/>
                <a:gridCol w="936104"/>
                <a:gridCol w="3744417"/>
              </a:tblGrid>
              <a:tr h="715669">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CONTENTS</a:t>
                      </a:r>
                      <a:endParaRPr lang="en-IN" dirty="0"/>
                    </a:p>
                  </a:txBody>
                  <a:tcPr/>
                </a:tc>
              </a:tr>
              <a:tr h="4588168">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buNone/>
                      </a:pPr>
                      <a:r>
                        <a:rPr lang="en-US" sz="1600" dirty="0">
                          <a:latin typeface="Times New Roman" panose="02020603050405020304" pitchFamily="18" charset="0"/>
                          <a:cs typeface="Times New Roman" panose="02020603050405020304" pitchFamily="18" charset="0"/>
                        </a:rPr>
                        <a:t>Underwater image processing: state of the art of restoration and image enhancement methods</a:t>
                      </a:r>
                      <a:endParaRPr lang="en-US" sz="160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b="0" dirty="0">
                          <a:latin typeface="Times New Roman" panose="02020603050405020304" pitchFamily="18" charset="0"/>
                          <a:cs typeface="Times New Roman" panose="02020603050405020304" pitchFamily="18" charset="0"/>
                        </a:rPr>
                        <a:t> Michele </a:t>
                      </a:r>
                      <a:r>
                        <a:rPr lang="en-US" sz="1600" b="0" dirty="0" err="1">
                          <a:latin typeface="Times New Roman" panose="02020603050405020304" pitchFamily="18" charset="0"/>
                          <a:cs typeface="Times New Roman" panose="02020603050405020304" pitchFamily="18" charset="0"/>
                        </a:rPr>
                        <a:t>Ruta</a:t>
                      </a:r>
                      <a:r>
                        <a:rPr lang="en-US" sz="1600" b="0" dirty="0">
                          <a:latin typeface="Times New Roman" panose="02020603050405020304" pitchFamily="18" charset="0"/>
                          <a:cs typeface="Times New Roman" panose="02020603050405020304" pitchFamily="18" charset="0"/>
                        </a:rPr>
                        <a:t>;</a:t>
                      </a:r>
                      <a:endParaRPr lang="en-US" sz="16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defRPr/>
                      </a:pPr>
                      <a:r>
                        <a:rPr lang="en-US" sz="1600" b="0" dirty="0" err="1">
                          <a:latin typeface="Times New Roman" panose="02020603050405020304" pitchFamily="18" charset="0"/>
                          <a:cs typeface="Times New Roman" panose="02020603050405020304" pitchFamily="18" charset="0"/>
                        </a:rPr>
                        <a:t>Floriano</a:t>
                      </a:r>
                      <a:r>
                        <a:rPr lang="en-US" sz="1600" b="0" dirty="0">
                          <a:latin typeface="Times New Roman" panose="02020603050405020304" pitchFamily="18" charset="0"/>
                          <a:cs typeface="Times New Roman" panose="02020603050405020304" pitchFamily="18" charset="0"/>
                        </a:rPr>
                        <a:t> Scioscia; </a:t>
                      </a:r>
                      <a:endParaRPr lang="en-US" sz="16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Giuseppe </a:t>
                      </a:r>
                      <a:r>
                        <a:rPr lang="en-US" sz="1600" b="0" dirty="0" err="1">
                          <a:latin typeface="Times New Roman" panose="02020603050405020304" pitchFamily="18" charset="0"/>
                          <a:cs typeface="Times New Roman" panose="02020603050405020304" pitchFamily="18" charset="0"/>
                        </a:rPr>
                        <a:t>Loseto</a:t>
                      </a:r>
                      <a:r>
                        <a:rPr lang="en-US" sz="1600" b="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Eugenio Di </a:t>
                      </a:r>
                      <a:r>
                        <a:rPr lang="en-US" sz="1600" b="0" dirty="0" err="1">
                          <a:latin typeface="Times New Roman" panose="02020603050405020304" pitchFamily="18" charset="0"/>
                          <a:cs typeface="Times New Roman" panose="02020603050405020304" pitchFamily="18" charset="0"/>
                        </a:rPr>
                        <a:t>Sciascio</a:t>
                      </a:r>
                      <a:endParaRPr lang="en-US" sz="1600" b="0" dirty="0">
                        <a:latin typeface="Times New Roman" panose="02020603050405020304" pitchFamily="18" charset="0"/>
                        <a:cs typeface="Times New Roman" panose="02020603050405020304" pitchFamily="18" charset="0"/>
                      </a:endParaRPr>
                    </a:p>
                    <a:p>
                      <a:pPr algn="l">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defRPr/>
                      </a:pPr>
                      <a:endParaRPr lang="en-US" sz="16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 July 2020.</a:t>
                      </a:r>
                      <a:endParaRPr lang="en-US" sz="1600" b="0" dirty="0">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None/>
                      </a:pPr>
                      <a:r>
                        <a:rPr lang="en-US" sz="1600" b="0" dirty="0">
                          <a:latin typeface="Times New Roman" panose="02020603050405020304" pitchFamily="18" charset="0"/>
                          <a:cs typeface="Times New Roman" panose="02020603050405020304" pitchFamily="18" charset="0"/>
                        </a:rPr>
                        <a:t>    presented restoration of underwater Images by fusion method. In the paper they  presented novel strategy which enhances the visibility of underwater images effectively. They have focused on image fusion which is contributed by different weight map images. The algorithm consists of different inputs</a:t>
                      </a:r>
                      <a:endParaRPr lang="en-US" sz="1600" b="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None/>
                      </a:pPr>
                      <a:r>
                        <a:rPr lang="en-US" sz="1600" b="0" dirty="0">
                          <a:latin typeface="Times New Roman" panose="02020603050405020304" pitchFamily="18" charset="0"/>
                          <a:cs typeface="Times New Roman" panose="02020603050405020304" pitchFamily="18" charset="0"/>
                        </a:rPr>
                        <a:t>     mainly computed from minmax enhanced and white balanced of input distorted image</a:t>
                      </a: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WPS Presentation</Application>
  <PresentationFormat>On-screen Show (4:3)</PresentationFormat>
  <Paragraphs>282</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Tahoma</vt:lpstr>
      <vt:lpstr>Calibri</vt:lpstr>
      <vt:lpstr>Microsoft YaHei</vt:lpstr>
      <vt:lpstr>Arial Unicode MS</vt:lpstr>
      <vt:lpstr>Office Theme</vt:lpstr>
      <vt:lpstr>                                             COLOR BALANCE AND FUSION FOR UNDERWATER IMAGE ENHANCEMENT</vt:lpstr>
      <vt:lpstr>INTRODUCTION</vt:lpstr>
      <vt:lpstr>COND..,</vt:lpstr>
      <vt:lpstr>COND..,</vt:lpstr>
      <vt:lpstr> ABSTRACT</vt:lpstr>
      <vt:lpstr>COND..,</vt:lpstr>
      <vt:lpstr>OBJECTIVES</vt:lpstr>
      <vt:lpstr> SCOPE OF THE PROJECT</vt:lpstr>
      <vt:lpstr>LITERATURE SURVEY 1</vt:lpstr>
      <vt:lpstr>LITERATURE SURVEY 2</vt:lpstr>
      <vt:lpstr>LITERATURE SURVEY 3</vt:lpstr>
      <vt:lpstr>LITERATURE SURVEY 4</vt:lpstr>
      <vt:lpstr>  EXISTING SYSTEM  </vt:lpstr>
      <vt:lpstr> DISADVANTAGES </vt:lpstr>
      <vt:lpstr> PROPOSED SYSTEM </vt:lpstr>
      <vt:lpstr>COND..,</vt:lpstr>
      <vt:lpstr>BLOCK DIAGRAM</vt:lpstr>
      <vt:lpstr>WHITE BALANCE</vt:lpstr>
      <vt:lpstr>CLAHE</vt:lpstr>
      <vt:lpstr>ADVANTAGES</vt:lpstr>
      <vt:lpstr> SOFTWARE REQUIREMENTS: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Admin</dc:creator>
  <cp:lastModifiedBy>Vishnu Prasath</cp:lastModifiedBy>
  <cp:revision>59</cp:revision>
  <dcterms:created xsi:type="dcterms:W3CDTF">2006-08-16T00:00:00Z</dcterms:created>
  <dcterms:modified xsi:type="dcterms:W3CDTF">2023-05-17T13:44:35Z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520EF75BEA244D219932A2617D399269</vt:lpwstr>
  </property>
</Properties>
</file>