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F29CA3-BC8C-43E5-AE9B-27E8EDD88110}"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6880" y="637540"/>
            <a:ext cx="8991600" cy="3812540"/>
          </a:xfrm>
        </p:spPr>
        <p:txBody>
          <a:bodyPr>
            <a:noAutofit/>
          </a:bodyPr>
          <a:lstStyle/>
          <a:p>
            <a:r>
              <a:rPr lang="en-US" sz="1800" b="1" dirty="0">
                <a:latin typeface="Times New Roman" panose="02020603050405020304" pitchFamily="18" charset="0"/>
                <a:cs typeface="Times New Roman" panose="02020603050405020304" pitchFamily="18" charset="0"/>
              </a:rPr>
              <a:t>   </a:t>
            </a: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UNDERWATER IMAGE ENHANCEMENT USING</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sym typeface="+mn-ea"/>
              </a:rPr>
              <a:t> COLOR BALANCE AND FUSION</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
        <p:nvSpPr>
          <p:cNvPr id="3" name="Text Box 2"/>
          <p:cNvSpPr txBox="1"/>
          <p:nvPr/>
        </p:nvSpPr>
        <p:spPr>
          <a:xfrm>
            <a:off x="1978660" y="4760595"/>
            <a:ext cx="2202180" cy="1476375"/>
          </a:xfrm>
          <a:prstGeom prst="rect">
            <a:avLst/>
          </a:prstGeom>
          <a:noFill/>
        </p:spPr>
        <p:txBody>
          <a:bodyPr wrap="none" rtlCol="0">
            <a:spAutoFit/>
          </a:bodyPr>
          <a:p>
            <a:pPr algn="l"/>
            <a:r>
              <a:rPr lang="en-US" b="1">
                <a:latin typeface="Times New Roman" panose="02020603050405020304" pitchFamily="18" charset="0"/>
                <a:cs typeface="Times New Roman" panose="02020603050405020304" pitchFamily="18" charset="0"/>
                <a:sym typeface="+mn-ea"/>
              </a:rPr>
              <a:t>GUIDED BY </a:t>
            </a:r>
            <a:endParaRPr lang="en-US" b="1">
              <a:latin typeface="Times New Roman" panose="02020603050405020304" pitchFamily="18" charset="0"/>
              <a:cs typeface="Times New Roman" panose="02020603050405020304" pitchFamily="18" charset="0"/>
            </a:endParaRPr>
          </a:p>
          <a:p>
            <a:pPr algn="l"/>
            <a:endParaRPr lang="en-US" b="1">
              <a:latin typeface="Times New Roman" panose="02020603050405020304" pitchFamily="18" charset="0"/>
              <a:cs typeface="Times New Roman" panose="02020603050405020304" pitchFamily="18" charset="0"/>
              <a:sym typeface="+mn-ea"/>
            </a:endParaRPr>
          </a:p>
          <a:p>
            <a:pPr algn="l"/>
            <a:r>
              <a:rPr lang="en-US">
                <a:latin typeface="Times New Roman" panose="02020603050405020304" pitchFamily="18" charset="0"/>
                <a:cs typeface="Times New Roman" panose="02020603050405020304" pitchFamily="18" charset="0"/>
                <a:sym typeface="+mn-ea"/>
              </a:rPr>
              <a:t>   Mr. ELANGO.B,	</a:t>
            </a:r>
            <a:endParaRPr lang="en-US">
              <a:latin typeface="Times New Roman" panose="02020603050405020304" pitchFamily="18" charset="0"/>
              <a:cs typeface="Times New Roman" panose="02020603050405020304" pitchFamily="18" charset="0"/>
              <a:sym typeface="+mn-ea"/>
            </a:endParaRPr>
          </a:p>
          <a:p>
            <a:pPr algn="l"/>
            <a:r>
              <a:rPr lang="en-US">
                <a:latin typeface="Times New Roman" panose="02020603050405020304" pitchFamily="18" charset="0"/>
                <a:cs typeface="Times New Roman" panose="02020603050405020304" pitchFamily="18" charset="0"/>
                <a:sym typeface="+mn-ea"/>
              </a:rPr>
              <a:t>   Asst. PROFESSOR,</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sym typeface="+mn-ea"/>
              </a:rPr>
              <a:t>   DEPT. OF E.C.E.</a:t>
            </a:r>
            <a:endParaRPr lang="en-US"/>
          </a:p>
        </p:txBody>
      </p:sp>
      <p:sp>
        <p:nvSpPr>
          <p:cNvPr id="4" name="Text Box 3"/>
          <p:cNvSpPr txBox="1"/>
          <p:nvPr/>
        </p:nvSpPr>
        <p:spPr>
          <a:xfrm>
            <a:off x="6776720" y="4760595"/>
            <a:ext cx="4385945" cy="1476375"/>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sym typeface="+mn-ea"/>
              </a:rPr>
              <a:t>DONE BY</a:t>
            </a:r>
            <a:endParaRPr lang="en-US" b="1">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VISHNU PRASATH.S   420419106029</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PUGAZHENTHI.K        </a:t>
            </a:r>
            <a:r>
              <a:rPr lang="en-US">
                <a:latin typeface="Times New Roman" panose="02020603050405020304" pitchFamily="18" charset="0"/>
                <a:cs typeface="Times New Roman" panose="02020603050405020304" pitchFamily="18" charset="0"/>
                <a:sym typeface="+mn-ea"/>
              </a:rPr>
              <a:t>420419106021</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SANTHOSH.S	           </a:t>
            </a:r>
            <a:r>
              <a:rPr lang="en-US">
                <a:latin typeface="Times New Roman" panose="02020603050405020304" pitchFamily="18" charset="0"/>
                <a:cs typeface="Times New Roman" panose="02020603050405020304" pitchFamily="18" charset="0"/>
                <a:sym typeface="+mn-ea"/>
              </a:rPr>
              <a:t>420419106023</a:t>
            </a:r>
            <a:endParaRPr lang="en-US">
              <a:latin typeface="Times New Roman" panose="02020603050405020304" pitchFamily="18" charset="0"/>
              <a:cs typeface="Times New Roman" panose="02020603050405020304" pitchFamily="18" charset="0"/>
            </a:endParaRPr>
          </a:p>
        </p:txBody>
      </p:sp>
      <p:sp>
        <p:nvSpPr>
          <p:cNvPr id="6" name="Text Box 5"/>
          <p:cNvSpPr txBox="1"/>
          <p:nvPr/>
        </p:nvSpPr>
        <p:spPr>
          <a:xfrm>
            <a:off x="4415155" y="313055"/>
            <a:ext cx="3361055" cy="460375"/>
          </a:xfrm>
          <a:prstGeom prst="rect">
            <a:avLst/>
          </a:prstGeom>
          <a:noFill/>
        </p:spPr>
        <p:txBody>
          <a:bodyPr wrap="none" rtlCol="0">
            <a:spAutoFit/>
          </a:bodyPr>
          <a:p>
            <a:r>
              <a:rPr lang="en-US" sz="2400" b="1">
                <a:latin typeface="Times New Roman" panose="02020603050405020304" pitchFamily="18" charset="0"/>
                <a:cs typeface="Times New Roman" panose="02020603050405020304" pitchFamily="18" charset="0"/>
              </a:rPr>
              <a:t>ZEROTH REVIEW ON</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DISADVANTAGES</a:t>
            </a:r>
            <a:br>
              <a:rPr lang="en-US" sz="4400" dirty="0">
                <a:latin typeface="+mj-lt"/>
              </a:rPr>
            </a:br>
            <a:endParaRPr lang="en-IN" dirty="0"/>
          </a:p>
        </p:txBody>
      </p:sp>
      <p:sp>
        <p:nvSpPr>
          <p:cNvPr id="3" name="Content Placeholder 2"/>
          <p:cNvSpPr>
            <a:spLocks noGrp="1"/>
          </p:cNvSpPr>
          <p:nvPr>
            <p:ph idx="1"/>
          </p:nvPr>
        </p:nvSpPr>
        <p:spPr/>
        <p:txBody>
          <a:bodyPr/>
          <a:lstStyle/>
          <a:p>
            <a:endParaRPr lang="en-IN" sz="2400" dirty="0"/>
          </a:p>
          <a:p>
            <a:pPr>
              <a:lnSpc>
                <a:spcPct val="150000"/>
              </a:lnSpc>
            </a:pPr>
            <a:r>
              <a:rPr lang="en-US" sz="2400" dirty="0">
                <a:latin typeface="Times New Roman" panose="02020603050405020304" pitchFamily="18" charset="0"/>
                <a:cs typeface="Times New Roman" panose="02020603050405020304" pitchFamily="18" charset="0"/>
              </a:rPr>
              <a:t>Existing system having number of issues that reduce their practical applicability.</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cannot reduce color cost efficiently.</a:t>
            </a:r>
            <a:endParaRPr lang="en-IN"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PROPOSED SYSTEM</a:t>
            </a:r>
            <a:br>
              <a:rPr lang="en-US" sz="4000" dirty="0">
                <a:cs typeface="Times New Roman" panose="02020603050405020304" pitchFamily="18" charset="0"/>
              </a:rPr>
            </a:br>
            <a:endParaRPr lang="en-US" sz="4000" dirty="0">
              <a:cs typeface="Times New Roman" panose="02020603050405020304" pitchFamily="18" charset="0"/>
            </a:endParaRPr>
          </a:p>
        </p:txBody>
      </p:sp>
      <p:sp>
        <p:nvSpPr>
          <p:cNvPr id="3" name="Content Placeholder 2"/>
          <p:cNvSpPr>
            <a:spLocks noGrp="1"/>
          </p:cNvSpPr>
          <p:nvPr>
            <p:ph idx="1"/>
          </p:nvPr>
        </p:nvSpPr>
        <p:spPr>
          <a:xfrm>
            <a:off x="1981200" y="1371600"/>
            <a:ext cx="8229600" cy="4343400"/>
          </a:xfrm>
        </p:spPr>
        <p:txBody>
          <a:bodyPr>
            <a:normAutofit fontScale="82500" lnSpcReduction="20000"/>
          </a:bodyPr>
          <a:lstStyle/>
          <a:p>
            <a:pPr algn="just">
              <a:lnSpc>
                <a:spcPct val="150000"/>
              </a:lnSpc>
            </a:pPr>
            <a:endParaRPr lang="en-US" sz="1800" dirty="0">
              <a:cs typeface="Times New Roman" panose="02020603050405020304" pitchFamily="18" charset="0"/>
            </a:endParaRPr>
          </a:p>
          <a:p>
            <a:pPr algn="just">
              <a:lnSpc>
                <a:spcPct val="150000"/>
              </a:lnSpc>
            </a:pPr>
            <a:r>
              <a:rPr lang="en-US" sz="2900" dirty="0">
                <a:latin typeface="Times New Roman" panose="02020603050405020304" pitchFamily="18" charset="0"/>
                <a:cs typeface="Times New Roman" panose="02020603050405020304" pitchFamily="18" charset="0"/>
                <a:sym typeface="+mn-ea"/>
              </a:rPr>
              <a:t>In proposed system we use 3 approach. firstly, to implement white balance for reducing color cast efficiently and Enhancing the underwater images called mixture Contrast Limited Adaptive Histogram Equalization (CLAHE) color model. </a:t>
            </a:r>
            <a:endParaRPr lang="en-US" sz="2900" dirty="0">
              <a:latin typeface="Times New Roman" panose="02020603050405020304" pitchFamily="18" charset="0"/>
              <a:cs typeface="Times New Roman" panose="02020603050405020304" pitchFamily="18" charset="0"/>
              <a:sym typeface="+mn-ea"/>
            </a:endParaRPr>
          </a:p>
          <a:p>
            <a:pPr algn="just">
              <a:lnSpc>
                <a:spcPct val="150000"/>
              </a:lnSpc>
            </a:pPr>
            <a:r>
              <a:rPr lang="en-US" sz="2900" dirty="0">
                <a:latin typeface="Times New Roman" panose="02020603050405020304" pitchFamily="18" charset="0"/>
                <a:cs typeface="Times New Roman" panose="02020603050405020304" pitchFamily="18" charset="0"/>
                <a:sym typeface="+mn-ea"/>
              </a:rPr>
              <a:t>The method operates Contrast Limited Adaptive Histogram Equalization on RGB and HSV color model and Euclidean norm is used to combine both results together. </a:t>
            </a:r>
            <a:endParaRPr lang="en-US" sz="2900" dirty="0">
              <a:latin typeface="Times New Roman" panose="02020603050405020304" pitchFamily="18" charset="0"/>
              <a:cs typeface="Times New Roman" panose="02020603050405020304" pitchFamily="18" charset="0"/>
              <a:sym typeface="+mn-ea"/>
            </a:endParaRPr>
          </a:p>
          <a:p>
            <a:pPr algn="just">
              <a:lnSpc>
                <a:spcPct val="150000"/>
              </a:lnSpc>
            </a:pPr>
            <a:endParaRPr lang="en-US" sz="1800"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anose="02020603050405020304" pitchFamily="18" charset="0"/>
                <a:cs typeface="Times New Roman" panose="02020603050405020304" pitchFamily="18" charset="0"/>
              </a:rPr>
              <a:t>COND..,</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algn="just">
              <a:lnSpc>
                <a:spcPct val="150000"/>
              </a:lnSpc>
            </a:pPr>
            <a:r>
              <a:rPr lang="en-US" sz="3400" dirty="0">
                <a:sym typeface="+mn-ea"/>
              </a:rPr>
              <a:t>The combined results show less mean square error and high peak signal to noise ratio(PSNR) then other methods of under water image enhancing. It shows that the projected method is capable of classifying coral reefs particularly when visual cues are visible .</a:t>
            </a:r>
            <a:endParaRPr lang="en-US" sz="3400" dirty="0">
              <a:sym typeface="+mn-ea"/>
            </a:endParaRPr>
          </a:p>
          <a:p>
            <a:pPr algn="just">
              <a:lnSpc>
                <a:spcPct val="150000"/>
              </a:lnSpc>
            </a:pPr>
            <a:r>
              <a:rPr lang="en-US" sz="3400" dirty="0">
                <a:sym typeface="+mn-ea"/>
              </a:rPr>
              <a:t>Finally the weights which are one of the ways where we restore specific required information in image for better image fusion results. After  fused to overall enhance the underwater image quality thus making it more informative.</a:t>
            </a:r>
            <a:endParaRPr lang="en-US" sz="3400" dirty="0"/>
          </a:p>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anose="02020603050405020304" pitchFamily="18" charset="0"/>
                <a:cs typeface="Times New Roman" panose="02020603050405020304" pitchFamily="18" charset="0"/>
              </a:rPr>
              <a:t>BLOCK DIAGRAM</a:t>
            </a:r>
            <a:endParaRPr lang="en-IN" sz="4000" b="1" dirty="0">
              <a:latin typeface="Times New Roman" panose="02020603050405020304" pitchFamily="18" charset="0"/>
              <a:cs typeface="Times New Roman" panose="02020603050405020304" pitchFamily="18" charset="0"/>
            </a:endParaRPr>
          </a:p>
        </p:txBody>
      </p:sp>
      <p:sp>
        <p:nvSpPr>
          <p:cNvPr id="4" name="Rectangle 39"/>
          <p:cNvSpPr>
            <a:spLocks noChangeArrowheads="1"/>
          </p:cNvSpPr>
          <p:nvPr/>
        </p:nvSpPr>
        <p:spPr bwMode="auto">
          <a:xfrm>
            <a:off x="1677035" y="2665095"/>
            <a:ext cx="1497965" cy="1146175"/>
          </a:xfrm>
          <a:prstGeom prst="rect">
            <a:avLst/>
          </a:prstGeom>
          <a:gradFill rotWithShape="1">
            <a:gsLst>
              <a:gs pos="0">
                <a:srgbClr val="A3C4FF"/>
              </a:gs>
              <a:gs pos="35001">
                <a:srgbClr val="BFD5FF"/>
              </a:gs>
              <a:gs pos="100000">
                <a:srgbClr val="E5EEFF"/>
              </a:gs>
            </a:gsLst>
            <a:lin ang="16200000" scaled="1"/>
          </a:gradFill>
          <a:ln w="9525">
            <a:solidFill>
              <a:srgbClr val="4579B8"/>
            </a:solidFill>
            <a:miter lim="800000"/>
          </a:ln>
          <a:effectLst>
            <a:outerShdw dist="20000" dir="5400000" rotWithShape="0">
              <a:srgbClr val="000000">
                <a:alpha val="37999"/>
              </a:srgbClr>
            </a:outerShdw>
          </a:effectLst>
        </p:spPr>
        <p:txBody>
          <a:bodyPr vert="horz" wrap="square" lIns="68580" tIns="34290" rIns="68580" bIns="3429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a:ln>
                  <a:noFill/>
                </a:ln>
                <a:solidFill>
                  <a:schemeClr val="tx1"/>
                </a:solidFill>
                <a:effectLst/>
                <a:latin typeface="Calibri" panose="020F0502020204030204" charset="0"/>
                <a:ea typeface="Calibri" panose="020F0502020204030204" charset="0"/>
                <a:cs typeface="Times New Roman" panose="02020603050405020304" pitchFamily="18" charset="0"/>
              </a:rPr>
              <a:t>underwater Input image</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5" name="Rectangle 40"/>
          <p:cNvSpPr>
            <a:spLocks noChangeArrowheads="1"/>
          </p:cNvSpPr>
          <p:nvPr/>
        </p:nvSpPr>
        <p:spPr bwMode="auto">
          <a:xfrm>
            <a:off x="5442048" y="2665350"/>
            <a:ext cx="1451848" cy="1200590"/>
          </a:xfrm>
          <a:prstGeom prst="rect">
            <a:avLst/>
          </a:prstGeom>
          <a:gradFill rotWithShape="1">
            <a:gsLst>
              <a:gs pos="0">
                <a:srgbClr val="A3C4FF"/>
              </a:gs>
              <a:gs pos="35001">
                <a:srgbClr val="BFD5FF"/>
              </a:gs>
              <a:gs pos="100000">
                <a:srgbClr val="E5EEFF"/>
              </a:gs>
            </a:gsLst>
            <a:lin ang="16200000" scaled="1"/>
          </a:gradFill>
          <a:ln w="9525">
            <a:solidFill>
              <a:srgbClr val="4579B8"/>
            </a:solidFill>
            <a:miter lim="800000"/>
          </a:ln>
          <a:effectLst>
            <a:outerShdw dist="20000" dir="5400000" rotWithShape="0">
              <a:srgbClr val="000000">
                <a:alpha val="37999"/>
              </a:srgbClr>
            </a:outerShdw>
          </a:effectLst>
        </p:spPr>
        <p:txBody>
          <a:bodyPr vert="horz" wrap="square" lIns="68580" tIns="34290" rIns="68580" bIns="3429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Arial" panose="020B0604020202020204" pitchFamily="34" charset="0"/>
              </a:rPr>
              <a:t>CLAHE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41"/>
          <p:cNvSpPr>
            <a:spLocks noChangeArrowheads="1"/>
          </p:cNvSpPr>
          <p:nvPr/>
        </p:nvSpPr>
        <p:spPr bwMode="auto">
          <a:xfrm>
            <a:off x="7115175" y="2719705"/>
            <a:ext cx="1110615" cy="1016000"/>
          </a:xfrm>
          <a:prstGeom prst="rect">
            <a:avLst/>
          </a:prstGeom>
          <a:gradFill rotWithShape="1">
            <a:gsLst>
              <a:gs pos="0">
                <a:srgbClr val="A3C4FF"/>
              </a:gs>
              <a:gs pos="35001">
                <a:srgbClr val="BFD5FF"/>
              </a:gs>
              <a:gs pos="100000">
                <a:srgbClr val="E5EEFF"/>
              </a:gs>
            </a:gsLst>
            <a:lin ang="16200000" scaled="1"/>
          </a:gradFill>
          <a:ln w="9525">
            <a:solidFill>
              <a:srgbClr val="4579B8"/>
            </a:solidFill>
            <a:miter lim="800000"/>
          </a:ln>
          <a:effectLst>
            <a:outerShdw dist="20000" dir="5400000" rotWithShape="0">
              <a:srgbClr val="000000">
                <a:alpha val="37999"/>
              </a:srgbClr>
            </a:outerShdw>
          </a:effectLst>
        </p:spPr>
        <p:txBody>
          <a:bodyPr vert="horz" wrap="square" lIns="68580" tIns="34290" rIns="68580" bIns="3429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Arial" panose="020B0604020202020204" pitchFamily="34" charset="0"/>
              </a:rPr>
              <a:t>image fusion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cxnSp>
        <p:nvCxnSpPr>
          <p:cNvPr id="7" name="Straight Arrow Connector 6"/>
          <p:cNvCxnSpPr>
            <a:stCxn id="10" idx="3"/>
          </p:cNvCxnSpPr>
          <p:nvPr/>
        </p:nvCxnSpPr>
        <p:spPr>
          <a:xfrm>
            <a:off x="4998943" y="3238340"/>
            <a:ext cx="4431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Elbow Connector 42"/>
          <p:cNvCxnSpPr>
            <a:stCxn id="4" idx="3"/>
            <a:endCxn id="10" idx="1"/>
          </p:cNvCxnSpPr>
          <p:nvPr/>
        </p:nvCxnSpPr>
        <p:spPr>
          <a:xfrm>
            <a:off x="3175000" y="3238500"/>
            <a:ext cx="372110" cy="317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5"/>
          <p:cNvSpPr>
            <a:spLocks noChangeArrowheads="1"/>
          </p:cNvSpPr>
          <p:nvPr/>
        </p:nvSpPr>
        <p:spPr bwMode="auto">
          <a:xfrm>
            <a:off x="3547095" y="2741254"/>
            <a:ext cx="1451848" cy="994172"/>
          </a:xfrm>
          <a:prstGeom prst="rect">
            <a:avLst/>
          </a:prstGeom>
          <a:gradFill rotWithShape="1">
            <a:gsLst>
              <a:gs pos="0">
                <a:srgbClr val="A3C4FF"/>
              </a:gs>
              <a:gs pos="35001">
                <a:srgbClr val="BFD5FF"/>
              </a:gs>
              <a:gs pos="100000">
                <a:srgbClr val="E5EEFF"/>
              </a:gs>
            </a:gsLst>
            <a:lin ang="16200000" scaled="1"/>
          </a:gradFill>
          <a:ln w="9525">
            <a:solidFill>
              <a:srgbClr val="4579B8"/>
            </a:solidFill>
            <a:miter lim="800000"/>
          </a:ln>
          <a:effectLst>
            <a:outerShdw dist="20000" dir="5400000" rotWithShape="0">
              <a:srgbClr val="000000">
                <a:alpha val="37999"/>
              </a:srgbClr>
            </a:outerShdw>
          </a:effectLst>
        </p:spPr>
        <p:txBody>
          <a:bodyPr vert="horz" wrap="square" lIns="68580" tIns="34290" rIns="68580" bIns="3429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Arial" panose="020B0604020202020204" pitchFamily="34" charset="0"/>
              </a:rPr>
              <a:t>white balance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2" name="Rectangle 13"/>
          <p:cNvSpPr>
            <a:spLocks noChangeArrowheads="1"/>
          </p:cNvSpPr>
          <p:nvPr/>
        </p:nvSpPr>
        <p:spPr bwMode="auto">
          <a:xfrm>
            <a:off x="2565595" y="3085148"/>
            <a:ext cx="26416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IN" sz="1350"/>
          </a:p>
        </p:txBody>
      </p:sp>
      <p:sp>
        <p:nvSpPr>
          <p:cNvPr id="32" name="Rectangle 41"/>
          <p:cNvSpPr>
            <a:spLocks noChangeArrowheads="1"/>
          </p:cNvSpPr>
          <p:nvPr/>
        </p:nvSpPr>
        <p:spPr bwMode="auto">
          <a:xfrm>
            <a:off x="8773160" y="2969895"/>
            <a:ext cx="1597025" cy="537845"/>
          </a:xfrm>
          <a:prstGeom prst="rect">
            <a:avLst/>
          </a:prstGeom>
          <a:gradFill rotWithShape="1">
            <a:gsLst>
              <a:gs pos="0">
                <a:srgbClr val="A3C4FF"/>
              </a:gs>
              <a:gs pos="35001">
                <a:srgbClr val="BFD5FF"/>
              </a:gs>
              <a:gs pos="100000">
                <a:srgbClr val="E5EEFF"/>
              </a:gs>
            </a:gsLst>
            <a:lin ang="16200000" scaled="1"/>
          </a:gradFill>
          <a:ln w="9525">
            <a:solidFill>
              <a:srgbClr val="4579B8"/>
            </a:solidFill>
            <a:miter lim="800000"/>
          </a:ln>
          <a:effectLst>
            <a:outerShdw dist="20000" dir="5400000" rotWithShape="0">
              <a:srgbClr val="000000">
                <a:alpha val="37999"/>
              </a:srgbClr>
            </a:outerShdw>
          </a:effectLst>
        </p:spPr>
        <p:txBody>
          <a:bodyPr vert="horz" wrap="square" lIns="68580" tIns="34290" rIns="68580" bIns="3429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Arial" panose="020B0604020202020204" pitchFamily="34" charset="0"/>
              </a:rPr>
              <a:t>output image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cxnSp>
        <p:nvCxnSpPr>
          <p:cNvPr id="33" name="Straight Arrow Connector 32"/>
          <p:cNvCxnSpPr/>
          <p:nvPr/>
        </p:nvCxnSpPr>
        <p:spPr>
          <a:xfrm>
            <a:off x="6893261" y="3223339"/>
            <a:ext cx="2215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6" idx="3"/>
            <a:endCxn id="32" idx="1"/>
          </p:cNvCxnSpPr>
          <p:nvPr/>
        </p:nvCxnSpPr>
        <p:spPr>
          <a:xfrm>
            <a:off x="8225790" y="3227705"/>
            <a:ext cx="547370" cy="11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anose="02020603050405020304" pitchFamily="18" charset="0"/>
                <a:cs typeface="Times New Roman" panose="02020603050405020304" pitchFamily="18" charset="0"/>
              </a:rPr>
              <a:t>INTRODUCTION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Reconstruction of underwater object from sequence of images distorted by moving water waves is challenging task. Underwater image processing is necessary due to quality of image captured. </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This image suffers from quality degradation, distortion, blurring. When taking a picture of an underwater object from outside the water container, waves on the surface cause distortion. If series of pictures are taken at various times, different distortions will be seen in each picture.</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anose="02020603050405020304" pitchFamily="18" charset="0"/>
                <a:cs typeface="Times New Roman" panose="02020603050405020304" pitchFamily="18" charset="0"/>
              </a:rPr>
              <a:t>COND..,</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image seen by the camera is distorted by refraction as a function of both the angle of the water surface normal at the point of refraction and the amplitude of the water waves. </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If the water is perfectly flat (i.e., there are no waves), there will be no distortion due to refraction However, if the surface of the water is being disturbed by waves, the nature of the image distortion becomes considerably more complex.</a:t>
            </a:r>
            <a:endParaRPr lang="en-IN" sz="2400" dirty="0"/>
          </a:p>
        </p:txBody>
      </p:sp>
      <p:sp>
        <p:nvSpPr>
          <p:cNvPr id="4" name="Date Placeholder 3"/>
          <p:cNvSpPr>
            <a:spLocks noGrp="1"/>
          </p:cNvSpPr>
          <p:nvPr>
            <p:ph type="dt" sz="half" idx="10"/>
          </p:nvPr>
        </p:nvSpPr>
        <p:spPr/>
        <p:txBody>
          <a:bodyPr/>
          <a:lstStyle/>
          <a:p>
            <a:r>
              <a:rPr lang="en-US"/>
              <a:t>SATHYABAMA  INSTITUTE OF SCIENCE AND TECHNOLOGY</a:t>
            </a:r>
            <a:endParaRPr lang="en-US"/>
          </a:p>
        </p:txBody>
      </p:sp>
      <p:sp>
        <p:nvSpPr>
          <p:cNvPr id="5" name="Footer Placeholder 4"/>
          <p:cNvSpPr>
            <a:spLocks noGrp="1"/>
          </p:cNvSpPr>
          <p:nvPr>
            <p:ph type="ftr" sz="quarter" idx="11"/>
          </p:nvPr>
        </p:nvSpPr>
        <p:spPr/>
        <p:txBody>
          <a:bodyPr/>
          <a:lstStyle/>
          <a:p>
            <a:r>
              <a:rPr lang="en-US"/>
              <a:t>REVIEW 1 - DEPT. OF ECE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latin typeface="Times New Roman" panose="02020603050405020304" pitchFamily="18" charset="0"/>
                <a:cs typeface="Times New Roman" panose="02020603050405020304" pitchFamily="18" charset="0"/>
              </a:rPr>
              <a:t>COND..,</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Underwater imaging is widely used in ocean exploration and other fields; however, due to absorption and scattering effects from the environment, serious degradation exists in underwater images, mainly in the form of noise, blur, etc.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Reconstruction of underwater image is challenging task. Underwater images may contain distortions. Distortion may be due to both motion blur and refraction. It also contains some quality degradation, so that it is necessary to improve the quality of images. Reconstruction of images from blurred and noisy images may improve the quality of images.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To recover the object from such distorted images is challenging task.</a:t>
            </a:r>
            <a:endParaRPr lang="en-US"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endParaRPr lang="en-US" sz="1800" dirty="0"/>
          </a:p>
          <a:p>
            <a:pPr algn="just">
              <a:lnSpc>
                <a:spcPct val="150000"/>
              </a:lnSpc>
            </a:pPr>
            <a:r>
              <a:rPr lang="en-US" sz="2000" dirty="0">
                <a:latin typeface="Times New Roman" panose="02020603050405020304" pitchFamily="18" charset="0"/>
                <a:cs typeface="Times New Roman" panose="02020603050405020304" pitchFamily="18" charset="0"/>
              </a:rPr>
              <a:t>Underwater images when captured for different applications and analysis, they are degraded in quality and visual parameter; also there is sometimes information loss. Here the paper presents the methodology to improve the quality of underwater images which has been degraded due different distortions like noise, light, motion blur, scattering, waves of water, color change etc. The first approach is to implement white balance for reducing color cast efficiently and Enhancing the underwater images called mixture Contrast Limited Adaptive Histogram Equalization (CLAHE) color model. </a:t>
            </a:r>
            <a:endParaRPr lang="en-US"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7568" y="342107"/>
            <a:ext cx="8229600" cy="1143000"/>
          </a:xfrm>
        </p:spPr>
        <p:txBody>
          <a:bodyPr>
            <a:normAutofit/>
          </a:bodyPr>
          <a:lstStyle/>
          <a:p>
            <a:pPr algn="l"/>
            <a:r>
              <a:rPr lang="en-US" sz="4000" dirty="0">
                <a:latin typeface="Times New Roman" panose="02020603050405020304" pitchFamily="18" charset="0"/>
                <a:cs typeface="Times New Roman" panose="02020603050405020304" pitchFamily="18" charset="0"/>
              </a:rPr>
              <a:t>COND..,</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5000"/>
          </a:bodyPr>
          <a:lstStyle/>
          <a:p>
            <a:pPr algn="just">
              <a:lnSpc>
                <a:spcPct val="150000"/>
              </a:lnSpc>
            </a:pPr>
            <a:r>
              <a:rPr lang="en-US" sz="2400" dirty="0">
                <a:latin typeface="Times New Roman" panose="02020603050405020304" pitchFamily="18" charset="0"/>
                <a:cs typeface="Times New Roman" panose="02020603050405020304" pitchFamily="18" charset="0"/>
              </a:rPr>
              <a:t>The method operates Contrast Limited Adaptive Histogram Equalization on RGB and HSV color model and Euclidean norm is used to combine both results together. The combined results show less mean square error and high peak signal to noise ratio(PSNR) then other methods of under water image enhancing. It shows that the projected method is capable of classifying coral reefs particularly when visual cues are visible .</a:t>
            </a:r>
            <a:r>
              <a:rPr lang="en-US" sz="2400" dirty="0" err="1">
                <a:latin typeface="Times New Roman" panose="02020603050405020304" pitchFamily="18" charset="0"/>
                <a:cs typeface="Times New Roman" panose="02020603050405020304" pitchFamily="18" charset="0"/>
              </a:rPr>
              <a:t>Finaly</a:t>
            </a:r>
            <a:r>
              <a:rPr lang="en-US" sz="2400" dirty="0">
                <a:latin typeface="Times New Roman" panose="02020603050405020304" pitchFamily="18" charset="0"/>
                <a:cs typeface="Times New Roman" panose="02020603050405020304" pitchFamily="18" charset="0"/>
              </a:rPr>
              <a:t> the weights which are one of the ways where we restore specific required information in image for better image fusion results. After  fused to overall enhance the underwater image quality thus making it more informative.</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SATHYABAMA  INSTITUTE OF SCIENCE AND TECHNOLOGY</a:t>
            </a:r>
            <a:endParaRPr lang="en-US"/>
          </a:p>
        </p:txBody>
      </p:sp>
      <p:sp>
        <p:nvSpPr>
          <p:cNvPr id="5" name="Footer Placeholder 4"/>
          <p:cNvSpPr>
            <a:spLocks noGrp="1"/>
          </p:cNvSpPr>
          <p:nvPr>
            <p:ph type="ftr" sz="quarter" idx="11"/>
          </p:nvPr>
        </p:nvSpPr>
        <p:spPr/>
        <p:txBody>
          <a:bodyPr/>
          <a:lstStyle/>
          <a:p>
            <a:r>
              <a:rPr lang="en-US"/>
              <a:t>REVIEW 1 - DEPT. OF ECE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anose="02020603050405020304" pitchFamily="18" charset="0"/>
                <a:cs typeface="Times New Roman" panose="02020603050405020304" pitchFamily="18" charset="0"/>
              </a:rPr>
              <a:t>OBJECTIVES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sym typeface="+mn-ea"/>
              </a:rPr>
              <a:t>The main objective of the project is to recover the object from distorted images using image processing techniques.</a:t>
            </a:r>
            <a:endParaRPr lang="en-US"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a:p>
            <a:pPr marL="0" indent="0" algn="just">
              <a:buClr>
                <a:schemeClr val="accent1">
                  <a:lumMod val="60000"/>
                  <a:lumOff val="40000"/>
                </a:schemeClr>
              </a:buClr>
              <a:buNone/>
            </a:pPr>
            <a:endParaRPr lang="en-IN" sz="1800" dirty="0"/>
          </a:p>
          <a:p>
            <a:pPr>
              <a:buClr>
                <a:schemeClr val="accent1">
                  <a:lumMod val="60000"/>
                  <a:lumOff val="40000"/>
                </a:schemeClr>
              </a:buClr>
              <a:buFont typeface="Wingdings" panose="05000000000000000000" pitchFamily="2" charset="2"/>
              <a:buChar char="v"/>
            </a:pPr>
            <a:endParaRPr lang="en-IN" sz="1800" dirty="0"/>
          </a:p>
          <a:p>
            <a:endParaRPr lang="en-US" sz="1800" dirty="0"/>
          </a:p>
        </p:txBody>
      </p:sp>
      <p:sp>
        <p:nvSpPr>
          <p:cNvPr id="4" name="Date Placeholder 3"/>
          <p:cNvSpPr>
            <a:spLocks noGrp="1"/>
          </p:cNvSpPr>
          <p:nvPr>
            <p:ph type="dt" sz="half" idx="10"/>
          </p:nvPr>
        </p:nvSpPr>
        <p:spPr/>
        <p:txBody>
          <a:bodyPr/>
          <a:lstStyle/>
          <a:p>
            <a:r>
              <a:rPr lang="en-US"/>
              <a:t>SATHYABAMA  INSTITUTE OF SCIENCE AND TECHNOLOGY</a:t>
            </a:r>
            <a:endParaRPr lang="en-US"/>
          </a:p>
        </p:txBody>
      </p:sp>
      <p:sp>
        <p:nvSpPr>
          <p:cNvPr id="5" name="Footer Placeholder 4"/>
          <p:cNvSpPr>
            <a:spLocks noGrp="1"/>
          </p:cNvSpPr>
          <p:nvPr>
            <p:ph type="ftr" sz="quarter" idx="11"/>
          </p:nvPr>
        </p:nvSpPr>
        <p:spPr/>
        <p:txBody>
          <a:bodyPr/>
          <a:lstStyle/>
          <a:p>
            <a:r>
              <a:rPr lang="en-US"/>
              <a:t>REVIEW 1 - DEPT. OF ECE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0"/>
            <a:ext cx="8229600" cy="1143000"/>
          </a:xfrm>
        </p:spPr>
        <p:txBody>
          <a:bodyPr>
            <a:normAutofit fontScale="90000"/>
          </a:bodyPr>
          <a:lstStyle/>
          <a:p>
            <a:pPr algn="l"/>
            <a:br>
              <a:rPr lang="en-US" sz="4000" b="1" dirty="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SCOPE OF THE PROJECT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We have proposed an alternative approach to enhance underwater  images. Our strategy builds on the fusion principle and does not require additional information than the single original image.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the main scope is that our approach  able to enhance a wide range of underwater images (e.g. different cameras, depths, light conditions)with high accuracy,being able to recoverimportant faded features and edges.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Moreover,  the utility and relevance of the proposed image enhancement technique  for several challenging underwater computer vision applications.</a:t>
            </a:r>
            <a:endParaRPr lang="en-US"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dirty="0"/>
            </a:br>
            <a:br>
              <a:rPr lang="en-US" dirty="0"/>
            </a:br>
            <a:r>
              <a:rPr lang="en-US" b="1" dirty="0">
                <a:latin typeface="Times New Roman" panose="02020603050405020304" pitchFamily="18" charset="0"/>
                <a:cs typeface="Times New Roman" panose="02020603050405020304" pitchFamily="18" charset="0"/>
              </a:rPr>
              <a:t>EXISTING SYSTEM </a:t>
            </a:r>
            <a:br>
              <a:rPr lang="en-US" dirty="0"/>
            </a:br>
            <a:endParaRPr lang="en-US" dirty="0"/>
          </a:p>
        </p:txBody>
      </p:sp>
      <p:sp>
        <p:nvSpPr>
          <p:cNvPr id="3" name="Content Placeholder 2"/>
          <p:cNvSpPr>
            <a:spLocks noGrp="1"/>
          </p:cNvSpPr>
          <p:nvPr>
            <p:ph idx="1"/>
          </p:nvPr>
        </p:nvSpPr>
        <p:spPr>
          <a:xfrm>
            <a:off x="1981200" y="1600200"/>
            <a:ext cx="8458200" cy="4525963"/>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There have been several attempts to restore and enhance the visibility of such degraded images. Since the deterioration of underwater scenes results from the combination of multiplicative anda dditive processes traditional enhancing techniques such as gamma correction, histogram equalization appear to be strongly limited for such a task</a:t>
            </a:r>
            <a:r>
              <a:rPr lang="en-US" altLang="en-IN"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buNone/>
            </a:pPr>
            <a:endParaRPr lang="en-US" sz="2200"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5465</Words>
  <Application>WPS Presentation</Application>
  <PresentationFormat>Widescreen</PresentationFormat>
  <Paragraphs>125</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Times New Roman</vt:lpstr>
      <vt:lpstr>Calibri</vt:lpstr>
      <vt:lpstr>Microsoft YaHei</vt:lpstr>
      <vt:lpstr>Arial Unicode MS</vt:lpstr>
      <vt:lpstr>Calibri Light</vt:lpstr>
      <vt:lpstr>Office Theme</vt:lpstr>
      <vt:lpstr>                                             COLOR BALANCE AND FUSION FOR UNDERWATER IMAGE ENHANCEMENT</vt:lpstr>
      <vt:lpstr>INTRODUCTION</vt:lpstr>
      <vt:lpstr>COND..,</vt:lpstr>
      <vt:lpstr>COND..,</vt:lpstr>
      <vt:lpstr> ABSTRACT</vt:lpstr>
      <vt:lpstr>COND..,</vt:lpstr>
      <vt:lpstr>OBJECTIVES</vt:lpstr>
      <vt:lpstr> SCOPE OF THE PROJECT</vt:lpstr>
      <vt:lpstr>  EXISTING SYSTEM  </vt:lpstr>
      <vt:lpstr> DISADVANTAGES </vt:lpstr>
      <vt:lpstr> PROPOSED SYSTEM </vt:lpstr>
      <vt:lpstr>COND..,</vt:lpstr>
      <vt:lpstr>BLOCK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COLOR BALANCE AND FUSION FOR UNDERWATER IMAGE ENHANCEMENT</dc:title>
  <dc:creator/>
  <cp:lastModifiedBy>Vishnu Prasath</cp:lastModifiedBy>
  <cp:revision>3</cp:revision>
  <dcterms:created xsi:type="dcterms:W3CDTF">2023-03-08T08:04:00Z</dcterms:created>
  <dcterms:modified xsi:type="dcterms:W3CDTF">2023-05-17T13:36:53Z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69BF96DF37BF41F0894CFF10B02AB460</vt:lpwstr>
  </property>
  <property fmtid="{D5CDD505-2E9C-101B-9397-08002B2CF9AE}" pid="3" name="KSOProductBuildVer">
    <vt:lpwstr>1033-11.2.0.11537</vt:lpwstr>
  </property>
</Properties>
</file>