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0" y="88265"/>
            <a:ext cx="12049760" cy="485648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ctr"/>
            <a:br>
              <a:rPr lang="en-US" b="1" dirty="0">
                <a:latin typeface="Times New Roman" panose="02020603050405020304" pitchFamily="18" charset="0"/>
                <a:cs typeface="Times New Roman" panose="02020603050405020304" pitchFamily="18" charset="0"/>
                <a:sym typeface="+mn-ea"/>
              </a:rPr>
            </a:br>
            <a:br>
              <a:rPr lang="en-US" b="1" dirty="0">
                <a:latin typeface="Times New Roman" panose="02020603050405020304" pitchFamily="18" charset="0"/>
                <a:cs typeface="Times New Roman" panose="02020603050405020304" pitchFamily="18" charset="0"/>
                <a:sym typeface="+mn-ea"/>
              </a:rPr>
            </a:br>
            <a:endParaRPr lang="en-US" b="1" dirty="0">
              <a:latin typeface="Times New Roman" panose="02020603050405020304" pitchFamily="18" charset="0"/>
              <a:cs typeface="Times New Roman" panose="02020603050405020304" pitchFamily="18" charset="0"/>
              <a:sym typeface="+mn-ea"/>
            </a:endParaRPr>
          </a:p>
          <a:p>
            <a:pPr algn="ctr"/>
            <a:r>
              <a:rPr lang="en-US" sz="4000" b="1" dirty="0">
                <a:latin typeface="Times New Roman" panose="02020603050405020304" pitchFamily="18" charset="0"/>
                <a:cs typeface="Times New Roman" panose="02020603050405020304" pitchFamily="18" charset="0"/>
                <a:sym typeface="+mn-ea"/>
              </a:rPr>
              <a:t>SMART FARMER - IOT-ENABLED</a:t>
            </a:r>
            <a:endParaRPr lang="en-US" sz="4000" b="1" dirty="0">
              <a:latin typeface="Times New Roman" panose="02020603050405020304" pitchFamily="18" charset="0"/>
              <a:cs typeface="Times New Roman" panose="02020603050405020304" pitchFamily="18" charset="0"/>
              <a:sym typeface="+mn-ea"/>
            </a:endParaRPr>
          </a:p>
          <a:p>
            <a:pPr algn="ctr"/>
            <a:r>
              <a:rPr lang="en-US" sz="4000" b="1" dirty="0">
                <a:latin typeface="Times New Roman" panose="02020603050405020304" pitchFamily="18" charset="0"/>
                <a:cs typeface="Times New Roman" panose="02020603050405020304" pitchFamily="18" charset="0"/>
                <a:sym typeface="+mn-ea"/>
              </a:rPr>
              <a:t> SMART FARMING APPLICATION </a:t>
            </a:r>
            <a:endParaRPr lang="en-US" sz="4000" b="1" dirty="0">
              <a:latin typeface="Times New Roman" panose="02020603050405020304" pitchFamily="18" charset="0"/>
              <a:cs typeface="Times New Roman" panose="02020603050405020304" pitchFamily="18" charset="0"/>
              <a:sym typeface="+mn-ea"/>
            </a:endParaRPr>
          </a:p>
          <a:p>
            <a:pPr algn="ctr"/>
            <a:r>
              <a:rPr lang="en-US" sz="4000" b="1" dirty="0">
                <a:latin typeface="Times New Roman" panose="02020603050405020304" pitchFamily="18" charset="0"/>
                <a:cs typeface="Times New Roman" panose="02020603050405020304" pitchFamily="18" charset="0"/>
                <a:sym typeface="+mn-ea"/>
              </a:rPr>
              <a:t>AND WATER IRRIGATING SYSTEM</a:t>
            </a:r>
            <a:endParaRPr lang="en-US" sz="4000" b="1" dirty="0">
              <a:latin typeface="Times New Roman" panose="02020603050405020304" pitchFamily="18" charset="0"/>
              <a:cs typeface="Times New Roman" panose="02020603050405020304" pitchFamily="18" charset="0"/>
              <a:sym typeface="+mn-ea"/>
            </a:endParaRPr>
          </a:p>
        </p:txBody>
      </p:sp>
      <p:sp>
        <p:nvSpPr>
          <p:cNvPr id="6" name="Text Box 5"/>
          <p:cNvSpPr txBox="1"/>
          <p:nvPr/>
        </p:nvSpPr>
        <p:spPr>
          <a:xfrm>
            <a:off x="6238875" y="4944745"/>
            <a:ext cx="4574887" cy="1753235"/>
          </a:xfrm>
          <a:prstGeom prst="rect">
            <a:avLst/>
          </a:prstGeom>
          <a:noFill/>
        </p:spPr>
        <p:txBody>
          <a:bodyPr wrap="square" rtlCol="0">
            <a:spAutoFit/>
          </a:bodyPr>
          <a:lstStyle/>
          <a:p>
            <a:endParaRPr lang="en-US" dirty="0"/>
          </a:p>
          <a:p>
            <a:r>
              <a:rPr lang="en-US" b="1" dirty="0"/>
              <a:t>DONE BY</a:t>
            </a:r>
            <a:endParaRPr lang="en-US" b="1" dirty="0"/>
          </a:p>
          <a:p>
            <a:r>
              <a:rPr lang="en-US" dirty="0"/>
              <a:t>	PUGAZHENTHI.K, VISHNU PRASATH S</a:t>
            </a:r>
            <a:endParaRPr lang="en-US" dirty="0"/>
          </a:p>
          <a:p>
            <a:r>
              <a:rPr lang="en-US" dirty="0"/>
              <a:t>	UG STUDENTS,</a:t>
            </a:r>
            <a:endParaRPr lang="en-US" dirty="0"/>
          </a:p>
          <a:p>
            <a:r>
              <a:rPr lang="en-US" dirty="0"/>
              <a:t>	DEPT. OF E.C.E.</a:t>
            </a:r>
            <a:endParaRPr lang="en-US" dirty="0"/>
          </a:p>
          <a:p>
            <a:r>
              <a:rPr lang="en-US" dirty="0"/>
              <a:t>	</a:t>
            </a:r>
            <a:endParaRPr lang="en-US" dirty="0"/>
          </a:p>
        </p:txBody>
      </p:sp>
      <p:sp>
        <p:nvSpPr>
          <p:cNvPr id="7" name="Text Box 6"/>
          <p:cNvSpPr txBox="1"/>
          <p:nvPr/>
        </p:nvSpPr>
        <p:spPr>
          <a:xfrm>
            <a:off x="4393565" y="801370"/>
            <a:ext cx="5432425" cy="829945"/>
          </a:xfrm>
          <a:prstGeom prst="rect">
            <a:avLst/>
          </a:prstGeom>
          <a:noFill/>
        </p:spPr>
        <p:txBody>
          <a:bodyPr wrap="square" rtlCol="0">
            <a:spAutoFit/>
          </a:bodyPr>
          <a:lstStyle/>
          <a:p>
            <a:pPr algn="ctr"/>
            <a:r>
              <a:rPr lang="en-US" sz="2400" b="1"/>
              <a:t>ADHIPRASAKTHI ENGINEERING COLLEGE</a:t>
            </a:r>
            <a:endParaRPr lang="en-US" sz="2400" b="1"/>
          </a:p>
          <a:p>
            <a:pPr algn="ctr"/>
            <a:r>
              <a:rPr lang="en-US" sz="2400" b="1"/>
              <a:t>MELMARUVATHUR - 603 319</a:t>
            </a:r>
            <a:endParaRPr lang="en-US" sz="2400" b="1"/>
          </a:p>
        </p:txBody>
      </p:sp>
      <p:pic>
        <p:nvPicPr>
          <p:cNvPr id="8" name="Picture 7" descr="download (2)"/>
          <p:cNvPicPr>
            <a:picLocks noChangeAspect="1"/>
          </p:cNvPicPr>
          <p:nvPr/>
        </p:nvPicPr>
        <p:blipFill>
          <a:blip r:embed="rId1"/>
          <a:stretch>
            <a:fillRect/>
          </a:stretch>
        </p:blipFill>
        <p:spPr>
          <a:xfrm>
            <a:off x="1221105" y="260985"/>
            <a:ext cx="1991360" cy="1786890"/>
          </a:xfrm>
          <a:prstGeom prst="rect">
            <a:avLst/>
          </a:prstGeom>
        </p:spPr>
      </p:pic>
      <p:sp>
        <p:nvSpPr>
          <p:cNvPr id="9" name="Text Box 8"/>
          <p:cNvSpPr txBox="1"/>
          <p:nvPr/>
        </p:nvSpPr>
        <p:spPr>
          <a:xfrm>
            <a:off x="2062480" y="4806315"/>
            <a:ext cx="3399155" cy="1753235"/>
          </a:xfrm>
          <a:prstGeom prst="rect">
            <a:avLst/>
          </a:prstGeom>
          <a:noFill/>
        </p:spPr>
        <p:txBody>
          <a:bodyPr wrap="square" rtlCol="0">
            <a:spAutoFit/>
          </a:bodyPr>
          <a:lstStyle/>
          <a:p>
            <a:pPr algn="l"/>
            <a:endParaRPr lang="en-US" b="1">
              <a:sym typeface="+mn-ea"/>
            </a:endParaRPr>
          </a:p>
          <a:p>
            <a:pPr algn="l"/>
            <a:r>
              <a:rPr lang="en-US" b="1">
                <a:sym typeface="+mn-ea"/>
              </a:rPr>
              <a:t>GUIDED BY </a:t>
            </a:r>
            <a:endParaRPr lang="en-US" b="1"/>
          </a:p>
          <a:p>
            <a:pPr algn="l"/>
            <a:r>
              <a:rPr lang="en-US">
                <a:sym typeface="+mn-ea"/>
              </a:rPr>
              <a:t>	Dr. MALATHI.M</a:t>
            </a:r>
            <a:endParaRPr lang="en-US"/>
          </a:p>
          <a:p>
            <a:pPr algn="l"/>
            <a:r>
              <a:rPr lang="en-US">
                <a:sym typeface="+mn-ea"/>
              </a:rPr>
              <a:t>	PROFESSOR,</a:t>
            </a:r>
            <a:endParaRPr lang="en-US"/>
          </a:p>
          <a:p>
            <a:pPr algn="l"/>
            <a:r>
              <a:rPr lang="en-US">
                <a:sym typeface="+mn-ea"/>
              </a:rPr>
              <a:t>	DEPT. OF E.C.E.</a:t>
            </a:r>
            <a:endParaRPr lang="en-US"/>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25525"/>
          </a:xfrm>
        </p:spPr>
        <p:txBody>
          <a:bodyPr/>
          <a:p>
            <a:r>
              <a:rPr lang="en-US" b="1">
                <a:latin typeface="Times New Roman" panose="02020603050405020304" pitchFamily="18" charset="0"/>
                <a:cs typeface="Times New Roman" panose="02020603050405020304" pitchFamily="18" charset="0"/>
              </a:rPr>
              <a:t>EXISTING SYSTEM</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390650"/>
            <a:ext cx="10515600" cy="4351655"/>
          </a:xfrm>
        </p:spPr>
        <p:txBody>
          <a:bodyPr>
            <a:noAutofit/>
          </a:bodyPr>
          <a:p>
            <a:r>
              <a:rPr lang="en-US" sz="3100">
                <a:latin typeface="Times New Roman" panose="02020603050405020304" pitchFamily="18" charset="0"/>
                <a:cs typeface="Times New Roman" panose="02020603050405020304" pitchFamily="18" charset="0"/>
              </a:rPr>
              <a:t>The existing system in smart farming involves a combination of traditional farming practices and modern technologies.</a:t>
            </a:r>
            <a:endParaRPr lang="en-US" sz="3100">
              <a:latin typeface="Times New Roman" panose="02020603050405020304" pitchFamily="18" charset="0"/>
              <a:cs typeface="Times New Roman" panose="02020603050405020304" pitchFamily="18" charset="0"/>
            </a:endParaRPr>
          </a:p>
          <a:p>
            <a:r>
              <a:rPr lang="en-US" sz="3100">
                <a:latin typeface="Times New Roman" panose="02020603050405020304" pitchFamily="18" charset="0"/>
                <a:cs typeface="Times New Roman" panose="02020603050405020304" pitchFamily="18" charset="0"/>
              </a:rPr>
              <a:t>In traditional farming, farmers rely on their knowledge and experience to make decisions about planting, fertilizing, irrigating, and harvesting crops. </a:t>
            </a:r>
            <a:endParaRPr lang="en-US" sz="3100">
              <a:latin typeface="Times New Roman" panose="02020603050405020304" pitchFamily="18" charset="0"/>
              <a:cs typeface="Times New Roman" panose="02020603050405020304" pitchFamily="18" charset="0"/>
            </a:endParaRPr>
          </a:p>
          <a:p>
            <a:r>
              <a:rPr lang="en-US" sz="3100">
                <a:latin typeface="Times New Roman" panose="02020603050405020304" pitchFamily="18" charset="0"/>
                <a:cs typeface="Times New Roman" panose="02020603050405020304" pitchFamily="18" charset="0"/>
              </a:rPr>
              <a:t>They may also use basic tools and equipment, such as plows and tractors, to manage the land and crops. </a:t>
            </a:r>
            <a:endParaRPr lang="en-US" sz="3100">
              <a:latin typeface="Times New Roman" panose="02020603050405020304" pitchFamily="18" charset="0"/>
              <a:cs typeface="Times New Roman" panose="02020603050405020304" pitchFamily="18" charset="0"/>
            </a:endParaRPr>
          </a:p>
          <a:p>
            <a:r>
              <a:rPr lang="en-US" sz="3100">
                <a:latin typeface="Times New Roman" panose="02020603050405020304" pitchFamily="18" charset="0"/>
                <a:cs typeface="Times New Roman" panose="02020603050405020304" pitchFamily="18" charset="0"/>
              </a:rPr>
              <a:t>In modern smart farming, farmers integrate advanced technologies into their farming practices to improve efficiency and productivity</a:t>
            </a:r>
            <a:endParaRPr lang="en-US" sz="31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pitchFamily="18" charset="0"/>
                <a:cs typeface="Times New Roman" panose="02020603050405020304" pitchFamily="18" charset="0"/>
              </a:rPr>
              <a:t>DISADVANTAGES</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825625"/>
            <a:ext cx="9973310" cy="4351655"/>
          </a:xfrm>
        </p:spPr>
        <p:txBody>
          <a:bodyPr/>
          <a:p>
            <a:pPr algn="l"/>
            <a:r>
              <a:rPr lang="en-US" sz="3200">
                <a:latin typeface="Times New Roman" panose="02020603050405020304" pitchFamily="18" charset="0"/>
                <a:cs typeface="Times New Roman" panose="02020603050405020304" pitchFamily="18" charset="0"/>
              </a:rPr>
              <a:t>Overall, the existing system in smart farming is a combination of traditional farming practices and modern technologies, intending to improve efficiency, productivity, and sustainability in the agriculture industry.</a:t>
            </a:r>
            <a:endParaRPr lang="en-US" sz="32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pitchFamily="18" charset="0"/>
                <a:cs typeface="Times New Roman" panose="02020603050405020304" pitchFamily="18" charset="0"/>
              </a:rPr>
              <a:t>PROPOSED SYSTEM</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825625"/>
            <a:ext cx="10516235" cy="4351655"/>
          </a:xfrm>
        </p:spPr>
        <p:txBody>
          <a:bodyPr/>
          <a:p>
            <a:r>
              <a:rPr lang="en-US" sz="3000">
                <a:latin typeface="Times New Roman" panose="02020603050405020304" pitchFamily="18" charset="0"/>
                <a:cs typeface="Times New Roman" panose="02020603050405020304" pitchFamily="18" charset="0"/>
              </a:rPr>
              <a:t>Subscription-based application for providing analysis of crops and fields. </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rPr>
              <a:t>The smart farming devices are designed in such a way that should be profitably compared to traditional farming methods and the device should be reusable. </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rPr>
              <a:t>An easy and simple setup is required and less number of connections and sensors are used for efficient performance. </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rPr>
              <a:t>Everything can be controlled from anywhere through the cloud.</a:t>
            </a:r>
            <a:endParaRPr lang="en-US" sz="300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14630"/>
            <a:ext cx="10515600" cy="1085215"/>
          </a:xfrm>
        </p:spPr>
        <p:txBody>
          <a:bodyPr/>
          <a:p>
            <a:r>
              <a:rPr lang="en-US" sz="4000" b="1">
                <a:latin typeface="Times New Roman" panose="02020603050405020304" pitchFamily="18" charset="0"/>
                <a:cs typeface="Times New Roman" panose="02020603050405020304" pitchFamily="18" charset="0"/>
              </a:rPr>
              <a:t>BLOCK DIAGRAM</a:t>
            </a:r>
            <a:endParaRPr lang="en-US" sz="4000" b="1">
              <a:latin typeface="Times New Roman" panose="02020603050405020304" pitchFamily="18" charset="0"/>
              <a:cs typeface="Times New Roman" panose="02020603050405020304" pitchFamily="18" charset="0"/>
            </a:endParaRPr>
          </a:p>
        </p:txBody>
      </p:sp>
      <p:pic>
        <p:nvPicPr>
          <p:cNvPr id="6" name="Content Placeholder 5"/>
          <p:cNvPicPr>
            <a:picLocks noChangeAspect="1"/>
          </p:cNvPicPr>
          <p:nvPr>
            <p:ph sz="half" idx="2"/>
          </p:nvPr>
        </p:nvPicPr>
        <p:blipFill>
          <a:blip r:embed="rId1"/>
          <a:stretch>
            <a:fillRect/>
          </a:stretch>
        </p:blipFill>
        <p:spPr>
          <a:xfrm>
            <a:off x="3074035" y="1107440"/>
            <a:ext cx="6043930" cy="4643755"/>
          </a:xfrm>
          <a:prstGeom prst="rect">
            <a:avLst/>
          </a:prstGeom>
        </p:spPr>
      </p:pic>
      <p:sp>
        <p:nvSpPr>
          <p:cNvPr id="8" name="Text Box 7"/>
          <p:cNvSpPr txBox="1"/>
          <p:nvPr/>
        </p:nvSpPr>
        <p:spPr>
          <a:xfrm>
            <a:off x="6895465" y="6151880"/>
            <a:ext cx="309880" cy="460375"/>
          </a:xfrm>
          <a:prstGeom prst="rect">
            <a:avLst/>
          </a:prstGeom>
          <a:noFill/>
        </p:spPr>
        <p:txBody>
          <a:bodyPr wrap="none" rtlCol="0">
            <a:spAutoFit/>
          </a:bodyPr>
          <a:p>
            <a:pPr algn="l"/>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94410"/>
          </a:xfrm>
        </p:spPr>
        <p:txBody>
          <a:bodyPr/>
          <a:p>
            <a:r>
              <a:rPr lang="en-US" sz="4000" b="1">
                <a:latin typeface="Times New Roman" panose="02020603050405020304" pitchFamily="18" charset="0"/>
                <a:cs typeface="Times New Roman" panose="02020603050405020304" pitchFamily="18" charset="0"/>
              </a:rPr>
              <a:t>IOT SENSORS</a:t>
            </a:r>
            <a:endParaRPr lang="en-US"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358900"/>
            <a:ext cx="10205720" cy="4818380"/>
          </a:xfrm>
        </p:spPr>
        <p:txBody>
          <a:bodyPr>
            <a:noAutofit/>
          </a:bodyPr>
          <a:p>
            <a:r>
              <a:rPr lang="en-US" sz="3000">
                <a:latin typeface="Times New Roman" panose="02020603050405020304" pitchFamily="18" charset="0"/>
                <a:cs typeface="Times New Roman" panose="02020603050405020304" pitchFamily="18" charset="0"/>
              </a:rPr>
              <a:t>IoT (Internet of Things) sensors are devices that are used to collect data from the environment and transmit it to an IoT network or platform for analysis and action. </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rPr>
              <a:t>These sensors can be used in a variety of applications, including smart homes, smart cities, and smart farming. </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rPr>
              <a:t>In smart farming, IoT sensors are used to gather data on a variety of factors that can impact crop growth and health, including soil moisture, temperature, humidity, light intensity, and air quality. </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rPr>
              <a:t>These sensors can be placed throughout the farm, either in the soil or above ground, to collect data in real time.</a:t>
            </a:r>
            <a:endParaRPr lang="en-US" sz="300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pitchFamily="18" charset="0"/>
                <a:cs typeface="Times New Roman" panose="02020603050405020304" pitchFamily="18" charset="0"/>
                <a:sym typeface="+mn-ea"/>
              </a:rPr>
              <a:t>Soil Moisture Sensors</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825625"/>
            <a:ext cx="10516235" cy="4351655"/>
          </a:xfrm>
        </p:spPr>
        <p:txBody>
          <a:bodyPr/>
          <a:p>
            <a:r>
              <a:rPr lang="en-US" sz="3200">
                <a:latin typeface="Times New Roman" panose="02020603050405020304" pitchFamily="18" charset="0"/>
                <a:cs typeface="Times New Roman" panose="02020603050405020304" pitchFamily="18" charset="0"/>
              </a:rPr>
              <a:t>These sensors measure the moisture content of the soil, helping farmers to determine when and how much to irrigate their crops.</a:t>
            </a:r>
            <a:endParaRPr lang="en-US" sz="3200">
              <a:latin typeface="Times New Roman" panose="02020603050405020304" pitchFamily="18" charset="0"/>
              <a:cs typeface="Times New Roman" panose="02020603050405020304" pitchFamily="18" charset="0"/>
            </a:endParaRPr>
          </a:p>
          <a:p>
            <a:endParaRPr lang="en-US" sz="3200">
              <a:latin typeface="Times New Roman" panose="02020603050405020304" pitchFamily="18" charset="0"/>
              <a:cs typeface="Times New Roman" panose="02020603050405020304" pitchFamily="18" charset="0"/>
            </a:endParaRPr>
          </a:p>
          <a:p>
            <a:endParaRPr lang="en-US" sz="3200">
              <a:latin typeface="Times New Roman" panose="02020603050405020304" pitchFamily="18" charset="0"/>
              <a:cs typeface="Times New Roman" panose="02020603050405020304" pitchFamily="18" charset="0"/>
            </a:endParaRPr>
          </a:p>
        </p:txBody>
      </p:sp>
      <p:pic>
        <p:nvPicPr>
          <p:cNvPr id="5" name="Content Placeholder 4"/>
          <p:cNvPicPr>
            <a:picLocks noChangeAspect="1"/>
          </p:cNvPicPr>
          <p:nvPr>
            <p:ph sz="half" idx="2"/>
          </p:nvPr>
        </p:nvPicPr>
        <p:blipFill>
          <a:blip r:embed="rId1"/>
          <a:stretch>
            <a:fillRect/>
          </a:stretch>
        </p:blipFill>
        <p:spPr>
          <a:xfrm>
            <a:off x="4617720" y="3611880"/>
            <a:ext cx="2372995" cy="2066290"/>
          </a:xfrm>
          <a:prstGeom prst="rect">
            <a:avLst/>
          </a:prstGeom>
        </p:spPr>
      </p:pic>
      <p:sp>
        <p:nvSpPr>
          <p:cNvPr id="6" name="Text Box 5"/>
          <p:cNvSpPr txBox="1"/>
          <p:nvPr/>
        </p:nvSpPr>
        <p:spPr>
          <a:xfrm>
            <a:off x="4351655" y="5678170"/>
            <a:ext cx="3628390" cy="398780"/>
          </a:xfrm>
          <a:prstGeom prst="rect">
            <a:avLst/>
          </a:prstGeom>
          <a:noFill/>
        </p:spPr>
        <p:txBody>
          <a:bodyPr wrap="square" rtlCol="0">
            <a:spAutoFit/>
          </a:bodyPr>
          <a:p>
            <a:r>
              <a:rPr lang="en-US" sz="2000" b="1">
                <a:latin typeface="Times New Roman" panose="02020603050405020304" pitchFamily="18" charset="0"/>
                <a:cs typeface="Times New Roman" panose="02020603050405020304" pitchFamily="18" charset="0"/>
              </a:rPr>
              <a:t>JXBS-3001-TR-I20 Sensor</a:t>
            </a:r>
            <a:endParaRPr lang="en-US" sz="2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pitchFamily="18" charset="0"/>
                <a:cs typeface="Times New Roman" panose="02020603050405020304" pitchFamily="18" charset="0"/>
              </a:rPr>
              <a:t>Temperature Sensors</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825625"/>
            <a:ext cx="10515600" cy="4351655"/>
          </a:xfrm>
        </p:spPr>
        <p:txBody>
          <a:bodyPr/>
          <a:p>
            <a:r>
              <a:rPr lang="en-US" sz="3200">
                <a:latin typeface="Times New Roman" panose="02020603050405020304" pitchFamily="18" charset="0"/>
                <a:cs typeface="Times New Roman" panose="02020603050405020304" pitchFamily="18" charset="0"/>
              </a:rPr>
              <a:t>These sensors measure the temperature of the soil and air, helping farmers to monitor and manage growing conditions.</a:t>
            </a:r>
            <a:endParaRPr lang="en-US" sz="3200">
              <a:latin typeface="Times New Roman" panose="02020603050405020304" pitchFamily="18" charset="0"/>
              <a:cs typeface="Times New Roman" panose="02020603050405020304" pitchFamily="18" charset="0"/>
            </a:endParaRPr>
          </a:p>
          <a:p>
            <a:pPr marL="0" indent="0">
              <a:buNone/>
            </a:pPr>
            <a:endParaRPr lang="en-US"/>
          </a:p>
          <a:p>
            <a:pPr marL="0" indent="0">
              <a:buNone/>
            </a:pPr>
            <a:endParaRPr lang="en-US"/>
          </a:p>
        </p:txBody>
      </p:sp>
      <p:pic>
        <p:nvPicPr>
          <p:cNvPr id="5" name="Content Placeholder 4"/>
          <p:cNvPicPr>
            <a:picLocks noChangeAspect="1"/>
          </p:cNvPicPr>
          <p:nvPr>
            <p:ph sz="half" idx="2"/>
          </p:nvPr>
        </p:nvPicPr>
        <p:blipFill>
          <a:blip r:embed="rId1"/>
          <a:stretch>
            <a:fillRect/>
          </a:stretch>
        </p:blipFill>
        <p:spPr>
          <a:xfrm>
            <a:off x="5205730" y="3389630"/>
            <a:ext cx="1781175" cy="1781175"/>
          </a:xfrm>
          <a:prstGeom prst="rect">
            <a:avLst/>
          </a:prstGeom>
        </p:spPr>
      </p:pic>
      <p:sp>
        <p:nvSpPr>
          <p:cNvPr id="6" name="Text Box 5"/>
          <p:cNvSpPr txBox="1"/>
          <p:nvPr/>
        </p:nvSpPr>
        <p:spPr>
          <a:xfrm>
            <a:off x="4135755" y="5170805"/>
            <a:ext cx="3921125" cy="460375"/>
          </a:xfrm>
          <a:prstGeom prst="rect">
            <a:avLst/>
          </a:prstGeom>
          <a:noFill/>
        </p:spPr>
        <p:txBody>
          <a:bodyPr wrap="none" rtlCol="0">
            <a:spAutoFit/>
          </a:bodyPr>
          <a:p>
            <a:pPr algn="l"/>
            <a:r>
              <a:rPr lang="en-US" sz="2400" b="1">
                <a:latin typeface="Times New Roman" panose="02020603050405020304" pitchFamily="18" charset="0"/>
                <a:cs typeface="Times New Roman" panose="02020603050405020304" pitchFamily="18" charset="0"/>
              </a:rPr>
              <a:t>DHT 11 Temperature Sensor</a:t>
            </a:r>
            <a:endParaRPr lang="en-US"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pitchFamily="18" charset="0"/>
                <a:cs typeface="Times New Roman" panose="02020603050405020304" pitchFamily="18" charset="0"/>
              </a:rPr>
              <a:t>PYTHON SOFTWARE</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825625"/>
            <a:ext cx="10516235" cy="4351655"/>
          </a:xfrm>
        </p:spPr>
        <p:txBody>
          <a:bodyPr/>
          <a:p>
            <a:r>
              <a:rPr lang="en-US">
                <a:latin typeface="Times New Roman" panose="02020603050405020304" pitchFamily="18" charset="0"/>
                <a:cs typeface="Times New Roman" panose="02020603050405020304" pitchFamily="18" charset="0"/>
              </a:rPr>
              <a:t>Python is a high-level programming language that is widely used in a many disciplines, such as scientific computing, data science, machine learning, and web development.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It was first released in 1991 by Guido van Rossum, and has since grown in popularity due to its simplicity, readability, and versatility.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Some of its best usage are Easy to read syntax, Interpreted language, Large standard library, Cross-platform compatibility, Object-oriented programming.</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pitchFamily="18" charset="0"/>
                <a:cs typeface="Times New Roman" panose="02020603050405020304" pitchFamily="18" charset="0"/>
              </a:rPr>
              <a:t>IBM WATSON IOT PLATFORM</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464945"/>
            <a:ext cx="10516235" cy="5210175"/>
          </a:xfrm>
        </p:spPr>
        <p:txBody>
          <a:bodyPr>
            <a:normAutofit fontScale="90000"/>
          </a:bodyPr>
          <a:p>
            <a:pPr>
              <a:lnSpc>
                <a:spcPct val="100000"/>
              </a:lnSpc>
            </a:pPr>
            <a:r>
              <a:rPr lang="en-US">
                <a:latin typeface="Times New Roman" panose="02020603050405020304" pitchFamily="18" charset="0"/>
                <a:cs typeface="Times New Roman" panose="02020603050405020304" pitchFamily="18" charset="0"/>
              </a:rPr>
              <a:t>The IBM Watson IoT Platform is an IoT (Internet of Things) platform that allows businesses to connect and manage devices, sensors, and other IoT assets. </a:t>
            </a:r>
            <a:endParaRPr lang="en-US">
              <a:latin typeface="Times New Roman" panose="02020603050405020304" pitchFamily="18" charset="0"/>
              <a:cs typeface="Times New Roman" panose="02020603050405020304" pitchFamily="18" charset="0"/>
            </a:endParaRPr>
          </a:p>
          <a:p>
            <a:pPr>
              <a:lnSpc>
                <a:spcPct val="100000"/>
              </a:lnSpc>
            </a:pPr>
            <a:r>
              <a:rPr lang="en-US">
                <a:latin typeface="Times New Roman" panose="02020603050405020304" pitchFamily="18" charset="0"/>
                <a:cs typeface="Times New Roman" panose="02020603050405020304" pitchFamily="18" charset="0"/>
              </a:rPr>
              <a:t>The platform is designed to help organizations collect, store, and analyze data from IoT devices to gain insights and make informed decisions. </a:t>
            </a:r>
            <a:endParaRPr lang="en-US">
              <a:latin typeface="Times New Roman" panose="02020603050405020304" pitchFamily="18" charset="0"/>
              <a:cs typeface="Times New Roman" panose="02020603050405020304" pitchFamily="18" charset="0"/>
            </a:endParaRPr>
          </a:p>
          <a:p>
            <a:pPr>
              <a:lnSpc>
                <a:spcPct val="100000"/>
              </a:lnSpc>
            </a:pPr>
            <a:r>
              <a:rPr lang="en-US">
                <a:latin typeface="Times New Roman" panose="02020603050405020304" pitchFamily="18" charset="0"/>
                <a:cs typeface="Times New Roman" panose="02020603050405020304" pitchFamily="18" charset="0"/>
              </a:rPr>
              <a:t>The IBM Watson IoT Platform can be used in a variety of industries, including manufacturing, healthcare, transportation, and agriculture. </a:t>
            </a:r>
            <a:endParaRPr lang="en-US">
              <a:latin typeface="Times New Roman" panose="02020603050405020304" pitchFamily="18" charset="0"/>
              <a:cs typeface="Times New Roman" panose="02020603050405020304" pitchFamily="18" charset="0"/>
            </a:endParaRPr>
          </a:p>
          <a:p>
            <a:pPr>
              <a:lnSpc>
                <a:spcPct val="100000"/>
              </a:lnSpc>
            </a:pPr>
            <a:r>
              <a:rPr lang="en-US">
                <a:latin typeface="Times New Roman" panose="02020603050405020304" pitchFamily="18" charset="0"/>
                <a:cs typeface="Times New Roman" panose="02020603050405020304" pitchFamily="18" charset="0"/>
              </a:rPr>
              <a:t>In smart farming, the platform can be used to collect data from IoT sensors and devices, such as soil moisture sensors, weather stations, and drones, and use that data to optimize farming practices, improve efficiency, and reduce waste. </a:t>
            </a:r>
            <a:endParaRPr lang="en-US">
              <a:latin typeface="Times New Roman" panose="02020603050405020304" pitchFamily="18" charset="0"/>
              <a:cs typeface="Times New Roman" panose="02020603050405020304" pitchFamily="18" charset="0"/>
            </a:endParaRPr>
          </a:p>
          <a:p>
            <a:pPr>
              <a:lnSpc>
                <a:spcPct val="100000"/>
              </a:lnSpc>
            </a:pPr>
            <a:r>
              <a:rPr lang="en-US">
                <a:latin typeface="Times New Roman" panose="02020603050405020304" pitchFamily="18" charset="0"/>
                <a:cs typeface="Times New Roman" panose="02020603050405020304" pitchFamily="18" charset="0"/>
              </a:rPr>
              <a:t>By leveraging the capabilities of the IBM Watson IoT Platform, farmers can gain insights into their crops and farming practices, leading to better decision- making and improved yields.</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pitchFamily="18" charset="0"/>
                <a:cs typeface="Times New Roman" panose="02020603050405020304" pitchFamily="18" charset="0"/>
              </a:rPr>
              <a:t>NODE RED</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584960"/>
            <a:ext cx="10516235" cy="4592320"/>
          </a:xfrm>
        </p:spPr>
        <p:txBody>
          <a:bodyPr/>
          <a:p>
            <a:r>
              <a:rPr lang="en-US" sz="3200">
                <a:latin typeface="Times New Roman" panose="02020603050405020304" pitchFamily="18" charset="0"/>
                <a:cs typeface="Times New Roman" panose="02020603050405020304" pitchFamily="18" charset="0"/>
              </a:rPr>
              <a:t>Node-RED is a visual programming tool for IoT (Internet of Things) applications. </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It provides a web-based flow editor that allows users to create, deploy, and manage flows that integrate different devices, services, and APIs. </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Node-RED was developed by IBM and is now an open- source project under the Node.js Foundation.</a:t>
            </a:r>
            <a:endParaRPr lang="en-US" sz="32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5253990" cy="1028700"/>
          </a:xfrm>
        </p:spPr>
        <p:txBody>
          <a:bodyPr/>
          <a:p>
            <a:r>
              <a:rPr lang="en-US">
                <a:latin typeface="Times New Roman" panose="02020603050405020304" pitchFamily="18" charset="0"/>
                <a:cs typeface="Times New Roman" panose="02020603050405020304" pitchFamily="18" charset="0"/>
              </a:rPr>
              <a:t>INTRODUCTION</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93825"/>
            <a:ext cx="10813415" cy="4783455"/>
          </a:xfrm>
        </p:spPr>
        <p:txBody>
          <a:bodyPr>
            <a:noAutofit/>
          </a:bodyPr>
          <a:p>
            <a:r>
              <a:rPr lang="en-US" sz="3000">
                <a:latin typeface="Times New Roman" panose="02020603050405020304" pitchFamily="18" charset="0"/>
                <a:cs typeface="Times New Roman" panose="02020603050405020304" pitchFamily="18" charset="0"/>
              </a:rPr>
              <a:t>Smart farming is an emerging field that involves the integration of advanced technologies, such as Internet of Things (IoT), artificial intelligence (AI), and big data, into traditional farming practices. </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rPr>
              <a:t>Smart farming aims to increase agricultural productivity, optimize resource use, reduce waste, and minimize the impact on the environment. </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rPr>
              <a:t>A smart farmer uses these technologies to gather data and insights about the farm, crops, and livestock in real time. </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rPr>
              <a:t>This data can include weather conditions, soil moisture, temperature, and humidity, as well as information about the health and well-being of livestock. </a:t>
            </a:r>
            <a:endParaRPr lang="en-US" sz="300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pitchFamily="18" charset="0"/>
                <a:cs typeface="Times New Roman" panose="02020603050405020304" pitchFamily="18" charset="0"/>
              </a:rPr>
              <a:t>MOBILE APPLICATION</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493520"/>
            <a:ext cx="10516235" cy="5105400"/>
          </a:xfrm>
        </p:spPr>
        <p:txBody>
          <a:bodyPr/>
          <a:p>
            <a:r>
              <a:rPr lang="en-US" sz="3200">
                <a:latin typeface="Times New Roman" panose="02020603050405020304" pitchFamily="18" charset="0"/>
                <a:cs typeface="Times New Roman" panose="02020603050405020304" pitchFamily="18" charset="0"/>
              </a:rPr>
              <a:t>A farming mobile application is a software application that can be installed on a mobile device such as a smartphone or tablet and used by farmers to manage their farming activities. </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These applications can provide a range of features to farmers such as crop management, weather forecasting, pest and disease identification, soil analysis, and financial management. </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Some of the key features of a farming mobile application are Soil analysis, Weather forecasting and Crop management. </a:t>
            </a:r>
            <a:endParaRPr lang="en-US" sz="320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pitchFamily="18" charset="0"/>
                <a:cs typeface="Times New Roman" panose="02020603050405020304" pitchFamily="18" charset="0"/>
              </a:rPr>
              <a:t>SUBSCRIPTION BASED LOGIN</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825625"/>
            <a:ext cx="10168890" cy="4351655"/>
          </a:xfrm>
        </p:spPr>
        <p:txBody>
          <a:bodyPr>
            <a:noAutofit/>
          </a:bodyPr>
          <a:p>
            <a:pPr>
              <a:lnSpc>
                <a:spcPct val="100000"/>
              </a:lnSpc>
            </a:pPr>
            <a:r>
              <a:rPr lang="en-US">
                <a:latin typeface="Times New Roman" panose="02020603050405020304" pitchFamily="18" charset="0"/>
                <a:cs typeface="Times New Roman" panose="02020603050405020304" pitchFamily="18" charset="0"/>
              </a:rPr>
              <a:t>Firebase Authentication provides a simple way to add user authentication to your app. With Firebase Authentication, users can create accounts with email/password or using their existing social media accounts such as Google, Facebook, Twitter, and more. </a:t>
            </a:r>
            <a:endParaRPr lang="en-US">
              <a:latin typeface="Times New Roman" panose="02020603050405020304" pitchFamily="18" charset="0"/>
              <a:cs typeface="Times New Roman" panose="02020603050405020304" pitchFamily="18" charset="0"/>
            </a:endParaRPr>
          </a:p>
          <a:p>
            <a:pPr>
              <a:lnSpc>
                <a:spcPct val="100000"/>
              </a:lnSpc>
            </a:pPr>
            <a:r>
              <a:rPr lang="en-US">
                <a:latin typeface="Times New Roman" panose="02020603050405020304" pitchFamily="18" charset="0"/>
                <a:cs typeface="Times New Roman" panose="02020603050405020304" pitchFamily="18" charset="0"/>
              </a:rPr>
              <a:t>You can use Firebase Authentication to authenticate users and then use the Firebase Realtime Database to store and retrieve user data. </a:t>
            </a:r>
            <a:endParaRPr lang="en-US">
              <a:latin typeface="Times New Roman" panose="02020603050405020304" pitchFamily="18" charset="0"/>
              <a:cs typeface="Times New Roman" panose="02020603050405020304" pitchFamily="18" charset="0"/>
            </a:endParaRPr>
          </a:p>
          <a:p>
            <a:pPr>
              <a:lnSpc>
                <a:spcPct val="100000"/>
              </a:lnSpc>
            </a:pPr>
            <a:r>
              <a:rPr lang="en-US">
                <a:latin typeface="Times New Roman" panose="02020603050405020304" pitchFamily="18" charset="0"/>
                <a:cs typeface="Times New Roman" panose="02020603050405020304" pitchFamily="18" charset="0"/>
              </a:rPr>
              <a:t>Overall, implementing a subscription-based login system using Firebase is a great way to monetize your app while also providing a valuable service to users.</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pitchFamily="18" charset="0"/>
                <a:cs typeface="Times New Roman" panose="02020603050405020304" pitchFamily="18" charset="0"/>
              </a:rPr>
              <a:t>WATER IRRIGATION SYSTEM</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538605"/>
            <a:ext cx="10515600" cy="4638675"/>
          </a:xfrm>
        </p:spPr>
        <p:txBody>
          <a:bodyPr/>
          <a:p>
            <a:r>
              <a:rPr lang="en-US">
                <a:latin typeface="Times New Roman" panose="02020603050405020304" pitchFamily="18" charset="0"/>
                <a:cs typeface="Times New Roman" panose="02020603050405020304" pitchFamily="18" charset="0"/>
              </a:rPr>
              <a:t>Water control is the management and regulation of water resources to meet various needs such as agricultural, industrial, municipal, and environmental.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Water control can involve the storage, diversion, distribution, and use of water for various purposes.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 agricultural water control, the management of water resources is critical for crop production.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Farmers need to ensure that water is delivered to their crops at the right time, in the right amounts, and with the right quality.</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83615"/>
          </a:xfrm>
        </p:spPr>
        <p:txBody>
          <a:bodyPr/>
          <a:p>
            <a:r>
              <a:rPr lang="en-US" b="1">
                <a:latin typeface="Times New Roman" panose="02020603050405020304" pitchFamily="18" charset="0"/>
                <a:cs typeface="Times New Roman" panose="02020603050405020304" pitchFamily="18" charset="0"/>
              </a:rPr>
              <a:t>RESULT</a:t>
            </a:r>
            <a:endParaRPr lang="en-US" b="1">
              <a:latin typeface="Times New Roman" panose="02020603050405020304" pitchFamily="18" charset="0"/>
              <a:cs typeface="Times New Roman" panose="02020603050405020304" pitchFamily="18" charset="0"/>
            </a:endParaRPr>
          </a:p>
        </p:txBody>
      </p:sp>
      <p:pic>
        <p:nvPicPr>
          <p:cNvPr id="5" name="Content Placeholder 4"/>
          <p:cNvPicPr>
            <a:picLocks noChangeAspect="1"/>
          </p:cNvPicPr>
          <p:nvPr>
            <p:ph sz="half" idx="1"/>
          </p:nvPr>
        </p:nvPicPr>
        <p:blipFill>
          <a:blip r:embed="rId1"/>
          <a:stretch>
            <a:fillRect/>
          </a:stretch>
        </p:blipFill>
        <p:spPr>
          <a:xfrm>
            <a:off x="1556385" y="1348740"/>
            <a:ext cx="9079865" cy="4716145"/>
          </a:xfrm>
          <a:prstGeom prst="rect">
            <a:avLst/>
          </a:prstGeom>
        </p:spPr>
      </p:pic>
      <p:sp>
        <p:nvSpPr>
          <p:cNvPr id="7" name="Text Box 6"/>
          <p:cNvSpPr txBox="1"/>
          <p:nvPr/>
        </p:nvSpPr>
        <p:spPr>
          <a:xfrm>
            <a:off x="5688330" y="6348095"/>
            <a:ext cx="2451100" cy="368300"/>
          </a:xfrm>
          <a:prstGeom prst="rect">
            <a:avLst/>
          </a:prstGeom>
          <a:noFill/>
        </p:spPr>
        <p:txBody>
          <a:bodyPr wrap="none" rtlCol="0">
            <a:spAutoFit/>
          </a:bodyPr>
          <a:p>
            <a:r>
              <a:rPr lang="en-US" b="1"/>
              <a:t>NODE RED DASHBOARD</a:t>
            </a:r>
            <a:endParaRPr lang="en-US"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1043940" y="666115"/>
            <a:ext cx="10104120" cy="5026660"/>
          </a:xfrm>
          <a:prstGeom prst="rect">
            <a:avLst/>
          </a:prstGeom>
        </p:spPr>
      </p:pic>
      <p:sp>
        <p:nvSpPr>
          <p:cNvPr id="6" name="Text Box 5"/>
          <p:cNvSpPr txBox="1"/>
          <p:nvPr/>
        </p:nvSpPr>
        <p:spPr>
          <a:xfrm>
            <a:off x="4289425" y="5970905"/>
            <a:ext cx="3613150" cy="368300"/>
          </a:xfrm>
          <a:prstGeom prst="rect">
            <a:avLst/>
          </a:prstGeom>
          <a:noFill/>
        </p:spPr>
        <p:txBody>
          <a:bodyPr wrap="none" rtlCol="0">
            <a:spAutoFit/>
          </a:bodyPr>
          <a:p>
            <a:r>
              <a:rPr lang="en-US" b="1">
                <a:latin typeface="Times New Roman" panose="02020603050405020304" pitchFamily="18" charset="0"/>
                <a:cs typeface="Times New Roman" panose="02020603050405020304" pitchFamily="18" charset="0"/>
              </a:rPr>
              <a:t>RESULT ON PYTHON WINDOW</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1377315" y="445770"/>
            <a:ext cx="9438005" cy="5314315"/>
          </a:xfrm>
          <a:prstGeom prst="rect">
            <a:avLst/>
          </a:prstGeom>
        </p:spPr>
      </p:pic>
      <p:sp>
        <p:nvSpPr>
          <p:cNvPr id="6" name="Text Box 5"/>
          <p:cNvSpPr txBox="1"/>
          <p:nvPr/>
        </p:nvSpPr>
        <p:spPr>
          <a:xfrm>
            <a:off x="3941445" y="6061075"/>
            <a:ext cx="4308475" cy="398780"/>
          </a:xfrm>
          <a:prstGeom prst="rect">
            <a:avLst/>
          </a:prstGeom>
          <a:noFill/>
        </p:spPr>
        <p:txBody>
          <a:bodyPr wrap="none" rtlCol="0">
            <a:spAutoFit/>
          </a:bodyPr>
          <a:p>
            <a:r>
              <a:rPr lang="en-US" sz="2000" b="1">
                <a:latin typeface="Times New Roman" panose="02020603050405020304" pitchFamily="18" charset="0"/>
                <a:cs typeface="Times New Roman" panose="02020603050405020304" pitchFamily="18" charset="0"/>
              </a:rPr>
              <a:t>RESULT ON IBM WATSON CLOUD</a:t>
            </a:r>
            <a:endParaRPr lang="en-US" sz="2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4479925" y="1056005"/>
            <a:ext cx="3232150" cy="4351655"/>
          </a:xfrm>
          <a:prstGeom prst="rect">
            <a:avLst/>
          </a:prstGeom>
        </p:spPr>
      </p:pic>
      <p:sp>
        <p:nvSpPr>
          <p:cNvPr id="7" name="Text Box 6"/>
          <p:cNvSpPr txBox="1"/>
          <p:nvPr/>
        </p:nvSpPr>
        <p:spPr>
          <a:xfrm>
            <a:off x="3829685" y="5895975"/>
            <a:ext cx="4532630" cy="398780"/>
          </a:xfrm>
          <a:prstGeom prst="rect">
            <a:avLst/>
          </a:prstGeom>
          <a:noFill/>
        </p:spPr>
        <p:txBody>
          <a:bodyPr wrap="none" rtlCol="0">
            <a:spAutoFit/>
          </a:bodyPr>
          <a:p>
            <a:r>
              <a:rPr lang="en-US" sz="2000" b="1">
                <a:latin typeface="Times New Roman" panose="02020603050405020304" pitchFamily="18" charset="0"/>
                <a:cs typeface="Times New Roman" panose="02020603050405020304" pitchFamily="18" charset="0"/>
              </a:rPr>
              <a:t>RESULT ON MOBILE APPLICATION</a:t>
            </a:r>
            <a:endParaRPr lang="en-US" sz="2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pitchFamily="18" charset="0"/>
                <a:cs typeface="Times New Roman" panose="02020603050405020304" pitchFamily="18" charset="0"/>
              </a:rPr>
              <a:t>APPLICATIONS</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825625"/>
            <a:ext cx="10515600" cy="4351655"/>
          </a:xfrm>
        </p:spPr>
        <p:txBody>
          <a:bodyPr/>
          <a:p>
            <a:r>
              <a:rPr lang="en-US" sz="3200">
                <a:latin typeface="Times New Roman" panose="02020603050405020304" pitchFamily="18" charset="0"/>
                <a:cs typeface="Times New Roman" panose="02020603050405020304" pitchFamily="18" charset="0"/>
              </a:rPr>
              <a:t>Precision Agriculture</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Livestock Monitoring</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Agricultural Machinery Management</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Irrigation Management</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Supply Chain Management</a:t>
            </a:r>
            <a:endParaRPr lang="en-US" sz="320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pitchFamily="18" charset="0"/>
                <a:cs typeface="Times New Roman" panose="02020603050405020304" pitchFamily="18" charset="0"/>
              </a:rPr>
              <a:t>FUTURE SCOPE</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825625"/>
            <a:ext cx="10516235" cy="4351655"/>
          </a:xfrm>
        </p:spPr>
        <p:txBody>
          <a:bodyPr/>
          <a:p>
            <a:r>
              <a:rPr lang="en-US" sz="3200">
                <a:latin typeface="Times New Roman" panose="02020603050405020304" pitchFamily="18" charset="0"/>
                <a:cs typeface="Times New Roman" panose="02020603050405020304" pitchFamily="18" charset="0"/>
              </a:rPr>
              <a:t>Artificial Intelligence and Machine Learning</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Robotics</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Big Data Analytics</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Blockchain</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Internet of Things (IoT)</a:t>
            </a:r>
            <a:endParaRPr lang="en-US" sz="320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32790" y="198120"/>
            <a:ext cx="10515600" cy="963930"/>
          </a:xfrm>
        </p:spPr>
        <p:txBody>
          <a:bodyPr/>
          <a:p>
            <a:r>
              <a:rPr lang="en-US">
                <a:latin typeface="Times New Roman" panose="02020603050405020304" pitchFamily="18" charset="0"/>
                <a:cs typeface="Times New Roman" panose="02020603050405020304" pitchFamily="18" charset="0"/>
              </a:rPr>
              <a:t>CONCLUSION</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162050"/>
            <a:ext cx="10673715" cy="5512435"/>
          </a:xfrm>
        </p:spPr>
        <p:txBody>
          <a:bodyPr>
            <a:normAutofit lnSpcReduction="10000"/>
          </a:bodyPr>
          <a:p>
            <a:pPr>
              <a:lnSpc>
                <a:spcPct val="100000"/>
              </a:lnSpc>
            </a:pPr>
            <a:r>
              <a:rPr lang="en-US">
                <a:latin typeface="Times New Roman" panose="02020603050405020304" pitchFamily="18" charset="0"/>
                <a:cs typeface="Times New Roman" panose="02020603050405020304" pitchFamily="18" charset="0"/>
              </a:rPr>
              <a:t>Smart farming projects have the potential to transform the agricultural sector by increasing efficiency, reducing waste, and improving yields. </a:t>
            </a:r>
            <a:endParaRPr lang="en-US">
              <a:latin typeface="Times New Roman" panose="02020603050405020304" pitchFamily="18" charset="0"/>
              <a:cs typeface="Times New Roman" panose="02020603050405020304" pitchFamily="18" charset="0"/>
            </a:endParaRPr>
          </a:p>
          <a:p>
            <a:pPr>
              <a:lnSpc>
                <a:spcPct val="100000"/>
              </a:lnSpc>
            </a:pPr>
            <a:r>
              <a:rPr lang="en-US">
                <a:latin typeface="Times New Roman" panose="02020603050405020304" pitchFamily="18" charset="0"/>
                <a:cs typeface="Times New Roman" panose="02020603050405020304" pitchFamily="18" charset="0"/>
              </a:rPr>
              <a:t>The integration of technologies such as sensors, drones, and artificial intelligence has enabled farmers to collect and analyze data to make informed decisions about crop management, irrigation, livestock management, and more. </a:t>
            </a:r>
            <a:endParaRPr lang="en-US">
              <a:latin typeface="Times New Roman" panose="02020603050405020304" pitchFamily="18" charset="0"/>
              <a:cs typeface="Times New Roman" panose="02020603050405020304" pitchFamily="18" charset="0"/>
            </a:endParaRPr>
          </a:p>
          <a:p>
            <a:pPr>
              <a:lnSpc>
                <a:spcPct val="100000"/>
              </a:lnSpc>
            </a:pPr>
            <a:r>
              <a:rPr lang="en-US">
                <a:latin typeface="Times New Roman" panose="02020603050405020304" pitchFamily="18" charset="0"/>
                <a:cs typeface="Times New Roman" panose="02020603050405020304" pitchFamily="18" charset="0"/>
              </a:rPr>
              <a:t>One of the key advantages of smart farming projects is their ability to reduce costs and increase profits for farmers.</a:t>
            </a:r>
            <a:endParaRPr lang="en-US">
              <a:latin typeface="Times New Roman" panose="02020603050405020304" pitchFamily="18" charset="0"/>
              <a:cs typeface="Times New Roman" panose="02020603050405020304" pitchFamily="18" charset="0"/>
            </a:endParaRPr>
          </a:p>
          <a:p>
            <a:pPr>
              <a:lnSpc>
                <a:spcPct val="100000"/>
              </a:lnSpc>
            </a:pPr>
            <a:r>
              <a:rPr lang="en-US">
                <a:latin typeface="Times New Roman" panose="02020603050405020304" pitchFamily="18" charset="0"/>
                <a:cs typeface="Times New Roman" panose="02020603050405020304" pitchFamily="18" charset="0"/>
              </a:rPr>
              <a:t> By using precision agriculture techniques, farmers can reduce inputs such as water and fertilizer, which can result in significant cost savings. </a:t>
            </a:r>
            <a:endParaRPr lang="en-US">
              <a:latin typeface="Times New Roman" panose="02020603050405020304" pitchFamily="18" charset="0"/>
              <a:cs typeface="Times New Roman" panose="02020603050405020304" pitchFamily="18" charset="0"/>
            </a:endParaRPr>
          </a:p>
          <a:p>
            <a:pPr>
              <a:lnSpc>
                <a:spcPct val="100000"/>
              </a:lnSpc>
            </a:pPr>
            <a:r>
              <a:rPr lang="en-US">
                <a:latin typeface="Times New Roman" panose="02020603050405020304" pitchFamily="18" charset="0"/>
                <a:cs typeface="Times New Roman" panose="02020603050405020304" pitchFamily="18" charset="0"/>
              </a:rPr>
              <a:t>Additionally, smart farming technologies can help to reduce labor costs by automating tasks such as irrigation and monitoring.</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54025"/>
            <a:ext cx="10515600" cy="5723255"/>
          </a:xfrm>
        </p:spPr>
        <p:txBody>
          <a:bodyPr>
            <a:normAutofit/>
          </a:bodyPr>
          <a:p>
            <a:r>
              <a:rPr lang="en-US" sz="3000">
                <a:latin typeface="Times New Roman" panose="02020603050405020304" pitchFamily="18" charset="0"/>
                <a:cs typeface="Times New Roman" panose="02020603050405020304" pitchFamily="18" charset="0"/>
                <a:sym typeface="+mn-ea"/>
              </a:rPr>
              <a:t>By using this information, the smart farmer can make informed decisions about when to plant, fertilize, irrigate, and harvest crops, and how to manage livestock.</a:t>
            </a:r>
            <a:endParaRPr lang="en-US" sz="3000">
              <a:latin typeface="Times New Roman" panose="02020603050405020304" pitchFamily="18" charset="0"/>
              <a:cs typeface="Times New Roman" panose="02020603050405020304" pitchFamily="18" charset="0"/>
              <a:sym typeface="+mn-ea"/>
            </a:endParaRPr>
          </a:p>
          <a:p>
            <a:r>
              <a:rPr lang="en-US" sz="3000">
                <a:latin typeface="Times New Roman" panose="02020603050405020304" pitchFamily="18" charset="0"/>
                <a:cs typeface="Times New Roman" panose="02020603050405020304" pitchFamily="18" charset="0"/>
                <a:sym typeface="+mn-ea"/>
              </a:rPr>
              <a:t>This data can include weather conditions, soil moisture, temperature, and humidity, as well as information about the health and well-being of livestock. </a:t>
            </a:r>
            <a:endParaRPr lang="en-US" sz="3000">
              <a:latin typeface="Times New Roman" panose="02020603050405020304" pitchFamily="18" charset="0"/>
              <a:cs typeface="Times New Roman" panose="02020603050405020304" pitchFamily="18" charset="0"/>
              <a:sym typeface="+mn-ea"/>
            </a:endParaRPr>
          </a:p>
          <a:p>
            <a:r>
              <a:rPr lang="en-US" sz="3000">
                <a:latin typeface="Times New Roman" panose="02020603050405020304" pitchFamily="18" charset="0"/>
                <a:cs typeface="Times New Roman" panose="02020603050405020304" pitchFamily="18" charset="0"/>
                <a:sym typeface="+mn-ea"/>
              </a:rPr>
              <a:t>By using this information, the smart farmer can make informed decisions about when to plant, fertilize, irrigate, and harvest crops, and how to manage livestock.</a:t>
            </a:r>
            <a:endParaRPr lang="en-US" sz="3000">
              <a:latin typeface="Times New Roman" panose="02020603050405020304" pitchFamily="18" charset="0"/>
              <a:cs typeface="Times New Roman" panose="02020603050405020304" pitchFamily="18" charset="0"/>
              <a:sym typeface="+mn-ea"/>
            </a:endParaRPr>
          </a:p>
          <a:p>
            <a:r>
              <a:rPr lang="en-US" sz="3000">
                <a:latin typeface="Times New Roman" panose="02020603050405020304" pitchFamily="18" charset="0"/>
                <a:cs typeface="Times New Roman" panose="02020603050405020304" pitchFamily="18" charset="0"/>
              </a:rPr>
              <a:t>This can help to increase yields, reduce costs, and improve the quality of produce. Smart farming also enables farmers to use resources more efficiently.</a:t>
            </a:r>
            <a:endParaRPr lang="en-US" sz="3000">
              <a:latin typeface="Times New Roman" panose="02020603050405020304" pitchFamily="18" charset="0"/>
              <a:cs typeface="Times New Roman" panose="02020603050405020304" pitchFamily="18" charset="0"/>
            </a:endParaRPr>
          </a:p>
          <a:p>
            <a:pPr marL="0" indent="0">
              <a:buNone/>
            </a:pPr>
            <a:endParaRPr lang="en-US" sz="3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pitchFamily="18" charset="0"/>
                <a:cs typeface="Times New Roman" panose="02020603050405020304" pitchFamily="18" charset="0"/>
              </a:rPr>
              <a:t>REFERENCES</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388745"/>
            <a:ext cx="10516235" cy="4788535"/>
          </a:xfrm>
        </p:spPr>
        <p:txBody>
          <a:bodyPr>
            <a:noAutofit/>
          </a:bodyPr>
          <a:p>
            <a:pPr marL="0" indent="0">
              <a:lnSpc>
                <a:spcPct val="100000"/>
              </a:lnSpc>
              <a:buNone/>
            </a:pPr>
            <a:r>
              <a:rPr lang="en-US" sz="1600" b="1">
                <a:latin typeface="Times New Roman" panose="02020603050405020304" pitchFamily="18" charset="0"/>
                <a:cs typeface="Times New Roman" panose="02020603050405020304" pitchFamily="18" charset="0"/>
              </a:rPr>
              <a:t>I. “AQUASTAT,” [Online]. Available: http://www.fao.org/aquastat/en/overview/methodology/w ater-use. Accessed on: Mar. 24, 2020. </a:t>
            </a:r>
            <a:endParaRPr lang="en-US" sz="1600" b="1">
              <a:latin typeface="Times New Roman" panose="02020603050405020304" pitchFamily="18" charset="0"/>
              <a:cs typeface="Times New Roman" panose="02020603050405020304" pitchFamily="18" charset="0"/>
            </a:endParaRPr>
          </a:p>
          <a:p>
            <a:pPr marL="0" indent="0">
              <a:lnSpc>
                <a:spcPct val="100000"/>
              </a:lnSpc>
              <a:buNone/>
            </a:pPr>
            <a:r>
              <a:rPr lang="en-US" sz="1600" b="1">
                <a:latin typeface="Times New Roman" panose="02020603050405020304" pitchFamily="18" charset="0"/>
                <a:cs typeface="Times New Roman" panose="02020603050405020304" pitchFamily="18" charset="0"/>
              </a:rPr>
              <a:t>II. Food and Agriculture Organization of the United Nations. (2017). The Future of Food and Agriculture— Trends and Challenges. Accessed: Jun. 22, 2021. [Online]. Available:http://www.fao.org/3/i6583e/i6583e.pdf</a:t>
            </a:r>
            <a:endParaRPr lang="en-US" sz="1600" b="1">
              <a:latin typeface="Times New Roman" panose="02020603050405020304" pitchFamily="18" charset="0"/>
              <a:cs typeface="Times New Roman" panose="02020603050405020304" pitchFamily="18" charset="0"/>
            </a:endParaRPr>
          </a:p>
          <a:p>
            <a:pPr marL="0" indent="0">
              <a:lnSpc>
                <a:spcPct val="100000"/>
              </a:lnSpc>
              <a:buNone/>
            </a:pPr>
            <a:r>
              <a:rPr lang="en-US" sz="1600" b="1">
                <a:latin typeface="Times New Roman" panose="02020603050405020304" pitchFamily="18" charset="0"/>
                <a:cs typeface="Times New Roman" panose="02020603050405020304" pitchFamily="18" charset="0"/>
              </a:rPr>
              <a:t> III. Q. T. Minh et al., “A cost-effective smart farming system with knowledge base,” in Proc. 8th Int. Symp. Inf. Commun. Technol., Dec. 2017, pp. 309–316. </a:t>
            </a:r>
            <a:endParaRPr lang="en-US" sz="1600" b="1">
              <a:latin typeface="Times New Roman" panose="02020603050405020304" pitchFamily="18" charset="0"/>
              <a:cs typeface="Times New Roman" panose="02020603050405020304" pitchFamily="18" charset="0"/>
            </a:endParaRPr>
          </a:p>
          <a:p>
            <a:pPr marL="0" indent="0">
              <a:lnSpc>
                <a:spcPct val="100000"/>
              </a:lnSpc>
              <a:buNone/>
            </a:pPr>
            <a:r>
              <a:rPr lang="en-US" sz="1600" b="1">
                <a:latin typeface="Times New Roman" panose="02020603050405020304" pitchFamily="18" charset="0"/>
                <a:cs typeface="Times New Roman" panose="02020603050405020304" pitchFamily="18" charset="0"/>
              </a:rPr>
              <a:t>IV. A. Mittal, S. Sarangi, S. Ramanath, P. V. Bhatt, R. Sharma, and P. Srinivasu, “IoT-based precision monitoring of horticultural crops— A case-study on cabbage and capsicum,” in Proc. IEEE Global Hum. Technol. Conf. (GHTC), Oct. 2018, pp. 1–7.</a:t>
            </a:r>
            <a:endParaRPr lang="en-US" sz="1600" b="1">
              <a:latin typeface="Times New Roman" panose="02020603050405020304" pitchFamily="18" charset="0"/>
              <a:cs typeface="Times New Roman" panose="02020603050405020304" pitchFamily="18" charset="0"/>
            </a:endParaRPr>
          </a:p>
          <a:p>
            <a:pPr marL="0" indent="0">
              <a:lnSpc>
                <a:spcPct val="100000"/>
              </a:lnSpc>
              <a:buNone/>
            </a:pPr>
            <a:r>
              <a:rPr lang="en-US" sz="1600" b="1">
                <a:latin typeface="Times New Roman" panose="02020603050405020304" pitchFamily="18" charset="0"/>
                <a:cs typeface="Times New Roman" panose="02020603050405020304" pitchFamily="18" charset="0"/>
              </a:rPr>
              <a:t> V. 68% of the World Population Projected to Live in Urban Areas by 2050, Says UN. Accessed: Mar. 15, 2019. [Online]. Available: https://www.un. org/development/desa/en/news/population/2018-revision- of-worldurbanization-prospects.html </a:t>
            </a:r>
            <a:endParaRPr lang="en-US" sz="1600" b="1">
              <a:latin typeface="Times New Roman" panose="02020603050405020304" pitchFamily="18" charset="0"/>
              <a:cs typeface="Times New Roman" panose="02020603050405020304" pitchFamily="18" charset="0"/>
            </a:endParaRPr>
          </a:p>
          <a:p>
            <a:pPr marL="0" indent="0">
              <a:lnSpc>
                <a:spcPct val="100000"/>
              </a:lnSpc>
              <a:buNone/>
            </a:pPr>
            <a:r>
              <a:rPr lang="en-US" sz="1600" b="1">
                <a:latin typeface="Times New Roman" panose="02020603050405020304" pitchFamily="18" charset="0"/>
                <a:cs typeface="Times New Roman" panose="02020603050405020304" pitchFamily="18" charset="0"/>
              </a:rPr>
              <a:t>VI. Food Production Must Double by 2050 to Meet Demand From World’s Growing Population. Accessed: Apr. 5, 2019. [Online]. Available: https://www.un.org/press/en/2009/gaef3242.doc.html </a:t>
            </a:r>
            <a:endParaRPr lang="en-US" sz="1600" b="1">
              <a:latin typeface="Times New Roman" panose="02020603050405020304" pitchFamily="18" charset="0"/>
              <a:cs typeface="Times New Roman" panose="02020603050405020304" pitchFamily="18" charset="0"/>
            </a:endParaRPr>
          </a:p>
          <a:p>
            <a:pPr marL="0" indent="0">
              <a:lnSpc>
                <a:spcPct val="100000"/>
              </a:lnSpc>
              <a:buNone/>
            </a:pPr>
            <a:r>
              <a:rPr lang="en-US" sz="1600" b="1">
                <a:latin typeface="Times New Roman" panose="02020603050405020304" pitchFamily="18" charset="0"/>
                <a:cs typeface="Times New Roman" panose="02020603050405020304" pitchFamily="18" charset="0"/>
              </a:rPr>
              <a:t>VII. Zhang and E. A. Davidson, ‘‘Improving nitrogen and water management in crop production on a national scale,’’ in Proc. AGU Fall Meeting Abstr., Dec. 2018. VIII. How to Feed the World in 2050 by FAO. Accessed: Sep. 6, 2019. [Online]. Available: https://www.fao.org/wsfs/forum2050/wsfs-forum/en/</a:t>
            </a:r>
            <a:endParaRPr lang="en-US" sz="1600" b="1">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2969260" y="2792095"/>
            <a:ext cx="6252845" cy="1274445"/>
          </a:xfrm>
        </p:spPr>
        <p:txBody>
          <a:bodyPr>
            <a:normAutofit fontScale="90000"/>
          </a:bodyPr>
          <a:p>
            <a:pPr marL="0" indent="0">
              <a:buNone/>
            </a:pPr>
            <a:r>
              <a:rPr lang="en-US" sz="8800">
                <a:latin typeface="Times New Roman" panose="02020603050405020304" pitchFamily="18" charset="0"/>
                <a:cs typeface="Times New Roman" panose="02020603050405020304" pitchFamily="18" charset="0"/>
              </a:rPr>
              <a:t>THANK YOU</a:t>
            </a:r>
            <a:endParaRPr lang="en-US" sz="8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125855"/>
            <a:ext cx="10515600" cy="5051425"/>
          </a:xfrm>
        </p:spPr>
        <p:txBody>
          <a:bodyPr>
            <a:noAutofit/>
          </a:bodyPr>
          <a:p>
            <a:r>
              <a:rPr lang="en-US" sz="3000">
                <a:latin typeface="Times New Roman" panose="02020603050405020304" pitchFamily="18" charset="0"/>
                <a:cs typeface="Times New Roman" panose="02020603050405020304" pitchFamily="18" charset="0"/>
              </a:rPr>
              <a:t>Smart farming is a rapidly growing field that leverages the power of the Internet of Things (IoT) to optimize agricultural practices and improve crop yields. </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rPr>
              <a:t>By integrating sensors, drones, and other IoT devices, farmers can collect real-time data on soil moisture, weather conditions, and crop health. </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rPr>
              <a:t>This data can then be used to make informed decisions about when to plant, irrigate, and harvest crops. </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rPr>
              <a:t>One of the key benefits of smart farming is that it enables precision agriculture, where inputs such as water, fertilizer, and pesticides are tailored to the specific needs of each crop. </a:t>
            </a:r>
            <a:endParaRPr lang="en-US" sz="3000">
              <a:latin typeface="Times New Roman" panose="02020603050405020304" pitchFamily="18" charset="0"/>
              <a:cs typeface="Times New Roman" panose="02020603050405020304" pitchFamily="18" charset="0"/>
            </a:endParaRPr>
          </a:p>
        </p:txBody>
      </p:sp>
      <p:sp>
        <p:nvSpPr>
          <p:cNvPr id="5" name="Text Box 4"/>
          <p:cNvSpPr txBox="1"/>
          <p:nvPr/>
        </p:nvSpPr>
        <p:spPr>
          <a:xfrm>
            <a:off x="838200" y="418465"/>
            <a:ext cx="2950845" cy="706755"/>
          </a:xfrm>
          <a:prstGeom prst="rect">
            <a:avLst/>
          </a:prstGeom>
          <a:noFill/>
        </p:spPr>
        <p:txBody>
          <a:bodyPr wrap="none" rtlCol="0">
            <a:spAutoFit/>
          </a:bodyPr>
          <a:p>
            <a:r>
              <a:rPr lang="en-US" sz="4000" b="1">
                <a:latin typeface="Times New Roman" panose="02020603050405020304" pitchFamily="18" charset="0"/>
                <a:cs typeface="Times New Roman" panose="02020603050405020304" pitchFamily="18" charset="0"/>
              </a:rPr>
              <a:t>ABSTRACT</a:t>
            </a:r>
            <a:endParaRPr lang="en-US" sz="4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13080"/>
            <a:ext cx="10515600" cy="5664200"/>
          </a:xfrm>
        </p:spPr>
        <p:txBody>
          <a:bodyPr>
            <a:normAutofit lnSpcReduction="10000"/>
          </a:bodyPr>
          <a:p>
            <a:r>
              <a:rPr lang="en-US" sz="3000">
                <a:latin typeface="Times New Roman" panose="02020603050405020304" pitchFamily="18" charset="0"/>
                <a:cs typeface="Times New Roman" panose="02020603050405020304" pitchFamily="18" charset="0"/>
                <a:sym typeface="+mn-ea"/>
              </a:rPr>
              <a:t>This can lead to significant reductions in waste and environmental impact, as well as improved yields.</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sym typeface="+mn-ea"/>
              </a:rPr>
              <a:t>In addition to precision agriculture, IoT sensors can also be used to monitor livestock health, reduce feed waste, and optimize productivity. </a:t>
            </a:r>
            <a:endParaRPr lang="en-US" sz="3000">
              <a:latin typeface="Times New Roman" panose="02020603050405020304" pitchFamily="18" charset="0"/>
              <a:cs typeface="Times New Roman" panose="02020603050405020304" pitchFamily="18" charset="0"/>
              <a:sym typeface="+mn-ea"/>
            </a:endParaRPr>
          </a:p>
          <a:p>
            <a:r>
              <a:rPr lang="en-US" sz="3000">
                <a:latin typeface="Times New Roman" panose="02020603050405020304" pitchFamily="18" charset="0"/>
                <a:cs typeface="Times New Roman" panose="02020603050405020304" pitchFamily="18" charset="0"/>
                <a:sym typeface="+mn-ea"/>
              </a:rPr>
              <a:t>This can help to improve the overall efficiency and sustainability of the agriculture industry. </a:t>
            </a:r>
            <a:endParaRPr lang="en-US" sz="3000">
              <a:latin typeface="Times New Roman" panose="02020603050405020304" pitchFamily="18" charset="0"/>
              <a:cs typeface="Times New Roman" panose="02020603050405020304" pitchFamily="18" charset="0"/>
              <a:sym typeface="+mn-ea"/>
            </a:endParaRPr>
          </a:p>
          <a:p>
            <a:r>
              <a:rPr lang="en-US" sz="3000">
                <a:latin typeface="Times New Roman" panose="02020603050405020304" pitchFamily="18" charset="0"/>
                <a:cs typeface="Times New Roman" panose="02020603050405020304" pitchFamily="18" charset="0"/>
                <a:sym typeface="+mn-ea"/>
              </a:rPr>
              <a:t>Smart farming has significant potential to transform agriculture and contribute to a more sustainable and food-secure future. </a:t>
            </a:r>
            <a:endParaRPr lang="en-US" sz="3000">
              <a:latin typeface="Times New Roman" panose="02020603050405020304" pitchFamily="18" charset="0"/>
              <a:cs typeface="Times New Roman" panose="02020603050405020304" pitchFamily="18" charset="0"/>
              <a:sym typeface="+mn-ea"/>
            </a:endParaRPr>
          </a:p>
          <a:p>
            <a:r>
              <a:rPr lang="en-US" sz="3000">
                <a:latin typeface="Times New Roman" panose="02020603050405020304" pitchFamily="18" charset="0"/>
                <a:cs typeface="Times New Roman" panose="02020603050405020304" pitchFamily="18" charset="0"/>
                <a:sym typeface="+mn-ea"/>
              </a:rPr>
              <a:t>By embracing new technologies and innovative practices, farmers can help to address some of the most pressing challenges facing the agriculture industry today, such as resource scarcity, climate change, and increasing demand for food</a:t>
            </a:r>
            <a:endParaRPr lang="en-US" sz="3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latin typeface="Times New Roman" panose="02020603050405020304" pitchFamily="18" charset="0"/>
                <a:cs typeface="Times New Roman" panose="02020603050405020304" pitchFamily="18" charset="0"/>
                <a:sym typeface="+mn-ea"/>
              </a:rPr>
              <a:t>OBJECTIVES</a:t>
            </a:r>
            <a:endParaRPr lang="en-US"/>
          </a:p>
        </p:txBody>
      </p:sp>
      <p:sp>
        <p:nvSpPr>
          <p:cNvPr id="3" name="Content Placeholder 2"/>
          <p:cNvSpPr>
            <a:spLocks noGrp="1"/>
          </p:cNvSpPr>
          <p:nvPr>
            <p:ph idx="1"/>
          </p:nvPr>
        </p:nvSpPr>
        <p:spPr/>
        <p:txBody>
          <a:bodyPr/>
          <a:p>
            <a:pPr algn="l"/>
            <a:r>
              <a:rPr lang="en-US" sz="3200">
                <a:latin typeface="Times New Roman" panose="02020603050405020304" pitchFamily="18" charset="0"/>
                <a:cs typeface="Times New Roman" panose="02020603050405020304" pitchFamily="18" charset="0"/>
              </a:rPr>
              <a:t>The Smart Farming has a real potential to deliver more productive and sustainable agricultural production, based    on a more accurate and efficient use of resources.</a:t>
            </a:r>
            <a:endParaRPr lang="en-US" sz="32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latin typeface="Times New Roman" panose="02020603050405020304" pitchFamily="18" charset="0"/>
                <a:cs typeface="Times New Roman" panose="02020603050405020304" pitchFamily="18" charset="0"/>
              </a:rPr>
              <a:t>LITERATURE REVIEW</a:t>
            </a:r>
            <a:endParaRPr lang="en-US" sz="4000" b="1">
              <a:latin typeface="Times New Roman" panose="02020603050405020304" pitchFamily="18" charset="0"/>
              <a:cs typeface="Times New Roman" panose="02020603050405020304" pitchFamily="18" charset="0"/>
            </a:endParaRPr>
          </a:p>
        </p:txBody>
      </p:sp>
      <p:graphicFrame>
        <p:nvGraphicFramePr>
          <p:cNvPr id="4" name="Table 7"/>
          <p:cNvGraphicFramePr>
            <a:graphicFrameLocks noGrp="1"/>
          </p:cNvGraphicFramePr>
          <p:nvPr>
            <p:ph sz="half" idx="2"/>
          </p:nvPr>
        </p:nvGraphicFramePr>
        <p:xfrm>
          <a:off x="838200" y="1343025"/>
          <a:ext cx="10515600" cy="5065395"/>
        </p:xfrm>
        <a:graphic>
          <a:graphicData uri="http://schemas.openxmlformats.org/drawingml/2006/table">
            <a:tbl>
              <a:tblPr firstRow="1" bandRow="1">
                <a:tableStyleId>{5C22544A-7EE6-4342-B048-85BDC9FD1C3A}</a:tableStyleId>
              </a:tblPr>
              <a:tblGrid>
                <a:gridCol w="883920"/>
                <a:gridCol w="2032635"/>
                <a:gridCol w="1855470"/>
                <a:gridCol w="1149350"/>
                <a:gridCol w="4594225"/>
              </a:tblGrid>
              <a:tr h="532765">
                <a:tc>
                  <a:txBody>
                    <a:bodyPr/>
                    <a:p>
                      <a:r>
                        <a:rPr lang="en-US" dirty="0"/>
                        <a:t>S.NO</a:t>
                      </a:r>
                      <a:endParaRPr lang="en-IN" dirty="0"/>
                    </a:p>
                  </a:txBody>
                  <a:tcPr/>
                </a:tc>
                <a:tc>
                  <a:txBody>
                    <a:bodyPr/>
                    <a:p>
                      <a:r>
                        <a:rPr lang="en-US" dirty="0"/>
                        <a:t>TITLE</a:t>
                      </a:r>
                      <a:endParaRPr lang="en-IN" dirty="0"/>
                    </a:p>
                  </a:txBody>
                  <a:tcPr/>
                </a:tc>
                <a:tc>
                  <a:txBody>
                    <a:bodyPr/>
                    <a:p>
                      <a:r>
                        <a:rPr lang="en-US" dirty="0"/>
                        <a:t>AUTHOR</a:t>
                      </a:r>
                      <a:endParaRPr lang="en-IN" dirty="0"/>
                    </a:p>
                  </a:txBody>
                  <a:tcPr/>
                </a:tc>
                <a:tc>
                  <a:txBody>
                    <a:bodyPr/>
                    <a:p>
                      <a:r>
                        <a:rPr lang="en-US" dirty="0"/>
                        <a:t>YEAR</a:t>
                      </a:r>
                      <a:endParaRPr lang="en-IN" dirty="0"/>
                    </a:p>
                  </a:txBody>
                  <a:tcPr/>
                </a:tc>
                <a:tc>
                  <a:txBody>
                    <a:bodyPr/>
                    <a:p>
                      <a:r>
                        <a:rPr lang="en-US" dirty="0"/>
                        <a:t>CONTENTS</a:t>
                      </a:r>
                      <a:endParaRPr lang="en-IN" dirty="0"/>
                    </a:p>
                  </a:txBody>
                  <a:tcPr/>
                </a:tc>
              </a:tr>
              <a:tr h="4532630">
                <a:tc>
                  <a:txBody>
                    <a:bodyPr/>
                    <a:p>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tc>
                <a:tc>
                  <a:txBody>
                    <a:bodyPr/>
                    <a:p>
                      <a:pPr algn="ctr">
                        <a:lnSpc>
                          <a:spcPct val="150000"/>
                        </a:lnSpc>
                        <a:buNone/>
                      </a:pPr>
                      <a:r>
                        <a:rPr lang="en-US" sz="1800" dirty="0">
                          <a:latin typeface="Times New Roman" panose="02020603050405020304" pitchFamily="18" charset="0"/>
                          <a:cs typeface="Times New Roman" panose="02020603050405020304" pitchFamily="18" charset="0"/>
                        </a:rPr>
                        <a:t>Underwater image processing: state of the art of restoration and image enhancement methods</a:t>
                      </a:r>
                      <a:endParaRPr lang="en-US" sz="1800" dirty="0">
                        <a:latin typeface="Times New Roman" panose="02020603050405020304" pitchFamily="18" charset="0"/>
                        <a:cs typeface="Times New Roman" panose="02020603050405020304" pitchFamily="18" charset="0"/>
                      </a:endParaRPr>
                    </a:p>
                  </a:txBody>
                  <a:tcPr/>
                </a:tc>
                <a:tc>
                  <a:txBody>
                    <a:bodyPr/>
                    <a:p>
                      <a:pPr algn="l">
                        <a:lnSpc>
                          <a:spcPct val="150000"/>
                        </a:lnSpc>
                      </a:pPr>
                      <a:r>
                        <a:rPr lang="en-US" sz="1800" b="0">
                          <a:latin typeface="Times New Roman" panose="02020603050405020304" pitchFamily="18" charset="0"/>
                          <a:cs typeface="Times New Roman" panose="02020603050405020304" pitchFamily="18" charset="0"/>
                        </a:rPr>
                        <a:t>Patil VC, Al-Gaadi KA, Biradar DP, and Rangaswamy M</a:t>
                      </a:r>
                      <a:endParaRPr lang="en-US" sz="1800" b="0">
                        <a:latin typeface="Times New Roman" panose="02020603050405020304" pitchFamily="18" charset="0"/>
                        <a:cs typeface="Times New Roman" panose="02020603050405020304" pitchFamily="18" charset="0"/>
                      </a:endParaRPr>
                    </a:p>
                  </a:txBody>
                  <a:tcPr/>
                </a:tc>
                <a:tc>
                  <a:txBody>
                    <a:bodyPr/>
                    <a:p>
                      <a:pPr marL="0" marR="0" indent="0" algn="l" defTabSz="914400" rtl="0" eaLnBrk="1" fontAlgn="auto" latinLnBrk="0" hangingPunct="1">
                        <a:lnSpc>
                          <a:spcPct val="150000"/>
                        </a:lnSpc>
                        <a:spcBef>
                          <a:spcPts val="0"/>
                        </a:spcBef>
                        <a:spcAft>
                          <a:spcPts val="0"/>
                        </a:spcAft>
                        <a:buClrTx/>
                        <a:buSzTx/>
                        <a:buFontTx/>
                        <a:buNone/>
                        <a:defRPr/>
                      </a:pPr>
                      <a:endParaRPr lang="en-US" sz="1800" b="0"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50000"/>
                        </a:lnSpc>
                        <a:spcBef>
                          <a:spcPts val="0"/>
                        </a:spcBef>
                        <a:spcAft>
                          <a:spcPts val="0"/>
                        </a:spcAft>
                        <a:buClrTx/>
                        <a:buSzTx/>
                        <a:buFontTx/>
                        <a:buNone/>
                        <a:defRPr/>
                      </a:pPr>
                      <a:r>
                        <a:rPr lang="en-US" sz="1800" b="0" dirty="0">
                          <a:latin typeface="Times New Roman" panose="02020603050405020304" pitchFamily="18" charset="0"/>
                          <a:cs typeface="Times New Roman" panose="02020603050405020304" pitchFamily="18" charset="0"/>
                        </a:rPr>
                        <a:t> July 2020.</a:t>
                      </a:r>
                      <a:endParaRPr lang="en-US" sz="1800" b="0" dirty="0">
                        <a:latin typeface="Times New Roman" panose="02020603050405020304" pitchFamily="18" charset="0"/>
                        <a:cs typeface="Times New Roman" panose="02020603050405020304" pitchFamily="18" charset="0"/>
                      </a:endParaRPr>
                    </a:p>
                  </a:txBody>
                  <a:tcPr/>
                </a:tc>
                <a:tc>
                  <a:txBody>
                    <a:bodyPr/>
                    <a:p>
                      <a:pPr marL="171450" indent="-171450" algn="l">
                        <a:lnSpc>
                          <a:spcPct val="150000"/>
                        </a:lnSpc>
                        <a:buFont typeface="Arial" panose="020B0604020202020204" pitchFamily="34" charset="0"/>
                        <a:buNone/>
                      </a:pPr>
                      <a:r>
                        <a:rPr lang="en-US" sz="1800" b="0" dirty="0">
                          <a:latin typeface="Times New Roman" panose="02020603050405020304" pitchFamily="18" charset="0"/>
                          <a:cs typeface="Times New Roman" panose="02020603050405020304" pitchFamily="18" charset="0"/>
                        </a:rPr>
                        <a:t>    presented the importance of cloud computing in IoT and the importance of these two technologies in the Agricultural System. In this paper, it is discussed that IoT is closely correlated to cloud computing. The relation between IoT and cloud computing was explained in such a way that IoT gets influential computing tools with cloud computing.</a:t>
                      </a:r>
                      <a:endParaRPr lang="en-US" sz="1800" b="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endParaRPr lang="en-US"/>
          </a:p>
        </p:txBody>
      </p:sp>
      <p:graphicFrame>
        <p:nvGraphicFramePr>
          <p:cNvPr id="5" name="Table 7"/>
          <p:cNvGraphicFramePr>
            <a:graphicFrameLocks noGrp="1"/>
          </p:cNvGraphicFramePr>
          <p:nvPr>
            <p:ph sz="half" idx="2"/>
          </p:nvPr>
        </p:nvGraphicFramePr>
        <p:xfrm>
          <a:off x="838200" y="574040"/>
          <a:ext cx="11194415" cy="5885180"/>
        </p:xfrm>
        <a:graphic>
          <a:graphicData uri="http://schemas.openxmlformats.org/drawingml/2006/table">
            <a:tbl>
              <a:tblPr firstRow="1" bandRow="1">
                <a:tableStyleId>{5C22544A-7EE6-4342-B048-85BDC9FD1C3A}</a:tableStyleId>
              </a:tblPr>
              <a:tblGrid>
                <a:gridCol w="941070"/>
                <a:gridCol w="2163445"/>
                <a:gridCol w="1341755"/>
                <a:gridCol w="1132840"/>
                <a:gridCol w="5615305"/>
              </a:tblGrid>
              <a:tr h="502285">
                <a:tc>
                  <a:txBody>
                    <a:bodyPr/>
                    <a:p>
                      <a:r>
                        <a:rPr lang="en-US" dirty="0"/>
                        <a:t>S.NO</a:t>
                      </a:r>
                      <a:endParaRPr lang="en-IN" dirty="0"/>
                    </a:p>
                  </a:txBody>
                  <a:tcPr/>
                </a:tc>
                <a:tc>
                  <a:txBody>
                    <a:bodyPr/>
                    <a:p>
                      <a:r>
                        <a:rPr lang="en-US" dirty="0"/>
                        <a:t>TITLE</a:t>
                      </a:r>
                      <a:endParaRPr lang="en-IN" dirty="0"/>
                    </a:p>
                  </a:txBody>
                  <a:tcPr/>
                </a:tc>
                <a:tc>
                  <a:txBody>
                    <a:bodyPr/>
                    <a:p>
                      <a:r>
                        <a:rPr lang="en-US" dirty="0"/>
                        <a:t>AUTHOR</a:t>
                      </a:r>
                      <a:endParaRPr lang="en-IN" dirty="0"/>
                    </a:p>
                  </a:txBody>
                  <a:tcPr/>
                </a:tc>
                <a:tc>
                  <a:txBody>
                    <a:bodyPr/>
                    <a:p>
                      <a:r>
                        <a:rPr lang="en-US" dirty="0"/>
                        <a:t>YEAR</a:t>
                      </a:r>
                      <a:endParaRPr lang="en-IN" dirty="0"/>
                    </a:p>
                  </a:txBody>
                  <a:tcPr/>
                </a:tc>
                <a:tc>
                  <a:txBody>
                    <a:bodyPr/>
                    <a:p>
                      <a:r>
                        <a:rPr lang="en-US" dirty="0"/>
                        <a:t>CONTENTS</a:t>
                      </a:r>
                      <a:endParaRPr lang="en-IN" dirty="0"/>
                    </a:p>
                  </a:txBody>
                  <a:tcPr/>
                </a:tc>
              </a:tr>
              <a:tr h="5382895">
                <a:tc>
                  <a:txBody>
                    <a:bodyPr/>
                    <a:p>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tc>
                <a:tc>
                  <a:txBody>
                    <a:bodyPr/>
                    <a:p>
                      <a:pPr algn="ctr">
                        <a:lnSpc>
                          <a:spcPct val="150000"/>
                        </a:lnSpc>
                        <a:buNone/>
                      </a:pPr>
                      <a:r>
                        <a:rPr lang="en-US" sz="1800" dirty="0">
                          <a:latin typeface="Times New Roman" panose="02020603050405020304" pitchFamily="18" charset="0"/>
                          <a:cs typeface="Times New Roman" panose="02020603050405020304" pitchFamily="18" charset="0"/>
                        </a:rPr>
                        <a:t>Underwater image processing: state of the art of restoration and image enhancement methods</a:t>
                      </a:r>
                      <a:endParaRPr lang="en-US" sz="1800" dirty="0">
                        <a:latin typeface="Times New Roman" panose="02020603050405020304" pitchFamily="18" charset="0"/>
                        <a:cs typeface="Times New Roman" panose="02020603050405020304" pitchFamily="18" charset="0"/>
                      </a:endParaRPr>
                    </a:p>
                  </a:txBody>
                  <a:tcPr/>
                </a:tc>
                <a:tc>
                  <a:txBody>
                    <a:bodyPr/>
                    <a:p>
                      <a:pPr algn="l">
                        <a:lnSpc>
                          <a:spcPct val="150000"/>
                        </a:lnSpc>
                      </a:pPr>
                      <a:r>
                        <a:rPr lang="en-US" sz="1800" b="0">
                          <a:latin typeface="Times New Roman" panose="02020603050405020304" pitchFamily="18" charset="0"/>
                          <a:cs typeface="Times New Roman" panose="02020603050405020304" pitchFamily="18" charset="0"/>
                        </a:rPr>
                        <a:t>Yan-E D</a:t>
                      </a:r>
                      <a:endParaRPr lang="en-US" sz="1800" b="0">
                        <a:latin typeface="Times New Roman" panose="02020603050405020304" pitchFamily="18" charset="0"/>
                        <a:cs typeface="Times New Roman" panose="02020603050405020304" pitchFamily="18" charset="0"/>
                      </a:endParaRPr>
                    </a:p>
                  </a:txBody>
                  <a:tcPr/>
                </a:tc>
                <a:tc>
                  <a:txBody>
                    <a:bodyPr/>
                    <a:p>
                      <a:pPr marL="0" marR="0" indent="0" algn="l" defTabSz="914400" rtl="0" eaLnBrk="1" fontAlgn="auto" latinLnBrk="0" hangingPunct="1">
                        <a:lnSpc>
                          <a:spcPct val="150000"/>
                        </a:lnSpc>
                        <a:spcBef>
                          <a:spcPts val="0"/>
                        </a:spcBef>
                        <a:spcAft>
                          <a:spcPts val="0"/>
                        </a:spcAft>
                        <a:buClrTx/>
                        <a:buSzTx/>
                        <a:buFontTx/>
                        <a:buNone/>
                        <a:defRPr/>
                      </a:pPr>
                      <a:endParaRPr lang="en-US" sz="1800" b="0"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50000"/>
                        </a:lnSpc>
                        <a:spcBef>
                          <a:spcPts val="0"/>
                        </a:spcBef>
                        <a:spcAft>
                          <a:spcPts val="0"/>
                        </a:spcAft>
                        <a:buClrTx/>
                        <a:buSzTx/>
                        <a:buFontTx/>
                        <a:buNone/>
                        <a:defRPr/>
                      </a:pPr>
                      <a:r>
                        <a:rPr lang="en-US" sz="1800" b="0" dirty="0">
                          <a:latin typeface="Times New Roman" panose="02020603050405020304" pitchFamily="18" charset="0"/>
                          <a:cs typeface="Times New Roman" panose="02020603050405020304" pitchFamily="18" charset="0"/>
                        </a:rPr>
                        <a:t> July 2020.</a:t>
                      </a:r>
                      <a:endParaRPr lang="en-US" sz="1800" b="0" dirty="0">
                        <a:latin typeface="Times New Roman" panose="02020603050405020304" pitchFamily="18" charset="0"/>
                        <a:cs typeface="Times New Roman" panose="02020603050405020304" pitchFamily="18" charset="0"/>
                      </a:endParaRPr>
                    </a:p>
                  </a:txBody>
                  <a:tcPr/>
                </a:tc>
                <a:tc>
                  <a:txBody>
                    <a:bodyPr/>
                    <a:p>
                      <a:pPr marL="171450" indent="-171450" algn="l">
                        <a:lnSpc>
                          <a:spcPct val="150000"/>
                        </a:lnSpc>
                        <a:buFont typeface="Arial" panose="020B0604020202020204" pitchFamily="34" charset="0"/>
                        <a:buNone/>
                      </a:pPr>
                      <a:r>
                        <a:rPr lang="en-US" sz="1800" b="0" dirty="0">
                          <a:latin typeface="Times New Roman" panose="02020603050405020304" pitchFamily="18" charset="0"/>
                          <a:cs typeface="Times New Roman" panose="02020603050405020304" pitchFamily="18" charset="0"/>
                        </a:rPr>
                        <a:t>    In his research work, many challenges related to the agricultural domain were, addressed. In this research work, a knowledge base is created. These crop details speak about knowledge acquisition, market availability, geospatial data flow, and weather prediction data. The monitoring module includes monitoring of various stages of growing plant, calamity check, planning for irrigation, crop profit calculation, etc. At last, a comparative study was prepared among several applications of existing developed systems, having properties like efficiency, the knowledge base, reliability, and monitoring modules.</a:t>
                      </a:r>
                      <a:endParaRPr lang="en-US" sz="1800" b="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Table 7"/>
          <p:cNvGraphicFramePr>
            <a:graphicFrameLocks noGrp="1"/>
          </p:cNvGraphicFramePr>
          <p:nvPr>
            <p:ph sz="half" idx="2"/>
          </p:nvPr>
        </p:nvGraphicFramePr>
        <p:xfrm>
          <a:off x="1026795" y="558800"/>
          <a:ext cx="10477500" cy="5720080"/>
        </p:xfrm>
        <a:graphic>
          <a:graphicData uri="http://schemas.openxmlformats.org/drawingml/2006/table">
            <a:tbl>
              <a:tblPr firstRow="1" bandRow="1">
                <a:tableStyleId>{5C22544A-7EE6-4342-B048-85BDC9FD1C3A}</a:tableStyleId>
              </a:tblPr>
              <a:tblGrid>
                <a:gridCol w="880745"/>
                <a:gridCol w="2025015"/>
                <a:gridCol w="1351280"/>
                <a:gridCol w="1220470"/>
                <a:gridCol w="4999990"/>
              </a:tblGrid>
              <a:tr h="566420">
                <a:tc>
                  <a:txBody>
                    <a:bodyPr/>
                    <a:p>
                      <a:r>
                        <a:rPr lang="en-US" dirty="0"/>
                        <a:t>S.NO</a:t>
                      </a:r>
                      <a:endParaRPr lang="en-IN" dirty="0"/>
                    </a:p>
                  </a:txBody>
                  <a:tcPr/>
                </a:tc>
                <a:tc>
                  <a:txBody>
                    <a:bodyPr/>
                    <a:p>
                      <a:r>
                        <a:rPr lang="en-US" dirty="0"/>
                        <a:t>TITLE</a:t>
                      </a:r>
                      <a:endParaRPr lang="en-IN" dirty="0"/>
                    </a:p>
                  </a:txBody>
                  <a:tcPr/>
                </a:tc>
                <a:tc>
                  <a:txBody>
                    <a:bodyPr/>
                    <a:p>
                      <a:r>
                        <a:rPr lang="en-US" dirty="0"/>
                        <a:t>AUTHOR</a:t>
                      </a:r>
                      <a:endParaRPr lang="en-IN" dirty="0"/>
                    </a:p>
                  </a:txBody>
                  <a:tcPr/>
                </a:tc>
                <a:tc>
                  <a:txBody>
                    <a:bodyPr/>
                    <a:p>
                      <a:r>
                        <a:rPr lang="en-US" dirty="0"/>
                        <a:t>YEAR</a:t>
                      </a:r>
                      <a:endParaRPr lang="en-IN" dirty="0"/>
                    </a:p>
                  </a:txBody>
                  <a:tcPr/>
                </a:tc>
                <a:tc>
                  <a:txBody>
                    <a:bodyPr/>
                    <a:p>
                      <a:r>
                        <a:rPr lang="en-US" dirty="0"/>
                        <a:t>CONTENTS</a:t>
                      </a:r>
                      <a:endParaRPr lang="en-IN" dirty="0"/>
                    </a:p>
                  </a:txBody>
                  <a:tcPr/>
                </a:tc>
              </a:tr>
              <a:tr h="5153660">
                <a:tc>
                  <a:txBody>
                    <a:bodyPr/>
                    <a:p>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tc>
                <a:tc>
                  <a:txBody>
                    <a:bodyPr/>
                    <a:p>
                      <a:pPr algn="ctr">
                        <a:lnSpc>
                          <a:spcPct val="150000"/>
                        </a:lnSpc>
                        <a:buNone/>
                      </a:pPr>
                      <a:r>
                        <a:rPr lang="en-US" sz="1800" dirty="0">
                          <a:latin typeface="Times New Roman" panose="02020603050405020304" pitchFamily="18" charset="0"/>
                          <a:cs typeface="Times New Roman" panose="02020603050405020304" pitchFamily="18" charset="0"/>
                        </a:rPr>
                        <a:t>Underwater image processing: state of the art of restoration and image enhancement methods</a:t>
                      </a:r>
                      <a:endParaRPr lang="en-US" sz="1800" dirty="0">
                        <a:latin typeface="Times New Roman" panose="02020603050405020304" pitchFamily="18" charset="0"/>
                        <a:cs typeface="Times New Roman" panose="02020603050405020304" pitchFamily="18" charset="0"/>
                      </a:endParaRPr>
                    </a:p>
                  </a:txBody>
                  <a:tcPr/>
                </a:tc>
                <a:tc>
                  <a:txBody>
                    <a:bodyPr/>
                    <a:p>
                      <a:pPr algn="l">
                        <a:lnSpc>
                          <a:spcPct val="150000"/>
                        </a:lnSpc>
                      </a:pPr>
                      <a:r>
                        <a:rPr lang="en-US" sz="1800" b="0">
                          <a:latin typeface="Times New Roman" panose="02020603050405020304" pitchFamily="18" charset="0"/>
                          <a:cs typeface="Times New Roman" panose="02020603050405020304" pitchFamily="18" charset="0"/>
                        </a:rPr>
                        <a:t>Lee M, Hwang J, and Yoe H</a:t>
                      </a:r>
                      <a:endParaRPr lang="en-US" sz="1800" b="0">
                        <a:latin typeface="Times New Roman" panose="02020603050405020304" pitchFamily="18" charset="0"/>
                        <a:cs typeface="Times New Roman" panose="02020603050405020304" pitchFamily="18" charset="0"/>
                      </a:endParaRPr>
                    </a:p>
                  </a:txBody>
                  <a:tcPr/>
                </a:tc>
                <a:tc>
                  <a:txBody>
                    <a:bodyPr/>
                    <a:p>
                      <a:pPr marL="0" marR="0" indent="0" algn="l" defTabSz="914400" rtl="0" eaLnBrk="1" fontAlgn="auto" latinLnBrk="0" hangingPunct="1">
                        <a:lnSpc>
                          <a:spcPct val="150000"/>
                        </a:lnSpc>
                        <a:spcBef>
                          <a:spcPts val="0"/>
                        </a:spcBef>
                        <a:spcAft>
                          <a:spcPts val="0"/>
                        </a:spcAft>
                        <a:buClrTx/>
                        <a:buSzTx/>
                        <a:buFontTx/>
                        <a:buNone/>
                        <a:defRPr/>
                      </a:pPr>
                      <a:endParaRPr lang="en-US" sz="1800" b="0"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50000"/>
                        </a:lnSpc>
                        <a:spcBef>
                          <a:spcPts val="0"/>
                        </a:spcBef>
                        <a:spcAft>
                          <a:spcPts val="0"/>
                        </a:spcAft>
                        <a:buClrTx/>
                        <a:buSzTx/>
                        <a:buFontTx/>
                        <a:buNone/>
                        <a:defRPr/>
                      </a:pPr>
                      <a:r>
                        <a:rPr lang="en-US" sz="1800" b="0" dirty="0">
                          <a:latin typeface="Times New Roman" panose="02020603050405020304" pitchFamily="18" charset="0"/>
                          <a:cs typeface="Times New Roman" panose="02020603050405020304" pitchFamily="18" charset="0"/>
                        </a:rPr>
                        <a:t> July 2020.</a:t>
                      </a:r>
                      <a:endParaRPr lang="en-US" sz="1800" b="0" dirty="0">
                        <a:latin typeface="Times New Roman" panose="02020603050405020304" pitchFamily="18" charset="0"/>
                        <a:cs typeface="Times New Roman" panose="02020603050405020304" pitchFamily="18" charset="0"/>
                      </a:endParaRPr>
                    </a:p>
                  </a:txBody>
                  <a:tcPr/>
                </a:tc>
                <a:tc>
                  <a:txBody>
                    <a:bodyPr/>
                    <a:p>
                      <a:pPr marL="171450" indent="-171450" algn="l">
                        <a:lnSpc>
                          <a:spcPct val="150000"/>
                        </a:lnSpc>
                        <a:buFont typeface="Arial" panose="020B0604020202020204" pitchFamily="34" charset="0"/>
                        <a:buNone/>
                      </a:pPr>
                      <a:r>
                        <a:rPr lang="en-US" sz="1800" b="0" dirty="0">
                          <a:latin typeface="Times New Roman" panose="02020603050405020304" pitchFamily="18" charset="0"/>
                          <a:cs typeface="Times New Roman" panose="02020603050405020304" pitchFamily="18" charset="0"/>
                        </a:rPr>
                        <a:t>  In this paper, an application for precision agriculture, a customized architecture for agriculture, based on IoT is presented. This is a cloud-based IoT architecture. The research proposed a three-layer architecture. The first layer collects the environmental information and supplies for needed actions. The second layer is a gateway layer, this layer connects the front-end and back-end via the Internet or network in which data can be stored and processed. The efficiency of the proposed architecture is demonstrated by the performance evaluation results.</a:t>
                      </a:r>
                      <a:endParaRPr lang="en-US" sz="1800" b="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12965</Words>
  <Application>WPS Presentation</Application>
  <PresentationFormat>Widescreen</PresentationFormat>
  <Paragraphs>240</Paragraphs>
  <Slides>31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Arial</vt:lpstr>
      <vt:lpstr>SimSun</vt:lpstr>
      <vt:lpstr>Wingdings</vt:lpstr>
      <vt:lpstr>Calibri Light</vt:lpstr>
      <vt:lpstr>Calibri</vt:lpstr>
      <vt:lpstr>Microsoft YaHei</vt:lpstr>
      <vt:lpstr>Arial Unicode MS</vt:lpstr>
      <vt:lpstr>Times New Roman</vt:lpstr>
      <vt:lpstr>Office Theme</vt:lpstr>
      <vt:lpstr>  UNDERWATER IMAGE ENHANCEMENT USING COLOR BALANCE AND FUSION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india</cp:lastModifiedBy>
  <cp:revision>1</cp:revision>
  <dcterms:created xsi:type="dcterms:W3CDTF">2023-07-05T18:59:35Z</dcterms:created>
  <dcterms:modified xsi:type="dcterms:W3CDTF">2023-07-05T18:59:36Z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55D15760E8F041DF9D4EC34BB39679A6</vt:lpwstr>
  </property>
  <property fmtid="{D5CDD505-2E9C-101B-9397-08002B2CF9AE}" pid="3" name="KSOProductBuildVer">
    <vt:lpwstr>1033-11.2.0.11537</vt:lpwstr>
  </property>
</Properties>
</file>