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8" r:id="rId2"/>
    <p:sldId id="257" r:id="rId3"/>
    <p:sldId id="258" r:id="rId4"/>
    <p:sldId id="276" r:id="rId5"/>
    <p:sldId id="259" r:id="rId6"/>
    <p:sldId id="260" r:id="rId7"/>
    <p:sldId id="261" r:id="rId8"/>
    <p:sldId id="275" r:id="rId9"/>
    <p:sldId id="277" r:id="rId10"/>
    <p:sldId id="262" r:id="rId11"/>
    <p:sldId id="263" r:id="rId12"/>
    <p:sldId id="264" r:id="rId13"/>
    <p:sldId id="265" r:id="rId14"/>
    <p:sldId id="279" r:id="rId15"/>
    <p:sldId id="282" r:id="rId16"/>
    <p:sldId id="280" r:id="rId17"/>
    <p:sldId id="281"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C994"/>
    <a:srgbClr val="D5E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a:latin typeface="Verdana"/>
                <a:ea typeface="Verdana"/>
              </a:rPr>
              <a:t>Crowd sourcing of diseases and pest information</a:t>
            </a:r>
            <a:endParaRPr>
              <a:solidFill>
                <a:schemeClr val="tx1"/>
              </a:solidFill>
              <a:latin typeface="Verdana"/>
              <a:ea typeface="Verdana"/>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 CSE-G53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873271818"/>
              </p:ext>
            </p:extLst>
          </p:nvPr>
        </p:nvGraphicFramePr>
        <p:xfrm>
          <a:off x="197505" y="269491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77700" y="265307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endPar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Dr . Iqbal Gani Dar</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a:ea typeface="Cambria"/>
                <a:cs typeface="Verdana"/>
                <a:sym typeface="Verdana"/>
              </a:rPr>
              <a:t>Professor </a:t>
            </a:r>
            <a:endParaRPr dirty="0">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Viva-Voce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a:ea typeface="Cambria"/>
                <a:cs typeface="Verdana"/>
                <a:sym typeface="Verdana"/>
              </a:rPr>
              <a:t>Name of the Program: </a:t>
            </a:r>
            <a:r>
              <a:rPr lang="en-US" sz="2000" b="1" i="0" u="none" strike="noStrike" cap="none" dirty="0">
                <a:latin typeface="Cambria"/>
                <a:ea typeface="Cambria"/>
                <a:cs typeface="Verdana"/>
                <a:sym typeface="Verdana"/>
              </a:rPr>
              <a:t>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a:ea typeface="Cambria"/>
                <a:cs typeface="Verdana"/>
                <a:sym typeface="Verdana"/>
              </a:rPr>
              <a:t>Name of the HoD: </a:t>
            </a:r>
            <a:r>
              <a:rPr lang="en-US" sz="2000" b="1" dirty="0">
                <a:latin typeface="Cambria"/>
                <a:ea typeface="Cambria"/>
                <a:cs typeface="Verdana"/>
                <a:sym typeface="Verdana"/>
              </a:rPr>
              <a:t>Dr. Blessed Prince P/Dr. Robin Rohit/Dr. Asif Mohammed H.B</a:t>
            </a:r>
            <a:endParaRPr lang="en-US" sz="2000" b="1" dirty="0">
              <a:latin typeface="Cambria"/>
              <a:ea typeface="Cambria"/>
              <a:cs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i="0" u="none" strike="noStrike" cap="none" dirty="0">
                <a:latin typeface="Cambria"/>
                <a:ea typeface="Cambria"/>
                <a:cs typeface="Verdana"/>
                <a:sym typeface="Verdana"/>
              </a:rPr>
              <a:t>Mr. Amarnath J.L &amp; Dr. Jayanthi K</a:t>
            </a:r>
            <a:endParaRPr lang="en-US" sz="2000" b="1" i="0" u="none" strike="noStrike" cap="none" dirty="0">
              <a:latin typeface="Cambria"/>
              <a:ea typeface="Cambria"/>
              <a:cs typeface="Verdana"/>
            </a:endParaRPr>
          </a:p>
          <a:p>
            <a:pPr lvl="0">
              <a:buClr>
                <a:srgbClr val="17365D"/>
              </a:buClr>
              <a:buSzPct val="100000"/>
            </a:pPr>
            <a:r>
              <a:rPr lang="en-US" sz="2000" b="1" dirty="0">
                <a:solidFill>
                  <a:schemeClr val="accent1"/>
                </a:solidFill>
                <a:latin typeface="Cambria"/>
                <a:ea typeface="Cambria"/>
                <a:cs typeface="Verdana"/>
                <a:sym typeface="Verdana"/>
              </a:rPr>
              <a:t>Name of the School Project Coordinators: </a:t>
            </a:r>
            <a:r>
              <a:rPr lang="en-US" sz="2000" b="1" i="0" u="none" strike="noStrike" cap="none" dirty="0">
                <a:latin typeface="Cambria"/>
                <a:ea typeface="Cambria"/>
                <a:cs typeface="Verdana"/>
                <a:sym typeface="Verdana"/>
              </a:rPr>
              <a:t>Dr. Sampath A K / Dr. Abdul Khadar A / Mr. Md Ziaur Rahman</a:t>
            </a:r>
            <a:endParaRPr sz="2000" b="1" i="0" u="none" strike="noStrike" cap="none" dirty="0">
              <a:latin typeface="Cambria"/>
              <a:ea typeface="Cambria"/>
              <a:cs typeface="Verdana"/>
              <a:sym typeface="Verdana"/>
            </a:endParaRPr>
          </a:p>
        </p:txBody>
      </p:sp>
      <p:graphicFrame>
        <p:nvGraphicFramePr>
          <p:cNvPr id="2" name="Table 1">
            <a:extLst>
              <a:ext uri="{FF2B5EF4-FFF2-40B4-BE49-F238E27FC236}">
                <a16:creationId xmlns:a16="http://schemas.microsoft.com/office/drawing/2014/main" id="{2F57CFB8-2F42-0B5F-6AF0-8781FA39FEEA}"/>
              </a:ext>
            </a:extLst>
          </p:cNvPr>
          <p:cNvGraphicFramePr>
            <a:graphicFrameLocks noGrp="1"/>
          </p:cNvGraphicFramePr>
          <p:nvPr>
            <p:extLst>
              <p:ext uri="{D42A27DB-BD31-4B8C-83A1-F6EECF244321}">
                <p14:modId xmlns:p14="http://schemas.microsoft.com/office/powerpoint/2010/main" val="1926140535"/>
              </p:ext>
            </p:extLst>
          </p:nvPr>
        </p:nvGraphicFramePr>
        <p:xfrm>
          <a:off x="297927" y="3050540"/>
          <a:ext cx="5172289" cy="1483360"/>
        </p:xfrm>
        <a:graphic>
          <a:graphicData uri="http://schemas.openxmlformats.org/drawingml/2006/table">
            <a:tbl>
              <a:tblPr firstRow="1" bandRow="1"/>
              <a:tblGrid>
                <a:gridCol w="2015366">
                  <a:extLst>
                    <a:ext uri="{9D8B030D-6E8A-4147-A177-3AD203B41FA5}">
                      <a16:colId xmlns:a16="http://schemas.microsoft.com/office/drawing/2014/main" val="4068823632"/>
                    </a:ext>
                  </a:extLst>
                </a:gridCol>
                <a:gridCol w="3156923">
                  <a:extLst>
                    <a:ext uri="{9D8B030D-6E8A-4147-A177-3AD203B41FA5}">
                      <a16:colId xmlns:a16="http://schemas.microsoft.com/office/drawing/2014/main" val="2134640711"/>
                    </a:ext>
                  </a:extLst>
                </a:gridCol>
              </a:tblGrid>
              <a:tr h="370840">
                <a:tc>
                  <a:txBody>
                    <a:bodyPr/>
                    <a:lstStyle/>
                    <a:p>
                      <a:r>
                        <a:rPr lang="en-US" dirty="0"/>
                        <a:t>20211CSE0119</a:t>
                      </a:r>
                      <a:endParaRPr lang="en-IN" dirty="0"/>
                    </a:p>
                  </a:txBody>
                  <a:tcPr/>
                </a:tc>
                <a:tc>
                  <a:txBody>
                    <a:bodyPr/>
                    <a:lstStyle/>
                    <a:p>
                      <a:r>
                        <a:rPr lang="en-US" dirty="0"/>
                        <a:t>Sajjanagandla Varun</a:t>
                      </a:r>
                      <a:endParaRPr lang="en-IN" dirty="0"/>
                    </a:p>
                  </a:txBody>
                  <a:tcPr/>
                </a:tc>
                <a:extLst>
                  <a:ext uri="{0D108BD9-81ED-4DB2-BD59-A6C34878D82A}">
                    <a16:rowId xmlns:a16="http://schemas.microsoft.com/office/drawing/2014/main" val="422379948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20211CSE</a:t>
                      </a:r>
                      <a:r>
                        <a:rPr lang="en-IN" dirty="0"/>
                        <a:t>0103</a:t>
                      </a:r>
                    </a:p>
                  </a:txBody>
                  <a:tcPr/>
                </a:tc>
                <a:tc>
                  <a:txBody>
                    <a:bodyPr/>
                    <a:lstStyle/>
                    <a:p>
                      <a:r>
                        <a:rPr lang="en-US" dirty="0"/>
                        <a:t>P. Vishnu Vardhan Reddy</a:t>
                      </a:r>
                      <a:endParaRPr lang="en-IN" dirty="0"/>
                    </a:p>
                  </a:txBody>
                  <a:tcPr/>
                </a:tc>
                <a:extLst>
                  <a:ext uri="{0D108BD9-81ED-4DB2-BD59-A6C34878D82A}">
                    <a16:rowId xmlns:a16="http://schemas.microsoft.com/office/drawing/2014/main" val="94553123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20211CSE0131</a:t>
                      </a:r>
                      <a:endParaRPr lang="en-IN" dirty="0"/>
                    </a:p>
                  </a:txBody>
                  <a:tcPr/>
                </a:tc>
                <a:tc>
                  <a:txBody>
                    <a:bodyPr/>
                    <a:lstStyle/>
                    <a:p>
                      <a:r>
                        <a:rPr lang="en-US" dirty="0"/>
                        <a:t>N. Durga Prasad</a:t>
                      </a:r>
                      <a:endParaRPr lang="en-IN" dirty="0"/>
                    </a:p>
                  </a:txBody>
                  <a:tcPr/>
                </a:tc>
                <a:extLst>
                  <a:ext uri="{0D108BD9-81ED-4DB2-BD59-A6C34878D82A}">
                    <a16:rowId xmlns:a16="http://schemas.microsoft.com/office/drawing/2014/main" val="346705378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20211CSE</a:t>
                      </a:r>
                      <a:r>
                        <a:rPr lang="en-IN" dirty="0"/>
                        <a:t>0181</a:t>
                      </a:r>
                    </a:p>
                  </a:txBody>
                  <a:tcPr/>
                </a:tc>
                <a:tc>
                  <a:txBody>
                    <a:bodyPr/>
                    <a:lstStyle/>
                    <a:p>
                      <a:r>
                        <a:rPr lang="en-US" dirty="0"/>
                        <a:t>M. Sandeep Kumar Reddy</a:t>
                      </a:r>
                      <a:endParaRPr lang="en-IN" dirty="0"/>
                    </a:p>
                  </a:txBody>
                  <a:tcPr/>
                </a:tc>
                <a:extLst>
                  <a:ext uri="{0D108BD9-81ED-4DB2-BD59-A6C34878D82A}">
                    <a16:rowId xmlns:a16="http://schemas.microsoft.com/office/drawing/2014/main" val="61259497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Timeline of Project</a:t>
            </a:r>
          </a:p>
        </p:txBody>
      </p:sp>
      <p:graphicFrame>
        <p:nvGraphicFramePr>
          <p:cNvPr id="4" name="Content Placeholder 3">
            <a:extLst>
              <a:ext uri="{FF2B5EF4-FFF2-40B4-BE49-F238E27FC236}">
                <a16:creationId xmlns:a16="http://schemas.microsoft.com/office/drawing/2014/main" id="{D4987FBD-89AE-10CA-2777-745E5F19ADCC}"/>
              </a:ext>
            </a:extLst>
          </p:cNvPr>
          <p:cNvGraphicFramePr>
            <a:graphicFrameLocks noGrp="1"/>
          </p:cNvGraphicFramePr>
          <p:nvPr>
            <p:ph idx="1"/>
            <p:extLst>
              <p:ext uri="{D42A27DB-BD31-4B8C-83A1-F6EECF244321}">
                <p14:modId xmlns:p14="http://schemas.microsoft.com/office/powerpoint/2010/main" val="1026287563"/>
              </p:ext>
            </p:extLst>
          </p:nvPr>
        </p:nvGraphicFramePr>
        <p:xfrm>
          <a:off x="812800" y="1143000"/>
          <a:ext cx="10668000" cy="4568985"/>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1872369095"/>
                    </a:ext>
                  </a:extLst>
                </a:gridCol>
                <a:gridCol w="2133600">
                  <a:extLst>
                    <a:ext uri="{9D8B030D-6E8A-4147-A177-3AD203B41FA5}">
                      <a16:colId xmlns:a16="http://schemas.microsoft.com/office/drawing/2014/main" val="2808782269"/>
                    </a:ext>
                  </a:extLst>
                </a:gridCol>
                <a:gridCol w="2133600">
                  <a:extLst>
                    <a:ext uri="{9D8B030D-6E8A-4147-A177-3AD203B41FA5}">
                      <a16:colId xmlns:a16="http://schemas.microsoft.com/office/drawing/2014/main" val="2667926467"/>
                    </a:ext>
                  </a:extLst>
                </a:gridCol>
                <a:gridCol w="2133600">
                  <a:extLst>
                    <a:ext uri="{9D8B030D-6E8A-4147-A177-3AD203B41FA5}">
                      <a16:colId xmlns:a16="http://schemas.microsoft.com/office/drawing/2014/main" val="3479754419"/>
                    </a:ext>
                  </a:extLst>
                </a:gridCol>
                <a:gridCol w="2133600">
                  <a:extLst>
                    <a:ext uri="{9D8B030D-6E8A-4147-A177-3AD203B41FA5}">
                      <a16:colId xmlns:a16="http://schemas.microsoft.com/office/drawing/2014/main" val="2955173261"/>
                    </a:ext>
                  </a:extLst>
                </a:gridCol>
              </a:tblGrid>
              <a:tr h="913797">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a:solidFill>
                            <a:schemeClr val="tx1"/>
                          </a:solidFill>
                        </a:rPr>
                        <a:t>October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a:solidFill>
                            <a:schemeClr val="tx1"/>
                          </a:solidFill>
                        </a:rPr>
                        <a:t>November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a:solidFill>
                            <a:schemeClr val="tx1"/>
                          </a:solidFill>
                        </a:rPr>
                        <a:t>December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a:solidFill>
                            <a:schemeClr val="tx1"/>
                          </a:solidFill>
                        </a:rPr>
                        <a:t>January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3884402299"/>
                  </a:ext>
                </a:extLst>
              </a:tr>
              <a:tr h="913797">
                <a:tc>
                  <a:txBody>
                    <a:bodyPr/>
                    <a:lstStyle/>
                    <a:p>
                      <a:pPr algn="ctr"/>
                      <a:r>
                        <a:rPr lang="en-US" sz="2000" b="1">
                          <a:solidFill>
                            <a:schemeClr val="tx1"/>
                          </a:solidFill>
                        </a:rPr>
                        <a:t>Analysis</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D5EDA4"/>
                    </a:solidFill>
                  </a:tcPr>
                </a:tc>
                <a:tc>
                  <a:txBody>
                    <a:bodyPr/>
                    <a:lstStyle/>
                    <a:p>
                      <a:pPr marL="0" algn="ctr" defTabSz="914400" rtl="0" eaLnBrk="1" latinLnBrk="0" hangingPunct="1"/>
                      <a:endParaRPr lang="en-US" sz="2000" kern="120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marL="0" algn="ctr" defTabSz="914400" rtl="0" eaLnBrk="1" latinLnBrk="0" hangingPunct="1"/>
                      <a:endParaRPr lang="en-US" sz="2000" kern="120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956316212"/>
                  </a:ext>
                </a:extLst>
              </a:tr>
              <a:tr h="913797">
                <a:tc>
                  <a:txBody>
                    <a:bodyPr/>
                    <a:lstStyle/>
                    <a:p>
                      <a:pPr algn="ctr"/>
                      <a:r>
                        <a:rPr lang="en-US" sz="2000" b="1">
                          <a:solidFill>
                            <a:schemeClr val="tx1"/>
                          </a:solidFill>
                        </a:rPr>
                        <a:t>Design</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marL="0" algn="ctr" defTabSz="914400" rtl="0" eaLnBrk="1" latinLnBrk="0" hangingPunct="1"/>
                      <a:endParaRPr lang="en-US" sz="2000" kern="120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tc>
                  <a:txBody>
                    <a:bodyPr/>
                    <a:lstStyle/>
                    <a:p>
                      <a:pPr marL="0" algn="ctr" defTabSz="914400" rtl="0" eaLnBrk="1" latinLnBrk="0" hangingPunct="1"/>
                      <a:endParaRPr lang="en-US" sz="2000" kern="120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3689635765"/>
                  </a:ext>
                </a:extLst>
              </a:tr>
              <a:tr h="913797">
                <a:tc>
                  <a:txBody>
                    <a:bodyPr/>
                    <a:lstStyle/>
                    <a:p>
                      <a:pPr algn="ctr"/>
                      <a:r>
                        <a:rPr lang="en-US" sz="2000" b="1">
                          <a:solidFill>
                            <a:schemeClr val="tx1"/>
                          </a:solidFill>
                        </a:rPr>
                        <a:t>Develop</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lumMod val="75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1383465992"/>
                  </a:ext>
                </a:extLst>
              </a:tr>
              <a:tr h="913797">
                <a:tc>
                  <a:txBody>
                    <a:bodyPr/>
                    <a:lstStyle/>
                    <a:p>
                      <a:pPr algn="ctr"/>
                      <a:r>
                        <a:rPr lang="en-US" sz="2000" b="1">
                          <a:solidFill>
                            <a:schemeClr val="tx1"/>
                          </a:solidFill>
                        </a:rPr>
                        <a:t>Deployment</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lumMod val="50000"/>
                      </a:schemeClr>
                    </a:solidFill>
                  </a:tcPr>
                </a:tc>
                <a:extLst>
                  <a:ext uri="{0D108BD9-81ED-4DB2-BD59-A6C34878D82A}">
                    <a16:rowId xmlns:a16="http://schemas.microsoft.com/office/drawing/2014/main" val="2624873836"/>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Outcomes/Results Obtained</a:t>
            </a:r>
          </a:p>
        </p:txBody>
      </p:sp>
      <p:sp>
        <p:nvSpPr>
          <p:cNvPr id="3" name="Content Placeholder 2"/>
          <p:cNvSpPr>
            <a:spLocks noGrp="1"/>
          </p:cNvSpPr>
          <p:nvPr>
            <p:ph idx="1"/>
          </p:nvPr>
        </p:nvSpPr>
        <p:spPr/>
        <p:txBody>
          <a:bodyPr vert="horz" lIns="91440" tIns="45720" rIns="91440" bIns="45720" rtlCol="0" anchor="t">
            <a:normAutofit/>
          </a:bodyPr>
          <a:lstStyle/>
          <a:p>
            <a:r>
              <a:rPr lang="en-GB" dirty="0">
                <a:latin typeface="Verdana"/>
                <a:ea typeface="Verdana"/>
              </a:rPr>
              <a:t>Develop a robust database schema that efficiently stores and retrieves pest and disease data, ensuring quick access and scalability.</a:t>
            </a:r>
          </a:p>
          <a:p>
            <a:r>
              <a:rPr lang="en-GB" dirty="0">
                <a:latin typeface="Verdana"/>
                <a:ea typeface="Verdana"/>
              </a:rPr>
              <a:t>Easy access to expert advice through the platform without needing to travel or wait for help.</a:t>
            </a:r>
            <a:endParaRPr lang="en-GB" dirty="0"/>
          </a:p>
          <a:p>
            <a:r>
              <a:rPr lang="en-GB" dirty="0">
                <a:latin typeface="Verdana"/>
                <a:ea typeface="Verdana"/>
              </a:rPr>
              <a:t>Increased Yield and Agricultural Productivity and increase farmers  income.</a:t>
            </a:r>
          </a:p>
          <a:p>
            <a:r>
              <a:rPr lang="en-GB" dirty="0">
                <a:latin typeface="Verdana"/>
                <a:ea typeface="Verdana"/>
              </a:rPr>
              <a:t>Community Knowledge Sharing and giving professional advice and recommendations.</a:t>
            </a:r>
          </a:p>
          <a:p>
            <a:r>
              <a:rPr lang="en-GB" dirty="0">
                <a:latin typeface="Verdana"/>
                <a:ea typeface="Verdana"/>
              </a:rPr>
              <a:t>Less crop damage by quick reporting and advising farmers.</a:t>
            </a:r>
          </a:p>
          <a:p>
            <a:endParaRPr lang="en-GB" dirty="0">
              <a:latin typeface="Verdana"/>
              <a:ea typeface="Verdana"/>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p>
        </p:txBody>
      </p:sp>
      <p:sp>
        <p:nvSpPr>
          <p:cNvPr id="3" name="Content Placeholder 2"/>
          <p:cNvSpPr>
            <a:spLocks noGrp="1"/>
          </p:cNvSpPr>
          <p:nvPr>
            <p:ph idx="1"/>
          </p:nvPr>
        </p:nvSpPr>
        <p:spPr/>
        <p:txBody>
          <a:bodyPr vert="horz" lIns="91440" tIns="45720" rIns="91440" bIns="45720" rtlCol="0" anchor="t">
            <a:normAutofit/>
          </a:bodyPr>
          <a:lstStyle/>
          <a:p>
            <a:r>
              <a:rPr lang="en-GB" dirty="0">
                <a:latin typeface="Verdana"/>
                <a:ea typeface="Verdana"/>
              </a:rPr>
              <a:t>The crowdsourcing project for disease and pest information holds significant potential for transforming the way we monitor, manage, and respond to agricultural and public health threats. By utilizing mobile apps, SMS reporting, data integration tools the project empowers farmers, researchers, and citizens to actively participate in identifying and reporting cases of pests and diseases. This decentralized approach enables rapid detection, supports timely response efforts, and creates a comprehensive solutions for diverse locations.</a:t>
            </a: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a:xfrm>
            <a:off x="812800" y="1143001"/>
            <a:ext cx="10668000" cy="4759654"/>
          </a:xfrm>
        </p:spPr>
        <p:txBody>
          <a:bodyPr vert="horz" lIns="91440" tIns="45720" rIns="91440" bIns="45720" rtlCol="0" anchor="t">
            <a:normAutofit/>
          </a:bodyPr>
          <a:lstStyle/>
          <a:p>
            <a:pPr marL="0" indent="0" algn="just">
              <a:buNone/>
            </a:pPr>
            <a:r>
              <a:rPr lang="en-AU" sz="1800" b="1" dirty="0">
                <a:effectLst/>
                <a:latin typeface="Times New Roman" panose="02020603050405020304" pitchFamily="18" charset="0"/>
                <a:ea typeface="SimSun" panose="02010600030101010101" pitchFamily="2" charset="-122"/>
              </a:rPr>
              <a:t>[1] Pethuraj, S., &amp; Selvaraj, R. (2019). </a:t>
            </a:r>
            <a:r>
              <a:rPr lang="en-AU" sz="1800" i="1" dirty="0">
                <a:effectLst/>
                <a:latin typeface="Times New Roman" panose="02020603050405020304" pitchFamily="18" charset="0"/>
                <a:ea typeface="SimSun" panose="02010600030101010101" pitchFamily="2" charset="-122"/>
              </a:rPr>
              <a:t>A review on the role of crowdsourcing in plant disease and pest management. Agricultural Systems, 177, 102717.</a:t>
            </a:r>
            <a:r>
              <a:rPr lang="en-AU" sz="1800" dirty="0">
                <a:effectLst/>
                <a:latin typeface="Times New Roman" panose="02020603050405020304" pitchFamily="18" charset="0"/>
                <a:ea typeface="SimSun" panose="02010600030101010101" pitchFamily="2" charset="-122"/>
              </a:rPr>
              <a:t> </a:t>
            </a:r>
            <a:r>
              <a:rPr lang="en-AU" sz="1800" b="1" dirty="0">
                <a:effectLst/>
                <a:latin typeface="Times New Roman" panose="02020603050405020304" pitchFamily="18" charset="0"/>
                <a:ea typeface="SimSun" panose="02010600030101010101" pitchFamily="2" charset="-122"/>
              </a:rPr>
              <a:t> </a:t>
            </a:r>
          </a:p>
          <a:p>
            <a:pPr marL="0" indent="0" algn="just">
              <a:buNone/>
            </a:pPr>
            <a:endParaRPr lang="en-IN" sz="1800" dirty="0">
              <a:effectLst/>
              <a:latin typeface="Times New Roman" panose="02020603050405020304" pitchFamily="18" charset="0"/>
              <a:ea typeface="SimSun" panose="02010600030101010101" pitchFamily="2" charset="-122"/>
            </a:endParaRPr>
          </a:p>
          <a:p>
            <a:pPr marL="0" indent="0" algn="just">
              <a:buNone/>
            </a:pPr>
            <a:r>
              <a:rPr lang="en-AU" sz="1800" b="1" dirty="0">
                <a:effectLst/>
                <a:latin typeface="Times New Roman" panose="02020603050405020304" pitchFamily="18" charset="0"/>
                <a:ea typeface="SimSun" panose="02010600030101010101" pitchFamily="2" charset="-122"/>
              </a:rPr>
              <a:t>[2] Ramcharan, M., MacDonald, A., &amp; Moosavi, N. (2019). </a:t>
            </a:r>
            <a:r>
              <a:rPr lang="en-AU" sz="1800" i="1" dirty="0">
                <a:effectLst/>
                <a:latin typeface="Times New Roman" panose="02020603050405020304" pitchFamily="18" charset="0"/>
                <a:ea typeface="SimSun" panose="02010600030101010101" pitchFamily="2" charset="-122"/>
              </a:rPr>
              <a:t>Crowdsourced data for pest and disease detection in agriculture: A review of applications and techniques. Precision Agriculture, 20(4), 706-726. </a:t>
            </a:r>
            <a:endParaRPr lang="en-IN" sz="1800" dirty="0">
              <a:effectLst/>
              <a:latin typeface="Times New Roman" panose="02020603050405020304" pitchFamily="18" charset="0"/>
              <a:ea typeface="SimSun" panose="02010600030101010101" pitchFamily="2" charset="-122"/>
            </a:endParaRPr>
          </a:p>
          <a:p>
            <a:pPr marL="0" indent="0" algn="just">
              <a:buNone/>
            </a:pPr>
            <a:endParaRPr lang="en-IN" sz="1800" dirty="0">
              <a:effectLst/>
              <a:latin typeface="Times New Roman" panose="02020603050405020304" pitchFamily="18" charset="0"/>
              <a:ea typeface="SimSun" panose="02010600030101010101" pitchFamily="2" charset="-122"/>
            </a:endParaRPr>
          </a:p>
          <a:p>
            <a:pPr marL="0" indent="0" algn="just">
              <a:buNone/>
            </a:pPr>
            <a:r>
              <a:rPr lang="en-AU" sz="1800" b="1" dirty="0">
                <a:effectLst/>
                <a:latin typeface="Times New Roman" panose="02020603050405020304" pitchFamily="18" charset="0"/>
                <a:ea typeface="SimSun" panose="02010600030101010101" pitchFamily="2" charset="-122"/>
              </a:rPr>
              <a:t>[3] Carranza, J. C., Pratap, A., &amp; Goldstein, A. (2021). PlantVillage: </a:t>
            </a:r>
            <a:r>
              <a:rPr lang="en-AU" sz="1800" dirty="0">
                <a:effectLst/>
                <a:latin typeface="Times New Roman" panose="02020603050405020304" pitchFamily="18" charset="0"/>
                <a:ea typeface="SimSun" panose="02010600030101010101" pitchFamily="2" charset="-122"/>
              </a:rPr>
              <a:t>A mobile app for disease diagnosis using image recognition. Computers and Electronics in Agriculture, 181, 105924. </a:t>
            </a:r>
            <a:endParaRPr lang="en-IN" sz="1800" dirty="0">
              <a:effectLst/>
              <a:latin typeface="Times New Roman" panose="02020603050405020304" pitchFamily="18" charset="0"/>
              <a:ea typeface="SimSun" panose="02010600030101010101" pitchFamily="2" charset="-122"/>
            </a:endParaRPr>
          </a:p>
          <a:p>
            <a:pPr marL="0" indent="0" algn="just">
              <a:buNone/>
            </a:pPr>
            <a:r>
              <a:rPr lang="en-AU"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marL="0" indent="0" algn="just">
              <a:buNone/>
            </a:pPr>
            <a:r>
              <a:rPr lang="en-AU" sz="1800" b="1" dirty="0">
                <a:effectLst/>
                <a:latin typeface="Times New Roman" panose="02020603050405020304" pitchFamily="18" charset="0"/>
                <a:ea typeface="SimSun" panose="02010600030101010101" pitchFamily="2" charset="-122"/>
              </a:rPr>
              <a:t>[4] Goel, R., Rani, R., &amp; Chauhan, S. (2020</a:t>
            </a:r>
            <a:r>
              <a:rPr lang="en-AU" sz="1800" dirty="0">
                <a:effectLst/>
                <a:latin typeface="Times New Roman" panose="02020603050405020304" pitchFamily="18" charset="0"/>
                <a:ea typeface="SimSun" panose="02010600030101010101" pitchFamily="2" charset="-122"/>
              </a:rPr>
              <a:t>). A mobile-based approach to pest surveillance using real-time data and image recognition techniques in agriculture. Computers and Electronics in Agriculture, 173, 105396. </a:t>
            </a:r>
            <a:endParaRPr lang="en-IN" sz="1800" dirty="0">
              <a:effectLst/>
              <a:latin typeface="Times New Roman" panose="02020603050405020304" pitchFamily="18" charset="0"/>
              <a:ea typeface="SimSun" panose="02010600030101010101" pitchFamily="2" charset="-122"/>
            </a:endParaRPr>
          </a:p>
          <a:p>
            <a:pPr marL="0" indent="0" algn="just">
              <a:buNone/>
            </a:pPr>
            <a:r>
              <a:rPr lang="en-AU"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marL="0" indent="0" algn="just">
              <a:buNone/>
            </a:pPr>
            <a:r>
              <a:rPr lang="en-AU" sz="1800" b="1" dirty="0">
                <a:effectLst/>
                <a:latin typeface="Times New Roman" panose="02020603050405020304" pitchFamily="18" charset="0"/>
                <a:ea typeface="SimSun" panose="02010600030101010101" pitchFamily="2" charset="-122"/>
              </a:rPr>
              <a:t>[5] Haklay, M. (2020). </a:t>
            </a:r>
            <a:r>
              <a:rPr lang="en-AU" sz="1800" dirty="0">
                <a:effectLst/>
                <a:latin typeface="Times New Roman" panose="02020603050405020304" pitchFamily="18" charset="0"/>
                <a:ea typeface="SimSun" panose="02010600030101010101" pitchFamily="2" charset="-122"/>
              </a:rPr>
              <a:t>Citizen science and the role of crowdsourcing in environmental monitoring. Journal of Environmental Management, 129, 265-276. </a:t>
            </a:r>
            <a:endParaRPr lang="en-IN" sz="1800" dirty="0">
              <a:effectLst/>
              <a:latin typeface="Times New Roman" panose="02020603050405020304" pitchFamily="18" charset="0"/>
              <a:ea typeface="SimSun" panose="02010600030101010101" pitchFamily="2" charset="-122"/>
            </a:endParaRPr>
          </a:p>
          <a:p>
            <a:pPr marL="0" indent="0" algn="just">
              <a:buNone/>
            </a:pPr>
            <a:r>
              <a:rPr lang="en-AU" sz="1800" dirty="0">
                <a:effectLst/>
                <a:latin typeface="Times New Roman" panose="02020603050405020304" pitchFamily="18" charset="0"/>
                <a:ea typeface="SimSun" panose="02010600030101010101" pitchFamily="2" charset="-122"/>
              </a:rPr>
              <a:t> </a:t>
            </a:r>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D2D2-B4A1-40B8-5C7E-BF473294265E}"/>
              </a:ext>
            </a:extLst>
          </p:cNvPr>
          <p:cNvSpPr>
            <a:spLocks noGrp="1"/>
          </p:cNvSpPr>
          <p:nvPr>
            <p:ph type="title"/>
          </p:nvPr>
        </p:nvSpPr>
        <p:spPr/>
        <p:txBody>
          <a:bodyPr/>
          <a:lstStyle/>
          <a:p>
            <a:r>
              <a:rPr lang="en-US" dirty="0">
                <a:latin typeface="Verdana"/>
                <a:ea typeface="Verdana"/>
              </a:rPr>
              <a:t>References</a:t>
            </a:r>
            <a:endParaRPr lang="en-US" dirty="0"/>
          </a:p>
        </p:txBody>
      </p:sp>
      <p:sp>
        <p:nvSpPr>
          <p:cNvPr id="3" name="Content Placeholder 2">
            <a:extLst>
              <a:ext uri="{FF2B5EF4-FFF2-40B4-BE49-F238E27FC236}">
                <a16:creationId xmlns:a16="http://schemas.microsoft.com/office/drawing/2014/main" id="{78BC46C3-3681-FB9E-83F8-B316D00E9A39}"/>
              </a:ext>
            </a:extLst>
          </p:cNvPr>
          <p:cNvSpPr>
            <a:spLocks noGrp="1"/>
          </p:cNvSpPr>
          <p:nvPr>
            <p:ph idx="1"/>
          </p:nvPr>
        </p:nvSpPr>
        <p:spPr/>
        <p:txBody>
          <a:bodyPr vert="horz" lIns="91440" tIns="45720" rIns="91440" bIns="45720" rtlCol="0" anchor="t">
            <a:normAutofit/>
          </a:bodyPr>
          <a:lstStyle/>
          <a:p>
            <a:pPr marL="0" indent="0">
              <a:buNone/>
            </a:pPr>
            <a:endParaRPr lang="en-GB" dirty="0"/>
          </a:p>
          <a:p>
            <a:endParaRPr lang="en-GB" dirty="0"/>
          </a:p>
          <a:p>
            <a:endParaRPr lang="en-GB" dirty="0"/>
          </a:p>
          <a:p>
            <a:endParaRPr lang="en-GB" dirty="0"/>
          </a:p>
          <a:p>
            <a:endParaRPr lang="en-GB" dirty="0"/>
          </a:p>
          <a:p>
            <a:endParaRPr lang="en-GB" dirty="0"/>
          </a:p>
          <a:p>
            <a:endParaRPr lang="en-US" dirty="0"/>
          </a:p>
          <a:p>
            <a:endParaRPr lang="en-US" dirty="0"/>
          </a:p>
        </p:txBody>
      </p:sp>
      <p:sp>
        <p:nvSpPr>
          <p:cNvPr id="5" name="TextBox 4">
            <a:extLst>
              <a:ext uri="{FF2B5EF4-FFF2-40B4-BE49-F238E27FC236}">
                <a16:creationId xmlns:a16="http://schemas.microsoft.com/office/drawing/2014/main" id="{D009C735-9BF3-17EB-09DE-66D376AD6FA6}"/>
              </a:ext>
            </a:extLst>
          </p:cNvPr>
          <p:cNvSpPr txBox="1"/>
          <p:nvPr/>
        </p:nvSpPr>
        <p:spPr>
          <a:xfrm>
            <a:off x="711200" y="1307910"/>
            <a:ext cx="10769600" cy="3693319"/>
          </a:xfrm>
          <a:prstGeom prst="rect">
            <a:avLst/>
          </a:prstGeom>
          <a:noFill/>
        </p:spPr>
        <p:txBody>
          <a:bodyPr wrap="square">
            <a:spAutoFit/>
          </a:bodyPr>
          <a:lstStyle/>
          <a:p>
            <a:pPr algn="just"/>
            <a:endParaRPr lang="en-IN" sz="1800" dirty="0">
              <a:effectLst/>
              <a:latin typeface="Times New Roman" panose="02020603050405020304" pitchFamily="18" charset="0"/>
              <a:ea typeface="SimSun" panose="02010600030101010101" pitchFamily="2" charset="-122"/>
            </a:endParaRPr>
          </a:p>
          <a:p>
            <a:pPr algn="just"/>
            <a:r>
              <a:rPr lang="en-AU" sz="1800" b="1" dirty="0">
                <a:effectLst/>
                <a:latin typeface="Times New Roman" panose="02020603050405020304" pitchFamily="18" charset="0"/>
                <a:ea typeface="SimSun" panose="02010600030101010101" pitchFamily="2" charset="-122"/>
              </a:rPr>
              <a:t>[6] Freitag, M., &amp; Tullis, R. (2016). </a:t>
            </a:r>
            <a:r>
              <a:rPr lang="en-AU" sz="1800" dirty="0">
                <a:effectLst/>
                <a:latin typeface="Times New Roman" panose="02020603050405020304" pitchFamily="18" charset="0"/>
                <a:ea typeface="SimSun" panose="02010600030101010101" pitchFamily="2" charset="-122"/>
              </a:rPr>
              <a:t>Enhancing user engagement in crowdsourcing platforms: Challenges and opportunities. International Journal of Human-Computer Studies, 96, 104-121. </a:t>
            </a:r>
            <a:endParaRPr lang="en-IN" sz="1800" dirty="0">
              <a:effectLst/>
              <a:latin typeface="Times New Roman" panose="02020603050405020304" pitchFamily="18" charset="0"/>
              <a:ea typeface="SimSun" panose="02010600030101010101" pitchFamily="2" charset="-122"/>
            </a:endParaRPr>
          </a:p>
          <a:p>
            <a:pPr algn="just"/>
            <a:r>
              <a:rPr lang="en-AU"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algn="just"/>
            <a:r>
              <a:rPr lang="en-AU" sz="1800" b="1" dirty="0">
                <a:effectLst/>
                <a:latin typeface="Times New Roman" panose="02020603050405020304" pitchFamily="18" charset="0"/>
                <a:ea typeface="SimSun" panose="02010600030101010101" pitchFamily="2" charset="-122"/>
              </a:rPr>
              <a:t>[7] Yadav, R., Jha, M., &amp; Ghosh, D. (2018). </a:t>
            </a:r>
            <a:r>
              <a:rPr lang="en-AU" sz="1800" dirty="0">
                <a:effectLst/>
                <a:latin typeface="Times New Roman" panose="02020603050405020304" pitchFamily="18" charset="0"/>
                <a:ea typeface="SimSun" panose="02010600030101010101" pitchFamily="2" charset="-122"/>
              </a:rPr>
              <a:t>Impact of video tutorials on knowledge transfer for sustainable farming practices: A case study in rural India. Sustainable Agriculture Research, 7(1), 70-84. </a:t>
            </a:r>
            <a:endParaRPr lang="en-IN" sz="1800" dirty="0">
              <a:effectLst/>
              <a:latin typeface="Times New Roman" panose="02020603050405020304" pitchFamily="18" charset="0"/>
              <a:ea typeface="SimSun" panose="02010600030101010101" pitchFamily="2" charset="-122"/>
            </a:endParaRPr>
          </a:p>
          <a:p>
            <a:pPr algn="just"/>
            <a:r>
              <a:rPr lang="en-AU" sz="1800" b="1"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r>
              <a:rPr lang="en-AU" sz="1800" b="1" dirty="0">
                <a:effectLst/>
                <a:latin typeface="Times New Roman" panose="02020603050405020304" pitchFamily="18" charset="0"/>
                <a:ea typeface="SimSun" panose="02010600030101010101" pitchFamily="2" charset="-122"/>
              </a:rPr>
              <a:t>[8] Goel, P., &amp; Sharma, D. (2020). </a:t>
            </a:r>
            <a:r>
              <a:rPr lang="en-AU" sz="1800" dirty="0">
                <a:effectLst/>
                <a:latin typeface="Times New Roman" panose="02020603050405020304" pitchFamily="18" charset="0"/>
                <a:ea typeface="SimSun" panose="02010600030101010101" pitchFamily="2" charset="-122"/>
              </a:rPr>
              <a:t>Multilingual agricultural applications: Improving accessibility and inclusiveness through localized platforms. International Journal of Agricultural Technology, 16(1), 191-201. </a:t>
            </a:r>
          </a:p>
          <a:p>
            <a:endParaRPr lang="en-AU" sz="1800" dirty="0">
              <a:effectLst/>
              <a:latin typeface="Times New Roman" panose="02020603050405020304" pitchFamily="18" charset="0"/>
              <a:ea typeface="SimSun" panose="02010600030101010101" pitchFamily="2" charset="-122"/>
            </a:endParaRPr>
          </a:p>
          <a:p>
            <a:r>
              <a:rPr lang="en-AU" sz="1800" b="1" dirty="0">
                <a:effectLst/>
                <a:latin typeface="Times New Roman" panose="02020603050405020304" pitchFamily="18" charset="0"/>
                <a:ea typeface="SimSun" panose="02010600030101010101" pitchFamily="2" charset="-122"/>
              </a:rPr>
              <a:t>[9] Rajendran, A., &amp; Bhatnagar, P. (2017). </a:t>
            </a:r>
            <a:r>
              <a:rPr lang="en-AU" sz="1800" dirty="0">
                <a:effectLst/>
                <a:latin typeface="Times New Roman" panose="02020603050405020304" pitchFamily="18" charset="0"/>
                <a:ea typeface="SimSun" panose="02010600030101010101" pitchFamily="2" charset="-122"/>
              </a:rPr>
              <a:t>Emerging technologies in agricultural mobile applications for real-time disease and pest management. Journal of Agricultural Informatics, 8(3), 7-15.</a:t>
            </a:r>
            <a:endParaRPr lang="en-IN" sz="1800" dirty="0">
              <a:effectLst/>
              <a:latin typeface="Times New Roman" panose="02020603050405020304" pitchFamily="18" charset="0"/>
              <a:ea typeface="SimSun" panose="02010600030101010101" pitchFamily="2" charset="-122"/>
            </a:endParaRPr>
          </a:p>
          <a:p>
            <a:endParaRPr lang="en-GB" dirty="0"/>
          </a:p>
        </p:txBody>
      </p:sp>
    </p:spTree>
    <p:extLst>
      <p:ext uri="{BB962C8B-B14F-4D97-AF65-F5344CB8AC3E}">
        <p14:creationId xmlns:p14="http://schemas.microsoft.com/office/powerpoint/2010/main" val="2639439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08064-02EC-ED85-5750-A03C2DF84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29AF1-B692-92C2-BD9F-999EB2BD79AF}"/>
              </a:ext>
            </a:extLst>
          </p:cNvPr>
          <p:cNvSpPr>
            <a:spLocks noGrp="1"/>
          </p:cNvSpPr>
          <p:nvPr>
            <p:ph type="title"/>
          </p:nvPr>
        </p:nvSpPr>
        <p:spPr/>
        <p:txBody>
          <a:bodyPr/>
          <a:lstStyle/>
          <a:p>
            <a:r>
              <a:rPr lang="en-IN" dirty="0"/>
              <a:t>Publication Details</a:t>
            </a:r>
          </a:p>
        </p:txBody>
      </p:sp>
      <p:sp>
        <p:nvSpPr>
          <p:cNvPr id="3" name="Content Placeholder 2">
            <a:extLst>
              <a:ext uri="{FF2B5EF4-FFF2-40B4-BE49-F238E27FC236}">
                <a16:creationId xmlns:a16="http://schemas.microsoft.com/office/drawing/2014/main" id="{7500E5DE-A6B1-5707-8B47-7423F6B3DC1D}"/>
              </a:ext>
            </a:extLst>
          </p:cNvPr>
          <p:cNvSpPr>
            <a:spLocks noGrp="1"/>
          </p:cNvSpPr>
          <p:nvPr>
            <p:ph idx="1"/>
          </p:nvPr>
        </p:nvSpPr>
        <p:spPr/>
        <p:txBody>
          <a:bodyPr/>
          <a:lstStyle/>
          <a:p>
            <a:r>
              <a:rPr lang="en-IN" b="1" dirty="0"/>
              <a:t>Journal : </a:t>
            </a:r>
            <a:r>
              <a:rPr lang="en-US" i="0" dirty="0">
                <a:solidFill>
                  <a:srgbClr val="222222"/>
                </a:solidFill>
                <a:effectLst/>
                <a:latin typeface="Cambria" panose="02040503050406030204" pitchFamily="18" charset="0"/>
              </a:rPr>
              <a:t>International Journal of Scientific Research in Engineering and Management (IJSREM)</a:t>
            </a:r>
            <a:endParaRPr lang="en-IN" dirty="0"/>
          </a:p>
          <a:p>
            <a:pPr marL="0" indent="0">
              <a:buNone/>
            </a:pPr>
            <a:endParaRPr lang="en-IN" dirty="0"/>
          </a:p>
        </p:txBody>
      </p:sp>
      <p:pic>
        <p:nvPicPr>
          <p:cNvPr id="9" name="Picture 8">
            <a:extLst>
              <a:ext uri="{FF2B5EF4-FFF2-40B4-BE49-F238E27FC236}">
                <a16:creationId xmlns:a16="http://schemas.microsoft.com/office/drawing/2014/main" id="{332C8994-601C-0031-8233-848181503F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0729" y="2486346"/>
            <a:ext cx="4850071" cy="3429000"/>
          </a:xfrm>
          <a:prstGeom prst="rect">
            <a:avLst/>
          </a:prstGeom>
        </p:spPr>
      </p:pic>
      <p:pic>
        <p:nvPicPr>
          <p:cNvPr id="11" name="Picture 10">
            <a:extLst>
              <a:ext uri="{FF2B5EF4-FFF2-40B4-BE49-F238E27FC236}">
                <a16:creationId xmlns:a16="http://schemas.microsoft.com/office/drawing/2014/main" id="{17154156-A79B-D290-67FF-B229F3BF5F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800" y="2486346"/>
            <a:ext cx="4774989" cy="3375917"/>
          </a:xfrm>
          <a:prstGeom prst="rect">
            <a:avLst/>
          </a:prstGeom>
        </p:spPr>
      </p:pic>
    </p:spTree>
    <p:extLst>
      <p:ext uri="{BB962C8B-B14F-4D97-AF65-F5344CB8AC3E}">
        <p14:creationId xmlns:p14="http://schemas.microsoft.com/office/powerpoint/2010/main" val="20941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66A6-4BBF-DE3B-19D8-575FCFDFFEF7}"/>
              </a:ext>
            </a:extLst>
          </p:cNvPr>
          <p:cNvSpPr>
            <a:spLocks noGrp="1"/>
          </p:cNvSpPr>
          <p:nvPr>
            <p:ph type="title"/>
          </p:nvPr>
        </p:nvSpPr>
        <p:spPr/>
        <p:txBody>
          <a:bodyPr/>
          <a:lstStyle/>
          <a:p>
            <a:r>
              <a:rPr lang="en-IN" dirty="0"/>
              <a:t>Publication Details</a:t>
            </a:r>
          </a:p>
        </p:txBody>
      </p:sp>
      <p:pic>
        <p:nvPicPr>
          <p:cNvPr id="5" name="Picture 4">
            <a:extLst>
              <a:ext uri="{FF2B5EF4-FFF2-40B4-BE49-F238E27FC236}">
                <a16:creationId xmlns:a16="http://schemas.microsoft.com/office/drawing/2014/main" id="{E75EEDAB-F16C-9B94-8D03-31BE063FB9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1284" y="1934109"/>
            <a:ext cx="4486770" cy="3172147"/>
          </a:xfrm>
          <a:prstGeom prst="rect">
            <a:avLst/>
          </a:prstGeom>
        </p:spPr>
      </p:pic>
      <p:pic>
        <p:nvPicPr>
          <p:cNvPr id="7" name="Picture 6">
            <a:extLst>
              <a:ext uri="{FF2B5EF4-FFF2-40B4-BE49-F238E27FC236}">
                <a16:creationId xmlns:a16="http://schemas.microsoft.com/office/drawing/2014/main" id="{CB53FA6D-505E-8480-87DF-293C790F30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1316" y="1934109"/>
            <a:ext cx="4486770" cy="3172147"/>
          </a:xfrm>
          <a:prstGeom prst="rect">
            <a:avLst/>
          </a:prstGeom>
        </p:spPr>
      </p:pic>
    </p:spTree>
    <p:extLst>
      <p:ext uri="{BB962C8B-B14F-4D97-AF65-F5344CB8AC3E}">
        <p14:creationId xmlns:p14="http://schemas.microsoft.com/office/powerpoint/2010/main" val="1220354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85F5B-9FC0-CF4E-9D96-A1682AEDBE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E2DF8F-4F29-C77E-3601-B12ED37645EA}"/>
              </a:ext>
            </a:extLst>
          </p:cNvPr>
          <p:cNvSpPr>
            <a:spLocks noGrp="1"/>
          </p:cNvSpPr>
          <p:nvPr>
            <p:ph type="title"/>
          </p:nvPr>
        </p:nvSpPr>
        <p:spPr/>
        <p:txBody>
          <a:bodyPr/>
          <a:lstStyle/>
          <a:p>
            <a:r>
              <a:rPr lang="en-IN" dirty="0"/>
              <a:t>Publication Details</a:t>
            </a:r>
          </a:p>
        </p:txBody>
      </p:sp>
      <p:pic>
        <p:nvPicPr>
          <p:cNvPr id="6" name="Content Placeholder 5">
            <a:extLst>
              <a:ext uri="{FF2B5EF4-FFF2-40B4-BE49-F238E27FC236}">
                <a16:creationId xmlns:a16="http://schemas.microsoft.com/office/drawing/2014/main" id="{3CA387CC-FD7A-C526-D10D-E2B95D4B320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2800" y="1801830"/>
            <a:ext cx="4603025" cy="3254339"/>
          </a:xfrm>
        </p:spPr>
      </p:pic>
      <p:pic>
        <p:nvPicPr>
          <p:cNvPr id="9" name="Picture 8">
            <a:extLst>
              <a:ext uri="{FF2B5EF4-FFF2-40B4-BE49-F238E27FC236}">
                <a16:creationId xmlns:a16="http://schemas.microsoft.com/office/drawing/2014/main" id="{A184E56A-75EC-2228-00D2-985E53E0E4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6833" y="1801830"/>
            <a:ext cx="4603025" cy="3254339"/>
          </a:xfrm>
          <a:prstGeom prst="rect">
            <a:avLst/>
          </a:prstGeom>
        </p:spPr>
      </p:pic>
    </p:spTree>
    <p:extLst>
      <p:ext uri="{BB962C8B-B14F-4D97-AF65-F5344CB8AC3E}">
        <p14:creationId xmlns:p14="http://schemas.microsoft.com/office/powerpoint/2010/main" val="498837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2000" y="1116263"/>
            <a:ext cx="10668000" cy="4953000"/>
          </a:xfrm>
        </p:spPr>
        <p:txBody>
          <a:bodyPr vert="horz" lIns="91440" tIns="45720" rIns="91440" bIns="45720" rtlCol="0" anchor="ctr">
            <a:normAutofit/>
          </a:bodyPr>
          <a:lstStyle/>
          <a:p>
            <a:pPr marL="0" indent="0" algn="ctr">
              <a:buNone/>
            </a:pPr>
            <a:r>
              <a:rPr lang="en-GB" sz="6000">
                <a:latin typeface="Verdana"/>
                <a:ea typeface="Verdana"/>
              </a:rPr>
              <a:t>Thank You</a:t>
            </a:r>
            <a:endParaRPr lang="en-GB" sz="4400">
              <a:latin typeface="Verdana"/>
              <a:ea typeface="Verdana"/>
            </a:endParaRP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GB" dirty="0">
                <a:latin typeface="Verdana"/>
                <a:ea typeface="Verdana"/>
              </a:rPr>
              <a:t>In modern agriculture, timely identification and management of pests and diseases are critical to ensuring crop health and food security.</a:t>
            </a:r>
          </a:p>
          <a:p>
            <a:r>
              <a:rPr lang="en-GB" dirty="0">
                <a:latin typeface="Verdana"/>
                <a:ea typeface="Verdana"/>
              </a:rPr>
              <a:t>This project focuses on developing a </a:t>
            </a:r>
            <a:r>
              <a:rPr lang="en-GB" b="1" dirty="0">
                <a:latin typeface="Verdana"/>
                <a:ea typeface="Verdana"/>
              </a:rPr>
              <a:t>Crowdsourcing Platform</a:t>
            </a:r>
            <a:r>
              <a:rPr lang="en-GB" dirty="0">
                <a:latin typeface="Verdana"/>
                <a:ea typeface="Verdana"/>
              </a:rPr>
              <a:t> that enables farmers and agricultural experts to collaborate by sharing real-time information on pest and disease outbreaks. The platform will allow users to report pest or disease incidents from various regions, upload images, and provide descriptions.</a:t>
            </a:r>
          </a:p>
          <a:p>
            <a:r>
              <a:rPr lang="en-GB" dirty="0">
                <a:latin typeface="Verdana"/>
                <a:ea typeface="Verdana"/>
              </a:rPr>
              <a:t>By leveraging the power of crowdsourcing, this system aims to bridge the gap between remote farmers and agricultural expertise.</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p:txBody>
          <a:bodyPr vert="horz" lIns="91440" tIns="45720" rIns="91440" bIns="45720" rtlCol="0" anchor="t">
            <a:normAutofit/>
          </a:bodyPr>
          <a:lstStyle/>
          <a:p>
            <a:r>
              <a:rPr lang="en-GB" dirty="0">
                <a:latin typeface="Verdana"/>
                <a:ea typeface="Verdana"/>
              </a:rPr>
              <a:t>Plant pests and diseases are a significant threat to almost all major types of plants and global food security. Traditional inspection across different plant fields is time-consuming and impractical for a wider plantation size, thus reducing crop production.</a:t>
            </a:r>
            <a:endParaRPr lang="en-US" dirty="0"/>
          </a:p>
          <a:p>
            <a:r>
              <a:rPr lang="en-GB" dirty="0">
                <a:latin typeface="Verdana"/>
                <a:ea typeface="Verdana"/>
              </a:rPr>
              <a:t>Farmers are supposed to attain expert knowledge and thorough training to distinguish early plant pests or viral symptoms and take appropriate action to prevent disease continuity.</a:t>
            </a:r>
            <a:endParaRPr lang="en-GB" dirty="0"/>
          </a:p>
          <a:p>
            <a:r>
              <a:rPr lang="en-GB" dirty="0">
                <a:latin typeface="Verdana"/>
                <a:ea typeface="Verdana"/>
              </a:rPr>
              <a:t>Researchers have utilized many diverse methods for identifying plant diseases in addition to the more common machine learning and CNN-based approaches.</a:t>
            </a: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IN" dirty="0"/>
              <a:t>Research Gaps Identified</a:t>
            </a: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vert="horz" lIns="91440" tIns="45720" rIns="91440" bIns="45720" rtlCol="0" anchor="t">
            <a:normAutofit/>
          </a:bodyPr>
          <a:lstStyle/>
          <a:p>
            <a:r>
              <a:rPr lang="en-IN" b="1" dirty="0">
                <a:latin typeface="Verdana"/>
                <a:ea typeface="Verdana"/>
              </a:rPr>
              <a:t>Lack of Expertise in Contributors:</a:t>
            </a:r>
            <a:r>
              <a:rPr lang="en-IN" dirty="0">
                <a:latin typeface="Verdana"/>
                <a:ea typeface="Verdana"/>
              </a:rPr>
              <a:t> Since crowdsourcing relies on voluntary contributions from the public, the data submitted can vary in quality. Non-expert users might provide inaccurate or incomplete information, leading to false conclusions.</a:t>
            </a:r>
          </a:p>
          <a:p>
            <a:r>
              <a:rPr lang="en-IN" b="1" dirty="0">
                <a:latin typeface="Verdana"/>
                <a:ea typeface="Verdana"/>
              </a:rPr>
              <a:t>Limited Data Validation:</a:t>
            </a:r>
            <a:r>
              <a:rPr lang="en-IN" dirty="0">
                <a:latin typeface="Verdana"/>
                <a:ea typeface="Verdana"/>
              </a:rPr>
              <a:t> Existing methods often lack robust mechanisms for verifying the accuracy of the crowdsourced data. While some systems may use AI to filter data, false information can still slip through.</a:t>
            </a:r>
          </a:p>
          <a:p>
            <a:r>
              <a:rPr lang="en-IN" b="1" dirty="0">
                <a:latin typeface="Verdana"/>
                <a:ea typeface="Verdana"/>
              </a:rPr>
              <a:t>Time Lag in Data Processing:</a:t>
            </a:r>
            <a:r>
              <a:rPr lang="en-IN" dirty="0">
                <a:latin typeface="Verdana"/>
                <a:ea typeface="Verdana"/>
              </a:rPr>
              <a:t> Some crowdsourcing platforms are not designed for real-time data processing. This can lead to delays between when data is submitted and when it is analysed or acted upon.</a:t>
            </a: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GB" dirty="0">
                <a:latin typeface="Verdana"/>
                <a:ea typeface="Verdana"/>
              </a:rPr>
              <a:t>Develop a mobile application and a corresponding web portal for users (farmers, expertise, admins) to report pest or disease occurrences. The app would allow users to submit geotagged photos, descriptions of the problem, location data, additional data like crop type, symptoms or affected areas.</a:t>
            </a:r>
            <a:endParaRPr lang="en-US" dirty="0">
              <a:latin typeface="Verdana"/>
              <a:ea typeface="Verdana"/>
            </a:endParaRPr>
          </a:p>
          <a:p>
            <a:r>
              <a:rPr lang="en-GB" dirty="0">
                <a:latin typeface="Verdana"/>
                <a:ea typeface="Verdana"/>
              </a:rPr>
              <a:t>Provide contributors with user-friendly tutorials, visual guides, and resources to help them identify pests or diseases more accurately.</a:t>
            </a:r>
          </a:p>
          <a:p>
            <a:r>
              <a:rPr lang="en-GB" dirty="0">
                <a:latin typeface="Verdana"/>
                <a:ea typeface="Verdana"/>
              </a:rPr>
              <a:t>To address the issue of fake contributors, verification of submissions will be carried out by the admin. By implementing a manual verification process, the system ensures that only accurate and legitimate information is accepted, minimizing the impact of false reports.</a:t>
            </a:r>
            <a:endParaRPr lang="en-GB" dirty="0"/>
          </a:p>
          <a:p>
            <a:endParaRPr lang="en-GB" dirty="0"/>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Objectives</a:t>
            </a:r>
          </a:p>
        </p:txBody>
      </p:sp>
      <p:sp>
        <p:nvSpPr>
          <p:cNvPr id="3" name="Content Placeholder 2"/>
          <p:cNvSpPr>
            <a:spLocks noGrp="1"/>
          </p:cNvSpPr>
          <p:nvPr>
            <p:ph idx="1"/>
          </p:nvPr>
        </p:nvSpPr>
        <p:spPr/>
        <p:txBody>
          <a:bodyPr vert="horz" lIns="91440" tIns="45720" rIns="91440" bIns="45720" rtlCol="0" anchor="t">
            <a:normAutofit/>
          </a:bodyPr>
          <a:lstStyle/>
          <a:p>
            <a:r>
              <a:rPr lang="en-GB" b="1" dirty="0">
                <a:latin typeface="Verdana"/>
                <a:ea typeface="Verdana"/>
              </a:rPr>
              <a:t>Facilitate Real-time Reporting of Pests and Diseases:</a:t>
            </a:r>
            <a:r>
              <a:rPr lang="en-GB" dirty="0">
                <a:latin typeface="Verdana"/>
                <a:ea typeface="Verdana"/>
              </a:rPr>
              <a:t> Enable farmers and field workers to report pest and disease incidents in real-time, including uploading images and descriptions for accurate identification.</a:t>
            </a:r>
          </a:p>
          <a:p>
            <a:r>
              <a:rPr lang="en-GB" b="1" dirty="0">
                <a:latin typeface="Verdana"/>
                <a:ea typeface="Verdana"/>
              </a:rPr>
              <a:t>Create a Collaborative Knowledge Base : </a:t>
            </a:r>
            <a:r>
              <a:rPr lang="en-GB" dirty="0">
                <a:latin typeface="Verdana"/>
                <a:ea typeface="Verdana"/>
              </a:rPr>
              <a:t>To develop a centralized platform where users can contribute and access verified information about pest and disease occurrences,  forming a dynamic and localized knowledge repository.</a:t>
            </a:r>
            <a:endParaRPr lang="en-GB" dirty="0"/>
          </a:p>
          <a:p>
            <a:r>
              <a:rPr lang="en-GB" b="1" dirty="0">
                <a:latin typeface="Verdana"/>
                <a:ea typeface="Verdana"/>
              </a:rPr>
              <a:t>Provide Access to Expert Advice:</a:t>
            </a:r>
            <a:r>
              <a:rPr lang="en-GB" dirty="0">
                <a:latin typeface="Verdana"/>
                <a:ea typeface="Verdana"/>
              </a:rPr>
              <a:t> Incorporate a feature where agricultural experts can review reports and share best practices to help manage specific pest and disease issues.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&amp; Implementation</a:t>
            </a:r>
          </a:p>
        </p:txBody>
      </p:sp>
      <p:sp>
        <p:nvSpPr>
          <p:cNvPr id="3" name="Content Placeholder 2"/>
          <p:cNvSpPr>
            <a:spLocks noGrp="1"/>
          </p:cNvSpPr>
          <p:nvPr>
            <p:ph idx="1"/>
          </p:nvPr>
        </p:nvSpPr>
        <p:spPr/>
        <p:txBody>
          <a:bodyPr vert="horz" lIns="91440" tIns="45720" rIns="91440" bIns="45720" rtlCol="0" anchor="t">
            <a:normAutofit/>
          </a:bodyPr>
          <a:lstStyle/>
          <a:p>
            <a:r>
              <a:rPr lang="en-GB" b="1" dirty="0">
                <a:latin typeface="Verdana"/>
                <a:ea typeface="Verdana"/>
              </a:rPr>
              <a:t>Mobile Application: </a:t>
            </a:r>
            <a:endParaRPr lang="en-US" dirty="0"/>
          </a:p>
          <a:p>
            <a:pPr marL="0" indent="0">
              <a:buNone/>
            </a:pPr>
            <a:r>
              <a:rPr lang="en-GB" dirty="0">
                <a:latin typeface="Verdana"/>
                <a:ea typeface="Verdana"/>
              </a:rPr>
              <a:t> To develop a mobile app using android studio for farmers and     citizens to report sightings of diseases or pests.</a:t>
            </a:r>
            <a:endParaRPr lang="en-GB" dirty="0"/>
          </a:p>
          <a:p>
            <a:r>
              <a:rPr lang="en-GB" b="1" dirty="0">
                <a:latin typeface="Verdana"/>
                <a:ea typeface="Verdana"/>
              </a:rPr>
              <a:t>Geotagging:</a:t>
            </a:r>
            <a:r>
              <a:rPr lang="en-GB" dirty="0">
                <a:latin typeface="Verdana"/>
                <a:ea typeface="Verdana"/>
              </a:rPr>
              <a:t> </a:t>
            </a:r>
          </a:p>
          <a:p>
            <a:pPr marL="0" indent="0">
              <a:buNone/>
            </a:pPr>
            <a:r>
              <a:rPr lang="en-GB" dirty="0">
                <a:latin typeface="Verdana"/>
                <a:ea typeface="Verdana"/>
              </a:rPr>
              <a:t> Automatically captures the location of the report.</a:t>
            </a:r>
            <a:endParaRPr lang="en-GB" dirty="0"/>
          </a:p>
          <a:p>
            <a:r>
              <a:rPr lang="en-GB" b="1" dirty="0">
                <a:latin typeface="Verdana"/>
                <a:ea typeface="Verdana"/>
              </a:rPr>
              <a:t>Photo Upload:</a:t>
            </a:r>
            <a:endParaRPr lang="en-GB" dirty="0">
              <a:latin typeface="Verdana"/>
              <a:ea typeface="Verdana"/>
            </a:endParaRPr>
          </a:p>
          <a:p>
            <a:pPr marL="0" indent="0">
              <a:buNone/>
            </a:pPr>
            <a:r>
              <a:rPr lang="en-GB" dirty="0">
                <a:latin typeface="Verdana"/>
                <a:ea typeface="Verdana"/>
              </a:rPr>
              <a:t> Users can submit images of affected plants.</a:t>
            </a:r>
          </a:p>
          <a:p>
            <a:r>
              <a:rPr lang="en-GB" b="1" dirty="0">
                <a:latin typeface="Verdana"/>
                <a:ea typeface="Verdana"/>
              </a:rPr>
              <a:t>SMS-Based Reporting: </a:t>
            </a:r>
            <a:r>
              <a:rPr lang="en-GB" dirty="0">
                <a:latin typeface="Verdana"/>
                <a:ea typeface="Verdana"/>
              </a:rPr>
              <a:t>Useful in areas with limited internet access. Farmers can report  pest or disease incidents via SMS.</a:t>
            </a:r>
            <a:endParaRPr lang="en-GB" dirty="0"/>
          </a:p>
          <a:p>
            <a:endParaRPr lang="en-GB" dirty="0">
              <a:latin typeface="Verdana"/>
              <a:ea typeface="Verdana"/>
            </a:endParaRPr>
          </a:p>
          <a:p>
            <a:endParaRPr lang="en-GB" dirty="0">
              <a:latin typeface="Verdana"/>
              <a:ea typeface="Verdana"/>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GB" dirty="0"/>
              <a:t>System Design &amp; Implementation</a:t>
            </a:r>
            <a:endParaRPr lang="en-IN" dirty="0"/>
          </a:p>
        </p:txBody>
      </p:sp>
      <p:pic>
        <p:nvPicPr>
          <p:cNvPr id="4" name="Content Placeholder 3" descr="A diagram of a data flow&#10;&#10;Description automatically generated">
            <a:extLst>
              <a:ext uri="{FF2B5EF4-FFF2-40B4-BE49-F238E27FC236}">
                <a16:creationId xmlns:a16="http://schemas.microsoft.com/office/drawing/2014/main" id="{074FE4C4-9AE3-2912-417F-BFC0C1A1CF69}"/>
              </a:ext>
            </a:extLst>
          </p:cNvPr>
          <p:cNvPicPr>
            <a:picLocks noGrp="1" noChangeAspect="1"/>
          </p:cNvPicPr>
          <p:nvPr>
            <p:ph idx="1"/>
          </p:nvPr>
        </p:nvPicPr>
        <p:blipFill>
          <a:blip r:embed="rId2"/>
          <a:stretch>
            <a:fillRect/>
          </a:stretch>
        </p:blipFill>
        <p:spPr>
          <a:xfrm>
            <a:off x="3042917" y="1088572"/>
            <a:ext cx="6588765" cy="4952997"/>
          </a:xfr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GB" dirty="0"/>
              <a:t>System Design &amp; Implementation</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r>
              <a:rPr lang="en-IN" b="1">
                <a:latin typeface="Verdana"/>
                <a:ea typeface="Verdana"/>
              </a:rPr>
              <a:t>Mobile Application : </a:t>
            </a:r>
            <a:endParaRPr lang="en-US"/>
          </a:p>
          <a:p>
            <a:pPr lvl="1">
              <a:buFont typeface="Courier New" pitchFamily="34" charset="0"/>
              <a:buChar char="o"/>
            </a:pPr>
            <a:r>
              <a:rPr lang="en-IN">
                <a:latin typeface="Verdana"/>
                <a:ea typeface="Verdana"/>
              </a:rPr>
              <a:t>Android Studio</a:t>
            </a:r>
            <a:endParaRPr lang="en-IN" sz="2400"/>
          </a:p>
          <a:p>
            <a:r>
              <a:rPr lang="en-IN" b="1">
                <a:latin typeface="Verdana"/>
                <a:ea typeface="Verdana"/>
              </a:rPr>
              <a:t>Database :</a:t>
            </a:r>
            <a:r>
              <a:rPr lang="en-IN">
                <a:latin typeface="Verdana"/>
                <a:ea typeface="Verdana"/>
              </a:rPr>
              <a:t> </a:t>
            </a:r>
            <a:endParaRPr lang="en-IN"/>
          </a:p>
          <a:p>
            <a:pPr lvl="1">
              <a:buFont typeface="Courier New" pitchFamily="34" charset="0"/>
              <a:buChar char="o"/>
            </a:pPr>
            <a:r>
              <a:rPr lang="en-IN">
                <a:latin typeface="Verdana"/>
                <a:ea typeface="Verdana"/>
              </a:rPr>
              <a:t>MySQL Database</a:t>
            </a:r>
            <a:endParaRPr lang="en-IN"/>
          </a:p>
          <a:p>
            <a:r>
              <a:rPr lang="en-IN" b="1">
                <a:latin typeface="Verdana"/>
                <a:ea typeface="Verdana"/>
              </a:rPr>
              <a:t>Geo Location Services :</a:t>
            </a:r>
            <a:r>
              <a:rPr lang="en-IN">
                <a:latin typeface="Verdana"/>
                <a:ea typeface="Verdana"/>
              </a:rPr>
              <a:t> </a:t>
            </a:r>
            <a:endParaRPr lang="en-IN"/>
          </a:p>
          <a:p>
            <a:pPr lvl="1">
              <a:buFont typeface="Courier New" pitchFamily="34" charset="0"/>
              <a:buChar char="o"/>
            </a:pPr>
            <a:r>
              <a:rPr lang="en-IN">
                <a:latin typeface="Verdana"/>
                <a:ea typeface="Verdana"/>
              </a:rPr>
              <a:t>Google maps API</a:t>
            </a:r>
            <a:endParaRPr lang="en-IN" sz="2400"/>
          </a:p>
          <a:p>
            <a:r>
              <a:rPr lang="en-IN" b="1">
                <a:latin typeface="Verdana"/>
                <a:ea typeface="Verdana"/>
              </a:rPr>
              <a:t>Analytics and Reporting: </a:t>
            </a:r>
          </a:p>
          <a:p>
            <a:pPr lvl="1">
              <a:buFont typeface="Courier New" pitchFamily="34" charset="0"/>
              <a:buChar char="o"/>
            </a:pPr>
            <a:r>
              <a:rPr lang="en-IN">
                <a:latin typeface="Verdana"/>
                <a:ea typeface="Verdana"/>
              </a:rPr>
              <a:t>Power BI</a:t>
            </a:r>
            <a:endParaRPr lang="en-IN" b="1">
              <a:latin typeface="Verdana"/>
              <a:ea typeface="Verdana"/>
            </a:endParaRPr>
          </a:p>
          <a:p>
            <a:endParaRPr lang="en-IN"/>
          </a:p>
          <a:p>
            <a:endParaRPr lang="en-IN"/>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41</TotalTime>
  <Words>1296</Words>
  <Application>Microsoft Office PowerPoint</Application>
  <PresentationFormat>Widescreen</PresentationFormat>
  <Paragraphs>113</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Bookman Old Style</vt:lpstr>
      <vt:lpstr>Calibri</vt:lpstr>
      <vt:lpstr>Cambria</vt:lpstr>
      <vt:lpstr>Courier New</vt:lpstr>
      <vt:lpstr>Times New Roman</vt:lpstr>
      <vt:lpstr>Verdana</vt:lpstr>
      <vt:lpstr>Bioinformatics</vt:lpstr>
      <vt:lpstr>Crowd sourcing of diseases and pest information</vt:lpstr>
      <vt:lpstr>Introduction</vt:lpstr>
      <vt:lpstr>Literature Review</vt:lpstr>
      <vt:lpstr>Research Gaps Identified</vt:lpstr>
      <vt:lpstr>Proposed Methodology</vt:lpstr>
      <vt:lpstr>Objectives</vt:lpstr>
      <vt:lpstr>System Design &amp; Implementation</vt:lpstr>
      <vt:lpstr>System Design &amp; Implementation</vt:lpstr>
      <vt:lpstr>System Design &amp; Implementation</vt:lpstr>
      <vt:lpstr>Timeline of Project</vt:lpstr>
      <vt:lpstr>Outcomes/Results Obtained</vt:lpstr>
      <vt:lpstr>Conclusion</vt:lpstr>
      <vt:lpstr>References</vt:lpstr>
      <vt:lpstr>References</vt:lpstr>
      <vt:lpstr>Publication Details</vt:lpstr>
      <vt:lpstr>Publication Details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NEERUKONDA DURGA PRASAD</cp:lastModifiedBy>
  <cp:revision>69</cp:revision>
  <dcterms:created xsi:type="dcterms:W3CDTF">2023-03-16T03:26:27Z</dcterms:created>
  <dcterms:modified xsi:type="dcterms:W3CDTF">2025-01-21T15:40:44Z</dcterms:modified>
</cp:coreProperties>
</file>