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303" r:id="rId3"/>
    <p:sldId id="304" r:id="rId4"/>
    <p:sldId id="289" r:id="rId5"/>
    <p:sldId id="309" r:id="rId6"/>
    <p:sldId id="310" r:id="rId7"/>
    <p:sldId id="311" r:id="rId8"/>
    <p:sldId id="314" r:id="rId9"/>
    <p:sldId id="315" r:id="rId10"/>
    <p:sldId id="316" r:id="rId11"/>
    <p:sldId id="317" r:id="rId12"/>
    <p:sldId id="318" r:id="rId13"/>
    <p:sldId id="294" r:id="rId14"/>
    <p:sldId id="312" r:id="rId15"/>
    <p:sldId id="296" r:id="rId16"/>
    <p:sldId id="307" r:id="rId17"/>
    <p:sldId id="308" r:id="rId18"/>
    <p:sldId id="297" r:id="rId19"/>
    <p:sldId id="320" r:id="rId20"/>
    <p:sldId id="290" r:id="rId21"/>
    <p:sldId id="319" r:id="rId22"/>
    <p:sldId id="302" r:id="rId23"/>
    <p:sldId id="300"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153" autoAdjust="0"/>
  </p:normalViewPr>
  <p:slideViewPr>
    <p:cSldViewPr>
      <p:cViewPr varScale="1">
        <p:scale>
          <a:sx n="80" d="100"/>
          <a:sy n="80" d="100"/>
        </p:scale>
        <p:origin x="1037" y="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p>
            <a:fld id="{33A2C90A-54C3-41A8-AF93-0264F1887D4D}" type="datetimeFigureOut">
              <a:rPr lang="en-US" smtClean="0"/>
              <a:pPr/>
              <a:t>5/9/2022</a:t>
            </a:fld>
            <a:endParaRPr lang="en-US"/>
          </a:p>
        </p:txBody>
      </p:sp>
      <p:sp>
        <p:nvSpPr>
          <p:cNvPr id="20" name="Footer Placeholder 19"/>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407A659C-2FF9-4AD4-BC6E-2FCEAC6C286A}"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3A2C90A-54C3-41A8-AF93-0264F1887D4D}" type="datetimeFigureOut">
              <a:rPr lang="en-US" smtClean="0"/>
              <a:pPr/>
              <a:t>5/9/2022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A659C-2FF9-4AD4-BC6E-2FCEAC6C286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3A2C90A-54C3-41A8-AF93-0264F1887D4D}" type="datetimeFigureOut">
              <a:rPr lang="en-US" smtClean="0"/>
              <a:pPr/>
              <a:t>5/9/2022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A659C-2FF9-4AD4-BC6E-2FCEAC6C286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33A2C90A-54C3-41A8-AF93-0264F1887D4D}" type="datetimeFigureOut">
              <a:rPr lang="en-US" smtClean="0"/>
              <a:pPr/>
              <a:t>5/9/2022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A659C-2FF9-4AD4-BC6E-2FCEAC6C286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33A2C90A-54C3-41A8-AF93-0264F1887D4D}" type="datetimeFigureOut">
              <a:rPr lang="en-US" smtClean="0"/>
              <a:pPr/>
              <a:t>5/9/2022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A659C-2FF9-4AD4-BC6E-2FCEAC6C286A}"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3A2C90A-54C3-41A8-AF93-0264F1887D4D}" type="datetimeFigureOut">
              <a:rPr lang="en-US" smtClean="0"/>
              <a:pPr/>
              <a:t>5/9/2022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7A659C-2FF9-4AD4-BC6E-2FCEAC6C286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33A2C90A-54C3-41A8-AF93-0264F1887D4D}" type="datetimeFigureOut">
              <a:rPr lang="en-US" smtClean="0"/>
              <a:pPr/>
              <a:t>5/9/2022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7A659C-2FF9-4AD4-BC6E-2FCEAC6C286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33A2C90A-54C3-41A8-AF93-0264F1887D4D}" type="datetimeFigureOut">
              <a:rPr lang="en-US" smtClean="0"/>
              <a:pPr/>
              <a:t>5/9/2022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7A659C-2FF9-4AD4-BC6E-2FCEAC6C286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33A2C90A-54C3-41A8-AF93-0264F1887D4D}" type="datetimeFigureOut">
              <a:rPr lang="en-US" smtClean="0"/>
              <a:pPr/>
              <a:t>5/9/2022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7A659C-2FF9-4AD4-BC6E-2FCEAC6C286A}"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3A2C90A-54C3-41A8-AF93-0264F1887D4D}" type="datetimeFigureOut">
              <a:rPr lang="en-US" smtClean="0"/>
              <a:pPr/>
              <a:t>5/9/2022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7A659C-2FF9-4AD4-BC6E-2FCEAC6C286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33A2C90A-54C3-41A8-AF93-0264F1887D4D}" type="datetimeFigureOut">
              <a:rPr lang="en-US" smtClean="0"/>
              <a:pPr/>
              <a:t>5/9/2022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7A659C-2FF9-4AD4-BC6E-2FCEAC6C286A}"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33A2C90A-54C3-41A8-AF93-0264F1887D4D}" type="datetimeFigureOut">
              <a:rPr lang="en-US" smtClean="0"/>
              <a:pPr/>
              <a:t>5/9/2022</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407A659C-2FF9-4AD4-BC6E-2FCEAC6C286A}"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addyosmani.com/resources/essentialjsdesignpatterns/book/#modulepatternjavascrip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google.com/search?q=javascript+module+pattern"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47800" y="1676400"/>
            <a:ext cx="7391400" cy="1295400"/>
          </a:xfrm>
        </p:spPr>
        <p:txBody>
          <a:bodyPr/>
          <a:lstStyle/>
          <a:p>
            <a:pPr algn="ctr"/>
            <a:r>
              <a:rPr lang="en-US" dirty="0" smtClean="0"/>
              <a:t>Java Script Closures</a:t>
            </a:r>
            <a:endParaRPr lang="en-US" dirty="0"/>
          </a:p>
        </p:txBody>
      </p:sp>
      <p:pic>
        <p:nvPicPr>
          <p:cNvPr id="5" name="Picture 4" descr="js.jpg"/>
          <p:cNvPicPr>
            <a:picLocks noChangeAspect="1"/>
          </p:cNvPicPr>
          <p:nvPr/>
        </p:nvPicPr>
        <p:blipFill>
          <a:blip r:embed="rId2"/>
          <a:stretch>
            <a:fillRect/>
          </a:stretch>
        </p:blipFill>
        <p:spPr>
          <a:xfrm>
            <a:off x="4267200" y="609600"/>
            <a:ext cx="1554480" cy="1554480"/>
          </a:xfrm>
          <a:prstGeom prst="rect">
            <a:avLst/>
          </a:prstGeom>
        </p:spPr>
      </p:pic>
      <p:pic>
        <p:nvPicPr>
          <p:cNvPr id="3" name="Picture 2"/>
          <p:cNvPicPr>
            <a:picLocks noChangeAspect="1"/>
          </p:cNvPicPr>
          <p:nvPr/>
        </p:nvPicPr>
        <p:blipFill>
          <a:blip r:embed="rId3"/>
          <a:stretch>
            <a:fillRect/>
          </a:stretch>
        </p:blipFill>
        <p:spPr>
          <a:xfrm>
            <a:off x="3962400" y="3124200"/>
            <a:ext cx="2981325" cy="3138487"/>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smtClean="0"/>
              <a:t>Implementing Closures(2)</a:t>
            </a:r>
          </a:p>
        </p:txBody>
      </p:sp>
      <p:sp>
        <p:nvSpPr>
          <p:cNvPr id="4" name="TextBox 3"/>
          <p:cNvSpPr txBox="1">
            <a:spLocks noChangeArrowheads="1"/>
          </p:cNvSpPr>
          <p:nvPr/>
        </p:nvSpPr>
        <p:spPr bwMode="auto">
          <a:xfrm>
            <a:off x="1066800" y="1981200"/>
            <a:ext cx="4876800" cy="2554545"/>
          </a:xfrm>
          <a:prstGeom prst="rect">
            <a:avLst/>
          </a:prstGeom>
          <a:noFill/>
          <a:ln w="9525">
            <a:noFill/>
            <a:miter lim="800000"/>
            <a:headEnd/>
            <a:tailEnd/>
          </a:ln>
        </p:spPr>
        <p:txBody>
          <a:bodyPr wrap="square">
            <a:spAutoFit/>
          </a:bodyPr>
          <a:lstStyle/>
          <a:p>
            <a:pPr>
              <a:buFontTx/>
              <a:buNone/>
            </a:pPr>
            <a:r>
              <a:rPr lang="en-US" sz="2000">
                <a:solidFill>
                  <a:schemeClr val="tx1"/>
                </a:solidFill>
              </a:rPr>
              <a:t>function f(x) { </a:t>
            </a:r>
            <a:br>
              <a:rPr lang="en-US" sz="2000">
                <a:solidFill>
                  <a:schemeClr val="tx1"/>
                </a:solidFill>
              </a:rPr>
            </a:br>
            <a:r>
              <a:rPr lang="en-US" sz="2000">
                <a:solidFill>
                  <a:schemeClr val="tx1"/>
                </a:solidFill>
              </a:rPr>
              <a:t>   function g(y) { return x + y; };</a:t>
            </a:r>
          </a:p>
          <a:p>
            <a:pPr>
              <a:buFontTx/>
              <a:buNone/>
            </a:pPr>
            <a:r>
              <a:rPr lang="en-US" sz="2000">
                <a:solidFill>
                  <a:schemeClr val="tx1"/>
                </a:solidFill>
              </a:rPr>
              <a:t>   return g ;</a:t>
            </a:r>
          </a:p>
          <a:p>
            <a:pPr>
              <a:buFontTx/>
              <a:buNone/>
            </a:pPr>
            <a:r>
              <a:rPr lang="en-US" sz="2000">
                <a:solidFill>
                  <a:schemeClr val="tx1"/>
                </a:solidFill>
              </a:rPr>
              <a:t> }</a:t>
            </a:r>
          </a:p>
          <a:p>
            <a:pPr>
              <a:buFontTx/>
              <a:buNone/>
            </a:pPr>
            <a:r>
              <a:rPr lang="en-US" sz="2000">
                <a:solidFill>
                  <a:schemeClr val="tx1"/>
                </a:solidFill>
              </a:rPr>
              <a:t>var h = f(3);</a:t>
            </a:r>
          </a:p>
          <a:p>
            <a:pPr>
              <a:buFontTx/>
              <a:buNone/>
            </a:pPr>
            <a:r>
              <a:rPr lang="en-US" sz="2000">
                <a:solidFill>
                  <a:schemeClr val="tx1"/>
                </a:solidFill>
              </a:rPr>
              <a:t>var j  = f(4);</a:t>
            </a:r>
          </a:p>
          <a:p>
            <a:pPr>
              <a:buFontTx/>
              <a:buNone/>
            </a:pPr>
            <a:r>
              <a:rPr lang="en-US" sz="2000">
                <a:solidFill>
                  <a:schemeClr val="tx1"/>
                </a:solidFill>
              </a:rPr>
              <a:t>var z = h(5);</a:t>
            </a:r>
          </a:p>
          <a:p>
            <a:pPr>
              <a:buFontTx/>
              <a:buNone/>
            </a:pPr>
            <a:r>
              <a:rPr lang="en-US" sz="2000">
                <a:solidFill>
                  <a:schemeClr val="tx1"/>
                </a:solidFill>
              </a:rPr>
              <a:t>var w = j(7);</a:t>
            </a:r>
          </a:p>
        </p:txBody>
      </p:sp>
      <p:sp>
        <p:nvSpPr>
          <p:cNvPr id="7" name="Oval 6"/>
          <p:cNvSpPr/>
          <p:nvPr/>
        </p:nvSpPr>
        <p:spPr>
          <a:xfrm>
            <a:off x="3373192" y="3352800"/>
            <a:ext cx="1579808"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r>
              <a:rPr lang="en-US" dirty="0">
                <a:solidFill>
                  <a:schemeClr val="tx1"/>
                </a:solidFill>
              </a:rPr>
              <a:t>global</a:t>
            </a:r>
          </a:p>
        </p:txBody>
      </p:sp>
      <p:cxnSp>
        <p:nvCxnSpPr>
          <p:cNvPr id="10" name="Straight Arrow Connector 9"/>
          <p:cNvCxnSpPr/>
          <p:nvPr/>
        </p:nvCxnSpPr>
        <p:spPr>
          <a:xfrm>
            <a:off x="4975538" y="3581400"/>
            <a:ext cx="35846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798" name="TextBox 10"/>
          <p:cNvSpPr txBox="1">
            <a:spLocks noChangeArrowheads="1"/>
          </p:cNvSpPr>
          <p:nvPr/>
        </p:nvSpPr>
        <p:spPr bwMode="auto">
          <a:xfrm>
            <a:off x="4899338" y="3200400"/>
            <a:ext cx="206062" cy="369332"/>
          </a:xfrm>
          <a:prstGeom prst="rect">
            <a:avLst/>
          </a:prstGeom>
          <a:noFill/>
          <a:ln w="9525">
            <a:noFill/>
            <a:miter lim="800000"/>
            <a:headEnd/>
            <a:tailEnd/>
          </a:ln>
        </p:spPr>
        <p:txBody>
          <a:bodyPr wrap="square">
            <a:spAutoFit/>
          </a:bodyPr>
          <a:lstStyle/>
          <a:p>
            <a:pPr>
              <a:buFontTx/>
              <a:buNone/>
            </a:pPr>
            <a:r>
              <a:rPr lang="en-US">
                <a:solidFill>
                  <a:schemeClr val="tx1"/>
                </a:solidFill>
              </a:rPr>
              <a:t>h</a:t>
            </a:r>
          </a:p>
        </p:txBody>
      </p:sp>
      <p:sp>
        <p:nvSpPr>
          <p:cNvPr id="33799" name="TextBox 15"/>
          <p:cNvSpPr txBox="1">
            <a:spLocks noChangeArrowheads="1"/>
          </p:cNvSpPr>
          <p:nvPr/>
        </p:nvSpPr>
        <p:spPr bwMode="auto">
          <a:xfrm>
            <a:off x="3657600" y="4343400"/>
            <a:ext cx="1579808" cy="369332"/>
          </a:xfrm>
          <a:prstGeom prst="rect">
            <a:avLst/>
          </a:prstGeom>
          <a:noFill/>
          <a:ln w="9525">
            <a:noFill/>
            <a:miter lim="800000"/>
            <a:headEnd/>
            <a:tailEnd/>
          </a:ln>
        </p:spPr>
        <p:txBody>
          <a:bodyPr wrap="square">
            <a:spAutoFit/>
          </a:bodyPr>
          <a:lstStyle/>
          <a:p>
            <a:pPr>
              <a:buFontTx/>
              <a:buNone/>
            </a:pPr>
            <a:r>
              <a:rPr lang="en-US" dirty="0">
                <a:solidFill>
                  <a:schemeClr val="tx1"/>
                </a:solidFill>
              </a:rPr>
              <a:t>undefined</a:t>
            </a:r>
          </a:p>
        </p:txBody>
      </p:sp>
      <p:sp>
        <p:nvSpPr>
          <p:cNvPr id="33800" name="TextBox 16"/>
          <p:cNvSpPr txBox="1">
            <a:spLocks noChangeArrowheads="1"/>
          </p:cNvSpPr>
          <p:nvPr/>
        </p:nvSpPr>
        <p:spPr bwMode="auto">
          <a:xfrm>
            <a:off x="2590800" y="4191000"/>
            <a:ext cx="1579808" cy="369332"/>
          </a:xfrm>
          <a:prstGeom prst="rect">
            <a:avLst/>
          </a:prstGeom>
          <a:noFill/>
          <a:ln w="9525">
            <a:noFill/>
            <a:miter lim="800000"/>
            <a:headEnd/>
            <a:tailEnd/>
          </a:ln>
        </p:spPr>
        <p:txBody>
          <a:bodyPr wrap="square">
            <a:spAutoFit/>
          </a:bodyPr>
          <a:lstStyle/>
          <a:p>
            <a:pPr>
              <a:buFontTx/>
              <a:buNone/>
            </a:pPr>
            <a:r>
              <a:rPr lang="en-US" dirty="0">
                <a:solidFill>
                  <a:schemeClr val="tx1"/>
                </a:solidFill>
              </a:rPr>
              <a:t>undefined</a:t>
            </a:r>
          </a:p>
        </p:txBody>
      </p:sp>
      <p:cxnSp>
        <p:nvCxnSpPr>
          <p:cNvPr id="19" name="Straight Arrow Connector 18"/>
          <p:cNvCxnSpPr>
            <a:stCxn id="7" idx="5"/>
          </p:cNvCxnSpPr>
          <p:nvPr/>
        </p:nvCxnSpPr>
        <p:spPr>
          <a:xfrm rot="16200000" flipH="1">
            <a:off x="4589507" y="3940220"/>
            <a:ext cx="952828" cy="6885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7" idx="3"/>
            <a:endCxn id="33800" idx="0"/>
          </p:cNvCxnSpPr>
          <p:nvPr/>
        </p:nvCxnSpPr>
        <p:spPr>
          <a:xfrm rot="5400000">
            <a:off x="3301170" y="3887619"/>
            <a:ext cx="382915" cy="2238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7" idx="4"/>
            <a:endCxn id="33805" idx="2"/>
          </p:cNvCxnSpPr>
          <p:nvPr/>
        </p:nvCxnSpPr>
        <p:spPr>
          <a:xfrm rot="5400000">
            <a:off x="3902767" y="4071403"/>
            <a:ext cx="445532" cy="751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804" name="TextBox 25"/>
          <p:cNvSpPr txBox="1">
            <a:spLocks noChangeArrowheads="1"/>
          </p:cNvSpPr>
          <p:nvPr/>
        </p:nvSpPr>
        <p:spPr bwMode="auto">
          <a:xfrm>
            <a:off x="4975538" y="4038600"/>
            <a:ext cx="206062" cy="369332"/>
          </a:xfrm>
          <a:prstGeom prst="rect">
            <a:avLst/>
          </a:prstGeom>
          <a:noFill/>
          <a:ln w="9525">
            <a:noFill/>
            <a:miter lim="800000"/>
            <a:headEnd/>
            <a:tailEnd/>
          </a:ln>
        </p:spPr>
        <p:txBody>
          <a:bodyPr wrap="square">
            <a:spAutoFit/>
          </a:bodyPr>
          <a:lstStyle/>
          <a:p>
            <a:pPr>
              <a:buFontTx/>
              <a:buNone/>
            </a:pPr>
            <a:r>
              <a:rPr lang="en-US">
                <a:solidFill>
                  <a:schemeClr val="tx1"/>
                </a:solidFill>
              </a:rPr>
              <a:t>j</a:t>
            </a:r>
          </a:p>
        </p:txBody>
      </p:sp>
      <p:sp>
        <p:nvSpPr>
          <p:cNvPr id="33805" name="TextBox 26"/>
          <p:cNvSpPr txBox="1">
            <a:spLocks noChangeArrowheads="1"/>
          </p:cNvSpPr>
          <p:nvPr/>
        </p:nvSpPr>
        <p:spPr bwMode="auto">
          <a:xfrm>
            <a:off x="3984938" y="3962400"/>
            <a:ext cx="206062" cy="369332"/>
          </a:xfrm>
          <a:prstGeom prst="rect">
            <a:avLst/>
          </a:prstGeom>
          <a:noFill/>
          <a:ln w="9525">
            <a:noFill/>
            <a:miter lim="800000"/>
            <a:headEnd/>
            <a:tailEnd/>
          </a:ln>
        </p:spPr>
        <p:txBody>
          <a:bodyPr wrap="square">
            <a:spAutoFit/>
          </a:bodyPr>
          <a:lstStyle/>
          <a:p>
            <a:pPr>
              <a:buFontTx/>
              <a:buNone/>
            </a:pPr>
            <a:r>
              <a:rPr lang="en-US">
                <a:solidFill>
                  <a:schemeClr val="tx1"/>
                </a:solidFill>
              </a:rPr>
              <a:t>z</a:t>
            </a:r>
          </a:p>
        </p:txBody>
      </p:sp>
      <p:sp>
        <p:nvSpPr>
          <p:cNvPr id="33806" name="TextBox 27"/>
          <p:cNvSpPr txBox="1">
            <a:spLocks noChangeArrowheads="1"/>
          </p:cNvSpPr>
          <p:nvPr/>
        </p:nvSpPr>
        <p:spPr bwMode="auto">
          <a:xfrm>
            <a:off x="3070538" y="3733800"/>
            <a:ext cx="206062" cy="369332"/>
          </a:xfrm>
          <a:prstGeom prst="rect">
            <a:avLst/>
          </a:prstGeom>
          <a:noFill/>
          <a:ln w="9525">
            <a:noFill/>
            <a:miter lim="800000"/>
            <a:headEnd/>
            <a:tailEnd/>
          </a:ln>
        </p:spPr>
        <p:txBody>
          <a:bodyPr wrap="square">
            <a:spAutoFit/>
          </a:bodyPr>
          <a:lstStyle/>
          <a:p>
            <a:pPr>
              <a:buFontTx/>
              <a:buNone/>
            </a:pPr>
            <a:r>
              <a:rPr lang="en-US">
                <a:solidFill>
                  <a:schemeClr val="tx1"/>
                </a:solidFill>
              </a:rPr>
              <a:t>w</a:t>
            </a:r>
          </a:p>
        </p:txBody>
      </p:sp>
      <p:sp>
        <p:nvSpPr>
          <p:cNvPr id="18" name="Oval 17"/>
          <p:cNvSpPr/>
          <p:nvPr/>
        </p:nvSpPr>
        <p:spPr>
          <a:xfrm>
            <a:off x="5354392" y="3352800"/>
            <a:ext cx="1579808"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r>
              <a:rPr lang="en-US" dirty="0">
                <a:solidFill>
                  <a:schemeClr val="tx1"/>
                </a:solidFill>
              </a:rPr>
              <a:t>f</a:t>
            </a:r>
          </a:p>
        </p:txBody>
      </p:sp>
      <p:sp>
        <p:nvSpPr>
          <p:cNvPr id="20" name="Oval 19"/>
          <p:cNvSpPr/>
          <p:nvPr/>
        </p:nvSpPr>
        <p:spPr>
          <a:xfrm>
            <a:off x="7335592" y="2971800"/>
            <a:ext cx="1579808"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r>
              <a:rPr lang="en-US" dirty="0">
                <a:solidFill>
                  <a:schemeClr val="tx1"/>
                </a:solidFill>
              </a:rPr>
              <a:t>3</a:t>
            </a:r>
          </a:p>
        </p:txBody>
      </p:sp>
      <p:sp>
        <p:nvSpPr>
          <p:cNvPr id="21" name="Oval 20"/>
          <p:cNvSpPr/>
          <p:nvPr/>
        </p:nvSpPr>
        <p:spPr>
          <a:xfrm>
            <a:off x="7335592" y="3733800"/>
            <a:ext cx="1579808"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r>
              <a:rPr lang="en-US" dirty="0">
                <a:solidFill>
                  <a:schemeClr val="tx1"/>
                </a:solidFill>
              </a:rPr>
              <a:t>…</a:t>
            </a:r>
          </a:p>
        </p:txBody>
      </p:sp>
      <p:cxnSp>
        <p:nvCxnSpPr>
          <p:cNvPr id="24" name="Straight Arrow Connector 23"/>
          <p:cNvCxnSpPr>
            <a:stCxn id="18" idx="7"/>
            <a:endCxn id="20" idx="2"/>
          </p:cNvCxnSpPr>
          <p:nvPr/>
        </p:nvCxnSpPr>
        <p:spPr>
          <a:xfrm rot="5400000" flipH="1" flipV="1">
            <a:off x="6923010" y="3018333"/>
            <a:ext cx="192415" cy="6327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811" name="TextBox 28"/>
          <p:cNvSpPr txBox="1">
            <a:spLocks noChangeArrowheads="1"/>
          </p:cNvSpPr>
          <p:nvPr/>
        </p:nvSpPr>
        <p:spPr bwMode="auto">
          <a:xfrm>
            <a:off x="6728138" y="2967038"/>
            <a:ext cx="206062" cy="369332"/>
          </a:xfrm>
          <a:prstGeom prst="rect">
            <a:avLst/>
          </a:prstGeom>
          <a:noFill/>
          <a:ln w="9525">
            <a:noFill/>
            <a:miter lim="800000"/>
            <a:headEnd/>
            <a:tailEnd/>
          </a:ln>
        </p:spPr>
        <p:txBody>
          <a:bodyPr wrap="square">
            <a:spAutoFit/>
          </a:bodyPr>
          <a:lstStyle/>
          <a:p>
            <a:pPr>
              <a:buFontTx/>
              <a:buNone/>
            </a:pPr>
            <a:r>
              <a:rPr lang="en-US">
                <a:solidFill>
                  <a:schemeClr val="tx1"/>
                </a:solidFill>
              </a:rPr>
              <a:t>x</a:t>
            </a:r>
          </a:p>
        </p:txBody>
      </p:sp>
      <p:cxnSp>
        <p:nvCxnSpPr>
          <p:cNvPr id="31" name="Straight Arrow Connector 30"/>
          <p:cNvCxnSpPr>
            <a:stCxn id="18" idx="5"/>
            <a:endCxn id="21" idx="2"/>
          </p:cNvCxnSpPr>
          <p:nvPr/>
        </p:nvCxnSpPr>
        <p:spPr>
          <a:xfrm rot="16200000" flipH="1">
            <a:off x="6923010" y="3587917"/>
            <a:ext cx="192415" cy="6327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813" name="TextBox 31"/>
          <p:cNvSpPr txBox="1">
            <a:spLocks noChangeArrowheads="1"/>
          </p:cNvSpPr>
          <p:nvPr/>
        </p:nvSpPr>
        <p:spPr bwMode="auto">
          <a:xfrm>
            <a:off x="6880538" y="3733800"/>
            <a:ext cx="206062" cy="369332"/>
          </a:xfrm>
          <a:prstGeom prst="rect">
            <a:avLst/>
          </a:prstGeom>
          <a:noFill/>
          <a:ln w="9525">
            <a:noFill/>
            <a:miter lim="800000"/>
            <a:headEnd/>
            <a:tailEnd/>
          </a:ln>
        </p:spPr>
        <p:txBody>
          <a:bodyPr wrap="square">
            <a:spAutoFit/>
          </a:bodyPr>
          <a:lstStyle/>
          <a:p>
            <a:pPr>
              <a:buFontTx/>
              <a:buNone/>
            </a:pPr>
            <a:r>
              <a:rPr lang="en-US">
                <a:solidFill>
                  <a:schemeClr val="tx1"/>
                </a:solidFill>
              </a:rPr>
              <a:t>g</a:t>
            </a:r>
          </a:p>
        </p:txBody>
      </p:sp>
      <p:sp>
        <p:nvSpPr>
          <p:cNvPr id="30" name="Oval 29"/>
          <p:cNvSpPr/>
          <p:nvPr/>
        </p:nvSpPr>
        <p:spPr>
          <a:xfrm>
            <a:off x="4973392" y="4767263"/>
            <a:ext cx="1579808"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r>
              <a:rPr lang="en-US" dirty="0">
                <a:solidFill>
                  <a:schemeClr val="tx1"/>
                </a:solidFill>
              </a:rPr>
              <a:t>f</a:t>
            </a:r>
          </a:p>
        </p:txBody>
      </p:sp>
      <p:sp>
        <p:nvSpPr>
          <p:cNvPr id="33" name="Oval 32"/>
          <p:cNvSpPr/>
          <p:nvPr/>
        </p:nvSpPr>
        <p:spPr>
          <a:xfrm>
            <a:off x="6954592" y="4386263"/>
            <a:ext cx="1579808"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r>
              <a:rPr lang="en-US" dirty="0">
                <a:solidFill>
                  <a:schemeClr val="tx1"/>
                </a:solidFill>
              </a:rPr>
              <a:t>4</a:t>
            </a:r>
          </a:p>
        </p:txBody>
      </p:sp>
      <p:sp>
        <p:nvSpPr>
          <p:cNvPr id="34" name="Oval 33"/>
          <p:cNvSpPr/>
          <p:nvPr/>
        </p:nvSpPr>
        <p:spPr>
          <a:xfrm>
            <a:off x="6954592" y="5148263"/>
            <a:ext cx="1579808"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r>
              <a:rPr lang="en-US" dirty="0">
                <a:solidFill>
                  <a:schemeClr val="tx1"/>
                </a:solidFill>
              </a:rPr>
              <a:t>…</a:t>
            </a:r>
          </a:p>
        </p:txBody>
      </p:sp>
      <p:cxnSp>
        <p:nvCxnSpPr>
          <p:cNvPr id="35" name="Straight Arrow Connector 34"/>
          <p:cNvCxnSpPr>
            <a:stCxn id="30" idx="7"/>
            <a:endCxn id="33" idx="2"/>
          </p:cNvCxnSpPr>
          <p:nvPr/>
        </p:nvCxnSpPr>
        <p:spPr>
          <a:xfrm rot="5400000" flipH="1" flipV="1">
            <a:off x="6542010" y="4432796"/>
            <a:ext cx="192415" cy="6327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818" name="TextBox 35"/>
          <p:cNvSpPr txBox="1">
            <a:spLocks noChangeArrowheads="1"/>
          </p:cNvSpPr>
          <p:nvPr/>
        </p:nvSpPr>
        <p:spPr bwMode="auto">
          <a:xfrm>
            <a:off x="6347138" y="4381500"/>
            <a:ext cx="206062" cy="369332"/>
          </a:xfrm>
          <a:prstGeom prst="rect">
            <a:avLst/>
          </a:prstGeom>
          <a:noFill/>
          <a:ln w="9525">
            <a:noFill/>
            <a:miter lim="800000"/>
            <a:headEnd/>
            <a:tailEnd/>
          </a:ln>
        </p:spPr>
        <p:txBody>
          <a:bodyPr wrap="square">
            <a:spAutoFit/>
          </a:bodyPr>
          <a:lstStyle/>
          <a:p>
            <a:pPr>
              <a:buFontTx/>
              <a:buNone/>
            </a:pPr>
            <a:r>
              <a:rPr lang="en-US">
                <a:solidFill>
                  <a:schemeClr val="tx1"/>
                </a:solidFill>
              </a:rPr>
              <a:t>x</a:t>
            </a:r>
          </a:p>
        </p:txBody>
      </p:sp>
      <p:cxnSp>
        <p:nvCxnSpPr>
          <p:cNvPr id="37" name="Straight Arrow Connector 36"/>
          <p:cNvCxnSpPr>
            <a:stCxn id="30" idx="5"/>
            <a:endCxn id="34" idx="2"/>
          </p:cNvCxnSpPr>
          <p:nvPr/>
        </p:nvCxnSpPr>
        <p:spPr>
          <a:xfrm rot="16200000" flipH="1">
            <a:off x="6542010" y="5002380"/>
            <a:ext cx="192415" cy="6327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820" name="TextBox 37"/>
          <p:cNvSpPr txBox="1">
            <a:spLocks noChangeArrowheads="1"/>
          </p:cNvSpPr>
          <p:nvPr/>
        </p:nvSpPr>
        <p:spPr bwMode="auto">
          <a:xfrm>
            <a:off x="6347138" y="5148263"/>
            <a:ext cx="206062" cy="369332"/>
          </a:xfrm>
          <a:prstGeom prst="rect">
            <a:avLst/>
          </a:prstGeom>
          <a:noFill/>
          <a:ln w="9525">
            <a:noFill/>
            <a:miter lim="800000"/>
            <a:headEnd/>
            <a:tailEnd/>
          </a:ln>
        </p:spPr>
        <p:txBody>
          <a:bodyPr wrap="square">
            <a:spAutoFit/>
          </a:bodyPr>
          <a:lstStyle/>
          <a:p>
            <a:pPr>
              <a:buFontTx/>
              <a:buNone/>
            </a:pPr>
            <a:r>
              <a:rPr lang="en-US">
                <a:solidFill>
                  <a:schemeClr val="tx1"/>
                </a:solidFill>
              </a:rPr>
              <a:t>g</a:t>
            </a:r>
          </a:p>
        </p:txBody>
      </p:sp>
    </p:spTree>
    <p:extLst>
      <p:ext uri="{BB962C8B-B14F-4D97-AF65-F5344CB8AC3E}">
        <p14:creationId xmlns:p14="http://schemas.microsoft.com/office/powerpoint/2010/main" val="1345633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mph" presetSubtype="2" fill="hold" nodeType="clickEffect">
                                  <p:stCondLst>
                                    <p:cond delay="0"/>
                                  </p:stCondLst>
                                  <p:childTnLst>
                                    <p:anim to="1.5" calcmode="lin" valueType="num">
                                      <p:cBhvr override="childStyle">
                                        <p:cTn id="6" dur="2000" fill="hold"/>
                                        <p:tgtEl>
                                          <p:spTgt spid="4">
                                            <p:txEl>
                                              <p:pRg st="5" end="5"/>
                                            </p:txEl>
                                          </p:spTgt>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smtClean="0"/>
              <a:t>Implementing Closures(3)</a:t>
            </a:r>
          </a:p>
        </p:txBody>
      </p:sp>
      <p:sp>
        <p:nvSpPr>
          <p:cNvPr id="4" name="TextBox 3"/>
          <p:cNvSpPr txBox="1">
            <a:spLocks noChangeArrowheads="1"/>
          </p:cNvSpPr>
          <p:nvPr/>
        </p:nvSpPr>
        <p:spPr bwMode="auto">
          <a:xfrm>
            <a:off x="1066800" y="1752600"/>
            <a:ext cx="4953000" cy="2554545"/>
          </a:xfrm>
          <a:prstGeom prst="rect">
            <a:avLst/>
          </a:prstGeom>
          <a:noFill/>
          <a:ln w="9525">
            <a:noFill/>
            <a:miter lim="800000"/>
            <a:headEnd/>
            <a:tailEnd/>
          </a:ln>
        </p:spPr>
        <p:txBody>
          <a:bodyPr wrap="square">
            <a:spAutoFit/>
          </a:bodyPr>
          <a:lstStyle/>
          <a:p>
            <a:pPr>
              <a:buFontTx/>
              <a:buNone/>
            </a:pPr>
            <a:r>
              <a:rPr lang="en-US" sz="2000">
                <a:solidFill>
                  <a:schemeClr val="tx1"/>
                </a:solidFill>
              </a:rPr>
              <a:t>function f(x) { </a:t>
            </a:r>
            <a:br>
              <a:rPr lang="en-US" sz="2000">
                <a:solidFill>
                  <a:schemeClr val="tx1"/>
                </a:solidFill>
              </a:rPr>
            </a:br>
            <a:r>
              <a:rPr lang="en-US" sz="2000">
                <a:solidFill>
                  <a:schemeClr val="tx1"/>
                </a:solidFill>
              </a:rPr>
              <a:t>   function g(y) { return x + y; };</a:t>
            </a:r>
          </a:p>
          <a:p>
            <a:pPr>
              <a:buFontTx/>
              <a:buNone/>
            </a:pPr>
            <a:r>
              <a:rPr lang="en-US" sz="2000">
                <a:solidFill>
                  <a:schemeClr val="tx1"/>
                </a:solidFill>
              </a:rPr>
              <a:t>   return g ;</a:t>
            </a:r>
          </a:p>
          <a:p>
            <a:pPr>
              <a:buFontTx/>
              <a:buNone/>
            </a:pPr>
            <a:r>
              <a:rPr lang="en-US" sz="2000">
                <a:solidFill>
                  <a:schemeClr val="tx1"/>
                </a:solidFill>
              </a:rPr>
              <a:t> }</a:t>
            </a:r>
          </a:p>
          <a:p>
            <a:pPr>
              <a:buFontTx/>
              <a:buNone/>
            </a:pPr>
            <a:r>
              <a:rPr lang="en-US" sz="2000">
                <a:solidFill>
                  <a:schemeClr val="tx1"/>
                </a:solidFill>
              </a:rPr>
              <a:t>var h = f(3);</a:t>
            </a:r>
          </a:p>
          <a:p>
            <a:pPr>
              <a:buFontTx/>
              <a:buNone/>
            </a:pPr>
            <a:r>
              <a:rPr lang="en-US" sz="2000">
                <a:solidFill>
                  <a:schemeClr val="tx1"/>
                </a:solidFill>
              </a:rPr>
              <a:t>var j  = f(4);</a:t>
            </a:r>
          </a:p>
          <a:p>
            <a:pPr>
              <a:buFontTx/>
              <a:buNone/>
            </a:pPr>
            <a:r>
              <a:rPr lang="en-US" sz="2000">
                <a:solidFill>
                  <a:schemeClr val="tx1"/>
                </a:solidFill>
              </a:rPr>
              <a:t>var z = h(5);</a:t>
            </a:r>
          </a:p>
          <a:p>
            <a:pPr>
              <a:buFontTx/>
              <a:buNone/>
            </a:pPr>
            <a:r>
              <a:rPr lang="en-US" sz="2000">
                <a:solidFill>
                  <a:schemeClr val="tx1"/>
                </a:solidFill>
              </a:rPr>
              <a:t>var w = j(7);</a:t>
            </a:r>
          </a:p>
        </p:txBody>
      </p:sp>
      <p:sp>
        <p:nvSpPr>
          <p:cNvPr id="7" name="Oval 6"/>
          <p:cNvSpPr/>
          <p:nvPr/>
        </p:nvSpPr>
        <p:spPr>
          <a:xfrm>
            <a:off x="3424706" y="3124200"/>
            <a:ext cx="1604493"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r>
              <a:rPr lang="en-US" dirty="0">
                <a:solidFill>
                  <a:schemeClr val="tx1"/>
                </a:solidFill>
              </a:rPr>
              <a:t>global</a:t>
            </a:r>
          </a:p>
        </p:txBody>
      </p:sp>
      <p:cxnSp>
        <p:nvCxnSpPr>
          <p:cNvPr id="10" name="Straight Arrow Connector 9"/>
          <p:cNvCxnSpPr/>
          <p:nvPr/>
        </p:nvCxnSpPr>
        <p:spPr>
          <a:xfrm>
            <a:off x="5048518" y="3352800"/>
            <a:ext cx="36168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822" name="TextBox 10"/>
          <p:cNvSpPr txBox="1">
            <a:spLocks noChangeArrowheads="1"/>
          </p:cNvSpPr>
          <p:nvPr/>
        </p:nvSpPr>
        <p:spPr bwMode="auto">
          <a:xfrm>
            <a:off x="4972318" y="2971800"/>
            <a:ext cx="209282" cy="369332"/>
          </a:xfrm>
          <a:prstGeom prst="rect">
            <a:avLst/>
          </a:prstGeom>
          <a:noFill/>
          <a:ln w="9525">
            <a:noFill/>
            <a:miter lim="800000"/>
            <a:headEnd/>
            <a:tailEnd/>
          </a:ln>
        </p:spPr>
        <p:txBody>
          <a:bodyPr wrap="square">
            <a:spAutoFit/>
          </a:bodyPr>
          <a:lstStyle/>
          <a:p>
            <a:pPr>
              <a:buFontTx/>
              <a:buNone/>
            </a:pPr>
            <a:r>
              <a:rPr lang="en-US">
                <a:solidFill>
                  <a:schemeClr val="tx1"/>
                </a:solidFill>
              </a:rPr>
              <a:t>h</a:t>
            </a:r>
          </a:p>
        </p:txBody>
      </p:sp>
      <p:sp>
        <p:nvSpPr>
          <p:cNvPr id="34823" name="TextBox 15"/>
          <p:cNvSpPr txBox="1">
            <a:spLocks noChangeArrowheads="1"/>
          </p:cNvSpPr>
          <p:nvPr/>
        </p:nvSpPr>
        <p:spPr bwMode="auto">
          <a:xfrm>
            <a:off x="3429000" y="4038600"/>
            <a:ext cx="1604493" cy="369332"/>
          </a:xfrm>
          <a:prstGeom prst="rect">
            <a:avLst/>
          </a:prstGeom>
          <a:noFill/>
          <a:ln w="9525">
            <a:noFill/>
            <a:miter lim="800000"/>
            <a:headEnd/>
            <a:tailEnd/>
          </a:ln>
        </p:spPr>
        <p:txBody>
          <a:bodyPr wrap="square">
            <a:spAutoFit/>
          </a:bodyPr>
          <a:lstStyle/>
          <a:p>
            <a:pPr algn="ctr">
              <a:buFontTx/>
              <a:buNone/>
            </a:pPr>
            <a:r>
              <a:rPr lang="en-US" dirty="0">
                <a:solidFill>
                  <a:schemeClr val="tx1"/>
                </a:solidFill>
              </a:rPr>
              <a:t>8</a:t>
            </a:r>
          </a:p>
        </p:txBody>
      </p:sp>
      <p:sp>
        <p:nvSpPr>
          <p:cNvPr id="34824" name="TextBox 16"/>
          <p:cNvSpPr txBox="1">
            <a:spLocks noChangeArrowheads="1"/>
          </p:cNvSpPr>
          <p:nvPr/>
        </p:nvSpPr>
        <p:spPr bwMode="auto">
          <a:xfrm>
            <a:off x="2819400" y="3962400"/>
            <a:ext cx="1147294" cy="369332"/>
          </a:xfrm>
          <a:prstGeom prst="rect">
            <a:avLst/>
          </a:prstGeom>
          <a:noFill/>
          <a:ln w="9525">
            <a:noFill/>
            <a:miter lim="800000"/>
            <a:headEnd/>
            <a:tailEnd/>
          </a:ln>
        </p:spPr>
        <p:txBody>
          <a:bodyPr wrap="square">
            <a:spAutoFit/>
          </a:bodyPr>
          <a:lstStyle/>
          <a:p>
            <a:pPr>
              <a:buFontTx/>
              <a:buNone/>
            </a:pPr>
            <a:r>
              <a:rPr lang="en-US" dirty="0">
                <a:solidFill>
                  <a:schemeClr val="tx1"/>
                </a:solidFill>
              </a:rPr>
              <a:t>undefined</a:t>
            </a:r>
          </a:p>
        </p:txBody>
      </p:sp>
      <p:cxnSp>
        <p:nvCxnSpPr>
          <p:cNvPr id="19" name="Straight Arrow Connector 18"/>
          <p:cNvCxnSpPr>
            <a:stCxn id="7" idx="5"/>
          </p:cNvCxnSpPr>
          <p:nvPr/>
        </p:nvCxnSpPr>
        <p:spPr>
          <a:xfrm rot="16200000" flipH="1">
            <a:off x="4663899" y="3709812"/>
            <a:ext cx="952828" cy="6921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7" idx="3"/>
            <a:endCxn id="34824" idx="0"/>
          </p:cNvCxnSpPr>
          <p:nvPr/>
        </p:nvCxnSpPr>
        <p:spPr>
          <a:xfrm rot="5400000">
            <a:off x="3334906" y="3637626"/>
            <a:ext cx="382915" cy="2666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7" idx="4"/>
            <a:endCxn id="34829" idx="2"/>
          </p:cNvCxnSpPr>
          <p:nvPr/>
        </p:nvCxnSpPr>
        <p:spPr>
          <a:xfrm rot="5400000">
            <a:off x="3971990" y="3848169"/>
            <a:ext cx="445532" cy="643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828" name="TextBox 25"/>
          <p:cNvSpPr txBox="1">
            <a:spLocks noChangeArrowheads="1"/>
          </p:cNvSpPr>
          <p:nvPr/>
        </p:nvSpPr>
        <p:spPr bwMode="auto">
          <a:xfrm>
            <a:off x="5048518" y="3810000"/>
            <a:ext cx="209282" cy="369332"/>
          </a:xfrm>
          <a:prstGeom prst="rect">
            <a:avLst/>
          </a:prstGeom>
          <a:noFill/>
          <a:ln w="9525">
            <a:noFill/>
            <a:miter lim="800000"/>
            <a:headEnd/>
            <a:tailEnd/>
          </a:ln>
        </p:spPr>
        <p:txBody>
          <a:bodyPr wrap="square">
            <a:spAutoFit/>
          </a:bodyPr>
          <a:lstStyle/>
          <a:p>
            <a:pPr>
              <a:buFontTx/>
              <a:buNone/>
            </a:pPr>
            <a:r>
              <a:rPr lang="en-US">
                <a:solidFill>
                  <a:schemeClr val="tx1"/>
                </a:solidFill>
              </a:rPr>
              <a:t>j</a:t>
            </a:r>
          </a:p>
        </p:txBody>
      </p:sp>
      <p:sp>
        <p:nvSpPr>
          <p:cNvPr id="34829" name="TextBox 26"/>
          <p:cNvSpPr txBox="1">
            <a:spLocks noChangeArrowheads="1"/>
          </p:cNvSpPr>
          <p:nvPr/>
        </p:nvSpPr>
        <p:spPr bwMode="auto">
          <a:xfrm>
            <a:off x="4057918" y="3733800"/>
            <a:ext cx="209282" cy="369332"/>
          </a:xfrm>
          <a:prstGeom prst="rect">
            <a:avLst/>
          </a:prstGeom>
          <a:noFill/>
          <a:ln w="9525">
            <a:noFill/>
            <a:miter lim="800000"/>
            <a:headEnd/>
            <a:tailEnd/>
          </a:ln>
        </p:spPr>
        <p:txBody>
          <a:bodyPr wrap="square">
            <a:spAutoFit/>
          </a:bodyPr>
          <a:lstStyle/>
          <a:p>
            <a:pPr>
              <a:buFontTx/>
              <a:buNone/>
            </a:pPr>
            <a:r>
              <a:rPr lang="en-US" dirty="0">
                <a:solidFill>
                  <a:schemeClr val="tx1"/>
                </a:solidFill>
              </a:rPr>
              <a:t>z</a:t>
            </a:r>
          </a:p>
        </p:txBody>
      </p:sp>
      <p:sp>
        <p:nvSpPr>
          <p:cNvPr id="34830" name="TextBox 27"/>
          <p:cNvSpPr txBox="1">
            <a:spLocks noChangeArrowheads="1"/>
          </p:cNvSpPr>
          <p:nvPr/>
        </p:nvSpPr>
        <p:spPr bwMode="auto">
          <a:xfrm>
            <a:off x="3124200" y="3657600"/>
            <a:ext cx="209282" cy="369332"/>
          </a:xfrm>
          <a:prstGeom prst="rect">
            <a:avLst/>
          </a:prstGeom>
          <a:noFill/>
          <a:ln w="9525">
            <a:noFill/>
            <a:miter lim="800000"/>
            <a:headEnd/>
            <a:tailEnd/>
          </a:ln>
        </p:spPr>
        <p:txBody>
          <a:bodyPr wrap="square">
            <a:spAutoFit/>
          </a:bodyPr>
          <a:lstStyle/>
          <a:p>
            <a:pPr>
              <a:buFontTx/>
              <a:buNone/>
            </a:pPr>
            <a:r>
              <a:rPr lang="en-US" dirty="0">
                <a:solidFill>
                  <a:schemeClr val="tx1"/>
                </a:solidFill>
              </a:rPr>
              <a:t>w</a:t>
            </a:r>
          </a:p>
        </p:txBody>
      </p:sp>
      <p:sp>
        <p:nvSpPr>
          <p:cNvPr id="18" name="Oval 17"/>
          <p:cNvSpPr/>
          <p:nvPr/>
        </p:nvSpPr>
        <p:spPr>
          <a:xfrm>
            <a:off x="5405906" y="3124200"/>
            <a:ext cx="1604493"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r>
              <a:rPr lang="en-US" dirty="0">
                <a:solidFill>
                  <a:schemeClr val="tx1"/>
                </a:solidFill>
              </a:rPr>
              <a:t>f</a:t>
            </a:r>
          </a:p>
        </p:txBody>
      </p:sp>
      <p:sp>
        <p:nvSpPr>
          <p:cNvPr id="20" name="Oval 19"/>
          <p:cNvSpPr/>
          <p:nvPr/>
        </p:nvSpPr>
        <p:spPr>
          <a:xfrm>
            <a:off x="7387106" y="2743200"/>
            <a:ext cx="1604493"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r>
              <a:rPr lang="en-US" dirty="0">
                <a:solidFill>
                  <a:schemeClr val="tx1"/>
                </a:solidFill>
              </a:rPr>
              <a:t>3</a:t>
            </a:r>
          </a:p>
        </p:txBody>
      </p:sp>
      <p:sp>
        <p:nvSpPr>
          <p:cNvPr id="21" name="Oval 20"/>
          <p:cNvSpPr/>
          <p:nvPr/>
        </p:nvSpPr>
        <p:spPr>
          <a:xfrm>
            <a:off x="7387106" y="3505200"/>
            <a:ext cx="1604493"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r>
              <a:rPr lang="en-US" dirty="0">
                <a:solidFill>
                  <a:schemeClr val="tx1"/>
                </a:solidFill>
              </a:rPr>
              <a:t>…</a:t>
            </a:r>
          </a:p>
        </p:txBody>
      </p:sp>
      <p:cxnSp>
        <p:nvCxnSpPr>
          <p:cNvPr id="24" name="Straight Arrow Connector 23"/>
          <p:cNvCxnSpPr>
            <a:stCxn id="18" idx="7"/>
            <a:endCxn id="20" idx="2"/>
          </p:cNvCxnSpPr>
          <p:nvPr/>
        </p:nvCxnSpPr>
        <p:spPr>
          <a:xfrm rot="5400000" flipH="1" flipV="1">
            <a:off x="6985059" y="2800268"/>
            <a:ext cx="192415" cy="6116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835" name="TextBox 28"/>
          <p:cNvSpPr txBox="1">
            <a:spLocks noChangeArrowheads="1"/>
          </p:cNvSpPr>
          <p:nvPr/>
        </p:nvSpPr>
        <p:spPr bwMode="auto">
          <a:xfrm>
            <a:off x="6801118" y="2738438"/>
            <a:ext cx="209282" cy="369332"/>
          </a:xfrm>
          <a:prstGeom prst="rect">
            <a:avLst/>
          </a:prstGeom>
          <a:noFill/>
          <a:ln w="9525">
            <a:noFill/>
            <a:miter lim="800000"/>
            <a:headEnd/>
            <a:tailEnd/>
          </a:ln>
        </p:spPr>
        <p:txBody>
          <a:bodyPr wrap="square">
            <a:spAutoFit/>
          </a:bodyPr>
          <a:lstStyle/>
          <a:p>
            <a:pPr>
              <a:buFontTx/>
              <a:buNone/>
            </a:pPr>
            <a:r>
              <a:rPr lang="en-US">
                <a:solidFill>
                  <a:schemeClr val="tx1"/>
                </a:solidFill>
              </a:rPr>
              <a:t>x</a:t>
            </a:r>
          </a:p>
        </p:txBody>
      </p:sp>
      <p:cxnSp>
        <p:nvCxnSpPr>
          <p:cNvPr id="31" name="Straight Arrow Connector 30"/>
          <p:cNvCxnSpPr>
            <a:endCxn id="21" idx="2"/>
          </p:cNvCxnSpPr>
          <p:nvPr/>
        </p:nvCxnSpPr>
        <p:spPr>
          <a:xfrm>
            <a:off x="6781800" y="3541713"/>
            <a:ext cx="605306" cy="2301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837" name="TextBox 31"/>
          <p:cNvSpPr txBox="1">
            <a:spLocks noChangeArrowheads="1"/>
          </p:cNvSpPr>
          <p:nvPr/>
        </p:nvSpPr>
        <p:spPr bwMode="auto">
          <a:xfrm>
            <a:off x="6953518" y="3505200"/>
            <a:ext cx="209282" cy="369332"/>
          </a:xfrm>
          <a:prstGeom prst="rect">
            <a:avLst/>
          </a:prstGeom>
          <a:noFill/>
          <a:ln w="9525">
            <a:noFill/>
            <a:miter lim="800000"/>
            <a:headEnd/>
            <a:tailEnd/>
          </a:ln>
        </p:spPr>
        <p:txBody>
          <a:bodyPr wrap="square">
            <a:spAutoFit/>
          </a:bodyPr>
          <a:lstStyle/>
          <a:p>
            <a:pPr>
              <a:buFontTx/>
              <a:buNone/>
            </a:pPr>
            <a:r>
              <a:rPr lang="en-US" dirty="0">
                <a:solidFill>
                  <a:schemeClr val="tx1"/>
                </a:solidFill>
              </a:rPr>
              <a:t>g</a:t>
            </a:r>
          </a:p>
        </p:txBody>
      </p:sp>
      <p:sp>
        <p:nvSpPr>
          <p:cNvPr id="30" name="Oval 29"/>
          <p:cNvSpPr/>
          <p:nvPr/>
        </p:nvSpPr>
        <p:spPr>
          <a:xfrm>
            <a:off x="5024906" y="4538663"/>
            <a:ext cx="1604493"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r>
              <a:rPr lang="en-US" dirty="0">
                <a:solidFill>
                  <a:schemeClr val="tx1"/>
                </a:solidFill>
              </a:rPr>
              <a:t>f</a:t>
            </a:r>
          </a:p>
        </p:txBody>
      </p:sp>
      <p:sp>
        <p:nvSpPr>
          <p:cNvPr id="33" name="Oval 32"/>
          <p:cNvSpPr/>
          <p:nvPr/>
        </p:nvSpPr>
        <p:spPr>
          <a:xfrm>
            <a:off x="7006106" y="4157663"/>
            <a:ext cx="1604493"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r>
              <a:rPr lang="en-US" dirty="0">
                <a:solidFill>
                  <a:schemeClr val="tx1"/>
                </a:solidFill>
              </a:rPr>
              <a:t>4</a:t>
            </a:r>
          </a:p>
        </p:txBody>
      </p:sp>
      <p:sp>
        <p:nvSpPr>
          <p:cNvPr id="34" name="Oval 33"/>
          <p:cNvSpPr/>
          <p:nvPr/>
        </p:nvSpPr>
        <p:spPr>
          <a:xfrm>
            <a:off x="7006106" y="4919663"/>
            <a:ext cx="1604493"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r>
              <a:rPr lang="en-US" dirty="0">
                <a:solidFill>
                  <a:schemeClr val="tx1"/>
                </a:solidFill>
              </a:rPr>
              <a:t>…</a:t>
            </a:r>
          </a:p>
        </p:txBody>
      </p:sp>
      <p:cxnSp>
        <p:nvCxnSpPr>
          <p:cNvPr id="35" name="Straight Arrow Connector 34"/>
          <p:cNvCxnSpPr>
            <a:stCxn id="30" idx="7"/>
            <a:endCxn id="33" idx="2"/>
          </p:cNvCxnSpPr>
          <p:nvPr/>
        </p:nvCxnSpPr>
        <p:spPr>
          <a:xfrm rot="5400000" flipH="1" flipV="1">
            <a:off x="6604059" y="4214731"/>
            <a:ext cx="192415" cy="6116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842" name="TextBox 35"/>
          <p:cNvSpPr txBox="1">
            <a:spLocks noChangeArrowheads="1"/>
          </p:cNvSpPr>
          <p:nvPr/>
        </p:nvSpPr>
        <p:spPr bwMode="auto">
          <a:xfrm>
            <a:off x="6420118" y="4152900"/>
            <a:ext cx="209282" cy="369332"/>
          </a:xfrm>
          <a:prstGeom prst="rect">
            <a:avLst/>
          </a:prstGeom>
          <a:noFill/>
          <a:ln w="9525">
            <a:noFill/>
            <a:miter lim="800000"/>
            <a:headEnd/>
            <a:tailEnd/>
          </a:ln>
        </p:spPr>
        <p:txBody>
          <a:bodyPr wrap="square">
            <a:spAutoFit/>
          </a:bodyPr>
          <a:lstStyle/>
          <a:p>
            <a:pPr>
              <a:buFontTx/>
              <a:buNone/>
            </a:pPr>
            <a:r>
              <a:rPr lang="en-US">
                <a:solidFill>
                  <a:schemeClr val="tx1"/>
                </a:solidFill>
              </a:rPr>
              <a:t>x</a:t>
            </a:r>
          </a:p>
        </p:txBody>
      </p:sp>
      <p:cxnSp>
        <p:nvCxnSpPr>
          <p:cNvPr id="37" name="Straight Arrow Connector 36"/>
          <p:cNvCxnSpPr>
            <a:stCxn id="30" idx="5"/>
            <a:endCxn id="34" idx="2"/>
          </p:cNvCxnSpPr>
          <p:nvPr/>
        </p:nvCxnSpPr>
        <p:spPr>
          <a:xfrm rot="16200000" flipH="1">
            <a:off x="6604059" y="4784315"/>
            <a:ext cx="192415" cy="6116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844" name="TextBox 37"/>
          <p:cNvSpPr txBox="1">
            <a:spLocks noChangeArrowheads="1"/>
          </p:cNvSpPr>
          <p:nvPr/>
        </p:nvSpPr>
        <p:spPr bwMode="auto">
          <a:xfrm>
            <a:off x="6420118" y="4919663"/>
            <a:ext cx="209282" cy="369332"/>
          </a:xfrm>
          <a:prstGeom prst="rect">
            <a:avLst/>
          </a:prstGeom>
          <a:noFill/>
          <a:ln w="9525">
            <a:noFill/>
            <a:miter lim="800000"/>
            <a:headEnd/>
            <a:tailEnd/>
          </a:ln>
        </p:spPr>
        <p:txBody>
          <a:bodyPr wrap="square">
            <a:spAutoFit/>
          </a:bodyPr>
          <a:lstStyle/>
          <a:p>
            <a:pPr>
              <a:buFontTx/>
              <a:buNone/>
            </a:pPr>
            <a:r>
              <a:rPr lang="en-US">
                <a:solidFill>
                  <a:schemeClr val="tx1"/>
                </a:solidFill>
              </a:rPr>
              <a:t>g</a:t>
            </a:r>
          </a:p>
        </p:txBody>
      </p:sp>
    </p:spTree>
    <p:extLst>
      <p:ext uri="{BB962C8B-B14F-4D97-AF65-F5344CB8AC3E}">
        <p14:creationId xmlns:p14="http://schemas.microsoft.com/office/powerpoint/2010/main" val="1876431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mph" presetSubtype="2" fill="hold" nodeType="clickEffect">
                                  <p:stCondLst>
                                    <p:cond delay="0"/>
                                  </p:stCondLst>
                                  <p:childTnLst>
                                    <p:anim to="1.5" calcmode="lin" valueType="num">
                                      <p:cBhvr override="childStyle">
                                        <p:cTn id="6" dur="2000" fill="hold"/>
                                        <p:tgtEl>
                                          <p:spTgt spid="4">
                                            <p:txEl>
                                              <p:pRg st="6" end="6"/>
                                            </p:txEl>
                                          </p:spTgt>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smtClean="0"/>
              <a:t>Implementing Closures(4)</a:t>
            </a:r>
          </a:p>
        </p:txBody>
      </p:sp>
      <p:sp>
        <p:nvSpPr>
          <p:cNvPr id="4" name="TextBox 3"/>
          <p:cNvSpPr txBox="1">
            <a:spLocks noChangeArrowheads="1"/>
          </p:cNvSpPr>
          <p:nvPr/>
        </p:nvSpPr>
        <p:spPr bwMode="auto">
          <a:xfrm>
            <a:off x="1143000" y="1752600"/>
            <a:ext cx="4876800" cy="2554545"/>
          </a:xfrm>
          <a:prstGeom prst="rect">
            <a:avLst/>
          </a:prstGeom>
          <a:noFill/>
          <a:ln w="9525">
            <a:noFill/>
            <a:miter lim="800000"/>
            <a:headEnd/>
            <a:tailEnd/>
          </a:ln>
        </p:spPr>
        <p:txBody>
          <a:bodyPr wrap="square">
            <a:spAutoFit/>
          </a:bodyPr>
          <a:lstStyle/>
          <a:p>
            <a:pPr>
              <a:buFontTx/>
              <a:buNone/>
            </a:pPr>
            <a:r>
              <a:rPr lang="en-US" sz="2000" dirty="0">
                <a:solidFill>
                  <a:schemeClr val="tx1"/>
                </a:solidFill>
              </a:rPr>
              <a:t>function f(x) { </a:t>
            </a:r>
            <a:br>
              <a:rPr lang="en-US" sz="2000" dirty="0">
                <a:solidFill>
                  <a:schemeClr val="tx1"/>
                </a:solidFill>
              </a:rPr>
            </a:br>
            <a:r>
              <a:rPr lang="en-US" sz="2000" dirty="0">
                <a:solidFill>
                  <a:schemeClr val="tx1"/>
                </a:solidFill>
              </a:rPr>
              <a:t>   function g(y) { return x + y; };</a:t>
            </a:r>
          </a:p>
          <a:p>
            <a:pPr>
              <a:buFontTx/>
              <a:buNone/>
            </a:pPr>
            <a:r>
              <a:rPr lang="en-US" sz="2000" dirty="0">
                <a:solidFill>
                  <a:schemeClr val="tx1"/>
                </a:solidFill>
              </a:rPr>
              <a:t>   return g ;</a:t>
            </a:r>
          </a:p>
          <a:p>
            <a:pPr>
              <a:buFontTx/>
              <a:buNone/>
            </a:pPr>
            <a:r>
              <a:rPr lang="en-US" sz="2000" dirty="0">
                <a:solidFill>
                  <a:schemeClr val="tx1"/>
                </a:solidFill>
              </a:rPr>
              <a:t> }</a:t>
            </a:r>
          </a:p>
          <a:p>
            <a:pPr>
              <a:buFontTx/>
              <a:buNone/>
            </a:pPr>
            <a:r>
              <a:rPr lang="en-US" sz="2000" dirty="0" err="1">
                <a:solidFill>
                  <a:schemeClr val="tx1"/>
                </a:solidFill>
              </a:rPr>
              <a:t>var</a:t>
            </a:r>
            <a:r>
              <a:rPr lang="en-US" sz="2000" dirty="0">
                <a:solidFill>
                  <a:schemeClr val="tx1"/>
                </a:solidFill>
              </a:rPr>
              <a:t> h = f(3);</a:t>
            </a:r>
          </a:p>
          <a:p>
            <a:pPr>
              <a:buFontTx/>
              <a:buNone/>
            </a:pPr>
            <a:r>
              <a:rPr lang="en-US" sz="2000" dirty="0" err="1">
                <a:solidFill>
                  <a:schemeClr val="tx1"/>
                </a:solidFill>
              </a:rPr>
              <a:t>var</a:t>
            </a:r>
            <a:r>
              <a:rPr lang="en-US" sz="2000" dirty="0">
                <a:solidFill>
                  <a:schemeClr val="tx1"/>
                </a:solidFill>
              </a:rPr>
              <a:t> j  = f(4);</a:t>
            </a:r>
          </a:p>
          <a:p>
            <a:pPr>
              <a:buFontTx/>
              <a:buNone/>
            </a:pPr>
            <a:r>
              <a:rPr lang="en-US" sz="2000" dirty="0" err="1">
                <a:solidFill>
                  <a:schemeClr val="tx1"/>
                </a:solidFill>
              </a:rPr>
              <a:t>var</a:t>
            </a:r>
            <a:r>
              <a:rPr lang="en-US" sz="2000" dirty="0">
                <a:solidFill>
                  <a:schemeClr val="tx1"/>
                </a:solidFill>
              </a:rPr>
              <a:t> z = h(5);</a:t>
            </a:r>
          </a:p>
          <a:p>
            <a:pPr>
              <a:buFontTx/>
              <a:buNone/>
            </a:pPr>
            <a:r>
              <a:rPr lang="en-US" sz="2000" dirty="0" err="1">
                <a:solidFill>
                  <a:schemeClr val="tx1"/>
                </a:solidFill>
              </a:rPr>
              <a:t>var</a:t>
            </a:r>
            <a:r>
              <a:rPr lang="en-US" sz="2000" dirty="0">
                <a:solidFill>
                  <a:schemeClr val="tx1"/>
                </a:solidFill>
              </a:rPr>
              <a:t> w = j(7</a:t>
            </a:r>
            <a:r>
              <a:rPr lang="en-US" sz="2000" dirty="0" smtClean="0">
                <a:solidFill>
                  <a:schemeClr val="tx1"/>
                </a:solidFill>
              </a:rPr>
              <a:t>);</a:t>
            </a:r>
            <a:endParaRPr lang="en-US" sz="2000" dirty="0">
              <a:solidFill>
                <a:schemeClr val="tx1"/>
              </a:solidFill>
            </a:endParaRPr>
          </a:p>
        </p:txBody>
      </p:sp>
      <p:sp>
        <p:nvSpPr>
          <p:cNvPr id="7" name="Oval 6"/>
          <p:cNvSpPr/>
          <p:nvPr/>
        </p:nvSpPr>
        <p:spPr>
          <a:xfrm>
            <a:off x="3449392" y="3124200"/>
            <a:ext cx="1579808"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r>
              <a:rPr lang="en-US" dirty="0">
                <a:solidFill>
                  <a:schemeClr val="tx1"/>
                </a:solidFill>
              </a:rPr>
              <a:t>global</a:t>
            </a:r>
          </a:p>
        </p:txBody>
      </p:sp>
      <p:cxnSp>
        <p:nvCxnSpPr>
          <p:cNvPr id="10" name="Straight Arrow Connector 9"/>
          <p:cNvCxnSpPr>
            <a:endCxn id="18" idx="2"/>
          </p:cNvCxnSpPr>
          <p:nvPr/>
        </p:nvCxnSpPr>
        <p:spPr>
          <a:xfrm>
            <a:off x="5051738" y="3352800"/>
            <a:ext cx="378854" cy="38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846" name="TextBox 10"/>
          <p:cNvSpPr txBox="1">
            <a:spLocks noChangeArrowheads="1"/>
          </p:cNvSpPr>
          <p:nvPr/>
        </p:nvSpPr>
        <p:spPr bwMode="auto">
          <a:xfrm>
            <a:off x="4975538" y="2971800"/>
            <a:ext cx="206062" cy="369332"/>
          </a:xfrm>
          <a:prstGeom prst="rect">
            <a:avLst/>
          </a:prstGeom>
          <a:noFill/>
          <a:ln w="9525">
            <a:noFill/>
            <a:miter lim="800000"/>
            <a:headEnd/>
            <a:tailEnd/>
          </a:ln>
        </p:spPr>
        <p:txBody>
          <a:bodyPr wrap="square">
            <a:spAutoFit/>
          </a:bodyPr>
          <a:lstStyle/>
          <a:p>
            <a:pPr>
              <a:buFontTx/>
              <a:buNone/>
            </a:pPr>
            <a:r>
              <a:rPr lang="en-US">
                <a:solidFill>
                  <a:schemeClr val="tx1"/>
                </a:solidFill>
              </a:rPr>
              <a:t>h</a:t>
            </a:r>
          </a:p>
        </p:txBody>
      </p:sp>
      <p:sp>
        <p:nvSpPr>
          <p:cNvPr id="35847" name="TextBox 15"/>
          <p:cNvSpPr txBox="1">
            <a:spLocks noChangeArrowheads="1"/>
          </p:cNvSpPr>
          <p:nvPr/>
        </p:nvSpPr>
        <p:spPr bwMode="auto">
          <a:xfrm>
            <a:off x="3505200" y="4038600"/>
            <a:ext cx="1579808" cy="369332"/>
          </a:xfrm>
          <a:prstGeom prst="rect">
            <a:avLst/>
          </a:prstGeom>
          <a:noFill/>
          <a:ln w="9525">
            <a:noFill/>
            <a:miter lim="800000"/>
            <a:headEnd/>
            <a:tailEnd/>
          </a:ln>
        </p:spPr>
        <p:txBody>
          <a:bodyPr wrap="square">
            <a:spAutoFit/>
          </a:bodyPr>
          <a:lstStyle/>
          <a:p>
            <a:pPr algn="ctr">
              <a:buFontTx/>
              <a:buNone/>
            </a:pPr>
            <a:r>
              <a:rPr lang="en-US" dirty="0">
                <a:solidFill>
                  <a:schemeClr val="tx1"/>
                </a:solidFill>
              </a:rPr>
              <a:t>8</a:t>
            </a:r>
          </a:p>
        </p:txBody>
      </p:sp>
      <p:sp>
        <p:nvSpPr>
          <p:cNvPr id="35848" name="TextBox 16"/>
          <p:cNvSpPr txBox="1">
            <a:spLocks noChangeArrowheads="1"/>
          </p:cNvSpPr>
          <p:nvPr/>
        </p:nvSpPr>
        <p:spPr bwMode="auto">
          <a:xfrm>
            <a:off x="2458792" y="3962400"/>
            <a:ext cx="1579808" cy="369332"/>
          </a:xfrm>
          <a:prstGeom prst="rect">
            <a:avLst/>
          </a:prstGeom>
          <a:noFill/>
          <a:ln w="9525">
            <a:noFill/>
            <a:miter lim="800000"/>
            <a:headEnd/>
            <a:tailEnd/>
          </a:ln>
        </p:spPr>
        <p:txBody>
          <a:bodyPr wrap="square">
            <a:spAutoFit/>
          </a:bodyPr>
          <a:lstStyle/>
          <a:p>
            <a:pPr algn="ctr">
              <a:buFontTx/>
              <a:buNone/>
            </a:pPr>
            <a:r>
              <a:rPr lang="en-US" dirty="0" smtClean="0">
                <a:latin typeface="Arial Unicode MS" pitchFamily="34" charset="-128"/>
                <a:ea typeface="Arial Unicode MS" pitchFamily="34" charset="-128"/>
                <a:cs typeface="Arial Unicode MS" pitchFamily="34" charset="-128"/>
              </a:rPr>
              <a:t>11</a:t>
            </a:r>
            <a:endParaRPr lang="en-US" dirty="0">
              <a:solidFill>
                <a:schemeClr val="tx1"/>
              </a:solidFill>
              <a:latin typeface="Arial Unicode MS" pitchFamily="34" charset="-128"/>
              <a:ea typeface="Arial Unicode MS" pitchFamily="34" charset="-128"/>
              <a:cs typeface="Arial Unicode MS" pitchFamily="34" charset="-128"/>
            </a:endParaRPr>
          </a:p>
        </p:txBody>
      </p:sp>
      <p:cxnSp>
        <p:nvCxnSpPr>
          <p:cNvPr id="19" name="Straight Arrow Connector 18"/>
          <p:cNvCxnSpPr>
            <a:stCxn id="7" idx="5"/>
          </p:cNvCxnSpPr>
          <p:nvPr/>
        </p:nvCxnSpPr>
        <p:spPr>
          <a:xfrm rot="16200000" flipH="1">
            <a:off x="4665707" y="3711620"/>
            <a:ext cx="952828" cy="6885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7" idx="3"/>
            <a:endCxn id="35848" idx="0"/>
          </p:cNvCxnSpPr>
          <p:nvPr/>
        </p:nvCxnSpPr>
        <p:spPr>
          <a:xfrm rot="5400000">
            <a:off x="3273266" y="3554915"/>
            <a:ext cx="382915" cy="43205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7" idx="4"/>
            <a:endCxn id="35853" idx="2"/>
          </p:cNvCxnSpPr>
          <p:nvPr/>
        </p:nvCxnSpPr>
        <p:spPr>
          <a:xfrm rot="5400000">
            <a:off x="3978967" y="3842803"/>
            <a:ext cx="445532" cy="7512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852" name="TextBox 25"/>
          <p:cNvSpPr txBox="1">
            <a:spLocks noChangeArrowheads="1"/>
          </p:cNvSpPr>
          <p:nvPr/>
        </p:nvSpPr>
        <p:spPr bwMode="auto">
          <a:xfrm>
            <a:off x="5051738" y="3810000"/>
            <a:ext cx="206062" cy="369332"/>
          </a:xfrm>
          <a:prstGeom prst="rect">
            <a:avLst/>
          </a:prstGeom>
          <a:noFill/>
          <a:ln w="9525">
            <a:noFill/>
            <a:miter lim="800000"/>
            <a:headEnd/>
            <a:tailEnd/>
          </a:ln>
        </p:spPr>
        <p:txBody>
          <a:bodyPr wrap="square">
            <a:spAutoFit/>
          </a:bodyPr>
          <a:lstStyle/>
          <a:p>
            <a:pPr>
              <a:buFontTx/>
              <a:buNone/>
            </a:pPr>
            <a:r>
              <a:rPr lang="en-US">
                <a:solidFill>
                  <a:schemeClr val="tx1"/>
                </a:solidFill>
              </a:rPr>
              <a:t>j</a:t>
            </a:r>
          </a:p>
        </p:txBody>
      </p:sp>
      <p:sp>
        <p:nvSpPr>
          <p:cNvPr id="35853" name="TextBox 26"/>
          <p:cNvSpPr txBox="1">
            <a:spLocks noChangeArrowheads="1"/>
          </p:cNvSpPr>
          <p:nvPr/>
        </p:nvSpPr>
        <p:spPr bwMode="auto">
          <a:xfrm>
            <a:off x="4061138" y="3733800"/>
            <a:ext cx="206062" cy="369332"/>
          </a:xfrm>
          <a:prstGeom prst="rect">
            <a:avLst/>
          </a:prstGeom>
          <a:noFill/>
          <a:ln w="9525">
            <a:noFill/>
            <a:miter lim="800000"/>
            <a:headEnd/>
            <a:tailEnd/>
          </a:ln>
        </p:spPr>
        <p:txBody>
          <a:bodyPr wrap="square">
            <a:spAutoFit/>
          </a:bodyPr>
          <a:lstStyle/>
          <a:p>
            <a:pPr>
              <a:buFontTx/>
              <a:buNone/>
            </a:pPr>
            <a:r>
              <a:rPr lang="en-US">
                <a:solidFill>
                  <a:schemeClr val="tx1"/>
                </a:solidFill>
              </a:rPr>
              <a:t>z</a:t>
            </a:r>
          </a:p>
        </p:txBody>
      </p:sp>
      <p:sp>
        <p:nvSpPr>
          <p:cNvPr id="35854" name="TextBox 27"/>
          <p:cNvSpPr txBox="1">
            <a:spLocks noChangeArrowheads="1"/>
          </p:cNvSpPr>
          <p:nvPr/>
        </p:nvSpPr>
        <p:spPr bwMode="auto">
          <a:xfrm>
            <a:off x="3146738" y="3505200"/>
            <a:ext cx="206062" cy="369332"/>
          </a:xfrm>
          <a:prstGeom prst="rect">
            <a:avLst/>
          </a:prstGeom>
          <a:noFill/>
          <a:ln w="9525">
            <a:noFill/>
            <a:miter lim="800000"/>
            <a:headEnd/>
            <a:tailEnd/>
          </a:ln>
        </p:spPr>
        <p:txBody>
          <a:bodyPr wrap="square">
            <a:spAutoFit/>
          </a:bodyPr>
          <a:lstStyle/>
          <a:p>
            <a:pPr>
              <a:buFontTx/>
              <a:buNone/>
            </a:pPr>
            <a:r>
              <a:rPr lang="en-US">
                <a:solidFill>
                  <a:schemeClr val="tx1"/>
                </a:solidFill>
              </a:rPr>
              <a:t>w</a:t>
            </a:r>
          </a:p>
        </p:txBody>
      </p:sp>
      <p:sp>
        <p:nvSpPr>
          <p:cNvPr id="18" name="Oval 17"/>
          <p:cNvSpPr/>
          <p:nvPr/>
        </p:nvSpPr>
        <p:spPr>
          <a:xfrm>
            <a:off x="5430592" y="3124200"/>
            <a:ext cx="1579808"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r>
              <a:rPr lang="en-US" dirty="0">
                <a:solidFill>
                  <a:schemeClr val="tx1"/>
                </a:solidFill>
              </a:rPr>
              <a:t>f</a:t>
            </a:r>
          </a:p>
        </p:txBody>
      </p:sp>
      <p:sp>
        <p:nvSpPr>
          <p:cNvPr id="20" name="Oval 19"/>
          <p:cNvSpPr/>
          <p:nvPr/>
        </p:nvSpPr>
        <p:spPr>
          <a:xfrm>
            <a:off x="7411792" y="2743200"/>
            <a:ext cx="1579808"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r>
              <a:rPr lang="en-US" dirty="0">
                <a:solidFill>
                  <a:schemeClr val="tx1"/>
                </a:solidFill>
              </a:rPr>
              <a:t>3</a:t>
            </a:r>
          </a:p>
        </p:txBody>
      </p:sp>
      <p:sp>
        <p:nvSpPr>
          <p:cNvPr id="21" name="Oval 20"/>
          <p:cNvSpPr/>
          <p:nvPr/>
        </p:nvSpPr>
        <p:spPr>
          <a:xfrm>
            <a:off x="7411792" y="3505200"/>
            <a:ext cx="1579808"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r>
              <a:rPr lang="en-US" dirty="0">
                <a:solidFill>
                  <a:schemeClr val="tx1"/>
                </a:solidFill>
              </a:rPr>
              <a:t>…</a:t>
            </a:r>
          </a:p>
        </p:txBody>
      </p:sp>
      <p:cxnSp>
        <p:nvCxnSpPr>
          <p:cNvPr id="24" name="Straight Arrow Connector 23"/>
          <p:cNvCxnSpPr>
            <a:stCxn id="18" idx="7"/>
            <a:endCxn id="20" idx="2"/>
          </p:cNvCxnSpPr>
          <p:nvPr/>
        </p:nvCxnSpPr>
        <p:spPr>
          <a:xfrm rot="5400000" flipH="1" flipV="1">
            <a:off x="6999210" y="2789733"/>
            <a:ext cx="192415" cy="6327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859" name="TextBox 28"/>
          <p:cNvSpPr txBox="1">
            <a:spLocks noChangeArrowheads="1"/>
          </p:cNvSpPr>
          <p:nvPr/>
        </p:nvSpPr>
        <p:spPr bwMode="auto">
          <a:xfrm>
            <a:off x="6804338" y="2738438"/>
            <a:ext cx="206062" cy="369332"/>
          </a:xfrm>
          <a:prstGeom prst="rect">
            <a:avLst/>
          </a:prstGeom>
          <a:noFill/>
          <a:ln w="9525">
            <a:noFill/>
            <a:miter lim="800000"/>
            <a:headEnd/>
            <a:tailEnd/>
          </a:ln>
        </p:spPr>
        <p:txBody>
          <a:bodyPr wrap="square">
            <a:spAutoFit/>
          </a:bodyPr>
          <a:lstStyle/>
          <a:p>
            <a:pPr>
              <a:buFontTx/>
              <a:buNone/>
            </a:pPr>
            <a:r>
              <a:rPr lang="en-US">
                <a:solidFill>
                  <a:schemeClr val="tx1"/>
                </a:solidFill>
              </a:rPr>
              <a:t>x</a:t>
            </a:r>
          </a:p>
        </p:txBody>
      </p:sp>
      <p:cxnSp>
        <p:nvCxnSpPr>
          <p:cNvPr id="31" name="Straight Arrow Connector 30"/>
          <p:cNvCxnSpPr>
            <a:endCxn id="21" idx="2"/>
          </p:cNvCxnSpPr>
          <p:nvPr/>
        </p:nvCxnSpPr>
        <p:spPr>
          <a:xfrm>
            <a:off x="6781800" y="3541713"/>
            <a:ext cx="629992" cy="2301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861" name="TextBox 31"/>
          <p:cNvSpPr txBox="1">
            <a:spLocks noChangeArrowheads="1"/>
          </p:cNvSpPr>
          <p:nvPr/>
        </p:nvSpPr>
        <p:spPr bwMode="auto">
          <a:xfrm>
            <a:off x="6956738" y="3505200"/>
            <a:ext cx="206062" cy="369332"/>
          </a:xfrm>
          <a:prstGeom prst="rect">
            <a:avLst/>
          </a:prstGeom>
          <a:noFill/>
          <a:ln w="9525">
            <a:noFill/>
            <a:miter lim="800000"/>
            <a:headEnd/>
            <a:tailEnd/>
          </a:ln>
        </p:spPr>
        <p:txBody>
          <a:bodyPr wrap="square">
            <a:spAutoFit/>
          </a:bodyPr>
          <a:lstStyle/>
          <a:p>
            <a:pPr>
              <a:buFontTx/>
              <a:buNone/>
            </a:pPr>
            <a:r>
              <a:rPr lang="en-US">
                <a:solidFill>
                  <a:schemeClr val="tx1"/>
                </a:solidFill>
              </a:rPr>
              <a:t>g</a:t>
            </a:r>
          </a:p>
        </p:txBody>
      </p:sp>
      <p:sp>
        <p:nvSpPr>
          <p:cNvPr id="30" name="Oval 29"/>
          <p:cNvSpPr/>
          <p:nvPr/>
        </p:nvSpPr>
        <p:spPr>
          <a:xfrm>
            <a:off x="5049592" y="4538663"/>
            <a:ext cx="1579808"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r>
              <a:rPr lang="en-US" dirty="0">
                <a:solidFill>
                  <a:schemeClr val="tx1"/>
                </a:solidFill>
              </a:rPr>
              <a:t>f</a:t>
            </a:r>
          </a:p>
        </p:txBody>
      </p:sp>
      <p:sp>
        <p:nvSpPr>
          <p:cNvPr id="33" name="Oval 32"/>
          <p:cNvSpPr/>
          <p:nvPr/>
        </p:nvSpPr>
        <p:spPr>
          <a:xfrm>
            <a:off x="7030792" y="4157663"/>
            <a:ext cx="1579808"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r>
              <a:rPr lang="en-US" dirty="0">
                <a:solidFill>
                  <a:schemeClr val="tx1"/>
                </a:solidFill>
              </a:rPr>
              <a:t>4</a:t>
            </a:r>
          </a:p>
        </p:txBody>
      </p:sp>
      <p:sp>
        <p:nvSpPr>
          <p:cNvPr id="34" name="Oval 33"/>
          <p:cNvSpPr/>
          <p:nvPr/>
        </p:nvSpPr>
        <p:spPr>
          <a:xfrm>
            <a:off x="7030792" y="4919663"/>
            <a:ext cx="1579808"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r>
              <a:rPr lang="en-US" dirty="0">
                <a:solidFill>
                  <a:schemeClr val="tx1"/>
                </a:solidFill>
              </a:rPr>
              <a:t>…</a:t>
            </a:r>
          </a:p>
        </p:txBody>
      </p:sp>
      <p:cxnSp>
        <p:nvCxnSpPr>
          <p:cNvPr id="35" name="Straight Arrow Connector 34"/>
          <p:cNvCxnSpPr>
            <a:stCxn id="30" idx="7"/>
            <a:endCxn id="33" idx="2"/>
          </p:cNvCxnSpPr>
          <p:nvPr/>
        </p:nvCxnSpPr>
        <p:spPr>
          <a:xfrm rot="5400000" flipH="1" flipV="1">
            <a:off x="6618210" y="4204196"/>
            <a:ext cx="192415" cy="6327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866" name="TextBox 35"/>
          <p:cNvSpPr txBox="1">
            <a:spLocks noChangeArrowheads="1"/>
          </p:cNvSpPr>
          <p:nvPr/>
        </p:nvSpPr>
        <p:spPr bwMode="auto">
          <a:xfrm>
            <a:off x="6423338" y="4152900"/>
            <a:ext cx="206062" cy="369332"/>
          </a:xfrm>
          <a:prstGeom prst="rect">
            <a:avLst/>
          </a:prstGeom>
          <a:noFill/>
          <a:ln w="9525">
            <a:noFill/>
            <a:miter lim="800000"/>
            <a:headEnd/>
            <a:tailEnd/>
          </a:ln>
        </p:spPr>
        <p:txBody>
          <a:bodyPr wrap="square">
            <a:spAutoFit/>
          </a:bodyPr>
          <a:lstStyle/>
          <a:p>
            <a:pPr>
              <a:buFontTx/>
              <a:buNone/>
            </a:pPr>
            <a:r>
              <a:rPr lang="en-US">
                <a:solidFill>
                  <a:schemeClr val="tx1"/>
                </a:solidFill>
              </a:rPr>
              <a:t>x</a:t>
            </a:r>
          </a:p>
        </p:txBody>
      </p:sp>
      <p:cxnSp>
        <p:nvCxnSpPr>
          <p:cNvPr id="37" name="Straight Arrow Connector 36"/>
          <p:cNvCxnSpPr>
            <a:stCxn id="30" idx="5"/>
            <a:endCxn id="34" idx="2"/>
          </p:cNvCxnSpPr>
          <p:nvPr/>
        </p:nvCxnSpPr>
        <p:spPr>
          <a:xfrm rot="16200000" flipH="1">
            <a:off x="6618210" y="4773780"/>
            <a:ext cx="192415" cy="63275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868" name="TextBox 37"/>
          <p:cNvSpPr txBox="1">
            <a:spLocks noChangeArrowheads="1"/>
          </p:cNvSpPr>
          <p:nvPr/>
        </p:nvSpPr>
        <p:spPr bwMode="auto">
          <a:xfrm>
            <a:off x="6423338" y="4919663"/>
            <a:ext cx="206062" cy="369332"/>
          </a:xfrm>
          <a:prstGeom prst="rect">
            <a:avLst/>
          </a:prstGeom>
          <a:noFill/>
          <a:ln w="9525">
            <a:noFill/>
            <a:miter lim="800000"/>
            <a:headEnd/>
            <a:tailEnd/>
          </a:ln>
        </p:spPr>
        <p:txBody>
          <a:bodyPr wrap="square">
            <a:spAutoFit/>
          </a:bodyPr>
          <a:lstStyle/>
          <a:p>
            <a:pPr>
              <a:buFontTx/>
              <a:buNone/>
            </a:pPr>
            <a:r>
              <a:rPr lang="en-US">
                <a:solidFill>
                  <a:schemeClr val="tx1"/>
                </a:solidFill>
              </a:rPr>
              <a:t>g</a:t>
            </a:r>
          </a:p>
        </p:txBody>
      </p:sp>
    </p:spTree>
    <p:extLst>
      <p:ext uri="{BB962C8B-B14F-4D97-AF65-F5344CB8AC3E}">
        <p14:creationId xmlns:p14="http://schemas.microsoft.com/office/powerpoint/2010/main" val="2348422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mph" presetSubtype="2" fill="hold" nodeType="clickEffect">
                                  <p:stCondLst>
                                    <p:cond delay="0"/>
                                  </p:stCondLst>
                                  <p:childTnLst>
                                    <p:anim to="1.5" calcmode="lin" valueType="num">
                                      <p:cBhvr override="childStyle">
                                        <p:cTn id="6" dur="2000" fill="hold"/>
                                        <p:tgtEl>
                                          <p:spTgt spid="4">
                                            <p:txEl>
                                              <p:pRg st="6" end="6"/>
                                            </p:txEl>
                                          </p:spTgt>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639762"/>
          </a:xfrm>
        </p:spPr>
        <p:txBody>
          <a:bodyPr>
            <a:normAutofit fontScale="90000"/>
          </a:bodyPr>
          <a:lstStyle/>
          <a:p>
            <a:r>
              <a:rPr lang="en-US" dirty="0" smtClean="0"/>
              <a:t>A simple closure</a:t>
            </a:r>
            <a:endParaRPr lang="en-US" dirty="0"/>
          </a:p>
        </p:txBody>
      </p:sp>
      <p:pic>
        <p:nvPicPr>
          <p:cNvPr id="6" name="Picture 5"/>
          <p:cNvPicPr>
            <a:picLocks noChangeAspect="1"/>
          </p:cNvPicPr>
          <p:nvPr/>
        </p:nvPicPr>
        <p:blipFill>
          <a:blip r:embed="rId2"/>
          <a:stretch>
            <a:fillRect/>
          </a:stretch>
        </p:blipFill>
        <p:spPr>
          <a:xfrm>
            <a:off x="1600200" y="1066800"/>
            <a:ext cx="2800350" cy="1666875"/>
          </a:xfrm>
          <a:prstGeom prst="rect">
            <a:avLst/>
          </a:prstGeom>
        </p:spPr>
      </p:pic>
      <p:sp>
        <p:nvSpPr>
          <p:cNvPr id="7" name="TextBox 6"/>
          <p:cNvSpPr txBox="1"/>
          <p:nvPr/>
        </p:nvSpPr>
        <p:spPr>
          <a:xfrm>
            <a:off x="5029200" y="2962275"/>
            <a:ext cx="3048000" cy="523220"/>
          </a:xfrm>
          <a:prstGeom prst="rect">
            <a:avLst/>
          </a:prstGeom>
          <a:noFill/>
          <a:ln>
            <a:solidFill>
              <a:schemeClr val="accent1"/>
            </a:solidFill>
          </a:ln>
        </p:spPr>
        <p:txBody>
          <a:bodyPr wrap="square" rtlCol="0">
            <a:spAutoFit/>
          </a:bodyPr>
          <a:lstStyle/>
          <a:p>
            <a:r>
              <a:rPr lang="en-US" sz="1400" dirty="0" smtClean="0"/>
              <a:t>The only external reference we have is </a:t>
            </a:r>
            <a:r>
              <a:rPr lang="en-US" sz="1400" dirty="0" smtClean="0">
                <a:solidFill>
                  <a:srgbClr val="00B0F0"/>
                </a:solidFill>
              </a:rPr>
              <a:t>instance</a:t>
            </a:r>
            <a:r>
              <a:rPr lang="en-US" sz="1400" dirty="0" smtClean="0"/>
              <a:t> which points to </a:t>
            </a:r>
            <a:r>
              <a:rPr lang="en-US" sz="1400" dirty="0" smtClean="0">
                <a:solidFill>
                  <a:srgbClr val="00B0F0"/>
                </a:solidFill>
              </a:rPr>
              <a:t>m()</a:t>
            </a:r>
            <a:endParaRPr lang="en-IN" sz="1400" dirty="0">
              <a:solidFill>
                <a:srgbClr val="00B0F0"/>
              </a:solidFill>
            </a:endParaRPr>
          </a:p>
        </p:txBody>
      </p:sp>
      <p:pic>
        <p:nvPicPr>
          <p:cNvPr id="9" name="Picture 8"/>
          <p:cNvPicPr>
            <a:picLocks noChangeAspect="1"/>
          </p:cNvPicPr>
          <p:nvPr/>
        </p:nvPicPr>
        <p:blipFill>
          <a:blip r:embed="rId3"/>
          <a:stretch>
            <a:fillRect/>
          </a:stretch>
        </p:blipFill>
        <p:spPr>
          <a:xfrm>
            <a:off x="5029200" y="1066800"/>
            <a:ext cx="2952750" cy="1743075"/>
          </a:xfrm>
          <a:prstGeom prst="rect">
            <a:avLst/>
          </a:prstGeom>
        </p:spPr>
      </p:pic>
      <p:sp>
        <p:nvSpPr>
          <p:cNvPr id="12" name="TextBox 11"/>
          <p:cNvSpPr txBox="1"/>
          <p:nvPr/>
        </p:nvSpPr>
        <p:spPr>
          <a:xfrm>
            <a:off x="1752600" y="3038475"/>
            <a:ext cx="2514600" cy="523220"/>
          </a:xfrm>
          <a:prstGeom prst="rect">
            <a:avLst/>
          </a:prstGeom>
          <a:noFill/>
          <a:ln>
            <a:solidFill>
              <a:schemeClr val="accent1"/>
            </a:solidFill>
          </a:ln>
        </p:spPr>
        <p:txBody>
          <a:bodyPr wrap="square" rtlCol="0">
            <a:spAutoFit/>
          </a:bodyPr>
          <a:lstStyle/>
          <a:p>
            <a:r>
              <a:rPr lang="en-US" sz="1400" dirty="0" smtClean="0"/>
              <a:t>Look at the references which f() exist after </a:t>
            </a:r>
            <a:r>
              <a:rPr lang="en-US" sz="1400" dirty="0" smtClean="0">
                <a:solidFill>
                  <a:srgbClr val="00B0F0"/>
                </a:solidFill>
              </a:rPr>
              <a:t>f() </a:t>
            </a:r>
            <a:r>
              <a:rPr lang="en-US" sz="1400" dirty="0" smtClean="0"/>
              <a:t>has terminated</a:t>
            </a:r>
            <a:endParaRPr lang="en-IN" sz="1400" dirty="0"/>
          </a:p>
        </p:txBody>
      </p:sp>
      <p:cxnSp>
        <p:nvCxnSpPr>
          <p:cNvPr id="13" name="Straight Arrow Connector 12"/>
          <p:cNvCxnSpPr/>
          <p:nvPr/>
        </p:nvCxnSpPr>
        <p:spPr>
          <a:xfrm flipV="1">
            <a:off x="5715000" y="1447800"/>
            <a:ext cx="0" cy="106680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p:cNvPicPr>
          <p:nvPr/>
        </p:nvPicPr>
        <p:blipFill>
          <a:blip r:embed="rId4"/>
          <a:stretch>
            <a:fillRect/>
          </a:stretch>
        </p:blipFill>
        <p:spPr>
          <a:xfrm>
            <a:off x="1485900" y="3770590"/>
            <a:ext cx="2924175" cy="1600200"/>
          </a:xfrm>
          <a:prstGeom prst="rect">
            <a:avLst/>
          </a:prstGeom>
        </p:spPr>
      </p:pic>
      <p:sp>
        <p:nvSpPr>
          <p:cNvPr id="19" name="TextBox 18"/>
          <p:cNvSpPr txBox="1"/>
          <p:nvPr/>
        </p:nvSpPr>
        <p:spPr>
          <a:xfrm>
            <a:off x="5029200" y="3734365"/>
            <a:ext cx="3429000" cy="1815882"/>
          </a:xfrm>
          <a:prstGeom prst="rect">
            <a:avLst/>
          </a:prstGeom>
          <a:noFill/>
          <a:ln>
            <a:solidFill>
              <a:schemeClr val="accent1"/>
            </a:solidFill>
          </a:ln>
        </p:spPr>
        <p:txBody>
          <a:bodyPr wrap="square" rtlCol="0">
            <a:spAutoFit/>
          </a:bodyPr>
          <a:lstStyle/>
          <a:p>
            <a:pPr marL="285750" indent="-285750" algn="just">
              <a:buFont typeface="Arial" panose="020B0604020202020204" pitchFamily="34" charset="0"/>
              <a:buChar char="•"/>
            </a:pPr>
            <a:r>
              <a:rPr lang="en-US" sz="1400" dirty="0" smtClean="0"/>
              <a:t>Within the scope of </a:t>
            </a:r>
            <a:r>
              <a:rPr lang="en-US" sz="1400" dirty="0">
                <a:solidFill>
                  <a:srgbClr val="00B0F0"/>
                </a:solidFill>
              </a:rPr>
              <a:t>m() </a:t>
            </a:r>
            <a:r>
              <a:rPr lang="en-US" sz="1400" dirty="0" smtClean="0"/>
              <a:t>there is reference to </a:t>
            </a:r>
            <a:r>
              <a:rPr lang="en-US" sz="1400" b="1" dirty="0" smtClean="0"/>
              <a:t>x</a:t>
            </a:r>
            <a:r>
              <a:rPr lang="en-US" sz="1400" dirty="0" smtClean="0"/>
              <a:t>.</a:t>
            </a:r>
          </a:p>
          <a:p>
            <a:pPr marL="285750" indent="-285750" algn="just">
              <a:buFont typeface="Arial" panose="020B0604020202020204" pitchFamily="34" charset="0"/>
              <a:buChar char="•"/>
            </a:pPr>
            <a:r>
              <a:rPr lang="en-US" sz="1400" dirty="0" smtClean="0"/>
              <a:t>Given that </a:t>
            </a:r>
            <a:r>
              <a:rPr lang="en-US" sz="1400" b="1" dirty="0" smtClean="0"/>
              <a:t>x </a:t>
            </a:r>
            <a:r>
              <a:rPr lang="en-US" sz="1400" dirty="0" smtClean="0"/>
              <a:t>is the variable we want to </a:t>
            </a:r>
            <a:r>
              <a:rPr lang="en-US" sz="1400" b="1" dirty="0" smtClean="0"/>
              <a:t>“remember”. </a:t>
            </a:r>
            <a:r>
              <a:rPr lang="en-US" sz="1400" dirty="0" smtClean="0"/>
              <a:t>We can see that it continues to live because it is indirectly referenced from the global scope.</a:t>
            </a:r>
          </a:p>
          <a:p>
            <a:pPr marL="285750" indent="-285750" algn="just">
              <a:buFont typeface="Arial" panose="020B0604020202020204" pitchFamily="34" charset="0"/>
              <a:buChar char="•"/>
            </a:pPr>
            <a:r>
              <a:rPr lang="en-US" sz="1400" dirty="0" smtClean="0"/>
              <a:t>Also, note x is defined in </a:t>
            </a:r>
            <a:r>
              <a:rPr lang="en-US" sz="1400" dirty="0" smtClean="0">
                <a:solidFill>
                  <a:srgbClr val="00B0F0"/>
                </a:solidFill>
              </a:rPr>
              <a:t>m</a:t>
            </a:r>
            <a:r>
              <a:rPr lang="en-US" sz="1400" dirty="0">
                <a:solidFill>
                  <a:srgbClr val="00B0F0"/>
                </a:solidFill>
              </a:rPr>
              <a:t>()’s </a:t>
            </a:r>
            <a:r>
              <a:rPr lang="en-US" sz="1400" dirty="0" smtClean="0"/>
              <a:t>present scope.</a:t>
            </a:r>
            <a:endParaRPr lang="en-IN" sz="1400" dirty="0">
              <a:solidFill>
                <a:srgbClr val="00B0F0"/>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Closures </a:t>
            </a:r>
            <a:r>
              <a:rPr lang="en-US" dirty="0" err="1"/>
              <a:t>contd</a:t>
            </a:r>
            <a:r>
              <a:rPr lang="en-US" dirty="0"/>
              <a:t>…</a:t>
            </a:r>
            <a:endParaRPr lang="en-IN" dirty="0"/>
          </a:p>
        </p:txBody>
      </p:sp>
      <p:pic>
        <p:nvPicPr>
          <p:cNvPr id="4" name="Content Placeholder 3"/>
          <p:cNvPicPr>
            <a:picLocks noGrp="1" noChangeAspect="1"/>
          </p:cNvPicPr>
          <p:nvPr>
            <p:ph idx="1"/>
          </p:nvPr>
        </p:nvPicPr>
        <p:blipFill>
          <a:blip r:embed="rId2"/>
          <a:stretch>
            <a:fillRect/>
          </a:stretch>
        </p:blipFill>
        <p:spPr>
          <a:xfrm>
            <a:off x="2133600" y="1417638"/>
            <a:ext cx="6096000" cy="3382962"/>
          </a:xfrm>
          <a:prstGeom prst="rect">
            <a:avLst/>
          </a:prstGeom>
        </p:spPr>
      </p:pic>
      <p:sp>
        <p:nvSpPr>
          <p:cNvPr id="5" name="Rectangle 4"/>
          <p:cNvSpPr/>
          <p:nvPr/>
        </p:nvSpPr>
        <p:spPr>
          <a:xfrm>
            <a:off x="1908048" y="5068540"/>
            <a:ext cx="6553200" cy="1384995"/>
          </a:xfrm>
          <a:prstGeom prst="rect">
            <a:avLst/>
          </a:prstGeom>
        </p:spPr>
        <p:txBody>
          <a:bodyPr wrap="square">
            <a:spAutoFit/>
          </a:bodyPr>
          <a:lstStyle/>
          <a:p>
            <a:pPr marL="285750" indent="-285750" algn="just">
              <a:buFont typeface="Arial" panose="020B0604020202020204" pitchFamily="34" charset="0"/>
              <a:buChar char="•"/>
            </a:pPr>
            <a:r>
              <a:rPr lang="en-US" sz="1400" dirty="0" smtClean="0"/>
              <a:t>Here </a:t>
            </a:r>
            <a:r>
              <a:rPr lang="en-US" sz="1400" dirty="0"/>
              <a:t>we use our function factory to create two new functions — one that multiplies 2 to its argument, and </a:t>
            </a:r>
            <a:r>
              <a:rPr lang="en-US" sz="1400" dirty="0" smtClean="0"/>
              <a:t>another </a:t>
            </a:r>
            <a:r>
              <a:rPr lang="en-US" sz="1400" dirty="0"/>
              <a:t>that multiples 3</a:t>
            </a:r>
          </a:p>
          <a:p>
            <a:pPr marL="285750" indent="-285750" algn="just">
              <a:buFont typeface="Arial" panose="020B0604020202020204" pitchFamily="34" charset="0"/>
              <a:buChar char="•"/>
            </a:pPr>
            <a:r>
              <a:rPr lang="en-US" sz="1400" dirty="0" err="1"/>
              <a:t>myDouble</a:t>
            </a:r>
            <a:r>
              <a:rPr lang="en-US" sz="1400" dirty="0"/>
              <a:t> and </a:t>
            </a:r>
            <a:r>
              <a:rPr lang="en-US" sz="1400" dirty="0" err="1"/>
              <a:t>myTreble</a:t>
            </a:r>
            <a:r>
              <a:rPr lang="en-US" sz="1400" dirty="0"/>
              <a:t> are both closures. They share the same function body definition, but store different lexical environments.</a:t>
            </a:r>
          </a:p>
          <a:p>
            <a:pPr marL="285750" indent="-285750" algn="just">
              <a:buFont typeface="Arial" panose="020B0604020202020204" pitchFamily="34" charset="0"/>
              <a:buChar char="•"/>
            </a:pPr>
            <a:r>
              <a:rPr lang="en-US" sz="1400" dirty="0"/>
              <a:t> </a:t>
            </a:r>
            <a:r>
              <a:rPr lang="en-US" sz="1400" dirty="0" smtClean="0"/>
              <a:t>In</a:t>
            </a:r>
            <a:r>
              <a:rPr lang="en-US" sz="1400" dirty="0"/>
              <a:t>  </a:t>
            </a:r>
            <a:r>
              <a:rPr lang="en-US" sz="1400" dirty="0" err="1"/>
              <a:t>myDouble</a:t>
            </a:r>
            <a:r>
              <a:rPr lang="en-US" sz="1400" dirty="0"/>
              <a:t> 's lexical environment, x is 2, while in the lexical environment for  </a:t>
            </a:r>
            <a:r>
              <a:rPr lang="en-US" sz="1400" dirty="0" err="1"/>
              <a:t>myTreble</a:t>
            </a:r>
            <a:r>
              <a:rPr lang="en-US" sz="1400" dirty="0"/>
              <a:t>  x is 3</a:t>
            </a:r>
            <a:r>
              <a:rPr lang="en-US" sz="1400" dirty="0" smtClean="0"/>
              <a:t>.</a:t>
            </a:r>
            <a:endParaRPr lang="en-US" sz="1400" dirty="0"/>
          </a:p>
        </p:txBody>
      </p:sp>
    </p:spTree>
    <p:extLst>
      <p:ext uri="{BB962C8B-B14F-4D97-AF65-F5344CB8AC3E}">
        <p14:creationId xmlns:p14="http://schemas.microsoft.com/office/powerpoint/2010/main" val="24620200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15962"/>
          </a:xfrm>
        </p:spPr>
        <p:txBody>
          <a:bodyPr>
            <a:normAutofit fontScale="90000"/>
          </a:bodyPr>
          <a:lstStyle/>
          <a:p>
            <a:r>
              <a:rPr lang="en-US" dirty="0" smtClean="0"/>
              <a:t>Example</a:t>
            </a:r>
            <a:endParaRPr lang="en-US" dirty="0"/>
          </a:p>
        </p:txBody>
      </p:sp>
      <p:pic>
        <p:nvPicPr>
          <p:cNvPr id="1026" name="Picture 2"/>
          <p:cNvPicPr>
            <a:picLocks noChangeAspect="1" noChangeArrowheads="1"/>
          </p:cNvPicPr>
          <p:nvPr/>
        </p:nvPicPr>
        <p:blipFill>
          <a:blip r:embed="rId2"/>
          <a:srcRect/>
          <a:stretch>
            <a:fillRect/>
          </a:stretch>
        </p:blipFill>
        <p:spPr bwMode="auto">
          <a:xfrm>
            <a:off x="1447800" y="914400"/>
            <a:ext cx="3095625" cy="3457575"/>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5105400" y="838200"/>
            <a:ext cx="3190875" cy="3371850"/>
          </a:xfrm>
          <a:prstGeom prst="rect">
            <a:avLst/>
          </a:prstGeom>
          <a:noFill/>
          <a:ln w="9525">
            <a:noFill/>
            <a:miter lim="800000"/>
            <a:headEnd/>
            <a:tailEnd/>
          </a:ln>
          <a:effectLst/>
        </p:spPr>
      </p:pic>
      <p:sp>
        <p:nvSpPr>
          <p:cNvPr id="15" name="TextBox 14"/>
          <p:cNvSpPr txBox="1"/>
          <p:nvPr/>
        </p:nvSpPr>
        <p:spPr>
          <a:xfrm>
            <a:off x="1435608" y="5257800"/>
            <a:ext cx="7251192" cy="1323439"/>
          </a:xfrm>
          <a:prstGeom prst="rect">
            <a:avLst/>
          </a:prstGeom>
          <a:noFill/>
        </p:spPr>
        <p:txBody>
          <a:bodyPr wrap="square" rtlCol="0">
            <a:spAutoFit/>
          </a:bodyPr>
          <a:lstStyle/>
          <a:p>
            <a:pPr algn="just">
              <a:buFont typeface="Arial" pitchFamily="34" charset="0"/>
              <a:buChar char="•"/>
            </a:pPr>
            <a:r>
              <a:rPr lang="en-US" sz="1600" dirty="0" smtClean="0"/>
              <a:t>Calling the function with () in a return statement executes the function, and returns whatever value was returned by the function. It is similar to calling </a:t>
            </a:r>
            <a:r>
              <a:rPr lang="en-US" sz="1600" dirty="0" err="1" smtClean="0"/>
              <a:t>var</a:t>
            </a:r>
            <a:r>
              <a:rPr lang="en-US" sz="1600" dirty="0" smtClean="0"/>
              <a:t> x = b().</a:t>
            </a:r>
          </a:p>
          <a:p>
            <a:pPr algn="just">
              <a:buFont typeface="Arial" pitchFamily="34" charset="0"/>
              <a:buChar char="•"/>
            </a:pPr>
            <a:r>
              <a:rPr lang="en-US" sz="1600" dirty="0" smtClean="0"/>
              <a:t>Returning the function name without () returns a reference to the function, which can be assigned as you've done with </a:t>
            </a:r>
            <a:r>
              <a:rPr lang="en-US" sz="1600" dirty="0" err="1" smtClean="0"/>
              <a:t>var</a:t>
            </a:r>
            <a:r>
              <a:rPr lang="en-US" sz="1600" dirty="0" smtClean="0"/>
              <a:t> s = a(). s now contains a reference to the function b(), and calling s() is functionally equivalent to calling b().</a:t>
            </a:r>
          </a:p>
        </p:txBody>
      </p:sp>
      <p:sp>
        <p:nvSpPr>
          <p:cNvPr id="1037" name="Rectangle 13"/>
          <p:cNvSpPr>
            <a:spLocks noChangeArrowheads="1"/>
          </p:cNvSpPr>
          <p:nvPr/>
        </p:nvSpPr>
        <p:spPr bwMode="auto">
          <a:xfrm>
            <a:off x="4953000" y="4371975"/>
            <a:ext cx="3657600" cy="769441"/>
          </a:xfrm>
          <a:prstGeom prst="rect">
            <a:avLst/>
          </a:prstGeom>
          <a:solidFill>
            <a:srgbClr val="EFF0F1"/>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101094"/>
                </a:solidFill>
                <a:effectLst/>
                <a:latin typeface="Consolas" pitchFamily="49" charset="0"/>
                <a:cs typeface="Arial" pitchFamily="34" charset="0"/>
              </a:rPr>
              <a:t>return</a:t>
            </a:r>
            <a:r>
              <a:rPr kumimoji="0" lang="en-US" b="0" i="0" u="none" strike="noStrike" cap="none" normalizeH="0" baseline="0" dirty="0" smtClean="0">
                <a:ln>
                  <a:noFill/>
                </a:ln>
                <a:solidFill>
                  <a:srgbClr val="303336"/>
                </a:solidFill>
                <a:effectLst/>
                <a:latin typeface="Consolas" pitchFamily="49" charset="0"/>
                <a:cs typeface="Arial" pitchFamily="34" charset="0"/>
              </a:rPr>
              <a:t> b;</a:t>
            </a:r>
          </a:p>
          <a:p>
            <a:pPr lvl="0" fontAlgn="base">
              <a:spcBef>
                <a:spcPct val="0"/>
              </a:spcBef>
              <a:spcAft>
                <a:spcPct val="0"/>
              </a:spcAft>
            </a:pPr>
            <a:r>
              <a:rPr lang="en-US" sz="1600" dirty="0" smtClean="0"/>
              <a:t>// Return a reference to the function b() and assigned to </a:t>
            </a:r>
            <a:r>
              <a:rPr lang="en-US" sz="1600" dirty="0" err="1" smtClean="0"/>
              <a:t>var</a:t>
            </a:r>
            <a:r>
              <a:rPr lang="en-US" sz="1600" dirty="0" smtClean="0"/>
              <a:t> s.</a:t>
            </a:r>
            <a:r>
              <a:rPr kumimoji="0" lang="en-US" sz="1200" b="0" i="0" u="none" strike="noStrike" cap="none" normalizeH="0" baseline="0" dirty="0" smtClean="0">
                <a:ln>
                  <a:noFill/>
                </a:ln>
                <a:solidFill>
                  <a:schemeClr val="tx1"/>
                </a:solidFill>
                <a:effectLst/>
                <a:latin typeface="Arial" pitchFamily="34" charset="0"/>
                <a:cs typeface="Arial" pitchFamily="34" charset="0"/>
              </a:rPr>
              <a:t> </a:t>
            </a:r>
            <a:endParaRPr kumimoji="0" lang="en-US" sz="4400" b="0" i="0" u="none" strike="noStrike" cap="none" normalizeH="0" baseline="0" dirty="0" smtClean="0">
              <a:ln>
                <a:noFill/>
              </a:ln>
              <a:solidFill>
                <a:schemeClr val="tx1"/>
              </a:solidFill>
              <a:effectLst/>
              <a:latin typeface="Arial" pitchFamily="34" charset="0"/>
              <a:cs typeface="Arial" pitchFamily="34" charset="0"/>
            </a:endParaRPr>
          </a:p>
        </p:txBody>
      </p:sp>
      <p:sp>
        <p:nvSpPr>
          <p:cNvPr id="20" name="Rectangle 13"/>
          <p:cNvSpPr>
            <a:spLocks noChangeArrowheads="1"/>
          </p:cNvSpPr>
          <p:nvPr/>
        </p:nvSpPr>
        <p:spPr bwMode="auto">
          <a:xfrm>
            <a:off x="1371600" y="4362450"/>
            <a:ext cx="3505200" cy="830997"/>
          </a:xfrm>
          <a:prstGeom prst="rect">
            <a:avLst/>
          </a:prstGeom>
          <a:solidFill>
            <a:srgbClr val="EFF0F1"/>
          </a:solidFill>
          <a:ln w="9525">
            <a:noFill/>
            <a:miter lim="800000"/>
            <a:headEnd/>
            <a:tailEnd/>
          </a:ln>
          <a:effectLst/>
        </p:spPr>
        <p:txBody>
          <a:bodyPr vert="horz" wrap="square" lIns="0" tIns="0" rIns="0" bIns="0" numCol="1" anchor="ctr" anchorCtr="0" compatLnSpc="1">
            <a:prstTxWarp prst="textNoShape">
              <a:avLst/>
            </a:prstTxWarp>
            <a:spAutoFit/>
          </a:bodyPr>
          <a:lstStyle/>
          <a:p>
            <a:pPr lvl="0" fontAlgn="base">
              <a:spcBef>
                <a:spcPct val="0"/>
              </a:spcBef>
              <a:spcAft>
                <a:spcPct val="0"/>
              </a:spcAft>
            </a:pPr>
            <a:r>
              <a:rPr lang="en-US" dirty="0" smtClean="0">
                <a:solidFill>
                  <a:srgbClr val="101094"/>
                </a:solidFill>
                <a:latin typeface="Consolas" pitchFamily="49" charset="0"/>
                <a:cs typeface="Arial" pitchFamily="34" charset="0"/>
              </a:rPr>
              <a:t>return</a:t>
            </a:r>
            <a:r>
              <a:rPr lang="en-US" dirty="0" smtClean="0">
                <a:solidFill>
                  <a:srgbClr val="303336"/>
                </a:solidFill>
                <a:latin typeface="Consolas" pitchFamily="49" charset="0"/>
                <a:cs typeface="Arial" pitchFamily="34" charset="0"/>
              </a:rPr>
              <a:t> b();</a:t>
            </a:r>
          </a:p>
          <a:p>
            <a:pPr lvl="0" fontAlgn="base">
              <a:spcBef>
                <a:spcPct val="0"/>
              </a:spcBef>
              <a:spcAft>
                <a:spcPct val="0"/>
              </a:spcAft>
            </a:pPr>
            <a:r>
              <a:rPr lang="en-US" dirty="0" smtClean="0"/>
              <a:t>// Execute function b() and return its value</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effectLst/>
              </a:rPr>
              <a:t>Using Closures to provide public/private </a:t>
            </a:r>
            <a:r>
              <a:rPr lang="en-US" b="1" dirty="0" smtClean="0">
                <a:effectLst/>
              </a:rPr>
              <a:t>data</a:t>
            </a:r>
            <a:endParaRPr lang="en-IN" dirty="0"/>
          </a:p>
        </p:txBody>
      </p:sp>
      <p:sp>
        <p:nvSpPr>
          <p:cNvPr id="3" name="Content Placeholder 2"/>
          <p:cNvSpPr>
            <a:spLocks noGrp="1"/>
          </p:cNvSpPr>
          <p:nvPr>
            <p:ph idx="1"/>
          </p:nvPr>
        </p:nvSpPr>
        <p:spPr>
          <a:xfrm>
            <a:off x="1435608" y="1447800"/>
            <a:ext cx="7498080" cy="1828800"/>
          </a:xfrm>
        </p:spPr>
        <p:txBody>
          <a:bodyPr>
            <a:normAutofit/>
          </a:bodyPr>
          <a:lstStyle/>
          <a:p>
            <a:pPr algn="just"/>
            <a:r>
              <a:rPr lang="en-IN" sz="2000" b="1" dirty="0"/>
              <a:t>There is a design pattern in JavaScript known as the </a:t>
            </a:r>
            <a:r>
              <a:rPr lang="en-IN" sz="2000" b="1" i="1" u="sng" dirty="0">
                <a:hlinkClick r:id="rId2"/>
              </a:rPr>
              <a:t>Module</a:t>
            </a:r>
            <a:r>
              <a:rPr lang="en-IN" sz="2000" b="1" u="sng" dirty="0">
                <a:hlinkClick r:id="rId2"/>
              </a:rPr>
              <a:t> pattern</a:t>
            </a:r>
            <a:r>
              <a:rPr lang="en-IN" sz="2000" b="1" dirty="0"/>
              <a:t> that provides a means for public/private data access</a:t>
            </a:r>
            <a:r>
              <a:rPr lang="en-IN" sz="2000" dirty="0"/>
              <a:t> (similar to the concept of access modifiers like public , private , protected in Java). It does this by making effective use of scopes and </a:t>
            </a:r>
            <a:r>
              <a:rPr lang="en-IN" sz="2000" dirty="0" smtClean="0"/>
              <a:t>closures. </a:t>
            </a:r>
            <a:endParaRPr lang="en-IN" sz="2000" dirty="0"/>
          </a:p>
        </p:txBody>
      </p:sp>
      <p:sp>
        <p:nvSpPr>
          <p:cNvPr id="7" name="Rectangle 6"/>
          <p:cNvSpPr/>
          <p:nvPr/>
        </p:nvSpPr>
        <p:spPr>
          <a:xfrm>
            <a:off x="5638800" y="3048000"/>
            <a:ext cx="3294888" cy="3593291"/>
          </a:xfrm>
          <a:prstGeom prst="rect">
            <a:avLst/>
          </a:prstGeom>
        </p:spPr>
        <p:txBody>
          <a:bodyPr wrap="square">
            <a:spAutoFit/>
          </a:bodyPr>
          <a:lstStyle/>
          <a:p>
            <a:pPr lvl="0" algn="just">
              <a:lnSpc>
                <a:spcPts val="2100"/>
              </a:lnSpc>
              <a:spcBef>
                <a:spcPts val="1370"/>
              </a:spcBef>
              <a:spcAft>
                <a:spcPts val="0"/>
              </a:spcAft>
              <a:buSzPts val="1000"/>
              <a:tabLst>
                <a:tab pos="457200" algn="l"/>
              </a:tabLst>
            </a:pPr>
            <a:r>
              <a:rPr lang="en-IN" sz="1400" spc="-5" dirty="0" smtClean="0">
                <a:solidFill>
                  <a:srgbClr val="292929"/>
                </a:solidFill>
                <a:latin typeface="Georgia" panose="02040502050405020303" pitchFamily="18" charset="0"/>
                <a:ea typeface="Times New Roman" panose="02020603050405020304" pitchFamily="18" charset="0"/>
                <a:cs typeface="Segoe UI" panose="020B0502040204020203" pitchFamily="34" charset="0"/>
              </a:rPr>
              <a:t>This </a:t>
            </a:r>
            <a:r>
              <a:rPr lang="en-IN" sz="1400" spc="-5" dirty="0">
                <a:solidFill>
                  <a:srgbClr val="292929"/>
                </a:solidFill>
                <a:latin typeface="Georgia" panose="02040502050405020303" pitchFamily="18" charset="0"/>
                <a:ea typeface="Times New Roman" panose="02020603050405020304" pitchFamily="18" charset="0"/>
                <a:cs typeface="Segoe UI" panose="020B0502040204020203" pitchFamily="34" charset="0"/>
              </a:rPr>
              <a:t>example shows a </a:t>
            </a:r>
            <a:r>
              <a:rPr lang="en-IN" sz="1400" i="1" spc="-5" dirty="0">
                <a:solidFill>
                  <a:srgbClr val="292929"/>
                </a:solidFill>
                <a:latin typeface="Georgia" panose="02040502050405020303" pitchFamily="18" charset="0"/>
                <a:ea typeface="Times New Roman" panose="02020603050405020304" pitchFamily="18" charset="0"/>
                <a:cs typeface="Segoe UI" panose="020B0502040204020203" pitchFamily="34" charset="0"/>
              </a:rPr>
              <a:t>name</a:t>
            </a:r>
            <a:r>
              <a:rPr lang="en-IN" sz="1400" spc="-5" dirty="0">
                <a:solidFill>
                  <a:srgbClr val="292929"/>
                </a:solidFill>
                <a:latin typeface="Georgia" panose="02040502050405020303" pitchFamily="18" charset="0"/>
                <a:ea typeface="Times New Roman" panose="02020603050405020304" pitchFamily="18" charset="0"/>
                <a:cs typeface="Segoe UI" panose="020B0502040204020203" pitchFamily="34" charset="0"/>
              </a:rPr>
              <a:t> object that contains a private name variable and public getter/setters. In this example; </a:t>
            </a:r>
            <a:r>
              <a:rPr lang="en-IN" sz="1100" spc="-5" dirty="0" smtClean="0">
                <a:solidFill>
                  <a:srgbClr val="292929"/>
                </a:solidFill>
                <a:latin typeface="Courier New" panose="02070309020205020404" pitchFamily="49" charset="0"/>
                <a:ea typeface="Times New Roman" panose="02020603050405020304" pitchFamily="18" charset="0"/>
                <a:cs typeface="Times New Roman" panose="02020603050405020304" pitchFamily="18" charset="0"/>
              </a:rPr>
              <a:t>_</a:t>
            </a:r>
            <a:r>
              <a:rPr lang="en-IN" sz="1100" spc="-5" dirty="0" err="1" smtClean="0">
                <a:solidFill>
                  <a:srgbClr val="292929"/>
                </a:solidFill>
                <a:latin typeface="Courier New" panose="02070309020205020404" pitchFamily="49" charset="0"/>
                <a:ea typeface="Times New Roman" panose="02020603050405020304" pitchFamily="18" charset="0"/>
                <a:cs typeface="Times New Roman" panose="02020603050405020304" pitchFamily="18" charset="0"/>
              </a:rPr>
              <a:t>myName</a:t>
            </a:r>
            <a:r>
              <a:rPr lang="en-IN" sz="1400" spc="-5" dirty="0">
                <a:solidFill>
                  <a:srgbClr val="292929"/>
                </a:solidFill>
                <a:latin typeface="Georgia" panose="02040502050405020303" pitchFamily="18" charset="0"/>
                <a:ea typeface="Times New Roman" panose="02020603050405020304" pitchFamily="18" charset="0"/>
                <a:cs typeface="Segoe UI" panose="020B0502040204020203" pitchFamily="34" charset="0"/>
              </a:rPr>
              <a:t> is contained in the scope of the </a:t>
            </a:r>
            <a:r>
              <a:rPr lang="en-IN" sz="1100" spc="-5" dirty="0" err="1">
                <a:solidFill>
                  <a:srgbClr val="292929"/>
                </a:solidFill>
                <a:latin typeface="Courier New" panose="02070309020205020404" pitchFamily="49" charset="0"/>
                <a:ea typeface="Times New Roman" panose="02020603050405020304" pitchFamily="18" charset="0"/>
                <a:cs typeface="Times New Roman" panose="02020603050405020304" pitchFamily="18" charset="0"/>
              </a:rPr>
              <a:t>createNew</a:t>
            </a:r>
            <a:r>
              <a:rPr lang="en-IN" sz="1100" spc="-5" dirty="0">
                <a:solidFill>
                  <a:srgbClr val="292929"/>
                </a:solidFill>
                <a:latin typeface="Courier New" panose="02070309020205020404" pitchFamily="49" charset="0"/>
                <a:ea typeface="Times New Roman" panose="02020603050405020304" pitchFamily="18" charset="0"/>
                <a:cs typeface="Times New Roman" panose="02020603050405020304" pitchFamily="18" charset="0"/>
              </a:rPr>
              <a:t>()</a:t>
            </a:r>
            <a:r>
              <a:rPr lang="en-IN" sz="1400" spc="-5" dirty="0">
                <a:solidFill>
                  <a:srgbClr val="292929"/>
                </a:solidFill>
                <a:latin typeface="Georgia" panose="02040502050405020303" pitchFamily="18" charset="0"/>
                <a:ea typeface="Times New Roman" panose="02020603050405020304" pitchFamily="18" charset="0"/>
                <a:cs typeface="Segoe UI" panose="020B0502040204020203" pitchFamily="34" charset="0"/>
              </a:rPr>
              <a:t> function and not the returned name object (therefore not accessible), but because returned functions retain their scope history (i.e. a closure), we can access that data using </a:t>
            </a:r>
            <a:r>
              <a:rPr lang="en-IN" sz="1400" i="1" spc="-5" dirty="0">
                <a:solidFill>
                  <a:srgbClr val="292929"/>
                </a:solidFill>
                <a:latin typeface="Georgia" panose="02040502050405020303" pitchFamily="18" charset="0"/>
                <a:ea typeface="Times New Roman" panose="02020603050405020304" pitchFamily="18" charset="0"/>
                <a:cs typeface="Segoe UI" panose="020B0502040204020203" pitchFamily="34" charset="0"/>
              </a:rPr>
              <a:t>“public” </a:t>
            </a:r>
            <a:r>
              <a:rPr lang="en-IN" sz="1400" spc="-5" dirty="0">
                <a:solidFill>
                  <a:srgbClr val="292929"/>
                </a:solidFill>
                <a:latin typeface="Georgia" panose="02040502050405020303" pitchFamily="18" charset="0"/>
                <a:ea typeface="Times New Roman" panose="02020603050405020304" pitchFamily="18" charset="0"/>
                <a:cs typeface="Segoe UI" panose="020B0502040204020203" pitchFamily="34" charset="0"/>
              </a:rPr>
              <a:t>functions. </a:t>
            </a:r>
            <a:r>
              <a:rPr lang="en-IN" sz="1400" i="1" u="sng" spc="-5" dirty="0">
                <a:solidFill>
                  <a:srgbClr val="292929"/>
                </a:solidFill>
                <a:latin typeface="Georgia" panose="02040502050405020303" pitchFamily="18" charset="0"/>
                <a:ea typeface="Times New Roman" panose="02020603050405020304" pitchFamily="18" charset="0"/>
                <a:cs typeface="Segoe UI" panose="020B0502040204020203" pitchFamily="34" charset="0"/>
              </a:rPr>
              <a:t>Note: it is a JavaScript convention to use an underscore prefix to denote intended private-access variables.</a:t>
            </a:r>
            <a:endParaRPr lang="en-IN" sz="1050" i="1" u="sng"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p:cNvPicPr>
            <a:picLocks noChangeAspect="1"/>
          </p:cNvPicPr>
          <p:nvPr/>
        </p:nvPicPr>
        <p:blipFill>
          <a:blip r:embed="rId3"/>
          <a:stretch>
            <a:fillRect/>
          </a:stretch>
        </p:blipFill>
        <p:spPr>
          <a:xfrm>
            <a:off x="1738313" y="3047999"/>
            <a:ext cx="3748087" cy="3343275"/>
          </a:xfrm>
          <a:prstGeom prst="rect">
            <a:avLst/>
          </a:prstGeom>
        </p:spPr>
      </p:pic>
    </p:spTree>
    <p:extLst>
      <p:ext uri="{BB962C8B-B14F-4D97-AF65-F5344CB8AC3E}">
        <p14:creationId xmlns:p14="http://schemas.microsoft.com/office/powerpoint/2010/main" val="45111711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35608" y="457200"/>
            <a:ext cx="7498080" cy="1066800"/>
          </a:xfrm>
        </p:spPr>
        <p:txBody>
          <a:bodyPr>
            <a:normAutofit/>
          </a:bodyPr>
          <a:lstStyle/>
          <a:p>
            <a:pPr algn="just"/>
            <a:r>
              <a:rPr lang="en-US" sz="2000" dirty="0" smtClean="0"/>
              <a:t>The </a:t>
            </a:r>
            <a:r>
              <a:rPr lang="en-US" sz="2000" dirty="0"/>
              <a:t>following code illustrates how to use closures to define public functions that can access private functions and variables. Note that these closures follow the </a:t>
            </a:r>
            <a:r>
              <a:rPr lang="en-US" sz="2000" u="sng" dirty="0">
                <a:hlinkClick r:id="rId2"/>
              </a:rPr>
              <a:t>Module Design Pattern</a:t>
            </a:r>
            <a:endParaRPr lang="en-IN" sz="2000" dirty="0"/>
          </a:p>
        </p:txBody>
      </p:sp>
      <p:sp>
        <p:nvSpPr>
          <p:cNvPr id="12" name="Rectangle 6"/>
          <p:cNvSpPr>
            <a:spLocks noChangeArrowheads="1"/>
          </p:cNvSpPr>
          <p:nvPr/>
        </p:nvSpPr>
        <p:spPr bwMode="auto">
          <a:xfrm>
            <a:off x="6019800" y="2094384"/>
            <a:ext cx="2667000" cy="216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dirty="0" smtClean="0">
                <a:ln>
                  <a:noFill/>
                </a:ln>
                <a:solidFill>
                  <a:srgbClr val="1B1B1B"/>
                </a:solidFill>
                <a:effectLst/>
                <a:latin typeface="Segoe UI" panose="020B0502040204020203" pitchFamily="34" charset="0"/>
                <a:ea typeface="Calibri" panose="020F0502020204030204" pitchFamily="34" charset="0"/>
                <a:cs typeface="Segoe UI" panose="020B0502040204020203" pitchFamily="34" charset="0"/>
              </a:rPr>
              <a:t>In previous examples, each closure had its own lexical environment. Here though, there is a single lexical environment that is shared by the three functions:</a:t>
            </a:r>
            <a:r>
              <a:rPr kumimoji="0" lang="en-US" altLang="en-US" sz="1500" b="0" i="0" u="none" strike="noStrike" cap="none" normalizeH="0" baseline="0" dirty="0" smtClean="0">
                <a:ln>
                  <a:noFill/>
                </a:ln>
                <a:solidFill>
                  <a:srgbClr val="1B1B1B"/>
                </a:solidFill>
                <a:effectLst/>
                <a:latin typeface="Calibri" panose="020F0502020204030204" pitchFamily="34" charset="0"/>
                <a:ea typeface="Calibri" panose="020F0502020204030204" pitchFamily="34" charset="0"/>
                <a:cs typeface="Segoe UI" panose="020B0502040204020203" pitchFamily="34" charset="0"/>
              </a:rPr>
              <a:t> </a:t>
            </a:r>
            <a:r>
              <a:rPr kumimoji="0" lang="en-US" altLang="en-US" sz="1500" b="0" i="0" u="none" strike="noStrike" cap="none" normalizeH="0" baseline="0" dirty="0" err="1" smtClean="0">
                <a:ln>
                  <a:noFill/>
                </a:ln>
                <a:solidFill>
                  <a:srgbClr val="1B1B1B"/>
                </a:solidFill>
                <a:effectLst/>
                <a:latin typeface="Courier New" panose="02070309020205020404" pitchFamily="49" charset="0"/>
                <a:ea typeface="Calibri" panose="020F0502020204030204" pitchFamily="34" charset="0"/>
                <a:cs typeface="Courier New" panose="02070309020205020404" pitchFamily="49" charset="0"/>
              </a:rPr>
              <a:t>counter.increment</a:t>
            </a:r>
            <a:r>
              <a:rPr kumimoji="0" lang="en-US" altLang="en-US" sz="1500" b="0" i="0" u="none" strike="noStrike" cap="none" normalizeH="0" baseline="0" dirty="0" smtClean="0">
                <a:ln>
                  <a:noFill/>
                </a:ln>
                <a:solidFill>
                  <a:srgbClr val="1B1B1B"/>
                </a:solidFill>
                <a:effectLst/>
                <a:latin typeface="Segoe UI" panose="020B0502040204020203" pitchFamily="34" charset="0"/>
                <a:ea typeface="Calibri" panose="020F0502020204030204" pitchFamily="34" charset="0"/>
                <a:cs typeface="Segoe UI" panose="020B0502040204020203" pitchFamily="34" charset="0"/>
              </a:rPr>
              <a:t>,</a:t>
            </a:r>
            <a:r>
              <a:rPr kumimoji="0" lang="en-US" altLang="en-US" sz="1500" b="0" i="0" u="none" strike="noStrike" cap="none" normalizeH="0" baseline="0" dirty="0" smtClean="0">
                <a:ln>
                  <a:noFill/>
                </a:ln>
                <a:solidFill>
                  <a:srgbClr val="1B1B1B"/>
                </a:solidFill>
                <a:effectLst/>
                <a:latin typeface="Calibri" panose="020F0502020204030204" pitchFamily="34" charset="0"/>
                <a:ea typeface="Calibri" panose="020F0502020204030204" pitchFamily="34" charset="0"/>
                <a:cs typeface="Segoe UI" panose="020B0502040204020203" pitchFamily="34" charset="0"/>
              </a:rPr>
              <a:t> </a:t>
            </a:r>
            <a:r>
              <a:rPr kumimoji="0" lang="en-US" altLang="en-US" sz="1500" b="0" i="0" u="none" strike="noStrike" cap="none" normalizeH="0" baseline="0" dirty="0" err="1" smtClean="0">
                <a:ln>
                  <a:noFill/>
                </a:ln>
                <a:solidFill>
                  <a:srgbClr val="1B1B1B"/>
                </a:solidFill>
                <a:effectLst/>
                <a:latin typeface="Courier New" panose="02070309020205020404" pitchFamily="49" charset="0"/>
                <a:ea typeface="Calibri" panose="020F0502020204030204" pitchFamily="34" charset="0"/>
                <a:cs typeface="Courier New" panose="02070309020205020404" pitchFamily="49" charset="0"/>
              </a:rPr>
              <a:t>counter.decrement</a:t>
            </a:r>
            <a:r>
              <a:rPr kumimoji="0" lang="en-US" altLang="en-US" sz="1500" b="0" i="0" u="none" strike="noStrike" cap="none" normalizeH="0" baseline="0" dirty="0" smtClean="0">
                <a:ln>
                  <a:noFill/>
                </a:ln>
                <a:solidFill>
                  <a:srgbClr val="1B1B1B"/>
                </a:solidFill>
                <a:effectLst/>
                <a:latin typeface="Segoe UI" panose="020B0502040204020203" pitchFamily="34" charset="0"/>
                <a:ea typeface="Calibri" panose="020F0502020204030204" pitchFamily="34" charset="0"/>
                <a:cs typeface="Segoe UI" panose="020B0502040204020203" pitchFamily="34" charset="0"/>
              </a:rPr>
              <a:t>, and</a:t>
            </a:r>
            <a:r>
              <a:rPr kumimoji="0" lang="en-US" altLang="en-US" sz="1500" b="0" i="0" u="none" strike="noStrike" cap="none" normalizeH="0" baseline="0" dirty="0" smtClean="0">
                <a:ln>
                  <a:noFill/>
                </a:ln>
                <a:solidFill>
                  <a:srgbClr val="1B1B1B"/>
                </a:solidFill>
                <a:effectLst/>
                <a:latin typeface="Calibri" panose="020F0502020204030204" pitchFamily="34" charset="0"/>
                <a:ea typeface="Calibri" panose="020F0502020204030204" pitchFamily="34" charset="0"/>
                <a:cs typeface="Segoe UI" panose="020B0502040204020203" pitchFamily="34" charset="0"/>
              </a:rPr>
              <a:t> </a:t>
            </a:r>
            <a:r>
              <a:rPr kumimoji="0" lang="en-US" altLang="en-US" sz="1500" b="0" i="0" u="none" strike="noStrike" cap="none" normalizeH="0" baseline="0" dirty="0" err="1" smtClean="0">
                <a:ln>
                  <a:noFill/>
                </a:ln>
                <a:solidFill>
                  <a:srgbClr val="1B1B1B"/>
                </a:solidFill>
                <a:effectLst/>
                <a:latin typeface="Courier New" panose="02070309020205020404" pitchFamily="49" charset="0"/>
                <a:ea typeface="Calibri" panose="020F0502020204030204" pitchFamily="34" charset="0"/>
                <a:cs typeface="Courier New" panose="02070309020205020404" pitchFamily="49" charset="0"/>
              </a:rPr>
              <a:t>counter.value</a:t>
            </a:r>
            <a:r>
              <a:rPr kumimoji="0" lang="en-US" altLang="en-US" sz="1500" b="0" i="0" u="none" strike="noStrike" cap="none" normalizeH="0" baseline="0" dirty="0" smtClean="0">
                <a:ln>
                  <a:noFill/>
                </a:ln>
                <a:solidFill>
                  <a:srgbClr val="1B1B1B"/>
                </a:solidFill>
                <a:effectLst/>
                <a:latin typeface="Segoe UI" panose="020B0502040204020203" pitchFamily="34" charset="0"/>
                <a:ea typeface="Calibri" panose="020F0502020204030204" pitchFamily="34" charset="0"/>
                <a:cs typeface="Segoe UI" panose="020B0502040204020203" pitchFamily="34"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13" name="Picture 12"/>
          <p:cNvPicPr>
            <a:picLocks noChangeAspect="1"/>
          </p:cNvPicPr>
          <p:nvPr/>
        </p:nvPicPr>
        <p:blipFill>
          <a:blip r:embed="rId3"/>
          <a:stretch>
            <a:fillRect/>
          </a:stretch>
        </p:blipFill>
        <p:spPr>
          <a:xfrm>
            <a:off x="1295400" y="1600200"/>
            <a:ext cx="4610100" cy="4876800"/>
          </a:xfrm>
          <a:prstGeom prst="rect">
            <a:avLst/>
          </a:prstGeom>
        </p:spPr>
      </p:pic>
    </p:spTree>
    <p:extLst>
      <p:ext uri="{BB962C8B-B14F-4D97-AF65-F5344CB8AC3E}">
        <p14:creationId xmlns:p14="http://schemas.microsoft.com/office/powerpoint/2010/main" val="36363060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487680"/>
          </a:xfrm>
        </p:spPr>
        <p:txBody>
          <a:bodyPr>
            <a:normAutofit fontScale="90000"/>
          </a:bodyPr>
          <a:lstStyle/>
          <a:p>
            <a:r>
              <a:rPr lang="en-US" dirty="0" smtClean="0"/>
              <a:t>Nested function </a:t>
            </a:r>
            <a:r>
              <a:rPr lang="en-US" dirty="0" err="1" smtClean="0"/>
              <a:t>vs</a:t>
            </a:r>
            <a:r>
              <a:rPr lang="en-US" dirty="0" smtClean="0"/>
              <a:t> closures</a:t>
            </a:r>
            <a:endParaRPr lang="en-US" dirty="0"/>
          </a:p>
        </p:txBody>
      </p:sp>
      <p:pic>
        <p:nvPicPr>
          <p:cNvPr id="1027" name="Picture 3"/>
          <p:cNvPicPr>
            <a:picLocks noChangeAspect="1" noChangeArrowheads="1"/>
          </p:cNvPicPr>
          <p:nvPr/>
        </p:nvPicPr>
        <p:blipFill>
          <a:blip r:embed="rId2"/>
          <a:srcRect/>
          <a:stretch>
            <a:fillRect/>
          </a:stretch>
        </p:blipFill>
        <p:spPr bwMode="auto">
          <a:xfrm>
            <a:off x="1752600" y="1143000"/>
            <a:ext cx="2571750" cy="4248150"/>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a:srcRect/>
          <a:stretch>
            <a:fillRect/>
          </a:stretch>
        </p:blipFill>
        <p:spPr bwMode="auto">
          <a:xfrm>
            <a:off x="5867400" y="1143000"/>
            <a:ext cx="2628900" cy="44100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smtClean="0"/>
              <a:t>Converted asynchronous function to Closure</a:t>
            </a:r>
            <a:endParaRPr lang="en-US" dirty="0"/>
          </a:p>
        </p:txBody>
      </p:sp>
      <p:pic>
        <p:nvPicPr>
          <p:cNvPr id="2050" name="Picture 2"/>
          <p:cNvPicPr>
            <a:picLocks noChangeAspect="1" noChangeArrowheads="1"/>
          </p:cNvPicPr>
          <p:nvPr/>
        </p:nvPicPr>
        <p:blipFill>
          <a:blip r:embed="rId2"/>
          <a:srcRect/>
          <a:stretch>
            <a:fillRect/>
          </a:stretch>
        </p:blipFill>
        <p:spPr bwMode="auto">
          <a:xfrm>
            <a:off x="2057400" y="1905000"/>
            <a:ext cx="5419725" cy="4010025"/>
          </a:xfrm>
          <a:prstGeom prst="rect">
            <a:avLst/>
          </a:prstGeom>
          <a:noFill/>
          <a:ln w="9525">
            <a:noFill/>
            <a:miter lim="800000"/>
            <a:headEnd/>
            <a:tailEnd/>
          </a:ln>
          <a:effectLst/>
        </p:spPr>
      </p:pic>
    </p:spTree>
    <p:extLst>
      <p:ext uri="{BB962C8B-B14F-4D97-AF65-F5344CB8AC3E}">
        <p14:creationId xmlns:p14="http://schemas.microsoft.com/office/powerpoint/2010/main" val="37892931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smtClean="0"/>
              <a:t>Javascript</a:t>
            </a:r>
            <a:r>
              <a:rPr lang="en-US" b="1" dirty="0" smtClean="0"/>
              <a:t> Asynchronous Code</a:t>
            </a:r>
            <a:endParaRPr lang="en-US" dirty="0"/>
          </a:p>
        </p:txBody>
      </p:sp>
      <p:sp>
        <p:nvSpPr>
          <p:cNvPr id="3" name="Content Placeholder 2"/>
          <p:cNvSpPr>
            <a:spLocks noGrp="1"/>
          </p:cNvSpPr>
          <p:nvPr>
            <p:ph idx="1"/>
          </p:nvPr>
        </p:nvSpPr>
        <p:spPr/>
        <p:txBody>
          <a:bodyPr>
            <a:normAutofit/>
          </a:bodyPr>
          <a:lstStyle/>
          <a:p>
            <a:pPr algn="just"/>
            <a:r>
              <a:rPr lang="en-US" sz="2000" dirty="0" smtClean="0"/>
              <a:t>The intrinsic nature of asynchronous code is that its execution block can occur independently of the main program flow, thus providing a non blocking mechanism of executing actions. This means that, potentially, when the asynchronous code runs the status of any shared variables could be different than the one where the code was defined. For </a:t>
            </a:r>
            <a:r>
              <a:rPr lang="en-US" sz="2000" dirty="0" err="1" smtClean="0"/>
              <a:t>Eg</a:t>
            </a:r>
            <a:r>
              <a:rPr lang="en-US" sz="2000" dirty="0" smtClean="0"/>
              <a:t>.</a:t>
            </a:r>
          </a:p>
          <a:p>
            <a:pPr algn="just"/>
            <a:endParaRPr lang="en-US" sz="2000" dirty="0" smtClean="0"/>
          </a:p>
          <a:p>
            <a:pPr algn="just"/>
            <a:endParaRPr lang="en-US" sz="2000" dirty="0" smtClean="0"/>
          </a:p>
          <a:p>
            <a:pPr algn="just"/>
            <a:endParaRPr lang="en-US" sz="2000" dirty="0" smtClean="0"/>
          </a:p>
          <a:p>
            <a:pPr algn="just"/>
            <a:endParaRPr lang="en-US" sz="2000" dirty="0" smtClean="0"/>
          </a:p>
          <a:p>
            <a:pPr algn="just"/>
            <a:r>
              <a:rPr lang="en-US" sz="2000" dirty="0" smtClean="0"/>
              <a:t>The idea is to print every name from the rankings array together with its index. To make the code asynchronous every print is delayed by one second from its predecessor. The output we get is, however, different than what we expected it to be:</a:t>
            </a:r>
            <a:endParaRPr lang="en-US" sz="2000" dirty="0"/>
          </a:p>
        </p:txBody>
      </p:sp>
      <p:pic>
        <p:nvPicPr>
          <p:cNvPr id="1030" name="Picture 6"/>
          <p:cNvPicPr>
            <a:picLocks noChangeAspect="1" noChangeArrowheads="1"/>
          </p:cNvPicPr>
          <p:nvPr/>
        </p:nvPicPr>
        <p:blipFill>
          <a:blip r:embed="rId2"/>
          <a:srcRect/>
          <a:stretch>
            <a:fillRect/>
          </a:stretch>
        </p:blipFill>
        <p:spPr bwMode="auto">
          <a:xfrm>
            <a:off x="7239000" y="3810000"/>
            <a:ext cx="1190625" cy="361950"/>
          </a:xfrm>
          <a:prstGeom prst="rect">
            <a:avLst/>
          </a:prstGeom>
          <a:noFill/>
          <a:ln w="9525">
            <a:noFill/>
            <a:miter lim="800000"/>
            <a:headEnd/>
            <a:tailEnd/>
          </a:ln>
          <a:effectLst/>
        </p:spPr>
      </p:pic>
      <p:pic>
        <p:nvPicPr>
          <p:cNvPr id="1031" name="Picture 7"/>
          <p:cNvPicPr>
            <a:picLocks noChangeAspect="1" noChangeArrowheads="1"/>
          </p:cNvPicPr>
          <p:nvPr/>
        </p:nvPicPr>
        <p:blipFill>
          <a:blip r:embed="rId3"/>
          <a:srcRect/>
          <a:stretch>
            <a:fillRect/>
          </a:stretch>
        </p:blipFill>
        <p:spPr bwMode="auto">
          <a:xfrm>
            <a:off x="1752600" y="3352800"/>
            <a:ext cx="5162550" cy="138112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92162"/>
          </a:xfrm>
        </p:spPr>
        <p:txBody>
          <a:bodyPr>
            <a:normAutofit fontScale="90000"/>
          </a:bodyPr>
          <a:lstStyle/>
          <a:p>
            <a:r>
              <a:rPr lang="en-US" b="1" dirty="0" smtClean="0"/>
              <a:t>Function hoisting</a:t>
            </a:r>
            <a:br>
              <a:rPr lang="en-US" b="1" dirty="0" smtClean="0"/>
            </a:br>
            <a:endParaRPr lang="en-US" dirty="0"/>
          </a:p>
        </p:txBody>
      </p:sp>
      <p:sp>
        <p:nvSpPr>
          <p:cNvPr id="3" name="Content Placeholder 2"/>
          <p:cNvSpPr>
            <a:spLocks noGrp="1"/>
          </p:cNvSpPr>
          <p:nvPr>
            <p:ph idx="1"/>
          </p:nvPr>
        </p:nvSpPr>
        <p:spPr>
          <a:xfrm>
            <a:off x="1435608" y="1066800"/>
            <a:ext cx="7498080" cy="5181600"/>
          </a:xfrm>
        </p:spPr>
        <p:txBody>
          <a:bodyPr>
            <a:normAutofit fontScale="70000" lnSpcReduction="20000"/>
          </a:bodyPr>
          <a:lstStyle/>
          <a:p>
            <a:pPr algn="just"/>
            <a:r>
              <a:rPr lang="en-US" sz="2600" dirty="0" smtClean="0"/>
              <a:t>Unlike variables, a function declaration doesn't just hoist the function's name. It also hoists the actual function definition.</a:t>
            </a:r>
          </a:p>
          <a:p>
            <a:endParaRPr lang="en-US" dirty="0" smtClean="0"/>
          </a:p>
          <a:p>
            <a:endParaRPr lang="en-US" dirty="0" smtClean="0"/>
          </a:p>
          <a:p>
            <a:endParaRPr lang="en-US" dirty="0" smtClean="0"/>
          </a:p>
          <a:p>
            <a:endParaRPr lang="en-US" dirty="0" smtClean="0"/>
          </a:p>
          <a:p>
            <a:pPr algn="just"/>
            <a:r>
              <a:rPr lang="en-US" dirty="0" smtClean="0"/>
              <a:t>Both lines create a simple function that just shows an alert, But they go about it differently. The first is a function </a:t>
            </a:r>
            <a:r>
              <a:rPr lang="en-US" i="1" dirty="0" smtClean="0"/>
              <a:t>declaration</a:t>
            </a:r>
            <a:r>
              <a:rPr lang="en-US" dirty="0" smtClean="0"/>
              <a:t>, and the second is a function </a:t>
            </a:r>
            <a:r>
              <a:rPr lang="en-US" i="1" dirty="0" smtClean="0"/>
              <a:t>expression</a:t>
            </a:r>
            <a:r>
              <a:rPr lang="en-US" dirty="0" smtClean="0"/>
              <a:t>, and your browser treats them differently. Remember, declarations get hoisted, but variable assignments don't, and that's essentially what `bar` is in this case: a variable whose declaration gets hoisted to the top of the scope, but whose value, in this case an anonymous function expression, gets assigned later on:</a:t>
            </a:r>
          </a:p>
          <a:p>
            <a:endParaRPr lang="en-US" dirty="0"/>
          </a:p>
        </p:txBody>
      </p:sp>
      <p:pic>
        <p:nvPicPr>
          <p:cNvPr id="1028" name="Picture 4"/>
          <p:cNvPicPr>
            <a:picLocks noChangeAspect="1" noChangeArrowheads="1"/>
          </p:cNvPicPr>
          <p:nvPr/>
        </p:nvPicPr>
        <p:blipFill>
          <a:blip r:embed="rId2"/>
          <a:srcRect/>
          <a:stretch>
            <a:fillRect/>
          </a:stretch>
        </p:blipFill>
        <p:spPr bwMode="auto">
          <a:xfrm>
            <a:off x="1828800" y="1752600"/>
            <a:ext cx="5181600" cy="828675"/>
          </a:xfrm>
          <a:prstGeom prst="rect">
            <a:avLst/>
          </a:prstGeom>
          <a:noFill/>
          <a:ln w="9525">
            <a:noFill/>
            <a:miter lim="800000"/>
            <a:headEnd/>
            <a:tailEnd/>
          </a:ln>
          <a:effectLst/>
        </p:spPr>
      </p:pic>
      <p:pic>
        <p:nvPicPr>
          <p:cNvPr id="1029" name="Picture 5"/>
          <p:cNvPicPr>
            <a:picLocks noChangeAspect="1" noChangeArrowheads="1"/>
          </p:cNvPicPr>
          <p:nvPr/>
        </p:nvPicPr>
        <p:blipFill>
          <a:blip r:embed="rId3"/>
          <a:srcRect/>
          <a:stretch>
            <a:fillRect/>
          </a:stretch>
        </p:blipFill>
        <p:spPr bwMode="auto">
          <a:xfrm>
            <a:off x="1676400" y="5562600"/>
            <a:ext cx="6057900" cy="7620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fontAlgn="base"/>
            <a:r>
              <a:rPr lang="en-US" sz="2800" dirty="0" smtClean="0"/>
              <a:t>Consider the following JavaScript:</a:t>
            </a:r>
          </a:p>
          <a:p>
            <a:pPr fontAlgn="base"/>
            <a:endParaRPr lang="en-US" dirty="0" smtClean="0"/>
          </a:p>
          <a:p>
            <a:pPr fontAlgn="base"/>
            <a:endParaRPr lang="en-US" dirty="0" smtClean="0"/>
          </a:p>
          <a:p>
            <a:pPr fontAlgn="base"/>
            <a:endParaRPr lang="en-US" sz="2800" dirty="0" smtClean="0"/>
          </a:p>
          <a:p>
            <a:pPr fontAlgn="base"/>
            <a:endParaRPr lang="en-US" sz="2800" dirty="0" smtClean="0"/>
          </a:p>
          <a:p>
            <a:pPr fontAlgn="base"/>
            <a:endParaRPr lang="en-US" sz="2800" dirty="0" smtClean="0"/>
          </a:p>
          <a:p>
            <a:pPr algn="just" fontAlgn="base"/>
            <a:r>
              <a:rPr lang="en-US" sz="2800" dirty="0" smtClean="0"/>
              <a:t>In this case, only the function declaration has its body hoisted to the top. The name ‘</a:t>
            </a:r>
            <a:r>
              <a:rPr lang="en-US" sz="2800" dirty="0" err="1" smtClean="0"/>
              <a:t>foo</a:t>
            </a:r>
            <a:r>
              <a:rPr lang="en-US" sz="2800" dirty="0" smtClean="0"/>
              <a:t>’ is hoisted, but the body is left behind, to be assigned during execution.</a:t>
            </a:r>
          </a:p>
          <a:p>
            <a:pPr fontAlgn="base"/>
            <a:endParaRPr lang="en-US" dirty="0" smtClean="0"/>
          </a:p>
          <a:p>
            <a:pPr>
              <a:buNone/>
            </a:pPr>
            <a:endParaRPr lang="en-US" dirty="0"/>
          </a:p>
        </p:txBody>
      </p:sp>
      <p:pic>
        <p:nvPicPr>
          <p:cNvPr id="1026" name="Picture 2"/>
          <p:cNvPicPr>
            <a:picLocks noChangeAspect="1" noChangeArrowheads="1"/>
          </p:cNvPicPr>
          <p:nvPr/>
        </p:nvPicPr>
        <p:blipFill>
          <a:blip r:embed="rId2"/>
          <a:srcRect/>
          <a:stretch>
            <a:fillRect/>
          </a:stretch>
        </p:blipFill>
        <p:spPr bwMode="auto">
          <a:xfrm>
            <a:off x="1314450" y="1952625"/>
            <a:ext cx="7591425" cy="2419350"/>
          </a:xfrm>
          <a:prstGeom prst="rect">
            <a:avLst/>
          </a:prstGeom>
          <a:noFill/>
          <a:ln w="9525">
            <a:noFill/>
            <a:miter lim="800000"/>
            <a:headEnd/>
            <a:tailEnd/>
          </a:ln>
          <a:effectLst/>
        </p:spPr>
      </p:pic>
    </p:spTree>
    <p:extLst>
      <p:ext uri="{BB962C8B-B14F-4D97-AF65-F5344CB8AC3E}">
        <p14:creationId xmlns:p14="http://schemas.microsoft.com/office/powerpoint/2010/main" val="391814962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1538" name="Rectangle 2"/>
          <p:cNvSpPr>
            <a:spLocks noGrp="1" noChangeArrowheads="1"/>
          </p:cNvSpPr>
          <p:nvPr>
            <p:ph type="title"/>
          </p:nvPr>
        </p:nvSpPr>
        <p:spPr/>
        <p:txBody>
          <a:bodyPr/>
          <a:lstStyle/>
          <a:p>
            <a:r>
              <a:rPr lang="en-US" dirty="0" smtClean="0"/>
              <a:t>Another scope </a:t>
            </a:r>
            <a:r>
              <a:rPr lang="en-US" dirty="0"/>
              <a:t>example</a:t>
            </a:r>
          </a:p>
        </p:txBody>
      </p:sp>
      <p:sp>
        <p:nvSpPr>
          <p:cNvPr id="961539" name="Rectangle 3"/>
          <p:cNvSpPr>
            <a:spLocks noGrp="1" noChangeArrowheads="1"/>
          </p:cNvSpPr>
          <p:nvPr>
            <p:ph type="body" idx="1"/>
          </p:nvPr>
        </p:nvSpPr>
        <p:spPr/>
        <p:txBody>
          <a:bodyPr>
            <a:noAutofit/>
          </a:bodyPr>
          <a:lstStyle/>
          <a:p>
            <a:pPr>
              <a:lnSpc>
                <a:spcPct val="80000"/>
              </a:lnSpc>
              <a:buFontTx/>
              <a:buNone/>
            </a:pPr>
            <a:r>
              <a:rPr lang="en-US" sz="1600" dirty="0">
                <a:latin typeface="Consolas" pitchFamily="49" charset="0"/>
              </a:rPr>
              <a:t>function f() {</a:t>
            </a:r>
          </a:p>
          <a:p>
            <a:pPr>
              <a:lnSpc>
                <a:spcPct val="80000"/>
              </a:lnSpc>
              <a:buFontTx/>
              <a:buNone/>
            </a:pPr>
            <a:r>
              <a:rPr lang="en-US" sz="1600" dirty="0">
                <a:latin typeface="Consolas" pitchFamily="49" charset="0"/>
              </a:rPr>
              <a:t>    </a:t>
            </a:r>
            <a:r>
              <a:rPr lang="en-US" sz="1600" dirty="0" err="1">
                <a:latin typeface="Consolas" pitchFamily="49" charset="0"/>
              </a:rPr>
              <a:t>var</a:t>
            </a:r>
            <a:r>
              <a:rPr lang="en-US" sz="1600" dirty="0">
                <a:latin typeface="Consolas" pitchFamily="49" charset="0"/>
              </a:rPr>
              <a:t> </a:t>
            </a:r>
            <a:r>
              <a:rPr lang="en-US" sz="1600" b="1" dirty="0">
                <a:solidFill>
                  <a:srgbClr val="800000"/>
                </a:solidFill>
                <a:latin typeface="Consolas" pitchFamily="49" charset="0"/>
              </a:rPr>
              <a:t>a</a:t>
            </a:r>
            <a:r>
              <a:rPr lang="en-US" sz="1600" dirty="0">
                <a:latin typeface="Consolas" pitchFamily="49" charset="0"/>
              </a:rPr>
              <a:t> = 1, </a:t>
            </a:r>
            <a:r>
              <a:rPr lang="en-US" sz="1600" b="1" dirty="0">
                <a:solidFill>
                  <a:srgbClr val="800000"/>
                </a:solidFill>
                <a:latin typeface="Consolas" pitchFamily="49" charset="0"/>
              </a:rPr>
              <a:t>b</a:t>
            </a:r>
            <a:r>
              <a:rPr lang="en-US" sz="1600" dirty="0">
                <a:latin typeface="Consolas" pitchFamily="49" charset="0"/>
              </a:rPr>
              <a:t> = 20, </a:t>
            </a:r>
            <a:r>
              <a:rPr lang="en-US" sz="1600" b="1" dirty="0">
                <a:solidFill>
                  <a:srgbClr val="800000"/>
                </a:solidFill>
                <a:latin typeface="Consolas" pitchFamily="49" charset="0"/>
              </a:rPr>
              <a:t>c</a:t>
            </a:r>
            <a:r>
              <a:rPr lang="en-US" sz="1600" dirty="0">
                <a:latin typeface="Consolas" pitchFamily="49" charset="0"/>
              </a:rPr>
              <a:t>;</a:t>
            </a:r>
          </a:p>
          <a:p>
            <a:pPr>
              <a:lnSpc>
                <a:spcPct val="80000"/>
              </a:lnSpc>
              <a:buFontTx/>
              <a:buNone/>
            </a:pPr>
            <a:r>
              <a:rPr lang="en-US" sz="1600" dirty="0">
                <a:latin typeface="Consolas" pitchFamily="49" charset="0"/>
              </a:rPr>
              <a:t>    </a:t>
            </a:r>
            <a:r>
              <a:rPr lang="en-US" sz="1600" dirty="0" smtClean="0">
                <a:latin typeface="Consolas" pitchFamily="49" charset="0"/>
              </a:rPr>
              <a:t>console.log(</a:t>
            </a:r>
            <a:r>
              <a:rPr lang="en-US" sz="1600" b="1" dirty="0" smtClean="0">
                <a:solidFill>
                  <a:srgbClr val="800000"/>
                </a:solidFill>
                <a:latin typeface="Consolas" pitchFamily="49" charset="0"/>
              </a:rPr>
              <a:t>a</a:t>
            </a:r>
            <a:r>
              <a:rPr lang="en-US" sz="1600" dirty="0" smtClean="0">
                <a:latin typeface="Consolas" pitchFamily="49" charset="0"/>
              </a:rPr>
              <a:t> </a:t>
            </a:r>
            <a:r>
              <a:rPr lang="en-US" sz="1600" dirty="0">
                <a:latin typeface="Consolas" pitchFamily="49" charset="0"/>
              </a:rPr>
              <a:t>+ " " + </a:t>
            </a:r>
            <a:r>
              <a:rPr lang="en-US" sz="1600" b="1" dirty="0">
                <a:solidFill>
                  <a:srgbClr val="800000"/>
                </a:solidFill>
                <a:latin typeface="Consolas" pitchFamily="49" charset="0"/>
              </a:rPr>
              <a:t>b</a:t>
            </a:r>
            <a:r>
              <a:rPr lang="en-US" sz="1600" dirty="0">
                <a:latin typeface="Consolas" pitchFamily="49" charset="0"/>
              </a:rPr>
              <a:t> + " " + </a:t>
            </a:r>
            <a:r>
              <a:rPr lang="en-US" sz="1600" b="1" dirty="0">
                <a:solidFill>
                  <a:srgbClr val="800000"/>
                </a:solidFill>
                <a:latin typeface="Consolas" pitchFamily="49" charset="0"/>
              </a:rPr>
              <a:t>c</a:t>
            </a:r>
            <a:r>
              <a:rPr lang="en-US" sz="1600" dirty="0">
                <a:latin typeface="Consolas" pitchFamily="49" charset="0"/>
              </a:rPr>
              <a:t>);        </a:t>
            </a:r>
            <a:r>
              <a:rPr lang="en-US" sz="1600" dirty="0">
                <a:solidFill>
                  <a:srgbClr val="008000"/>
                </a:solidFill>
                <a:latin typeface="Consolas" pitchFamily="49" charset="0"/>
              </a:rPr>
              <a:t>// 1 20 undefined</a:t>
            </a:r>
          </a:p>
          <a:p>
            <a:pPr>
              <a:lnSpc>
                <a:spcPct val="80000"/>
              </a:lnSpc>
              <a:buFontTx/>
              <a:buNone/>
            </a:pPr>
            <a:endParaRPr lang="en-US" sz="500" dirty="0">
              <a:latin typeface="Consolas" pitchFamily="49" charset="0"/>
            </a:endParaRPr>
          </a:p>
          <a:p>
            <a:pPr>
              <a:lnSpc>
                <a:spcPct val="80000"/>
              </a:lnSpc>
              <a:buFontTx/>
              <a:buNone/>
            </a:pPr>
            <a:r>
              <a:rPr lang="en-US" sz="1600" dirty="0">
                <a:solidFill>
                  <a:srgbClr val="008000"/>
                </a:solidFill>
                <a:latin typeface="Consolas" pitchFamily="49" charset="0"/>
              </a:rPr>
              <a:t>    // declares g (but doesn't call immediately!)</a:t>
            </a:r>
          </a:p>
          <a:p>
            <a:pPr>
              <a:lnSpc>
                <a:spcPct val="80000"/>
              </a:lnSpc>
              <a:buFontTx/>
              <a:buNone/>
            </a:pPr>
            <a:r>
              <a:rPr lang="en-US" sz="1600" dirty="0">
                <a:latin typeface="Consolas" pitchFamily="49" charset="0"/>
              </a:rPr>
              <a:t>    function </a:t>
            </a:r>
            <a:r>
              <a:rPr lang="en-US" sz="1600" b="1" dirty="0">
                <a:latin typeface="Consolas" pitchFamily="49" charset="0"/>
              </a:rPr>
              <a:t>g</a:t>
            </a:r>
            <a:r>
              <a:rPr lang="en-US" sz="1600" dirty="0">
                <a:latin typeface="Consolas" pitchFamily="49" charset="0"/>
              </a:rPr>
              <a:t>() {</a:t>
            </a:r>
          </a:p>
          <a:p>
            <a:pPr>
              <a:lnSpc>
                <a:spcPct val="80000"/>
              </a:lnSpc>
              <a:buFontTx/>
              <a:buNone/>
            </a:pPr>
            <a:r>
              <a:rPr lang="en-US" sz="1600" dirty="0">
                <a:latin typeface="Consolas" pitchFamily="49" charset="0"/>
              </a:rPr>
              <a:t>        </a:t>
            </a:r>
            <a:r>
              <a:rPr lang="en-US" sz="1600" dirty="0" err="1">
                <a:latin typeface="Consolas" pitchFamily="49" charset="0"/>
              </a:rPr>
              <a:t>var</a:t>
            </a:r>
            <a:r>
              <a:rPr lang="en-US" sz="1600" dirty="0">
                <a:latin typeface="Consolas" pitchFamily="49" charset="0"/>
              </a:rPr>
              <a:t> </a:t>
            </a:r>
            <a:r>
              <a:rPr lang="en-US" sz="1600" b="1" dirty="0">
                <a:solidFill>
                  <a:schemeClr val="accent2"/>
                </a:solidFill>
                <a:latin typeface="Consolas" pitchFamily="49" charset="0"/>
              </a:rPr>
              <a:t>b</a:t>
            </a:r>
            <a:r>
              <a:rPr lang="en-US" sz="1600" dirty="0">
                <a:latin typeface="Consolas" pitchFamily="49" charset="0"/>
              </a:rPr>
              <a:t> = 300, </a:t>
            </a:r>
            <a:r>
              <a:rPr lang="en-US" sz="1600" b="1" dirty="0">
                <a:solidFill>
                  <a:schemeClr val="accent2"/>
                </a:solidFill>
                <a:latin typeface="Consolas" pitchFamily="49" charset="0"/>
              </a:rPr>
              <a:t>c</a:t>
            </a:r>
            <a:r>
              <a:rPr lang="en-US" sz="1600" dirty="0">
                <a:latin typeface="Consolas" pitchFamily="49" charset="0"/>
              </a:rPr>
              <a:t> = 4000;</a:t>
            </a:r>
          </a:p>
          <a:p>
            <a:pPr>
              <a:lnSpc>
                <a:spcPct val="80000"/>
              </a:lnSpc>
              <a:buFontTx/>
              <a:buNone/>
            </a:pPr>
            <a:r>
              <a:rPr lang="en-US" sz="1600" dirty="0">
                <a:latin typeface="Consolas" pitchFamily="49" charset="0"/>
              </a:rPr>
              <a:t>        </a:t>
            </a:r>
            <a:r>
              <a:rPr lang="en-US" sz="1600" dirty="0" smtClean="0">
                <a:latin typeface="Consolas" pitchFamily="49" charset="0"/>
              </a:rPr>
              <a:t>console.log(</a:t>
            </a:r>
            <a:r>
              <a:rPr lang="en-US" sz="1600" b="1" dirty="0" smtClean="0">
                <a:solidFill>
                  <a:srgbClr val="800000"/>
                </a:solidFill>
                <a:latin typeface="Consolas" pitchFamily="49" charset="0"/>
              </a:rPr>
              <a:t>a</a:t>
            </a:r>
            <a:r>
              <a:rPr lang="en-US" sz="1600" dirty="0" smtClean="0">
                <a:latin typeface="Consolas" pitchFamily="49" charset="0"/>
              </a:rPr>
              <a:t> </a:t>
            </a:r>
            <a:r>
              <a:rPr lang="en-US" sz="1600" dirty="0">
                <a:latin typeface="Consolas" pitchFamily="49" charset="0"/>
              </a:rPr>
              <a:t>+ " " + </a:t>
            </a:r>
            <a:r>
              <a:rPr lang="en-US" sz="1600" b="1" dirty="0">
                <a:solidFill>
                  <a:schemeClr val="accent2"/>
                </a:solidFill>
                <a:latin typeface="Consolas" pitchFamily="49" charset="0"/>
              </a:rPr>
              <a:t>b</a:t>
            </a:r>
            <a:r>
              <a:rPr lang="en-US" sz="1600" dirty="0">
                <a:latin typeface="Consolas" pitchFamily="49" charset="0"/>
              </a:rPr>
              <a:t> + " " + </a:t>
            </a:r>
            <a:r>
              <a:rPr lang="en-US" sz="1600" b="1" dirty="0">
                <a:solidFill>
                  <a:schemeClr val="accent2"/>
                </a:solidFill>
                <a:latin typeface="Consolas" pitchFamily="49" charset="0"/>
              </a:rPr>
              <a:t>c</a:t>
            </a:r>
            <a:r>
              <a:rPr lang="en-US" sz="1600" dirty="0">
                <a:latin typeface="Consolas" pitchFamily="49" charset="0"/>
              </a:rPr>
              <a:t>);    </a:t>
            </a:r>
            <a:r>
              <a:rPr lang="en-US" sz="1600" dirty="0">
                <a:solidFill>
                  <a:srgbClr val="008000"/>
                </a:solidFill>
                <a:latin typeface="Consolas" pitchFamily="49" charset="0"/>
              </a:rPr>
              <a:t>// 1 300 4000</a:t>
            </a:r>
          </a:p>
          <a:p>
            <a:pPr>
              <a:lnSpc>
                <a:spcPct val="80000"/>
              </a:lnSpc>
              <a:buFontTx/>
              <a:buNone/>
            </a:pPr>
            <a:r>
              <a:rPr lang="en-US" sz="1600" dirty="0">
                <a:latin typeface="Consolas" pitchFamily="49" charset="0"/>
              </a:rPr>
              <a:t>        </a:t>
            </a:r>
            <a:r>
              <a:rPr lang="en-US" sz="1600" b="1" dirty="0">
                <a:solidFill>
                  <a:srgbClr val="800000"/>
                </a:solidFill>
                <a:latin typeface="Consolas" pitchFamily="49" charset="0"/>
              </a:rPr>
              <a:t>a</a:t>
            </a:r>
            <a:r>
              <a:rPr lang="en-US" sz="1600" dirty="0">
                <a:latin typeface="Consolas" pitchFamily="49" charset="0"/>
              </a:rPr>
              <a:t> = </a:t>
            </a:r>
            <a:r>
              <a:rPr lang="en-US" sz="1600" b="1" dirty="0">
                <a:solidFill>
                  <a:srgbClr val="800000"/>
                </a:solidFill>
                <a:latin typeface="Consolas" pitchFamily="49" charset="0"/>
              </a:rPr>
              <a:t>a</a:t>
            </a:r>
            <a:r>
              <a:rPr lang="en-US" sz="1600" dirty="0">
                <a:latin typeface="Consolas" pitchFamily="49" charset="0"/>
              </a:rPr>
              <a:t> + </a:t>
            </a:r>
            <a:r>
              <a:rPr lang="en-US" sz="1600" b="1" dirty="0">
                <a:solidFill>
                  <a:schemeClr val="accent2"/>
                </a:solidFill>
                <a:latin typeface="Consolas" pitchFamily="49" charset="0"/>
              </a:rPr>
              <a:t>b</a:t>
            </a:r>
            <a:r>
              <a:rPr lang="en-US" sz="1600" dirty="0">
                <a:latin typeface="Consolas" pitchFamily="49" charset="0"/>
              </a:rPr>
              <a:t> + </a:t>
            </a:r>
            <a:r>
              <a:rPr lang="en-US" sz="1600" b="1" dirty="0">
                <a:solidFill>
                  <a:schemeClr val="accent2"/>
                </a:solidFill>
                <a:latin typeface="Consolas" pitchFamily="49" charset="0"/>
              </a:rPr>
              <a:t>c</a:t>
            </a:r>
            <a:r>
              <a:rPr lang="en-US" sz="1600" dirty="0">
                <a:latin typeface="Consolas" pitchFamily="49" charset="0"/>
              </a:rPr>
              <a:t>;</a:t>
            </a:r>
          </a:p>
          <a:p>
            <a:pPr>
              <a:lnSpc>
                <a:spcPct val="80000"/>
              </a:lnSpc>
              <a:buFontTx/>
              <a:buNone/>
            </a:pPr>
            <a:r>
              <a:rPr lang="en-US" sz="1600" dirty="0">
                <a:latin typeface="Consolas" pitchFamily="49" charset="0"/>
              </a:rPr>
              <a:t>        </a:t>
            </a:r>
            <a:r>
              <a:rPr lang="en-US" sz="1600" dirty="0" smtClean="0">
                <a:latin typeface="Consolas" pitchFamily="49" charset="0"/>
              </a:rPr>
              <a:t>console.log(</a:t>
            </a:r>
            <a:r>
              <a:rPr lang="en-US" sz="1600" b="1" dirty="0" smtClean="0">
                <a:solidFill>
                  <a:srgbClr val="800000"/>
                </a:solidFill>
                <a:latin typeface="Consolas" pitchFamily="49" charset="0"/>
              </a:rPr>
              <a:t>a</a:t>
            </a:r>
            <a:r>
              <a:rPr lang="en-US" sz="1600" dirty="0" smtClean="0">
                <a:latin typeface="Consolas" pitchFamily="49" charset="0"/>
              </a:rPr>
              <a:t> </a:t>
            </a:r>
            <a:r>
              <a:rPr lang="en-US" sz="1600" dirty="0">
                <a:latin typeface="Consolas" pitchFamily="49" charset="0"/>
              </a:rPr>
              <a:t>+ " " + </a:t>
            </a:r>
            <a:r>
              <a:rPr lang="en-US" sz="1600" b="1" dirty="0">
                <a:solidFill>
                  <a:schemeClr val="accent2"/>
                </a:solidFill>
                <a:latin typeface="Consolas" pitchFamily="49" charset="0"/>
              </a:rPr>
              <a:t>b</a:t>
            </a:r>
            <a:r>
              <a:rPr lang="en-US" sz="1600" dirty="0">
                <a:latin typeface="Consolas" pitchFamily="49" charset="0"/>
              </a:rPr>
              <a:t> + " " + </a:t>
            </a:r>
            <a:r>
              <a:rPr lang="en-US" sz="1600" b="1" dirty="0">
                <a:solidFill>
                  <a:schemeClr val="accent2"/>
                </a:solidFill>
                <a:latin typeface="Consolas" pitchFamily="49" charset="0"/>
              </a:rPr>
              <a:t>c</a:t>
            </a:r>
            <a:r>
              <a:rPr lang="en-US" sz="1600" dirty="0">
                <a:latin typeface="Consolas" pitchFamily="49" charset="0"/>
              </a:rPr>
              <a:t>);    </a:t>
            </a:r>
            <a:r>
              <a:rPr lang="en-US" sz="1600" dirty="0">
                <a:solidFill>
                  <a:srgbClr val="008000"/>
                </a:solidFill>
                <a:latin typeface="Consolas" pitchFamily="49" charset="0"/>
              </a:rPr>
              <a:t>// 4301 300 4000</a:t>
            </a:r>
          </a:p>
          <a:p>
            <a:pPr>
              <a:lnSpc>
                <a:spcPct val="80000"/>
              </a:lnSpc>
              <a:buFontTx/>
              <a:buNone/>
            </a:pPr>
            <a:r>
              <a:rPr lang="en-US" sz="1600" dirty="0">
                <a:latin typeface="Consolas" pitchFamily="49" charset="0"/>
              </a:rPr>
              <a:t>    }</a:t>
            </a:r>
          </a:p>
          <a:p>
            <a:pPr>
              <a:lnSpc>
                <a:spcPct val="80000"/>
              </a:lnSpc>
              <a:buFontTx/>
              <a:buNone/>
            </a:pPr>
            <a:endParaRPr lang="en-US" sz="500" dirty="0">
              <a:latin typeface="Consolas" pitchFamily="49" charset="0"/>
            </a:endParaRPr>
          </a:p>
          <a:p>
            <a:pPr>
              <a:lnSpc>
                <a:spcPct val="80000"/>
              </a:lnSpc>
              <a:buFontTx/>
              <a:buNone/>
            </a:pPr>
            <a:r>
              <a:rPr lang="en-US" sz="1600" dirty="0">
                <a:latin typeface="Consolas" pitchFamily="49" charset="0"/>
              </a:rPr>
              <a:t>    </a:t>
            </a:r>
            <a:r>
              <a:rPr lang="en-US" sz="1600" dirty="0" smtClean="0">
                <a:latin typeface="Consolas" pitchFamily="49" charset="0"/>
              </a:rPr>
              <a:t>console.log(</a:t>
            </a:r>
            <a:r>
              <a:rPr lang="en-US" sz="1600" b="1" dirty="0" smtClean="0">
                <a:solidFill>
                  <a:srgbClr val="800000"/>
                </a:solidFill>
                <a:latin typeface="Consolas" pitchFamily="49" charset="0"/>
              </a:rPr>
              <a:t>a</a:t>
            </a:r>
            <a:r>
              <a:rPr lang="en-US" sz="1600" dirty="0" smtClean="0">
                <a:latin typeface="Consolas" pitchFamily="49" charset="0"/>
              </a:rPr>
              <a:t> </a:t>
            </a:r>
            <a:r>
              <a:rPr lang="en-US" sz="1600" dirty="0">
                <a:latin typeface="Consolas" pitchFamily="49" charset="0"/>
              </a:rPr>
              <a:t>+ " " + </a:t>
            </a:r>
            <a:r>
              <a:rPr lang="en-US" sz="1600" b="1" dirty="0">
                <a:solidFill>
                  <a:srgbClr val="800000"/>
                </a:solidFill>
                <a:latin typeface="Consolas" pitchFamily="49" charset="0"/>
              </a:rPr>
              <a:t>b</a:t>
            </a:r>
            <a:r>
              <a:rPr lang="en-US" sz="1600" dirty="0">
                <a:latin typeface="Consolas" pitchFamily="49" charset="0"/>
              </a:rPr>
              <a:t> + " " + </a:t>
            </a:r>
            <a:r>
              <a:rPr lang="en-US" sz="1600" b="1" dirty="0">
                <a:solidFill>
                  <a:srgbClr val="800000"/>
                </a:solidFill>
                <a:latin typeface="Consolas" pitchFamily="49" charset="0"/>
              </a:rPr>
              <a:t>c</a:t>
            </a:r>
            <a:r>
              <a:rPr lang="en-US" sz="1600" dirty="0">
                <a:latin typeface="Consolas" pitchFamily="49" charset="0"/>
              </a:rPr>
              <a:t>);        </a:t>
            </a:r>
            <a:r>
              <a:rPr lang="en-US" sz="1600" dirty="0">
                <a:solidFill>
                  <a:srgbClr val="008000"/>
                </a:solidFill>
                <a:latin typeface="Consolas" pitchFamily="49" charset="0"/>
              </a:rPr>
              <a:t>// 1 20 undefined</a:t>
            </a:r>
          </a:p>
          <a:p>
            <a:pPr>
              <a:lnSpc>
                <a:spcPct val="80000"/>
              </a:lnSpc>
              <a:buFontTx/>
              <a:buNone/>
            </a:pPr>
            <a:r>
              <a:rPr lang="en-US" sz="1600" dirty="0">
                <a:latin typeface="Consolas" pitchFamily="49" charset="0"/>
              </a:rPr>
              <a:t>    </a:t>
            </a:r>
            <a:r>
              <a:rPr lang="en-US" sz="1600" b="1" dirty="0">
                <a:latin typeface="Consolas" pitchFamily="49" charset="0"/>
              </a:rPr>
              <a:t>g</a:t>
            </a:r>
            <a:r>
              <a:rPr lang="en-US" sz="1600" dirty="0">
                <a:latin typeface="Consolas" pitchFamily="49" charset="0"/>
              </a:rPr>
              <a:t>();</a:t>
            </a:r>
          </a:p>
          <a:p>
            <a:pPr>
              <a:lnSpc>
                <a:spcPct val="80000"/>
              </a:lnSpc>
              <a:buFontTx/>
              <a:buNone/>
            </a:pPr>
            <a:r>
              <a:rPr lang="en-US" sz="1600" dirty="0">
                <a:latin typeface="Consolas" pitchFamily="49" charset="0"/>
              </a:rPr>
              <a:t>    </a:t>
            </a:r>
            <a:r>
              <a:rPr lang="en-US" sz="1600" dirty="0" smtClean="0">
                <a:latin typeface="Consolas" pitchFamily="49" charset="0"/>
              </a:rPr>
              <a:t>console.log(</a:t>
            </a:r>
            <a:r>
              <a:rPr lang="en-US" sz="1600" b="1" dirty="0" smtClean="0">
                <a:solidFill>
                  <a:srgbClr val="800000"/>
                </a:solidFill>
                <a:latin typeface="Consolas" pitchFamily="49" charset="0"/>
              </a:rPr>
              <a:t>a</a:t>
            </a:r>
            <a:r>
              <a:rPr lang="en-US" sz="1600" dirty="0" smtClean="0">
                <a:latin typeface="Consolas" pitchFamily="49" charset="0"/>
              </a:rPr>
              <a:t> </a:t>
            </a:r>
            <a:r>
              <a:rPr lang="en-US" sz="1600" dirty="0">
                <a:latin typeface="Consolas" pitchFamily="49" charset="0"/>
              </a:rPr>
              <a:t>+ " " + </a:t>
            </a:r>
            <a:r>
              <a:rPr lang="en-US" sz="1600" b="1" dirty="0">
                <a:solidFill>
                  <a:srgbClr val="800000"/>
                </a:solidFill>
                <a:latin typeface="Consolas" pitchFamily="49" charset="0"/>
              </a:rPr>
              <a:t>b</a:t>
            </a:r>
            <a:r>
              <a:rPr lang="en-US" sz="1600" dirty="0">
                <a:latin typeface="Consolas" pitchFamily="49" charset="0"/>
              </a:rPr>
              <a:t> + " " + </a:t>
            </a:r>
            <a:r>
              <a:rPr lang="en-US" sz="1600" b="1" dirty="0">
                <a:solidFill>
                  <a:srgbClr val="800000"/>
                </a:solidFill>
                <a:latin typeface="Consolas" pitchFamily="49" charset="0"/>
              </a:rPr>
              <a:t>c</a:t>
            </a:r>
            <a:r>
              <a:rPr lang="en-US" sz="1600" dirty="0">
                <a:latin typeface="Consolas" pitchFamily="49" charset="0"/>
              </a:rPr>
              <a:t>);  </a:t>
            </a:r>
            <a:r>
              <a:rPr lang="en-US" sz="1600" dirty="0" smtClean="0">
                <a:latin typeface="Consolas" pitchFamily="49" charset="0"/>
              </a:rPr>
              <a:t>    </a:t>
            </a:r>
            <a:r>
              <a:rPr lang="en-US" sz="1600" dirty="0">
                <a:solidFill>
                  <a:srgbClr val="008000"/>
                </a:solidFill>
                <a:latin typeface="Consolas" pitchFamily="49" charset="0"/>
              </a:rPr>
              <a:t>// 4301 20 undefined</a:t>
            </a:r>
          </a:p>
          <a:p>
            <a:pPr>
              <a:lnSpc>
                <a:spcPct val="80000"/>
              </a:lnSpc>
              <a:buFontTx/>
              <a:buNone/>
            </a:pPr>
            <a:r>
              <a:rPr lang="en-US" sz="1600" dirty="0">
                <a:latin typeface="Consolas" pitchFamily="49" charset="0"/>
              </a:rPr>
              <a:t>}</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Practical closures</a:t>
            </a:r>
            <a:endParaRPr lang="en-US" dirty="0"/>
          </a:p>
        </p:txBody>
      </p:sp>
      <p:pic>
        <p:nvPicPr>
          <p:cNvPr id="33794" name="Picture 2"/>
          <p:cNvPicPr>
            <a:picLocks noChangeAspect="1" noChangeArrowheads="1"/>
          </p:cNvPicPr>
          <p:nvPr/>
        </p:nvPicPr>
        <p:blipFill>
          <a:blip r:embed="rId2"/>
          <a:srcRect/>
          <a:stretch>
            <a:fillRect/>
          </a:stretch>
        </p:blipFill>
        <p:spPr bwMode="auto">
          <a:xfrm>
            <a:off x="1371600" y="1371600"/>
            <a:ext cx="4191001" cy="4629150"/>
          </a:xfrm>
          <a:prstGeom prst="rect">
            <a:avLst/>
          </a:prstGeom>
          <a:noFill/>
          <a:ln w="9525">
            <a:noFill/>
            <a:miter lim="800000"/>
            <a:headEnd/>
            <a:tailEnd/>
          </a:ln>
          <a:effectLst/>
        </p:spPr>
      </p:pic>
      <p:sp>
        <p:nvSpPr>
          <p:cNvPr id="4" name="Rectangle 3"/>
          <p:cNvSpPr/>
          <p:nvPr/>
        </p:nvSpPr>
        <p:spPr>
          <a:xfrm>
            <a:off x="5715000" y="1524000"/>
            <a:ext cx="3048000" cy="3970318"/>
          </a:xfrm>
          <a:prstGeom prst="rect">
            <a:avLst/>
          </a:prstGeom>
        </p:spPr>
        <p:txBody>
          <a:bodyPr wrap="square">
            <a:spAutoFit/>
          </a:bodyPr>
          <a:lstStyle/>
          <a:p>
            <a:pPr algn="just"/>
            <a:r>
              <a:rPr lang="en-US" dirty="0" smtClean="0"/>
              <a:t>Situations where you might want to do this are particularly common on the web. Much of the code we write in front-end JavaScript is event-based — we define some behavior, then attach it to an event that is triggered by the user (such as a click or a </a:t>
            </a:r>
            <a:r>
              <a:rPr lang="en-US" dirty="0" err="1" smtClean="0"/>
              <a:t>keypress</a:t>
            </a:r>
            <a:r>
              <a:rPr lang="en-US" dirty="0" smtClean="0"/>
              <a:t>). Our code is generally attached as a callback: a single function which is executed in response to the event.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Asynchronous Code</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smtClean="0"/>
              <a:t>As you can see, by the time the asynchronous block is executed, the loop is already ended, so the value of variable </a:t>
            </a:r>
            <a:r>
              <a:rPr lang="en-US" dirty="0" err="1" smtClean="0"/>
              <a:t>i</a:t>
            </a:r>
            <a:r>
              <a:rPr lang="en-US" dirty="0" smtClean="0"/>
              <a:t> is the one that stops the loop (3). How to prevent this behavior? The answer are </a:t>
            </a:r>
            <a:r>
              <a:rPr lang="en-US" b="1" dirty="0" smtClean="0"/>
              <a:t>closures</a:t>
            </a:r>
            <a:r>
              <a:rPr lang="en-US" dirty="0" smtClean="0"/>
              <a:t>, one of the most powerful features of </a:t>
            </a:r>
            <a:r>
              <a:rPr lang="en-US" dirty="0" err="1" smtClean="0"/>
              <a:t>Javascript</a:t>
            </a:r>
            <a:r>
              <a:rPr lang="en-US" dirty="0" smtClean="0"/>
              <a:t>; a closure can be seen as a retained scope for </a:t>
            </a:r>
            <a:r>
              <a:rPr lang="en-US" dirty="0" err="1" smtClean="0"/>
              <a:t>Javascript</a:t>
            </a:r>
            <a:r>
              <a:rPr lang="en-US" dirty="0" smtClean="0"/>
              <a:t>, a function that can have its own variables together with an environment where those variables are </a:t>
            </a:r>
            <a:r>
              <a:rPr lang="en-US" dirty="0" err="1" smtClean="0"/>
              <a:t>binded</a:t>
            </a:r>
            <a:r>
              <a:rPr lang="en-US" dirty="0" smtClean="0"/>
              <a:t>.</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closure?</a:t>
            </a:r>
            <a:endParaRPr lang="en-US" dirty="0"/>
          </a:p>
        </p:txBody>
      </p:sp>
      <p:sp>
        <p:nvSpPr>
          <p:cNvPr id="3" name="Content Placeholder 2"/>
          <p:cNvSpPr>
            <a:spLocks noGrp="1"/>
          </p:cNvSpPr>
          <p:nvPr>
            <p:ph idx="1"/>
          </p:nvPr>
        </p:nvSpPr>
        <p:spPr/>
        <p:txBody>
          <a:bodyPr>
            <a:normAutofit lnSpcReduction="10000"/>
          </a:bodyPr>
          <a:lstStyle/>
          <a:p>
            <a:pPr algn="just"/>
            <a:r>
              <a:rPr lang="en-US" sz="2400" dirty="0"/>
              <a:t>In JavaScript, every time a function is created, a closure is associated to it. </a:t>
            </a:r>
            <a:endParaRPr lang="en-US" sz="2400" dirty="0" smtClean="0"/>
          </a:p>
          <a:p>
            <a:pPr algn="just"/>
            <a:r>
              <a:rPr lang="en-US" sz="2400" dirty="0" smtClean="0"/>
              <a:t>In JavaScript, an inner (nested) function stores references to the local variables that are present in the same scope as the function itself, even after the function returns. This set of references is called a closure.</a:t>
            </a:r>
          </a:p>
          <a:p>
            <a:pPr algn="just"/>
            <a:r>
              <a:rPr lang="en-US" sz="2400" dirty="0" smtClean="0"/>
              <a:t>The inner function has access not only to the outer function’s variables, but also to the outer function’s parameters. </a:t>
            </a:r>
          </a:p>
          <a:p>
            <a:pPr algn="just"/>
            <a:r>
              <a:rPr lang="en-US" sz="2400" dirty="0" smtClean="0"/>
              <a:t>Closures in </a:t>
            </a:r>
            <a:r>
              <a:rPr lang="en-US" sz="2400" dirty="0" err="1" smtClean="0"/>
              <a:t>Javascript</a:t>
            </a:r>
            <a:r>
              <a:rPr lang="en-US" sz="2400" dirty="0" smtClean="0"/>
              <a:t> preserve all the local variables that existed in the function when it completed. This phenomenon of local variable preservation is referred to as </a:t>
            </a:r>
            <a:r>
              <a:rPr lang="en-US" sz="2400" b="1" dirty="0" smtClean="0"/>
              <a:t>Lexical Scoping.</a:t>
            </a:r>
            <a:endParaRPr lang="en-US" sz="2400" b="1"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Lexical scoping w.r.t closure</a:t>
            </a:r>
            <a:endParaRPr lang="en-IN" dirty="0"/>
          </a:p>
        </p:txBody>
      </p:sp>
      <p:sp>
        <p:nvSpPr>
          <p:cNvPr id="3" name="Content Placeholder 2"/>
          <p:cNvSpPr>
            <a:spLocks noGrp="1"/>
          </p:cNvSpPr>
          <p:nvPr>
            <p:ph idx="1"/>
          </p:nvPr>
        </p:nvSpPr>
        <p:spPr>
          <a:xfrm>
            <a:off x="5181600" y="1295400"/>
            <a:ext cx="3752088" cy="4800600"/>
          </a:xfrm>
        </p:spPr>
        <p:txBody>
          <a:bodyPr>
            <a:normAutofit fontScale="92500" lnSpcReduction="10000"/>
          </a:bodyPr>
          <a:lstStyle/>
          <a:p>
            <a:pPr algn="just"/>
            <a:r>
              <a:rPr lang="en-US" sz="2200" dirty="0" smtClean="0"/>
              <a:t>The </a:t>
            </a:r>
            <a:r>
              <a:rPr lang="en-US" sz="2200" dirty="0"/>
              <a:t>lexical scope allows to access the variables statically of the outer </a:t>
            </a:r>
            <a:r>
              <a:rPr lang="en-US" sz="2200" dirty="0" smtClean="0"/>
              <a:t>scopes.</a:t>
            </a:r>
          </a:p>
          <a:p>
            <a:pPr algn="just"/>
            <a:r>
              <a:rPr lang="en-US" altLang="en-US" sz="2200" dirty="0" smtClean="0"/>
              <a:t>The</a:t>
            </a:r>
            <a:r>
              <a:rPr lang="en-US" altLang="en-US" sz="2200" dirty="0">
                <a:latin typeface="Arial" panose="020B0604020202020204" pitchFamily="34" charset="0"/>
                <a:ea typeface="Times New Roman" panose="02020603050405020304" pitchFamily="18" charset="0"/>
              </a:rPr>
              <a:t> </a:t>
            </a:r>
            <a:r>
              <a:rPr lang="en-US" altLang="en-US" sz="1300" dirty="0" err="1">
                <a:solidFill>
                  <a:srgbClr val="000000"/>
                </a:solidFill>
                <a:latin typeface="Arial Unicode MS"/>
                <a:ea typeface="Times New Roman" panose="02020603050405020304" pitchFamily="18" charset="0"/>
                <a:cs typeface="Courier New" panose="02070309020205020404" pitchFamily="49" charset="0"/>
              </a:rPr>
              <a:t>innerFunc</a:t>
            </a:r>
            <a:r>
              <a:rPr lang="en-US" altLang="en-US" sz="1300" dirty="0">
                <a:solidFill>
                  <a:srgbClr val="000000"/>
                </a:solidFill>
                <a:latin typeface="Arial Unicode MS"/>
                <a:ea typeface="Times New Roman" panose="02020603050405020304" pitchFamily="18" charset="0"/>
                <a:cs typeface="Courier New" panose="02070309020205020404" pitchFamily="49" charset="0"/>
              </a:rPr>
              <a:t>()</a:t>
            </a:r>
            <a:r>
              <a:rPr lang="en-US" altLang="en-US" sz="2200" dirty="0">
                <a:ea typeface="Times New Roman" panose="02020603050405020304" pitchFamily="18" charset="0"/>
              </a:rPr>
              <a:t> is executed outside of its lexical scope, but exactly in the scope of </a:t>
            </a:r>
            <a:r>
              <a:rPr lang="en-US" altLang="en-US" sz="1300" dirty="0">
                <a:solidFill>
                  <a:srgbClr val="000000"/>
                </a:solidFill>
                <a:latin typeface="Arial Unicode MS"/>
                <a:ea typeface="Times New Roman" panose="02020603050405020304" pitchFamily="18" charset="0"/>
                <a:cs typeface="Courier New" panose="02070309020205020404" pitchFamily="49" charset="0"/>
              </a:rPr>
              <a:t>exec() </a:t>
            </a:r>
            <a:r>
              <a:rPr lang="en-US" altLang="en-US" sz="2200" dirty="0">
                <a:ea typeface="Times New Roman" panose="02020603050405020304" pitchFamily="18" charset="0"/>
              </a:rPr>
              <a:t>function. And what's </a:t>
            </a:r>
            <a:r>
              <a:rPr lang="en-US" altLang="en-US" sz="2200" dirty="0" smtClean="0">
                <a:ea typeface="Times New Roman" panose="02020603050405020304" pitchFamily="18" charset="0"/>
              </a:rPr>
              <a:t>important</a:t>
            </a:r>
            <a:r>
              <a:rPr lang="en-US" altLang="en-US" sz="2200" dirty="0">
                <a:ea typeface="Times New Roman" panose="02020603050405020304" pitchFamily="18" charset="0"/>
              </a:rPr>
              <a:t> </a:t>
            </a:r>
            <a:r>
              <a:rPr lang="en-US" altLang="en-US" sz="2200" dirty="0" smtClean="0">
                <a:ea typeface="Times New Roman" panose="02020603050405020304" pitchFamily="18" charset="0"/>
              </a:rPr>
              <a:t>is </a:t>
            </a:r>
            <a:r>
              <a:rPr lang="en-US" altLang="en-US" sz="1300" dirty="0" err="1" smtClean="0">
                <a:solidFill>
                  <a:srgbClr val="000000"/>
                </a:solidFill>
                <a:latin typeface="Arial Unicode MS"/>
                <a:ea typeface="Times New Roman" panose="02020603050405020304" pitchFamily="18" charset="0"/>
                <a:cs typeface="Courier New" panose="02070309020205020404" pitchFamily="49" charset="0"/>
              </a:rPr>
              <a:t>innerFunc</a:t>
            </a:r>
            <a:r>
              <a:rPr lang="en-US" altLang="en-US" sz="1300" dirty="0">
                <a:solidFill>
                  <a:srgbClr val="000000"/>
                </a:solidFill>
                <a:latin typeface="Arial Unicode MS"/>
                <a:ea typeface="Times New Roman" panose="02020603050405020304" pitchFamily="18" charset="0"/>
                <a:cs typeface="Courier New" panose="02070309020205020404" pitchFamily="49" charset="0"/>
              </a:rPr>
              <a:t>() </a:t>
            </a:r>
            <a:r>
              <a:rPr lang="en-US" altLang="en-US" sz="2200" i="1" dirty="0">
                <a:ea typeface="Times New Roman" panose="02020603050405020304" pitchFamily="18" charset="0"/>
              </a:rPr>
              <a:t>still has access to </a:t>
            </a:r>
            <a:r>
              <a:rPr lang="en-US" altLang="en-US" sz="1300" dirty="0" err="1">
                <a:solidFill>
                  <a:srgbClr val="000000"/>
                </a:solidFill>
                <a:latin typeface="Arial Unicode MS"/>
                <a:ea typeface="Times New Roman" panose="02020603050405020304" pitchFamily="18" charset="0"/>
                <a:cs typeface="Courier New" panose="02070309020205020404" pitchFamily="49" charset="0"/>
              </a:rPr>
              <a:t>outerVar</a:t>
            </a:r>
            <a:r>
              <a:rPr lang="en-US" altLang="en-US" sz="2200" i="1" dirty="0">
                <a:ea typeface="Times New Roman" panose="02020603050405020304" pitchFamily="18" charset="0"/>
              </a:rPr>
              <a:t> from its lexical scope, even being executed outside of its lexical </a:t>
            </a:r>
            <a:r>
              <a:rPr lang="en-US" altLang="en-US" sz="2200" i="1" dirty="0" smtClean="0">
                <a:ea typeface="Times New Roman" panose="02020603050405020304" pitchFamily="18" charset="0"/>
              </a:rPr>
              <a:t>scope.</a:t>
            </a:r>
          </a:p>
          <a:p>
            <a:pPr algn="just"/>
            <a:r>
              <a:rPr lang="en-US" altLang="en-US" sz="2200" dirty="0" smtClean="0">
                <a:latin typeface="Arial" panose="020B0604020202020204" pitchFamily="34" charset="0"/>
                <a:ea typeface="Times New Roman" panose="02020603050405020304" pitchFamily="18" charset="0"/>
              </a:rPr>
              <a:t>In </a:t>
            </a:r>
            <a:r>
              <a:rPr lang="en-US" altLang="en-US" sz="2200" dirty="0">
                <a:latin typeface="Arial" panose="020B0604020202020204" pitchFamily="34" charset="0"/>
                <a:ea typeface="Times New Roman" panose="02020603050405020304" pitchFamily="18" charset="0"/>
              </a:rPr>
              <a:t>other words, </a:t>
            </a:r>
            <a:r>
              <a:rPr lang="en-US" altLang="en-US" sz="1300" dirty="0" err="1">
                <a:solidFill>
                  <a:srgbClr val="000000"/>
                </a:solidFill>
                <a:latin typeface="Arial Unicode MS"/>
                <a:ea typeface="Times New Roman" panose="02020603050405020304" pitchFamily="18" charset="0"/>
                <a:cs typeface="Courier New" panose="02070309020205020404" pitchFamily="49" charset="0"/>
              </a:rPr>
              <a:t>innerFunc</a:t>
            </a:r>
            <a:r>
              <a:rPr lang="en-US" altLang="en-US" sz="1300" dirty="0">
                <a:solidFill>
                  <a:srgbClr val="000000"/>
                </a:solidFill>
                <a:latin typeface="Arial Unicode MS"/>
                <a:ea typeface="Times New Roman" panose="02020603050405020304" pitchFamily="18" charset="0"/>
                <a:cs typeface="Courier New" panose="02070309020205020404" pitchFamily="49" charset="0"/>
              </a:rPr>
              <a:t>()</a:t>
            </a:r>
            <a:r>
              <a:rPr lang="en-US" altLang="en-US" sz="2200" dirty="0">
                <a:ea typeface="Times New Roman" panose="02020603050405020304" pitchFamily="18" charset="0"/>
              </a:rPr>
              <a:t> is a </a:t>
            </a:r>
            <a:r>
              <a:rPr lang="en-US" altLang="en-US" sz="2200" i="1" dirty="0">
                <a:latin typeface="Arial" panose="020B0604020202020204" pitchFamily="34" charset="0"/>
                <a:ea typeface="Times New Roman" panose="02020603050405020304" pitchFamily="18" charset="0"/>
              </a:rPr>
              <a:t>closure</a:t>
            </a:r>
            <a:r>
              <a:rPr lang="en-US" altLang="en-US" sz="2200" dirty="0">
                <a:latin typeface="Arial" panose="020B0604020202020204" pitchFamily="34" charset="0"/>
                <a:ea typeface="Times New Roman" panose="02020603050405020304" pitchFamily="18" charset="0"/>
              </a:rPr>
              <a:t> because it closes over the </a:t>
            </a:r>
            <a:r>
              <a:rPr lang="en-US" altLang="en-US" sz="2200" dirty="0" smtClean="0">
                <a:latin typeface="Arial" panose="020B0604020202020204" pitchFamily="34" charset="0"/>
                <a:ea typeface="Times New Roman" panose="02020603050405020304" pitchFamily="18" charset="0"/>
              </a:rPr>
              <a:t>variable</a:t>
            </a:r>
            <a:r>
              <a:rPr lang="en-US" altLang="en-US" sz="2200" dirty="0">
                <a:latin typeface="Arial" panose="020B0604020202020204" pitchFamily="34" charset="0"/>
                <a:ea typeface="Times New Roman" panose="02020603050405020304" pitchFamily="18" charset="0"/>
              </a:rPr>
              <a:t> </a:t>
            </a:r>
            <a:r>
              <a:rPr lang="en-US" altLang="en-US" sz="1300" dirty="0" err="1">
                <a:solidFill>
                  <a:srgbClr val="000000"/>
                </a:solidFill>
                <a:latin typeface="Arial Unicode MS"/>
                <a:ea typeface="Times New Roman" panose="02020603050405020304" pitchFamily="18" charset="0"/>
                <a:cs typeface="Courier New" panose="02070309020205020404" pitchFamily="49" charset="0"/>
              </a:rPr>
              <a:t>outerVar</a:t>
            </a:r>
            <a:r>
              <a:rPr lang="en-US" altLang="en-US" sz="2200" dirty="0">
                <a:ea typeface="Times New Roman" panose="02020603050405020304" pitchFamily="18" charset="0"/>
              </a:rPr>
              <a:t> from its lexical scope</a:t>
            </a:r>
            <a:endParaRPr lang="en-US" altLang="en-US" sz="1700" dirty="0">
              <a:latin typeface="Arial" panose="020B0604020202020204" pitchFamily="34" charset="0"/>
            </a:endParaRPr>
          </a:p>
          <a:p>
            <a:endParaRPr lang="en-IN" dirty="0"/>
          </a:p>
        </p:txBody>
      </p:sp>
      <p:sp>
        <p:nvSpPr>
          <p:cNvPr id="6" name="AutoShape 4" descr="The JavaScript closu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p:cNvPicPr>
            <a:picLocks noChangeAspect="1"/>
          </p:cNvPicPr>
          <p:nvPr/>
        </p:nvPicPr>
        <p:blipFill>
          <a:blip r:embed="rId2"/>
          <a:stretch>
            <a:fillRect/>
          </a:stretch>
        </p:blipFill>
        <p:spPr>
          <a:xfrm>
            <a:off x="1290637" y="1185862"/>
            <a:ext cx="3814763" cy="4757738"/>
          </a:xfrm>
          <a:prstGeom prst="rect">
            <a:avLst/>
          </a:prstGeom>
        </p:spPr>
      </p:pic>
    </p:spTree>
    <p:extLst>
      <p:ext uri="{BB962C8B-B14F-4D97-AF65-F5344CB8AC3E}">
        <p14:creationId xmlns:p14="http://schemas.microsoft.com/office/powerpoint/2010/main" val="36006980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Is this a closure?</a:t>
            </a:r>
            <a:endParaRPr lang="en-IN" dirty="0"/>
          </a:p>
        </p:txBody>
      </p:sp>
      <p:pic>
        <p:nvPicPr>
          <p:cNvPr id="6" name="Content Placeholder 5"/>
          <p:cNvPicPr>
            <a:picLocks noGrp="1" noChangeAspect="1"/>
          </p:cNvPicPr>
          <p:nvPr>
            <p:ph idx="1"/>
          </p:nvPr>
        </p:nvPicPr>
        <p:blipFill>
          <a:blip r:embed="rId2"/>
          <a:stretch>
            <a:fillRect/>
          </a:stretch>
        </p:blipFill>
        <p:spPr>
          <a:xfrm>
            <a:off x="2438400" y="2057400"/>
            <a:ext cx="5791200" cy="3429000"/>
          </a:xfrm>
          <a:prstGeom prst="rect">
            <a:avLst/>
          </a:prstGeom>
        </p:spPr>
      </p:pic>
    </p:spTree>
    <p:extLst>
      <p:ext uri="{BB962C8B-B14F-4D97-AF65-F5344CB8AC3E}">
        <p14:creationId xmlns:p14="http://schemas.microsoft.com/office/powerpoint/2010/main" val="25289624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Answer</a:t>
            </a:r>
            <a:endParaRPr lang="en-IN" dirty="0"/>
          </a:p>
        </p:txBody>
      </p:sp>
      <p:sp>
        <p:nvSpPr>
          <p:cNvPr id="3" name="Content Placeholder 2"/>
          <p:cNvSpPr>
            <a:spLocks noGrp="1"/>
          </p:cNvSpPr>
          <p:nvPr>
            <p:ph idx="1"/>
          </p:nvPr>
        </p:nvSpPr>
        <p:spPr>
          <a:xfrm>
            <a:off x="1435608" y="1447800"/>
            <a:ext cx="7498080" cy="1371600"/>
          </a:xfrm>
        </p:spPr>
        <p:txBody>
          <a:bodyPr>
            <a:normAutofit/>
          </a:bodyPr>
          <a:lstStyle/>
          <a:p>
            <a:r>
              <a:rPr lang="en-US" sz="2200" dirty="0" smtClean="0"/>
              <a:t>No</a:t>
            </a:r>
          </a:p>
          <a:p>
            <a:r>
              <a:rPr lang="en-US" sz="2200" dirty="0" smtClean="0"/>
              <a:t>f() runs, it calls g(), then both functions exit. </a:t>
            </a:r>
          </a:p>
          <a:p>
            <a:r>
              <a:rPr lang="en-US" sz="2200" dirty="0" smtClean="0"/>
              <a:t>There are no active references from the global scope to g().</a:t>
            </a:r>
          </a:p>
          <a:p>
            <a:endParaRPr lang="en-US" dirty="0"/>
          </a:p>
        </p:txBody>
      </p:sp>
      <p:sp>
        <p:nvSpPr>
          <p:cNvPr id="5" name="TextBox 4"/>
          <p:cNvSpPr txBox="1"/>
          <p:nvPr/>
        </p:nvSpPr>
        <p:spPr>
          <a:xfrm>
            <a:off x="5743575" y="2819400"/>
            <a:ext cx="2971800" cy="2862322"/>
          </a:xfrm>
          <a:prstGeom prst="rect">
            <a:avLst/>
          </a:prstGeom>
          <a:noFill/>
        </p:spPr>
        <p:txBody>
          <a:bodyPr wrap="square" rtlCol="0">
            <a:spAutoFit/>
          </a:bodyPr>
          <a:lstStyle/>
          <a:p>
            <a:pPr algn="just"/>
            <a:r>
              <a:rPr lang="en-US" dirty="0"/>
              <a:t>A </a:t>
            </a:r>
            <a:r>
              <a:rPr lang="en-US" i="1" dirty="0"/>
              <a:t>closure</a:t>
            </a:r>
            <a:r>
              <a:rPr lang="en-US" dirty="0"/>
              <a:t> is the combination of a function and the lexical environment within which that function was declared. This environment consists of any local variables that were in-scope at the time that the closure was created.</a:t>
            </a:r>
          </a:p>
          <a:p>
            <a:endParaRPr lang="en-IN" dirty="0"/>
          </a:p>
          <a:p>
            <a:endParaRPr lang="en-IN" dirty="0"/>
          </a:p>
        </p:txBody>
      </p:sp>
      <p:pic>
        <p:nvPicPr>
          <p:cNvPr id="6" name="Picture 5"/>
          <p:cNvPicPr>
            <a:picLocks noChangeAspect="1"/>
          </p:cNvPicPr>
          <p:nvPr/>
        </p:nvPicPr>
        <p:blipFill>
          <a:blip r:embed="rId2"/>
          <a:stretch>
            <a:fillRect/>
          </a:stretch>
        </p:blipFill>
        <p:spPr>
          <a:xfrm>
            <a:off x="1524000" y="2971800"/>
            <a:ext cx="4038600" cy="3600450"/>
          </a:xfrm>
          <a:prstGeom prst="rect">
            <a:avLst/>
          </a:prstGeom>
          <a:ln>
            <a:solidFill>
              <a:schemeClr val="accent1"/>
            </a:solidFill>
          </a:ln>
        </p:spPr>
      </p:pic>
      <p:pic>
        <p:nvPicPr>
          <p:cNvPr id="7" name="Picture 6"/>
          <p:cNvPicPr>
            <a:picLocks noChangeAspect="1"/>
          </p:cNvPicPr>
          <p:nvPr/>
        </p:nvPicPr>
        <p:blipFill>
          <a:blip r:embed="rId3"/>
          <a:stretch>
            <a:fillRect/>
          </a:stretch>
        </p:blipFill>
        <p:spPr>
          <a:xfrm>
            <a:off x="5743575" y="5421371"/>
            <a:ext cx="2667000" cy="1190625"/>
          </a:xfrm>
          <a:prstGeom prst="rect">
            <a:avLst/>
          </a:prstGeom>
          <a:ln>
            <a:solidFill>
              <a:schemeClr val="accent1"/>
            </a:solidFill>
          </a:ln>
        </p:spPr>
      </p:pic>
    </p:spTree>
    <p:extLst>
      <p:ext uri="{BB962C8B-B14F-4D97-AF65-F5344CB8AC3E}">
        <p14:creationId xmlns:p14="http://schemas.microsoft.com/office/powerpoint/2010/main" val="4860645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1295400" y="381000"/>
            <a:ext cx="7498080" cy="1143000"/>
          </a:xfrm>
        </p:spPr>
        <p:txBody>
          <a:bodyPr/>
          <a:lstStyle/>
          <a:p>
            <a:r>
              <a:rPr lang="en-US" dirty="0" smtClean="0"/>
              <a:t>Implementing Closures</a:t>
            </a:r>
          </a:p>
        </p:txBody>
      </p:sp>
      <p:sp>
        <p:nvSpPr>
          <p:cNvPr id="4" name="TextBox 3"/>
          <p:cNvSpPr txBox="1">
            <a:spLocks noChangeArrowheads="1"/>
          </p:cNvSpPr>
          <p:nvPr/>
        </p:nvSpPr>
        <p:spPr bwMode="auto">
          <a:xfrm>
            <a:off x="1371600" y="2133600"/>
            <a:ext cx="6172200" cy="2554545"/>
          </a:xfrm>
          <a:prstGeom prst="rect">
            <a:avLst/>
          </a:prstGeom>
          <a:noFill/>
          <a:ln w="9525">
            <a:noFill/>
            <a:miter lim="800000"/>
            <a:headEnd/>
            <a:tailEnd/>
          </a:ln>
        </p:spPr>
        <p:txBody>
          <a:bodyPr wrap="square">
            <a:spAutoFit/>
          </a:bodyPr>
          <a:lstStyle/>
          <a:p>
            <a:pPr>
              <a:buFontTx/>
              <a:buNone/>
            </a:pPr>
            <a:r>
              <a:rPr lang="en-US" sz="2000" dirty="0">
                <a:solidFill>
                  <a:schemeClr val="tx1"/>
                </a:solidFill>
              </a:rPr>
              <a:t>function f(x) { </a:t>
            </a:r>
            <a:br>
              <a:rPr lang="en-US" sz="2000" dirty="0">
                <a:solidFill>
                  <a:schemeClr val="tx1"/>
                </a:solidFill>
              </a:rPr>
            </a:br>
            <a:r>
              <a:rPr lang="en-US" sz="2000" dirty="0">
                <a:solidFill>
                  <a:schemeClr val="tx1"/>
                </a:solidFill>
              </a:rPr>
              <a:t>   function g(y) { return x + y; };</a:t>
            </a:r>
          </a:p>
          <a:p>
            <a:pPr>
              <a:buFontTx/>
              <a:buNone/>
            </a:pPr>
            <a:r>
              <a:rPr lang="en-US" sz="2000" dirty="0">
                <a:solidFill>
                  <a:schemeClr val="tx1"/>
                </a:solidFill>
              </a:rPr>
              <a:t>   return g ;</a:t>
            </a:r>
          </a:p>
          <a:p>
            <a:pPr>
              <a:buFontTx/>
              <a:buNone/>
            </a:pPr>
            <a:r>
              <a:rPr lang="en-US" sz="2000" dirty="0">
                <a:solidFill>
                  <a:schemeClr val="tx1"/>
                </a:solidFill>
              </a:rPr>
              <a:t> }</a:t>
            </a:r>
          </a:p>
          <a:p>
            <a:pPr>
              <a:buFontTx/>
              <a:buNone/>
            </a:pPr>
            <a:r>
              <a:rPr lang="en-US" sz="2000" dirty="0" err="1">
                <a:solidFill>
                  <a:schemeClr val="tx1"/>
                </a:solidFill>
              </a:rPr>
              <a:t>var</a:t>
            </a:r>
            <a:r>
              <a:rPr lang="en-US" sz="2000" dirty="0">
                <a:solidFill>
                  <a:schemeClr val="tx1"/>
                </a:solidFill>
              </a:rPr>
              <a:t> h = f(3);</a:t>
            </a:r>
          </a:p>
          <a:p>
            <a:pPr>
              <a:buFontTx/>
              <a:buNone/>
            </a:pPr>
            <a:r>
              <a:rPr lang="en-US" sz="2000" dirty="0" err="1">
                <a:solidFill>
                  <a:schemeClr val="tx1"/>
                </a:solidFill>
              </a:rPr>
              <a:t>var</a:t>
            </a:r>
            <a:r>
              <a:rPr lang="en-US" sz="2000" dirty="0">
                <a:solidFill>
                  <a:schemeClr val="tx1"/>
                </a:solidFill>
              </a:rPr>
              <a:t> j  = f(4);</a:t>
            </a:r>
          </a:p>
          <a:p>
            <a:pPr>
              <a:buFontTx/>
              <a:buNone/>
            </a:pPr>
            <a:r>
              <a:rPr lang="en-US" sz="2000" dirty="0" err="1">
                <a:solidFill>
                  <a:schemeClr val="tx1"/>
                </a:solidFill>
              </a:rPr>
              <a:t>var</a:t>
            </a:r>
            <a:r>
              <a:rPr lang="en-US" sz="2000" dirty="0">
                <a:solidFill>
                  <a:schemeClr val="tx1"/>
                </a:solidFill>
              </a:rPr>
              <a:t> z = h(5);</a:t>
            </a:r>
          </a:p>
          <a:p>
            <a:pPr>
              <a:buFontTx/>
              <a:buNone/>
            </a:pPr>
            <a:r>
              <a:rPr lang="en-US" sz="2000" dirty="0" err="1">
                <a:solidFill>
                  <a:schemeClr val="tx1"/>
                </a:solidFill>
              </a:rPr>
              <a:t>var</a:t>
            </a:r>
            <a:r>
              <a:rPr lang="en-US" sz="2000" dirty="0">
                <a:solidFill>
                  <a:schemeClr val="tx1"/>
                </a:solidFill>
              </a:rPr>
              <a:t> w = j(7);</a:t>
            </a:r>
          </a:p>
        </p:txBody>
      </p:sp>
      <p:sp>
        <p:nvSpPr>
          <p:cNvPr id="7" name="Oval 6"/>
          <p:cNvSpPr/>
          <p:nvPr/>
        </p:nvSpPr>
        <p:spPr>
          <a:xfrm>
            <a:off x="4267200" y="3505200"/>
            <a:ext cx="17526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r>
              <a:rPr lang="en-US" dirty="0">
                <a:solidFill>
                  <a:schemeClr val="tx1"/>
                </a:solidFill>
              </a:rPr>
              <a:t>global</a:t>
            </a:r>
          </a:p>
        </p:txBody>
      </p:sp>
      <p:cxnSp>
        <p:nvCxnSpPr>
          <p:cNvPr id="10" name="Straight Arrow Connector 9"/>
          <p:cNvCxnSpPr>
            <a:stCxn id="7" idx="6"/>
          </p:cNvCxnSpPr>
          <p:nvPr/>
        </p:nvCxnSpPr>
        <p:spPr>
          <a:xfrm>
            <a:off x="6019800" y="3771900"/>
            <a:ext cx="228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750" name="TextBox 10"/>
          <p:cNvSpPr txBox="1">
            <a:spLocks noChangeArrowheads="1"/>
          </p:cNvSpPr>
          <p:nvPr/>
        </p:nvSpPr>
        <p:spPr bwMode="auto">
          <a:xfrm>
            <a:off x="5943600" y="3352800"/>
            <a:ext cx="228600" cy="461963"/>
          </a:xfrm>
          <a:prstGeom prst="rect">
            <a:avLst/>
          </a:prstGeom>
          <a:noFill/>
          <a:ln w="9525">
            <a:noFill/>
            <a:miter lim="800000"/>
            <a:headEnd/>
            <a:tailEnd/>
          </a:ln>
        </p:spPr>
        <p:txBody>
          <a:bodyPr>
            <a:spAutoFit/>
          </a:bodyPr>
          <a:lstStyle/>
          <a:p>
            <a:pPr>
              <a:buFontTx/>
              <a:buNone/>
            </a:pPr>
            <a:r>
              <a:rPr lang="en-US">
                <a:solidFill>
                  <a:schemeClr val="tx1"/>
                </a:solidFill>
              </a:rPr>
              <a:t>h</a:t>
            </a:r>
          </a:p>
        </p:txBody>
      </p:sp>
      <p:sp>
        <p:nvSpPr>
          <p:cNvPr id="31751" name="TextBox 11"/>
          <p:cNvSpPr txBox="1">
            <a:spLocks noChangeArrowheads="1"/>
          </p:cNvSpPr>
          <p:nvPr/>
        </p:nvSpPr>
        <p:spPr bwMode="auto">
          <a:xfrm>
            <a:off x="6248400" y="3505200"/>
            <a:ext cx="1752600" cy="461963"/>
          </a:xfrm>
          <a:prstGeom prst="rect">
            <a:avLst/>
          </a:prstGeom>
          <a:noFill/>
          <a:ln w="9525">
            <a:noFill/>
            <a:miter lim="800000"/>
            <a:headEnd/>
            <a:tailEnd/>
          </a:ln>
        </p:spPr>
        <p:txBody>
          <a:bodyPr>
            <a:spAutoFit/>
          </a:bodyPr>
          <a:lstStyle/>
          <a:p>
            <a:pPr>
              <a:buFontTx/>
              <a:buNone/>
            </a:pPr>
            <a:r>
              <a:rPr lang="en-US">
                <a:solidFill>
                  <a:schemeClr val="tx1"/>
                </a:solidFill>
              </a:rPr>
              <a:t>undefined</a:t>
            </a:r>
          </a:p>
        </p:txBody>
      </p:sp>
      <p:sp>
        <p:nvSpPr>
          <p:cNvPr id="31752" name="TextBox 14"/>
          <p:cNvSpPr txBox="1">
            <a:spLocks noChangeArrowheads="1"/>
          </p:cNvSpPr>
          <p:nvPr/>
        </p:nvSpPr>
        <p:spPr bwMode="auto">
          <a:xfrm>
            <a:off x="6019800" y="3957638"/>
            <a:ext cx="1752600" cy="461962"/>
          </a:xfrm>
          <a:prstGeom prst="rect">
            <a:avLst/>
          </a:prstGeom>
          <a:noFill/>
          <a:ln w="9525">
            <a:noFill/>
            <a:miter lim="800000"/>
            <a:headEnd/>
            <a:tailEnd/>
          </a:ln>
        </p:spPr>
        <p:txBody>
          <a:bodyPr>
            <a:spAutoFit/>
          </a:bodyPr>
          <a:lstStyle/>
          <a:p>
            <a:pPr>
              <a:buFontTx/>
              <a:buNone/>
            </a:pPr>
            <a:r>
              <a:rPr lang="en-US">
                <a:solidFill>
                  <a:schemeClr val="tx1"/>
                </a:solidFill>
              </a:rPr>
              <a:t>undefined</a:t>
            </a:r>
          </a:p>
        </p:txBody>
      </p:sp>
      <p:sp>
        <p:nvSpPr>
          <p:cNvPr id="31753" name="TextBox 15"/>
          <p:cNvSpPr txBox="1">
            <a:spLocks noChangeArrowheads="1"/>
          </p:cNvSpPr>
          <p:nvPr/>
        </p:nvSpPr>
        <p:spPr bwMode="auto">
          <a:xfrm>
            <a:off x="4800600" y="4338638"/>
            <a:ext cx="1752600" cy="461962"/>
          </a:xfrm>
          <a:prstGeom prst="rect">
            <a:avLst/>
          </a:prstGeom>
          <a:noFill/>
          <a:ln w="9525">
            <a:noFill/>
            <a:miter lim="800000"/>
            <a:headEnd/>
            <a:tailEnd/>
          </a:ln>
        </p:spPr>
        <p:txBody>
          <a:bodyPr>
            <a:spAutoFit/>
          </a:bodyPr>
          <a:lstStyle/>
          <a:p>
            <a:pPr>
              <a:buFontTx/>
              <a:buNone/>
            </a:pPr>
            <a:r>
              <a:rPr lang="en-US">
                <a:solidFill>
                  <a:schemeClr val="tx1"/>
                </a:solidFill>
              </a:rPr>
              <a:t>undefined</a:t>
            </a:r>
          </a:p>
        </p:txBody>
      </p:sp>
      <p:sp>
        <p:nvSpPr>
          <p:cNvPr id="31754" name="TextBox 16"/>
          <p:cNvSpPr txBox="1">
            <a:spLocks noChangeArrowheads="1"/>
          </p:cNvSpPr>
          <p:nvPr/>
        </p:nvSpPr>
        <p:spPr bwMode="auto">
          <a:xfrm>
            <a:off x="3276600" y="4343400"/>
            <a:ext cx="1752600" cy="461963"/>
          </a:xfrm>
          <a:prstGeom prst="rect">
            <a:avLst/>
          </a:prstGeom>
          <a:noFill/>
          <a:ln w="9525">
            <a:noFill/>
            <a:miter lim="800000"/>
            <a:headEnd/>
            <a:tailEnd/>
          </a:ln>
        </p:spPr>
        <p:txBody>
          <a:bodyPr>
            <a:spAutoFit/>
          </a:bodyPr>
          <a:lstStyle/>
          <a:p>
            <a:pPr>
              <a:buFontTx/>
              <a:buNone/>
            </a:pPr>
            <a:r>
              <a:rPr lang="en-US">
                <a:solidFill>
                  <a:schemeClr val="tx1"/>
                </a:solidFill>
              </a:rPr>
              <a:t>undefined</a:t>
            </a:r>
          </a:p>
        </p:txBody>
      </p:sp>
      <p:cxnSp>
        <p:nvCxnSpPr>
          <p:cNvPr id="19" name="Straight Arrow Connector 18"/>
          <p:cNvCxnSpPr>
            <a:stCxn id="7" idx="5"/>
            <a:endCxn id="31752" idx="1"/>
          </p:cNvCxnSpPr>
          <p:nvPr/>
        </p:nvCxnSpPr>
        <p:spPr>
          <a:xfrm>
            <a:off x="5762625" y="3960813"/>
            <a:ext cx="257175" cy="228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7" idx="3"/>
            <a:endCxn id="31754" idx="0"/>
          </p:cNvCxnSpPr>
          <p:nvPr/>
        </p:nvCxnSpPr>
        <p:spPr>
          <a:xfrm flipH="1">
            <a:off x="4152900" y="3960813"/>
            <a:ext cx="371475" cy="38258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7" idx="4"/>
          </p:cNvCxnSpPr>
          <p:nvPr/>
        </p:nvCxnSpPr>
        <p:spPr>
          <a:xfrm>
            <a:off x="5143500" y="4038600"/>
            <a:ext cx="3810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758" name="TextBox 25"/>
          <p:cNvSpPr txBox="1">
            <a:spLocks noChangeArrowheads="1"/>
          </p:cNvSpPr>
          <p:nvPr/>
        </p:nvSpPr>
        <p:spPr bwMode="auto">
          <a:xfrm>
            <a:off x="5791200" y="3881438"/>
            <a:ext cx="228600" cy="461962"/>
          </a:xfrm>
          <a:prstGeom prst="rect">
            <a:avLst/>
          </a:prstGeom>
          <a:noFill/>
          <a:ln w="9525">
            <a:noFill/>
            <a:miter lim="800000"/>
            <a:headEnd/>
            <a:tailEnd/>
          </a:ln>
        </p:spPr>
        <p:txBody>
          <a:bodyPr>
            <a:spAutoFit/>
          </a:bodyPr>
          <a:lstStyle/>
          <a:p>
            <a:pPr>
              <a:buFontTx/>
              <a:buNone/>
            </a:pPr>
            <a:r>
              <a:rPr lang="en-US">
                <a:solidFill>
                  <a:schemeClr val="tx1"/>
                </a:solidFill>
              </a:rPr>
              <a:t>j</a:t>
            </a:r>
          </a:p>
        </p:txBody>
      </p:sp>
      <p:sp>
        <p:nvSpPr>
          <p:cNvPr id="31759" name="TextBox 26"/>
          <p:cNvSpPr txBox="1">
            <a:spLocks noChangeArrowheads="1"/>
          </p:cNvSpPr>
          <p:nvPr/>
        </p:nvSpPr>
        <p:spPr bwMode="auto">
          <a:xfrm>
            <a:off x="5029200" y="4033838"/>
            <a:ext cx="228600" cy="461962"/>
          </a:xfrm>
          <a:prstGeom prst="rect">
            <a:avLst/>
          </a:prstGeom>
          <a:noFill/>
          <a:ln w="9525">
            <a:noFill/>
            <a:miter lim="800000"/>
            <a:headEnd/>
            <a:tailEnd/>
          </a:ln>
        </p:spPr>
        <p:txBody>
          <a:bodyPr>
            <a:spAutoFit/>
          </a:bodyPr>
          <a:lstStyle/>
          <a:p>
            <a:pPr>
              <a:buFontTx/>
              <a:buNone/>
            </a:pPr>
            <a:r>
              <a:rPr lang="en-US">
                <a:solidFill>
                  <a:schemeClr val="tx1"/>
                </a:solidFill>
              </a:rPr>
              <a:t>z</a:t>
            </a:r>
          </a:p>
        </p:txBody>
      </p:sp>
      <p:sp>
        <p:nvSpPr>
          <p:cNvPr id="31760" name="TextBox 27"/>
          <p:cNvSpPr txBox="1">
            <a:spLocks noChangeArrowheads="1"/>
          </p:cNvSpPr>
          <p:nvPr/>
        </p:nvSpPr>
        <p:spPr bwMode="auto">
          <a:xfrm>
            <a:off x="4114800" y="3886200"/>
            <a:ext cx="228600" cy="461963"/>
          </a:xfrm>
          <a:prstGeom prst="rect">
            <a:avLst/>
          </a:prstGeom>
          <a:noFill/>
          <a:ln w="9525">
            <a:noFill/>
            <a:miter lim="800000"/>
            <a:headEnd/>
            <a:tailEnd/>
          </a:ln>
        </p:spPr>
        <p:txBody>
          <a:bodyPr>
            <a:spAutoFit/>
          </a:bodyPr>
          <a:lstStyle/>
          <a:p>
            <a:pPr>
              <a:buFontTx/>
              <a:buNone/>
            </a:pPr>
            <a:r>
              <a:rPr lang="en-US">
                <a:solidFill>
                  <a:schemeClr val="tx1"/>
                </a:solidFill>
              </a:rPr>
              <a:t>w</a:t>
            </a:r>
          </a:p>
        </p:txBody>
      </p:sp>
    </p:spTree>
    <p:extLst>
      <p:ext uri="{BB962C8B-B14F-4D97-AF65-F5344CB8AC3E}">
        <p14:creationId xmlns:p14="http://schemas.microsoft.com/office/powerpoint/2010/main" val="1785966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mph" presetSubtype="2" fill="hold" nodeType="clickEffect">
                                  <p:stCondLst>
                                    <p:cond delay="0"/>
                                  </p:stCondLst>
                                  <p:childTnLst>
                                    <p:anim to="1.5" calcmode="lin" valueType="num">
                                      <p:cBhvr override="childStyle">
                                        <p:cTn id="6" dur="2000" fill="hold"/>
                                        <p:tgtEl>
                                          <p:spTgt spid="4">
                                            <p:txEl>
                                              <p:pRg st="3" end="3"/>
                                            </p:txEl>
                                          </p:spTgt>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dirty="0" smtClean="0"/>
              <a:t>Implementing Closures(1)</a:t>
            </a:r>
          </a:p>
        </p:txBody>
      </p:sp>
      <p:sp>
        <p:nvSpPr>
          <p:cNvPr id="4" name="TextBox 3"/>
          <p:cNvSpPr txBox="1">
            <a:spLocks noChangeArrowheads="1"/>
          </p:cNvSpPr>
          <p:nvPr/>
        </p:nvSpPr>
        <p:spPr bwMode="auto">
          <a:xfrm>
            <a:off x="1143000" y="1981200"/>
            <a:ext cx="4724400" cy="2554545"/>
          </a:xfrm>
          <a:prstGeom prst="rect">
            <a:avLst/>
          </a:prstGeom>
          <a:noFill/>
          <a:ln w="9525">
            <a:noFill/>
            <a:miter lim="800000"/>
            <a:headEnd/>
            <a:tailEnd/>
          </a:ln>
        </p:spPr>
        <p:txBody>
          <a:bodyPr wrap="square">
            <a:spAutoFit/>
          </a:bodyPr>
          <a:lstStyle/>
          <a:p>
            <a:pPr>
              <a:buFontTx/>
              <a:buNone/>
            </a:pPr>
            <a:r>
              <a:rPr lang="en-US" sz="2000">
                <a:solidFill>
                  <a:schemeClr val="tx1"/>
                </a:solidFill>
              </a:rPr>
              <a:t>function f(x) { </a:t>
            </a:r>
            <a:br>
              <a:rPr lang="en-US" sz="2000">
                <a:solidFill>
                  <a:schemeClr val="tx1"/>
                </a:solidFill>
              </a:rPr>
            </a:br>
            <a:r>
              <a:rPr lang="en-US" sz="2000">
                <a:solidFill>
                  <a:schemeClr val="tx1"/>
                </a:solidFill>
              </a:rPr>
              <a:t>   function g(y) { return x + y; };</a:t>
            </a:r>
          </a:p>
          <a:p>
            <a:pPr>
              <a:buFontTx/>
              <a:buNone/>
            </a:pPr>
            <a:r>
              <a:rPr lang="en-US" sz="2000">
                <a:solidFill>
                  <a:schemeClr val="tx1"/>
                </a:solidFill>
              </a:rPr>
              <a:t>   return g ;</a:t>
            </a:r>
          </a:p>
          <a:p>
            <a:pPr>
              <a:buFontTx/>
              <a:buNone/>
            </a:pPr>
            <a:r>
              <a:rPr lang="en-US" sz="2000">
                <a:solidFill>
                  <a:schemeClr val="tx1"/>
                </a:solidFill>
              </a:rPr>
              <a:t> }</a:t>
            </a:r>
          </a:p>
          <a:p>
            <a:pPr>
              <a:buFontTx/>
              <a:buNone/>
            </a:pPr>
            <a:r>
              <a:rPr lang="en-US" sz="2000">
                <a:solidFill>
                  <a:schemeClr val="tx1"/>
                </a:solidFill>
              </a:rPr>
              <a:t>var h = f(3);</a:t>
            </a:r>
          </a:p>
          <a:p>
            <a:pPr>
              <a:buFontTx/>
              <a:buNone/>
            </a:pPr>
            <a:r>
              <a:rPr lang="en-US" sz="2000">
                <a:solidFill>
                  <a:schemeClr val="tx1"/>
                </a:solidFill>
              </a:rPr>
              <a:t>var j  = f(4);</a:t>
            </a:r>
          </a:p>
          <a:p>
            <a:pPr>
              <a:buFontTx/>
              <a:buNone/>
            </a:pPr>
            <a:r>
              <a:rPr lang="en-US" sz="2000">
                <a:solidFill>
                  <a:schemeClr val="tx1"/>
                </a:solidFill>
              </a:rPr>
              <a:t>var z = h(5);</a:t>
            </a:r>
          </a:p>
          <a:p>
            <a:pPr>
              <a:buFontTx/>
              <a:buNone/>
            </a:pPr>
            <a:r>
              <a:rPr lang="en-US" sz="2000">
                <a:solidFill>
                  <a:schemeClr val="tx1"/>
                </a:solidFill>
              </a:rPr>
              <a:t>var w = j(7);</a:t>
            </a:r>
          </a:p>
        </p:txBody>
      </p:sp>
      <p:sp>
        <p:nvSpPr>
          <p:cNvPr id="7" name="Oval 6"/>
          <p:cNvSpPr/>
          <p:nvPr/>
        </p:nvSpPr>
        <p:spPr>
          <a:xfrm>
            <a:off x="3346360" y="3352800"/>
            <a:ext cx="1530439"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r>
              <a:rPr lang="en-US" dirty="0">
                <a:solidFill>
                  <a:schemeClr val="tx1"/>
                </a:solidFill>
              </a:rPr>
              <a:t>global</a:t>
            </a:r>
          </a:p>
        </p:txBody>
      </p:sp>
      <p:cxnSp>
        <p:nvCxnSpPr>
          <p:cNvPr id="10" name="Straight Arrow Connector 9"/>
          <p:cNvCxnSpPr>
            <a:stCxn id="7" idx="6"/>
            <a:endCxn id="18" idx="2"/>
          </p:cNvCxnSpPr>
          <p:nvPr/>
        </p:nvCxnSpPr>
        <p:spPr>
          <a:xfrm>
            <a:off x="4876799" y="3619500"/>
            <a:ext cx="450761"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774" name="TextBox 10"/>
          <p:cNvSpPr txBox="1">
            <a:spLocks noChangeArrowheads="1"/>
          </p:cNvSpPr>
          <p:nvPr/>
        </p:nvSpPr>
        <p:spPr bwMode="auto">
          <a:xfrm>
            <a:off x="4829576" y="3200400"/>
            <a:ext cx="199623" cy="369332"/>
          </a:xfrm>
          <a:prstGeom prst="rect">
            <a:avLst/>
          </a:prstGeom>
          <a:noFill/>
          <a:ln w="9525">
            <a:noFill/>
            <a:miter lim="800000"/>
            <a:headEnd/>
            <a:tailEnd/>
          </a:ln>
        </p:spPr>
        <p:txBody>
          <a:bodyPr wrap="square">
            <a:spAutoFit/>
          </a:bodyPr>
          <a:lstStyle/>
          <a:p>
            <a:pPr>
              <a:buFontTx/>
              <a:buNone/>
            </a:pPr>
            <a:r>
              <a:rPr lang="en-US">
                <a:solidFill>
                  <a:schemeClr val="tx1"/>
                </a:solidFill>
              </a:rPr>
              <a:t>h</a:t>
            </a:r>
          </a:p>
        </p:txBody>
      </p:sp>
      <p:sp>
        <p:nvSpPr>
          <p:cNvPr id="32775" name="TextBox 14"/>
          <p:cNvSpPr txBox="1">
            <a:spLocks noChangeArrowheads="1"/>
          </p:cNvSpPr>
          <p:nvPr/>
        </p:nvSpPr>
        <p:spPr bwMode="auto">
          <a:xfrm>
            <a:off x="5098960" y="3805238"/>
            <a:ext cx="1530439" cy="369332"/>
          </a:xfrm>
          <a:prstGeom prst="rect">
            <a:avLst/>
          </a:prstGeom>
          <a:noFill/>
          <a:ln w="9525">
            <a:noFill/>
            <a:miter lim="800000"/>
            <a:headEnd/>
            <a:tailEnd/>
          </a:ln>
        </p:spPr>
        <p:txBody>
          <a:bodyPr wrap="square">
            <a:spAutoFit/>
          </a:bodyPr>
          <a:lstStyle/>
          <a:p>
            <a:pPr>
              <a:buFontTx/>
              <a:buNone/>
            </a:pPr>
            <a:r>
              <a:rPr lang="en-US">
                <a:solidFill>
                  <a:schemeClr val="tx1"/>
                </a:solidFill>
              </a:rPr>
              <a:t>undefined</a:t>
            </a:r>
          </a:p>
        </p:txBody>
      </p:sp>
      <p:sp>
        <p:nvSpPr>
          <p:cNvPr id="32776" name="TextBox 15"/>
          <p:cNvSpPr txBox="1">
            <a:spLocks noChangeArrowheads="1"/>
          </p:cNvSpPr>
          <p:nvPr/>
        </p:nvSpPr>
        <p:spPr bwMode="auto">
          <a:xfrm>
            <a:off x="3879760" y="4186238"/>
            <a:ext cx="1530439" cy="369332"/>
          </a:xfrm>
          <a:prstGeom prst="rect">
            <a:avLst/>
          </a:prstGeom>
          <a:noFill/>
          <a:ln w="9525">
            <a:noFill/>
            <a:miter lim="800000"/>
            <a:headEnd/>
            <a:tailEnd/>
          </a:ln>
        </p:spPr>
        <p:txBody>
          <a:bodyPr wrap="square">
            <a:spAutoFit/>
          </a:bodyPr>
          <a:lstStyle/>
          <a:p>
            <a:pPr>
              <a:buFontTx/>
              <a:buNone/>
            </a:pPr>
            <a:r>
              <a:rPr lang="en-US">
                <a:solidFill>
                  <a:schemeClr val="tx1"/>
                </a:solidFill>
              </a:rPr>
              <a:t>undefined</a:t>
            </a:r>
          </a:p>
        </p:txBody>
      </p:sp>
      <p:sp>
        <p:nvSpPr>
          <p:cNvPr id="32777" name="TextBox 16"/>
          <p:cNvSpPr txBox="1">
            <a:spLocks noChangeArrowheads="1"/>
          </p:cNvSpPr>
          <p:nvPr/>
        </p:nvSpPr>
        <p:spPr bwMode="auto">
          <a:xfrm>
            <a:off x="2590800" y="4267200"/>
            <a:ext cx="1530439" cy="369332"/>
          </a:xfrm>
          <a:prstGeom prst="rect">
            <a:avLst/>
          </a:prstGeom>
          <a:noFill/>
          <a:ln w="9525">
            <a:noFill/>
            <a:miter lim="800000"/>
            <a:headEnd/>
            <a:tailEnd/>
          </a:ln>
        </p:spPr>
        <p:txBody>
          <a:bodyPr wrap="square">
            <a:spAutoFit/>
          </a:bodyPr>
          <a:lstStyle/>
          <a:p>
            <a:pPr>
              <a:buFontTx/>
              <a:buNone/>
            </a:pPr>
            <a:r>
              <a:rPr lang="en-US" dirty="0">
                <a:solidFill>
                  <a:schemeClr val="tx1"/>
                </a:solidFill>
              </a:rPr>
              <a:t>undefined</a:t>
            </a:r>
          </a:p>
        </p:txBody>
      </p:sp>
      <p:cxnSp>
        <p:nvCxnSpPr>
          <p:cNvPr id="19" name="Straight Arrow Connector 18"/>
          <p:cNvCxnSpPr>
            <a:stCxn id="7" idx="5"/>
            <a:endCxn id="32775" idx="1"/>
          </p:cNvCxnSpPr>
          <p:nvPr/>
        </p:nvCxnSpPr>
        <p:spPr>
          <a:xfrm rot="16200000" flipH="1">
            <a:off x="4784906" y="3675849"/>
            <a:ext cx="181819" cy="4462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7" idx="3"/>
            <a:endCxn id="32777" idx="0"/>
          </p:cNvCxnSpPr>
          <p:nvPr/>
        </p:nvCxnSpPr>
        <p:spPr>
          <a:xfrm rot="5400000">
            <a:off x="3233697" y="3930408"/>
            <a:ext cx="459115" cy="21446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7" idx="4"/>
          </p:cNvCxnSpPr>
          <p:nvPr/>
        </p:nvCxnSpPr>
        <p:spPr>
          <a:xfrm rot="5400000">
            <a:off x="3884590" y="4040210"/>
            <a:ext cx="381000" cy="729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781" name="TextBox 25"/>
          <p:cNvSpPr txBox="1">
            <a:spLocks noChangeArrowheads="1"/>
          </p:cNvSpPr>
          <p:nvPr/>
        </p:nvSpPr>
        <p:spPr bwMode="auto">
          <a:xfrm>
            <a:off x="4876800" y="3810000"/>
            <a:ext cx="199623" cy="369332"/>
          </a:xfrm>
          <a:prstGeom prst="rect">
            <a:avLst/>
          </a:prstGeom>
          <a:noFill/>
          <a:ln w="9525">
            <a:noFill/>
            <a:miter lim="800000"/>
            <a:headEnd/>
            <a:tailEnd/>
          </a:ln>
        </p:spPr>
        <p:txBody>
          <a:bodyPr wrap="square">
            <a:spAutoFit/>
          </a:bodyPr>
          <a:lstStyle/>
          <a:p>
            <a:pPr>
              <a:buFontTx/>
              <a:buNone/>
            </a:pPr>
            <a:r>
              <a:rPr lang="en-US" dirty="0">
                <a:solidFill>
                  <a:schemeClr val="tx1"/>
                </a:solidFill>
              </a:rPr>
              <a:t>j</a:t>
            </a:r>
          </a:p>
        </p:txBody>
      </p:sp>
      <p:sp>
        <p:nvSpPr>
          <p:cNvPr id="32782" name="TextBox 26"/>
          <p:cNvSpPr txBox="1">
            <a:spLocks noChangeArrowheads="1"/>
          </p:cNvSpPr>
          <p:nvPr/>
        </p:nvSpPr>
        <p:spPr bwMode="auto">
          <a:xfrm>
            <a:off x="3915176" y="3881438"/>
            <a:ext cx="199623" cy="369332"/>
          </a:xfrm>
          <a:prstGeom prst="rect">
            <a:avLst/>
          </a:prstGeom>
          <a:noFill/>
          <a:ln w="9525">
            <a:noFill/>
            <a:miter lim="800000"/>
            <a:headEnd/>
            <a:tailEnd/>
          </a:ln>
        </p:spPr>
        <p:txBody>
          <a:bodyPr wrap="square">
            <a:spAutoFit/>
          </a:bodyPr>
          <a:lstStyle/>
          <a:p>
            <a:pPr>
              <a:buFontTx/>
              <a:buNone/>
            </a:pPr>
            <a:r>
              <a:rPr lang="en-US">
                <a:solidFill>
                  <a:schemeClr val="tx1"/>
                </a:solidFill>
              </a:rPr>
              <a:t>z</a:t>
            </a:r>
          </a:p>
        </p:txBody>
      </p:sp>
      <p:sp>
        <p:nvSpPr>
          <p:cNvPr id="32783" name="TextBox 27"/>
          <p:cNvSpPr txBox="1">
            <a:spLocks noChangeArrowheads="1"/>
          </p:cNvSpPr>
          <p:nvPr/>
        </p:nvSpPr>
        <p:spPr bwMode="auto">
          <a:xfrm>
            <a:off x="3000776" y="3733800"/>
            <a:ext cx="199623" cy="369332"/>
          </a:xfrm>
          <a:prstGeom prst="rect">
            <a:avLst/>
          </a:prstGeom>
          <a:noFill/>
          <a:ln w="9525">
            <a:noFill/>
            <a:miter lim="800000"/>
            <a:headEnd/>
            <a:tailEnd/>
          </a:ln>
        </p:spPr>
        <p:txBody>
          <a:bodyPr wrap="square">
            <a:spAutoFit/>
          </a:bodyPr>
          <a:lstStyle/>
          <a:p>
            <a:pPr>
              <a:buFontTx/>
              <a:buNone/>
            </a:pPr>
            <a:r>
              <a:rPr lang="en-US">
                <a:solidFill>
                  <a:schemeClr val="tx1"/>
                </a:solidFill>
              </a:rPr>
              <a:t>w</a:t>
            </a:r>
          </a:p>
        </p:txBody>
      </p:sp>
      <p:sp>
        <p:nvSpPr>
          <p:cNvPr id="18" name="Oval 17"/>
          <p:cNvSpPr/>
          <p:nvPr/>
        </p:nvSpPr>
        <p:spPr>
          <a:xfrm>
            <a:off x="5327560" y="3352800"/>
            <a:ext cx="1530439"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r>
              <a:rPr lang="en-US" dirty="0">
                <a:solidFill>
                  <a:schemeClr val="tx1"/>
                </a:solidFill>
              </a:rPr>
              <a:t>f</a:t>
            </a:r>
          </a:p>
        </p:txBody>
      </p:sp>
      <p:sp>
        <p:nvSpPr>
          <p:cNvPr id="20" name="Oval 19"/>
          <p:cNvSpPr/>
          <p:nvPr/>
        </p:nvSpPr>
        <p:spPr>
          <a:xfrm>
            <a:off x="7308760" y="2971800"/>
            <a:ext cx="1530439"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r>
              <a:rPr lang="en-US" dirty="0">
                <a:solidFill>
                  <a:schemeClr val="tx1"/>
                </a:solidFill>
              </a:rPr>
              <a:t>3</a:t>
            </a:r>
          </a:p>
        </p:txBody>
      </p:sp>
      <p:sp>
        <p:nvSpPr>
          <p:cNvPr id="21" name="Oval 20"/>
          <p:cNvSpPr/>
          <p:nvPr/>
        </p:nvSpPr>
        <p:spPr>
          <a:xfrm>
            <a:off x="7308760" y="3733800"/>
            <a:ext cx="1530439"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buFontTx/>
              <a:buNone/>
              <a:defRPr/>
            </a:pPr>
            <a:r>
              <a:rPr lang="en-US" dirty="0">
                <a:solidFill>
                  <a:schemeClr val="tx1"/>
                </a:solidFill>
              </a:rPr>
              <a:t>…</a:t>
            </a:r>
          </a:p>
        </p:txBody>
      </p:sp>
      <p:cxnSp>
        <p:nvCxnSpPr>
          <p:cNvPr id="24" name="Straight Arrow Connector 23"/>
          <p:cNvCxnSpPr>
            <a:stCxn id="18" idx="7"/>
            <a:endCxn id="20" idx="2"/>
          </p:cNvCxnSpPr>
          <p:nvPr/>
        </p:nvCxnSpPr>
        <p:spPr>
          <a:xfrm rot="5400000" flipH="1" flipV="1">
            <a:off x="6875108" y="2997264"/>
            <a:ext cx="192415" cy="6748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788" name="TextBox 28"/>
          <p:cNvSpPr txBox="1">
            <a:spLocks noChangeArrowheads="1"/>
          </p:cNvSpPr>
          <p:nvPr/>
        </p:nvSpPr>
        <p:spPr bwMode="auto">
          <a:xfrm>
            <a:off x="6658376" y="2967038"/>
            <a:ext cx="199623" cy="369332"/>
          </a:xfrm>
          <a:prstGeom prst="rect">
            <a:avLst/>
          </a:prstGeom>
          <a:noFill/>
          <a:ln w="9525">
            <a:noFill/>
            <a:miter lim="800000"/>
            <a:headEnd/>
            <a:tailEnd/>
          </a:ln>
        </p:spPr>
        <p:txBody>
          <a:bodyPr wrap="square">
            <a:spAutoFit/>
          </a:bodyPr>
          <a:lstStyle/>
          <a:p>
            <a:pPr>
              <a:buFontTx/>
              <a:buNone/>
            </a:pPr>
            <a:r>
              <a:rPr lang="en-US">
                <a:solidFill>
                  <a:schemeClr val="tx1"/>
                </a:solidFill>
              </a:rPr>
              <a:t>x</a:t>
            </a:r>
          </a:p>
        </p:txBody>
      </p:sp>
      <p:cxnSp>
        <p:nvCxnSpPr>
          <p:cNvPr id="31" name="Straight Arrow Connector 30"/>
          <p:cNvCxnSpPr>
            <a:stCxn id="18" idx="5"/>
            <a:endCxn id="21" idx="2"/>
          </p:cNvCxnSpPr>
          <p:nvPr/>
        </p:nvCxnSpPr>
        <p:spPr>
          <a:xfrm rot="16200000" flipH="1">
            <a:off x="6875108" y="3566847"/>
            <a:ext cx="192415" cy="6748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790" name="TextBox 31"/>
          <p:cNvSpPr txBox="1">
            <a:spLocks noChangeArrowheads="1"/>
          </p:cNvSpPr>
          <p:nvPr/>
        </p:nvSpPr>
        <p:spPr bwMode="auto">
          <a:xfrm>
            <a:off x="6658376" y="3733800"/>
            <a:ext cx="199623" cy="369332"/>
          </a:xfrm>
          <a:prstGeom prst="rect">
            <a:avLst/>
          </a:prstGeom>
          <a:noFill/>
          <a:ln w="9525">
            <a:noFill/>
            <a:miter lim="800000"/>
            <a:headEnd/>
            <a:tailEnd/>
          </a:ln>
        </p:spPr>
        <p:txBody>
          <a:bodyPr wrap="square">
            <a:spAutoFit/>
          </a:bodyPr>
          <a:lstStyle/>
          <a:p>
            <a:pPr>
              <a:buFontTx/>
              <a:buNone/>
            </a:pPr>
            <a:r>
              <a:rPr lang="en-US">
                <a:solidFill>
                  <a:schemeClr val="tx1"/>
                </a:solidFill>
              </a:rPr>
              <a:t>g</a:t>
            </a:r>
          </a:p>
        </p:txBody>
      </p:sp>
    </p:spTree>
    <p:extLst>
      <p:ext uri="{BB962C8B-B14F-4D97-AF65-F5344CB8AC3E}">
        <p14:creationId xmlns:p14="http://schemas.microsoft.com/office/powerpoint/2010/main" val="2375146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mph" presetSubtype="2" fill="hold" nodeType="clickEffect">
                                  <p:stCondLst>
                                    <p:cond delay="0"/>
                                  </p:stCondLst>
                                  <p:childTnLst>
                                    <p:anim to="1.5" calcmode="lin" valueType="num">
                                      <p:cBhvr override="childStyle">
                                        <p:cTn id="6" dur="2000" fill="hold"/>
                                        <p:tgtEl>
                                          <p:spTgt spid="4">
                                            <p:txEl>
                                              <p:pRg st="4" end="4"/>
                                            </p:txEl>
                                          </p:spTgt>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1588</TotalTime>
  <Words>867</Words>
  <Application>Microsoft Office PowerPoint</Application>
  <PresentationFormat>On-screen Show (4:3)</PresentationFormat>
  <Paragraphs>195</Paragraphs>
  <Slides>23</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23</vt:i4>
      </vt:variant>
    </vt:vector>
  </HeadingPairs>
  <TitlesOfParts>
    <vt:vector size="35" baseType="lpstr">
      <vt:lpstr>Arial</vt:lpstr>
      <vt:lpstr>Arial Unicode MS</vt:lpstr>
      <vt:lpstr>Calibri</vt:lpstr>
      <vt:lpstr>Consolas</vt:lpstr>
      <vt:lpstr>Courier New</vt:lpstr>
      <vt:lpstr>Georgia</vt:lpstr>
      <vt:lpstr>Gill Sans MT</vt:lpstr>
      <vt:lpstr>Segoe UI</vt:lpstr>
      <vt:lpstr>Times New Roman</vt:lpstr>
      <vt:lpstr>Verdana</vt:lpstr>
      <vt:lpstr>Wingdings 2</vt:lpstr>
      <vt:lpstr>Solstice</vt:lpstr>
      <vt:lpstr>Java Script Closures</vt:lpstr>
      <vt:lpstr>Javascript Asynchronous Code</vt:lpstr>
      <vt:lpstr>Asynchronous Code</vt:lpstr>
      <vt:lpstr>What is closure?</vt:lpstr>
      <vt:lpstr>Lexical scoping w.r.t closure</vt:lpstr>
      <vt:lpstr>Is this a closure?</vt:lpstr>
      <vt:lpstr>Answer</vt:lpstr>
      <vt:lpstr>Implementing Closures</vt:lpstr>
      <vt:lpstr>Implementing Closures(1)</vt:lpstr>
      <vt:lpstr>Implementing Closures(2)</vt:lpstr>
      <vt:lpstr>Implementing Closures(3)</vt:lpstr>
      <vt:lpstr>Implementing Closures(4)</vt:lpstr>
      <vt:lpstr>A simple closure</vt:lpstr>
      <vt:lpstr>Closures contd…</vt:lpstr>
      <vt:lpstr>Example</vt:lpstr>
      <vt:lpstr>Using Closures to provide public/private data</vt:lpstr>
      <vt:lpstr>PowerPoint Presentation</vt:lpstr>
      <vt:lpstr>Nested function vs closures</vt:lpstr>
      <vt:lpstr>Converted asynchronous function to Closure</vt:lpstr>
      <vt:lpstr>Function hoisting </vt:lpstr>
      <vt:lpstr>PowerPoint Presentation</vt:lpstr>
      <vt:lpstr>Another scope example</vt:lpstr>
      <vt:lpstr>Practical closures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Scopes and Closures</dc:title>
  <dc:creator>cseadmin</dc:creator>
  <cp:lastModifiedBy>Admin</cp:lastModifiedBy>
  <cp:revision>251</cp:revision>
  <dcterms:created xsi:type="dcterms:W3CDTF">2017-02-02T05:50:00Z</dcterms:created>
  <dcterms:modified xsi:type="dcterms:W3CDTF">2022-05-09T03:55:28Z</dcterms:modified>
</cp:coreProperties>
</file>