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handoutMasterIdLst>
    <p:handoutMasterId r:id="rId13"/>
  </p:handoutMasterIdLst>
  <p:sldIdLst>
    <p:sldId id="319" r:id="rId2"/>
    <p:sldId id="336" r:id="rId3"/>
    <p:sldId id="341" r:id="rId4"/>
    <p:sldId id="331" r:id="rId5"/>
    <p:sldId id="344" r:id="rId6"/>
    <p:sldId id="334" r:id="rId7"/>
    <p:sldId id="343" r:id="rId8"/>
    <p:sldId id="340" r:id="rId9"/>
    <p:sldId id="342" r:id="rId10"/>
    <p:sldId id="304" r:id="rId1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024" autoAdjust="0"/>
  </p:normalViewPr>
  <p:slideViewPr>
    <p:cSldViewPr>
      <p:cViewPr varScale="1">
        <p:scale>
          <a:sx n="72" d="100"/>
          <a:sy n="72" d="100"/>
        </p:scale>
        <p:origin x="-131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3/8/2016</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3/8/2016</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3" name="Rectangle 12"/>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7"/>
          </p:nvPr>
        </p:nvSpPr>
        <p:spPr/>
        <p:txBody>
          <a:bodyPr/>
          <a:lstStyle>
            <a:extLst/>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5" name="Rectangle 14"/>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2" name="Rectangle 11"/>
          <p:cNvSpPr>
            <a:spLocks noGrp="1"/>
          </p:cNvSpPr>
          <p:nvPr>
            <p:ph type="ftr" sz="quarter" idx="27"/>
          </p:nvPr>
        </p:nvSpPr>
        <p:spPr/>
        <p:txBody>
          <a:bodyPr/>
          <a:lstStyle>
            <a:extLst/>
          </a:lstStyle>
          <a:p>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5"/>
          </p:nvPr>
        </p:nvSpPr>
        <p:spPr/>
        <p:txBody>
          <a:bodyPr/>
          <a:lstStyle>
            <a:extLst/>
          </a:lstStyle>
          <a:p>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6"/>
          </p:nvPr>
        </p:nvSpPr>
        <p:spPr/>
        <p:txBody>
          <a:bodyPr/>
          <a:lstStyle>
            <a:extLst/>
          </a:lstStyle>
          <a:p>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31"/>
          </p:nvPr>
        </p:nvSpPr>
        <p:spPr/>
        <p:txBody>
          <a:bodyPr/>
          <a:lstStyle>
            <a:extLst/>
          </a:lstStyle>
          <a:p>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1" name="Rectangle 10"/>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7" name="Rectangle 6"/>
          <p:cNvSpPr>
            <a:spLocks noGrp="1"/>
          </p:cNvSpPr>
          <p:nvPr>
            <p:ph type="ftr" sz="quarter" idx="33"/>
          </p:nvPr>
        </p:nvSpPr>
        <p:spPr/>
        <p:txBody>
          <a:bodyPr/>
          <a:lstStyle>
            <a:extLst/>
          </a:lstStyle>
          <a:p>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3/8/2016</a:t>
            </a:fld>
            <a:endParaRPr lang="en-US"/>
          </a:p>
        </p:txBody>
      </p:sp>
      <p:sp>
        <p:nvSpPr>
          <p:cNvPr id="27" name="Rectangle 19"/>
          <p:cNvSpPr>
            <a:spLocks noGrp="1"/>
          </p:cNvSpPr>
          <p:nvPr>
            <p:ph type="ftr" sz="quarter" idx="11"/>
          </p:nvPr>
        </p:nvSpPr>
        <p:spPr/>
        <p:txBody>
          <a:bodyPr/>
          <a:lstStyle>
            <a:extLst/>
          </a:lstStyle>
          <a:p>
            <a:endParaRPr lang="en-US"/>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6" name="Rectangle 5"/>
          <p:cNvSpPr>
            <a:spLocks noGrp="1"/>
          </p:cNvSpPr>
          <p:nvPr>
            <p:ph type="ftr" sz="quarter" idx="14"/>
          </p:nvPr>
        </p:nvSpPr>
        <p:spPr/>
        <p:txBody>
          <a:bodyPr/>
          <a:lstStyle>
            <a:extLst/>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9"/>
          </p:nvPr>
        </p:nvSpPr>
        <p:spPr/>
        <p:txBody>
          <a:bodyPr/>
          <a:lstStyle>
            <a:extLst/>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9" name="Rectangle 8"/>
          <p:cNvSpPr>
            <a:spLocks noGrp="1"/>
          </p:cNvSpPr>
          <p:nvPr>
            <p:ph type="ftr" sz="quarter" idx="20"/>
          </p:nvPr>
        </p:nvSpPr>
        <p:spPr/>
        <p:txBody>
          <a:bodyPr/>
          <a:lstStyle>
            <a:extLst/>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8" name="Rectangle 7"/>
          <p:cNvSpPr>
            <a:spLocks noGrp="1"/>
          </p:cNvSpPr>
          <p:nvPr>
            <p:ph type="ftr" sz="quarter" idx="16"/>
          </p:nvPr>
        </p:nvSpPr>
        <p:spPr/>
        <p:txBody>
          <a:bodyPr/>
          <a:lstStyle>
            <a:extLst/>
          </a:lstStyle>
          <a:p>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3/8/2016</a:t>
            </a:fld>
            <a:endParaRPr lang="en-US"/>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a:p>
        </p:txBody>
      </p:sp>
      <p:sp>
        <p:nvSpPr>
          <p:cNvPr id="10" name="Rectangle 9"/>
          <p:cNvSpPr>
            <a:spLocks noGrp="1"/>
          </p:cNvSpPr>
          <p:nvPr>
            <p:ph type="ftr" sz="quarter" idx="18"/>
          </p:nvPr>
        </p:nvSpPr>
        <p:spPr/>
        <p:txBody>
          <a:bodyPr/>
          <a:lstStyle>
            <a:extLst/>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3/8/2016</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85719" y="3962400"/>
            <a:ext cx="8241367" cy="1066800"/>
          </a:xfrm>
        </p:spPr>
        <p:txBody>
          <a:bodyPr/>
          <a:lstStyle>
            <a:extLst/>
          </a:lstStyle>
          <a:p>
            <a:pPr algn="ctr"/>
            <a:r>
              <a:rPr b="1" u="sng" smtClean="0"/>
              <a:t>i</a:t>
            </a:r>
            <a:r>
              <a:rPr b="1" u="sng" smtClean="0"/>
              <a:t>NTELLIGENT </a:t>
            </a:r>
            <a:r>
              <a:rPr b="1" u="sng" smtClean="0"/>
              <a:t>HELMET FOR </a:t>
            </a:r>
            <a:r>
              <a:rPr b="1" u="sng" smtClean="0"/>
              <a:t>COAL MINERS</a:t>
            </a:r>
            <a:endParaRPr lang="en-US" b="1" u="sng" dirty="0"/>
          </a:p>
        </p:txBody>
      </p:sp>
      <p:pic>
        <p:nvPicPr>
          <p:cNvPr id="6" name="j0313970.jpg"/>
          <p:cNvPicPr>
            <a:picLocks noGrp="1" noChangeAspect="1"/>
          </p:cNvPicPr>
          <p:nvPr>
            <p:ph type="pic" sz="quarter" idx="11"/>
          </p:nvPr>
        </p:nvPicPr>
        <p:blipFill>
          <a:blip r:embed="rId3"/>
          <a:stretch>
            <a:fillRect/>
          </a:stretch>
        </p:blipFill>
        <p:spPr>
          <a:xfrm>
            <a:off x="214282" y="142852"/>
            <a:ext cx="8643998" cy="3643338"/>
          </a:xfrm>
        </p:spPr>
      </p:pic>
      <p:sp>
        <p:nvSpPr>
          <p:cNvPr id="17" name="Rectangle 16"/>
          <p:cNvSpPr>
            <a:spLocks noGrp="1"/>
          </p:cNvSpPr>
          <p:nvPr>
            <p:ph type="body" sz="quarter" idx="10"/>
          </p:nvPr>
        </p:nvSpPr>
        <p:spPr>
          <a:xfrm>
            <a:off x="214282" y="5133975"/>
            <a:ext cx="8306264" cy="1509736"/>
          </a:xfrm>
        </p:spPr>
        <p:txBody>
          <a:bodyPr/>
          <a:lstStyle/>
          <a:p>
            <a:pPr algn="l"/>
            <a:r>
              <a:rPr lang="en-US" b="1" dirty="0" smtClean="0"/>
              <a:t>GROUP MEMBERS</a:t>
            </a:r>
            <a:r>
              <a:rPr lang="en-US" dirty="0" smtClean="0"/>
              <a:t>:                                           GUIDED BY:</a:t>
            </a:r>
          </a:p>
          <a:p>
            <a:pPr algn="l"/>
            <a:r>
              <a:rPr lang="en-US" dirty="0" smtClean="0"/>
              <a:t> ANJANA </a:t>
            </a:r>
            <a:r>
              <a:rPr lang="en-US" dirty="0" smtClean="0"/>
              <a:t>P.U </a:t>
            </a:r>
            <a:r>
              <a:rPr lang="en-US" dirty="0" smtClean="0"/>
              <a:t>                                                        VIDHYA</a:t>
            </a:r>
            <a:endParaRPr lang="en-US" dirty="0" smtClean="0"/>
          </a:p>
          <a:p>
            <a:pPr algn="l"/>
            <a:r>
              <a:rPr lang="en-US" dirty="0" smtClean="0"/>
              <a:t>KRISHNENDHU</a:t>
            </a:r>
            <a:r>
              <a:rPr lang="en-US" dirty="0" smtClean="0"/>
              <a:t> </a:t>
            </a:r>
            <a:r>
              <a:rPr lang="en-US" dirty="0" smtClean="0"/>
              <a:t>                                                   Asst</a:t>
            </a:r>
            <a:r>
              <a:rPr lang="en-US" dirty="0" smtClean="0"/>
              <a:t>. </a:t>
            </a:r>
            <a:r>
              <a:rPr lang="en-US" dirty="0" err="1" smtClean="0"/>
              <a:t>Professor,ECE</a:t>
            </a:r>
            <a:r>
              <a:rPr lang="en-US" dirty="0" smtClean="0"/>
              <a:t> </a:t>
            </a:r>
            <a:r>
              <a:rPr lang="en-US" dirty="0" smtClean="0"/>
              <a:t>Dept</a:t>
            </a:r>
            <a:endParaRPr lang="en-US" dirty="0" smtClean="0"/>
          </a:p>
          <a:p>
            <a:pPr algn="l"/>
            <a:r>
              <a:rPr lang="en-US" dirty="0" smtClean="0"/>
              <a:t>SAJJATH</a:t>
            </a:r>
            <a:endParaRPr lang="en-US" dirty="0" smtClean="0"/>
          </a:p>
          <a:p>
            <a:pPr algn="l"/>
            <a:r>
              <a:rPr lang="en-US" dirty="0" smtClean="0"/>
              <a:t>VISHNU BALACHANDRAN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57166"/>
            <a:ext cx="9144000" cy="3046988"/>
          </a:xfrm>
          <a:prstGeom prst="rect">
            <a:avLst/>
          </a:prstGeom>
        </p:spPr>
        <p:txBody>
          <a:bodyPr wrap="square">
            <a:spAutoFit/>
          </a:bodyPr>
          <a:lstStyle/>
          <a:p>
            <a:endParaRPr lang="en-US" sz="4800" dirty="0" smtClean="0"/>
          </a:p>
          <a:p>
            <a:endParaRPr lang="en-US" sz="4800" dirty="0" smtClean="0"/>
          </a:p>
          <a:p>
            <a:endParaRPr lang="en-US" sz="4800" dirty="0" smtClean="0"/>
          </a:p>
          <a:p>
            <a:r>
              <a:rPr lang="en-US" sz="4800" dirty="0" smtClean="0"/>
              <a:t> </a:t>
            </a:r>
            <a:r>
              <a:rPr lang="en-US" sz="4800" dirty="0" smtClean="0"/>
              <a:t>            THANK </a:t>
            </a:r>
            <a:r>
              <a:rPr lang="en-US" sz="4800" dirty="0" smtClean="0"/>
              <a:t>YOU!!!!</a:t>
            </a:r>
            <a:endParaRPr lang="en-IN" sz="48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j0390471.jpg"/>
          <p:cNvPicPr>
            <a:picLocks noGrp="1" noChangeAspect="1"/>
          </p:cNvPicPr>
          <p:nvPr>
            <p:ph type="pic" sz="quarter" idx="10"/>
          </p:nvPr>
        </p:nvPicPr>
        <p:blipFill>
          <a:blip r:embed="rId3"/>
          <a:stretch>
            <a:fillRect/>
          </a:stretch>
        </p:blipFill>
        <p:spPr>
          <a:xfrm>
            <a:off x="142844" y="2500306"/>
            <a:ext cx="5393568" cy="3090869"/>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3" name="Rectangle 2"/>
          <p:cNvSpPr>
            <a:spLocks noGrp="1"/>
          </p:cNvSpPr>
          <p:nvPr>
            <p:ph type="body" sz="quarter" idx="11"/>
          </p:nvPr>
        </p:nvSpPr>
        <p:spPr>
          <a:xfrm>
            <a:off x="5638800" y="3000372"/>
            <a:ext cx="3505200" cy="3400428"/>
          </a:xfrm>
        </p:spPr>
        <p:txBody>
          <a:bodyPr/>
          <a:lstStyle>
            <a:extLst/>
          </a:lstStyle>
          <a:p>
            <a:r>
              <a:rPr lang="en-US" sz="2400" dirty="0" smtClean="0">
                <a:latin typeface="Times New Roman" pitchFamily="18" charset="0"/>
                <a:cs typeface="Times New Roman" pitchFamily="18" charset="0"/>
              </a:rPr>
              <a:t>To provide greater security in coal mining, we are introducing a new technology that can be incorporated in the helmet used by coal miners which will act as  </a:t>
            </a:r>
            <a:r>
              <a:rPr lang="en-US" sz="2400" b="1" dirty="0" smtClean="0">
                <a:latin typeface="Times New Roman" pitchFamily="18" charset="0"/>
                <a:cs typeface="Times New Roman" pitchFamily="18" charset="0"/>
              </a:rPr>
              <a:t>“ INTELLIGENT HELMET FOR COAL MINERS”.</a:t>
            </a:r>
            <a:endParaRPr lang="en-US" sz="2400" dirty="0" smtClean="0">
              <a:latin typeface="Times New Roman" pitchFamily="18" charset="0"/>
              <a:cs typeface="Times New Roman" pitchFamily="18" charset="0"/>
            </a:endParaRPr>
          </a:p>
          <a:p>
            <a:endParaRPr lang="en-US" dirty="0" smtClean="0"/>
          </a:p>
        </p:txBody>
      </p:sp>
      <p:sp>
        <p:nvSpPr>
          <p:cNvPr id="5" name="Rectangle 4"/>
          <p:cNvSpPr/>
          <p:nvPr/>
        </p:nvSpPr>
        <p:spPr>
          <a:xfrm>
            <a:off x="285720" y="285728"/>
            <a:ext cx="7429552" cy="584775"/>
          </a:xfrm>
          <a:prstGeom prst="rect">
            <a:avLst/>
          </a:prstGeom>
        </p:spPr>
        <p:txBody>
          <a:bodyPr wrap="square">
            <a:spAutoFit/>
          </a:bodyPr>
          <a:lstStyle/>
          <a:p>
            <a:r>
              <a:rPr lang="en-US" dirty="0" smtClean="0"/>
              <a:t>                                       </a:t>
            </a:r>
            <a:r>
              <a:rPr lang="en-US" sz="3200" b="1" u="sng" dirty="0" smtClean="0"/>
              <a:t>OBJECTIVE</a:t>
            </a:r>
            <a:endParaRPr lang="en-IN" sz="3200" b="1" u="sng"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57224" y="1428736"/>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t>TEMPRATURE SENSOR</a:t>
            </a:r>
            <a:endParaRPr lang="en-IN" sz="1400" b="1" dirty="0"/>
          </a:p>
        </p:txBody>
      </p:sp>
      <p:sp>
        <p:nvSpPr>
          <p:cNvPr id="17" name="Rectangle 16"/>
          <p:cNvSpPr/>
          <p:nvPr/>
        </p:nvSpPr>
        <p:spPr>
          <a:xfrm>
            <a:off x="857224" y="3000372"/>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HUMIDITY SENSOR</a:t>
            </a:r>
            <a:endParaRPr lang="en-IN" b="1" dirty="0"/>
          </a:p>
        </p:txBody>
      </p:sp>
      <p:sp>
        <p:nvSpPr>
          <p:cNvPr id="18" name="Rectangle 17"/>
          <p:cNvSpPr/>
          <p:nvPr/>
        </p:nvSpPr>
        <p:spPr>
          <a:xfrm>
            <a:off x="928662" y="4857760"/>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GAS SENSOR</a:t>
            </a:r>
            <a:endParaRPr lang="en-IN" b="1" dirty="0"/>
          </a:p>
        </p:txBody>
      </p:sp>
      <p:sp>
        <p:nvSpPr>
          <p:cNvPr id="19" name="Rectangle 18"/>
          <p:cNvSpPr/>
          <p:nvPr/>
        </p:nvSpPr>
        <p:spPr>
          <a:xfrm>
            <a:off x="3571868" y="1428736"/>
            <a:ext cx="1785950" cy="41434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PIC16F887</a:t>
            </a:r>
          </a:p>
          <a:p>
            <a:pPr algn="ctr"/>
            <a:r>
              <a:rPr lang="en-US" sz="1600" b="1" dirty="0" smtClean="0"/>
              <a:t>MICRO CONTROLLER</a:t>
            </a:r>
            <a:endParaRPr lang="en-IN" sz="1600" b="1" dirty="0"/>
          </a:p>
        </p:txBody>
      </p:sp>
      <p:sp>
        <p:nvSpPr>
          <p:cNvPr id="20" name="Rectangle 19"/>
          <p:cNvSpPr/>
          <p:nvPr/>
        </p:nvSpPr>
        <p:spPr>
          <a:xfrm>
            <a:off x="6143636" y="3143248"/>
            <a:ext cx="1785950" cy="71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BUZZER</a:t>
            </a:r>
            <a:endParaRPr lang="en-IN" b="1" dirty="0"/>
          </a:p>
        </p:txBody>
      </p:sp>
      <p:cxnSp>
        <p:nvCxnSpPr>
          <p:cNvPr id="22" name="Straight Arrow Connector 21"/>
          <p:cNvCxnSpPr>
            <a:stCxn id="16" idx="3"/>
          </p:cNvCxnSpPr>
          <p:nvPr/>
        </p:nvCxnSpPr>
        <p:spPr>
          <a:xfrm>
            <a:off x="2643174" y="178592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3"/>
          </p:cNvCxnSpPr>
          <p:nvPr/>
        </p:nvCxnSpPr>
        <p:spPr>
          <a:xfrm>
            <a:off x="2643174" y="335756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18" idx="3"/>
          </p:cNvCxnSpPr>
          <p:nvPr/>
        </p:nvCxnSpPr>
        <p:spPr>
          <a:xfrm>
            <a:off x="2714612" y="521495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9" idx="3"/>
            <a:endCxn id="20" idx="1"/>
          </p:cNvCxnSpPr>
          <p:nvPr/>
        </p:nvCxnSpPr>
        <p:spPr>
          <a:xfrm>
            <a:off x="5357818" y="3500438"/>
            <a:ext cx="785818"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1071538" y="285728"/>
            <a:ext cx="6500858" cy="584775"/>
          </a:xfrm>
          <a:prstGeom prst="rect">
            <a:avLst/>
          </a:prstGeom>
          <a:noFill/>
        </p:spPr>
        <p:txBody>
          <a:bodyPr wrap="square" rtlCol="0">
            <a:spAutoFit/>
          </a:bodyPr>
          <a:lstStyle/>
          <a:p>
            <a:r>
              <a:rPr lang="en-IN" sz="3200" b="1" dirty="0" smtClean="0"/>
              <a:t>           </a:t>
            </a:r>
            <a:r>
              <a:rPr lang="en-IN" sz="3200" b="1" u="sng" dirty="0" smtClean="0"/>
              <a:t>BLOCK DIAGRAM</a:t>
            </a:r>
            <a:endParaRPr lang="en-IN" sz="3200" b="1" u="sng"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8"/>
          <p:cNvGraphicFramePr>
            <a:graphicFrameLocks/>
          </p:cNvGraphicFramePr>
          <p:nvPr>
            <p:extLst>
              <p:ext uri="{D42A27DB-BD31-4B8C-83A1-F6EECF244321}">
                <p14:modId xmlns="" xmlns:p14="http://schemas.microsoft.com/office/powerpoint/2010/main" val="3551902954"/>
              </p:ext>
            </p:extLst>
          </p:nvPr>
        </p:nvGraphicFramePr>
        <p:xfrm>
          <a:off x="571472" y="1000108"/>
          <a:ext cx="7884303" cy="3630074"/>
        </p:xfrm>
        <a:graphic>
          <a:graphicData uri="http://schemas.openxmlformats.org/drawingml/2006/table">
            <a:tbl>
              <a:tblPr firstRow="1" bandRow="1">
                <a:tableStyleId>{5C22544A-7EE6-4342-B048-85BDC9FD1C3A}</a:tableStyleId>
              </a:tblPr>
              <a:tblGrid>
                <a:gridCol w="2628101"/>
                <a:gridCol w="2628101"/>
                <a:gridCol w="2628101"/>
              </a:tblGrid>
              <a:tr h="582853">
                <a:tc>
                  <a:txBody>
                    <a:bodyPr/>
                    <a:lstStyle/>
                    <a:p>
                      <a:r>
                        <a:rPr lang="en-US" dirty="0" smtClean="0">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a:txBody>
                  <a:tcPr marL="74295" marR="74295">
                    <a:solidFill>
                      <a:schemeClr val="bg1"/>
                    </a:solidFill>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marL="74295" marR="74295">
                    <a:solidFill>
                      <a:schemeClr val="bg1"/>
                    </a:solidFill>
                  </a:tcPr>
                </a:tc>
                <a:tc>
                  <a:txBody>
                    <a:bodyPr/>
                    <a:lstStyle/>
                    <a:p>
                      <a:r>
                        <a:rPr lang="en-US" dirty="0" smtClean="0">
                          <a:latin typeface="Times New Roman" panose="02020603050405020304" pitchFamily="18" charset="0"/>
                          <a:cs typeface="Times New Roman" panose="02020603050405020304" pitchFamily="18" charset="0"/>
                        </a:rPr>
                        <a:t>SPECIFICATION</a:t>
                      </a:r>
                      <a:endParaRPr lang="en-US" dirty="0">
                        <a:latin typeface="Times New Roman" panose="02020603050405020304" pitchFamily="18" charset="0"/>
                        <a:cs typeface="Times New Roman" panose="02020603050405020304" pitchFamily="18" charset="0"/>
                      </a:endParaRPr>
                    </a:p>
                  </a:txBody>
                  <a:tcPr marL="74295" marR="74295">
                    <a:solidFill>
                      <a:schemeClr val="bg1"/>
                    </a:solidFill>
                  </a:tcPr>
                </a:tc>
              </a:tr>
              <a:tr h="1002975">
                <a:tc>
                  <a:txBody>
                    <a:bodyPr/>
                    <a:lstStyle/>
                    <a:p>
                      <a:r>
                        <a:rPr lang="en-US" dirty="0" smtClean="0">
                          <a:latin typeface="Times New Roman" panose="02020603050405020304" pitchFamily="18" charset="0"/>
                          <a:cs typeface="Times New Roman" panose="02020603050405020304" pitchFamily="18" charset="0"/>
                        </a:rPr>
                        <a:t>MICRO</a:t>
                      </a:r>
                      <a:r>
                        <a:rPr lang="en-US" baseline="0" dirty="0" smtClean="0">
                          <a:latin typeface="Times New Roman" panose="02020603050405020304" pitchFamily="18" charset="0"/>
                          <a:cs typeface="Times New Roman" panose="02020603050405020304" pitchFamily="18" charset="0"/>
                        </a:rPr>
                        <a:t> CONTROLLER</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PIC16F887</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40 PIN, </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220uA (2.0V, 4MHz), 11uA (2.0 V, 32 KHz) 50nA </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r h="5828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GAS SENSORS</a:t>
                      </a:r>
                    </a:p>
                    <a:p>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CO</a:t>
                      </a:r>
                      <a:r>
                        <a:rPr lang="en-US" sz="12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AND METHANE SENSORS</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MQ6</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r h="702083">
                <a:tc>
                  <a:txBody>
                    <a:bodyPr/>
                    <a:lstStyle/>
                    <a:p>
                      <a:r>
                        <a:rPr lang="en-US" dirty="0" smtClean="0">
                          <a:latin typeface="Times New Roman" panose="02020603050405020304" pitchFamily="18" charset="0"/>
                          <a:cs typeface="Times New Roman" panose="02020603050405020304" pitchFamily="18" charset="0"/>
                        </a:rPr>
                        <a:t>TEMPERATURE SENSOR</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CALIBRATED IN</a:t>
                      </a:r>
                      <a:r>
                        <a:rPr lang="en-US" baseline="0" dirty="0" smtClean="0">
                          <a:latin typeface="Times New Roman" panose="02020603050405020304" pitchFamily="18" charset="0"/>
                          <a:cs typeface="Times New Roman" panose="02020603050405020304" pitchFamily="18" charset="0"/>
                        </a:rPr>
                        <a:t> CELSIUS</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LM35</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r h="702083">
                <a:tc>
                  <a:txBody>
                    <a:bodyPr/>
                    <a:lstStyle/>
                    <a:p>
                      <a:r>
                        <a:rPr lang="en-US" dirty="0" smtClean="0">
                          <a:latin typeface="Times New Roman" panose="02020603050405020304" pitchFamily="18" charset="0"/>
                          <a:cs typeface="Times New Roman" panose="02020603050405020304" pitchFamily="18" charset="0"/>
                        </a:rPr>
                        <a:t>HUMIDITY SENSOR</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SENSES THE HUMIDITY</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c>
                  <a:txBody>
                    <a:bodyPr/>
                    <a:lstStyle/>
                    <a:p>
                      <a:r>
                        <a:rPr lang="en-US" dirty="0" smtClean="0">
                          <a:latin typeface="Times New Roman" panose="02020603050405020304" pitchFamily="18" charset="0"/>
                          <a:cs typeface="Times New Roman" panose="02020603050405020304" pitchFamily="18" charset="0"/>
                        </a:rPr>
                        <a:t>1 V, 0.22 MW, 0-60</a:t>
                      </a:r>
                      <a:r>
                        <a:rPr lang="en-US" baseline="0" dirty="0" smtClean="0">
                          <a:latin typeface="Times New Roman" panose="02020603050405020304" pitchFamily="18" charset="0"/>
                          <a:cs typeface="Times New Roman" panose="02020603050405020304" pitchFamily="18" charset="0"/>
                        </a:rPr>
                        <a:t> ̊C</a:t>
                      </a:r>
                      <a:endParaRPr lang="en-US" dirty="0">
                        <a:latin typeface="Times New Roman" panose="02020603050405020304" pitchFamily="18" charset="0"/>
                        <a:cs typeface="Times New Roman" panose="02020603050405020304" pitchFamily="18" charset="0"/>
                      </a:endParaRPr>
                    </a:p>
                  </a:txBody>
                  <a:tcPr marL="74295" marR="74295">
                    <a:solidFill>
                      <a:srgbClr val="0070C0"/>
                    </a:solidFill>
                  </a:tcPr>
                </a:tc>
              </a:tr>
            </a:tbl>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cstate="print"/>
          <a:stretch>
            <a:fillRect/>
          </a:stretch>
        </p:blipFill>
        <p:spPr>
          <a:xfrm>
            <a:off x="214282" y="1785926"/>
            <a:ext cx="4071966" cy="4786346"/>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4357654" y="1714488"/>
            <a:ext cx="4786346" cy="4801314"/>
          </a:xfrm>
          <a:prstGeom prst="rect">
            <a:avLst/>
          </a:prstGeom>
        </p:spPr>
        <p:txBody>
          <a:bodyPr wrap="square">
            <a:spAutoFit/>
          </a:bodyPr>
          <a:lstStyle/>
          <a:p>
            <a:r>
              <a:rPr lang="en-US" dirty="0" smtClean="0"/>
              <a:t>It is one of the latest products from Microchip. It features all the components which modern microcontrollers normally have. For its low price, wide range of application, high quality and easy availability, it is an ideal solution in applications such as: the control of different processes in industry, machine control devices, measurement of different values etc. Some of its main features are listed below</a:t>
            </a:r>
            <a:r>
              <a:rPr lang="en-US" dirty="0" smtClean="0"/>
              <a:t>.</a:t>
            </a:r>
          </a:p>
          <a:p>
            <a:endParaRPr lang="en-US" dirty="0" smtClean="0"/>
          </a:p>
          <a:p>
            <a:r>
              <a:rPr lang="en-US" b="1" u="sng" dirty="0" smtClean="0"/>
              <a:t> RISC architecture</a:t>
            </a:r>
            <a:endParaRPr lang="en-US" b="1" dirty="0" smtClean="0"/>
          </a:p>
          <a:p>
            <a:pPr>
              <a:buFont typeface="Wingdings" pitchFamily="2" charset="2"/>
              <a:buChar char="Ø"/>
            </a:pPr>
            <a:r>
              <a:rPr lang="en-US" dirty="0" smtClean="0"/>
              <a:t> Only </a:t>
            </a:r>
            <a:r>
              <a:rPr lang="en-US" dirty="0" smtClean="0"/>
              <a:t>35 instructions to </a:t>
            </a:r>
            <a:r>
              <a:rPr lang="en-US" dirty="0" smtClean="0"/>
              <a:t>learn</a:t>
            </a:r>
          </a:p>
          <a:p>
            <a:pPr>
              <a:buFont typeface="Wingdings" pitchFamily="2" charset="2"/>
              <a:buChar char="Ø"/>
            </a:pPr>
            <a:r>
              <a:rPr lang="en-US" dirty="0" smtClean="0"/>
              <a:t> All </a:t>
            </a:r>
            <a:r>
              <a:rPr lang="en-US" dirty="0" smtClean="0"/>
              <a:t>single-cycle instructions except </a:t>
            </a:r>
            <a:r>
              <a:rPr lang="en-US" dirty="0" smtClean="0"/>
              <a:t>branches</a:t>
            </a:r>
          </a:p>
          <a:p>
            <a:pPr>
              <a:buFont typeface="Wingdings" pitchFamily="2" charset="2"/>
              <a:buChar char="Ø"/>
            </a:pPr>
            <a:r>
              <a:rPr lang="en-US" b="1" dirty="0" smtClean="0"/>
              <a:t> </a:t>
            </a:r>
            <a:r>
              <a:rPr lang="en-US" b="1" dirty="0" smtClean="0"/>
              <a:t>Operating </a:t>
            </a:r>
            <a:r>
              <a:rPr lang="en-US" b="1" dirty="0" smtClean="0"/>
              <a:t>frequency 0-20 </a:t>
            </a:r>
            <a:r>
              <a:rPr lang="en-US" b="1" dirty="0" smtClean="0"/>
              <a:t>   MHz</a:t>
            </a:r>
            <a:endParaRPr lang="en-IN" dirty="0"/>
          </a:p>
        </p:txBody>
      </p:sp>
      <p:sp>
        <p:nvSpPr>
          <p:cNvPr id="11" name="Rectangle 10"/>
          <p:cNvSpPr/>
          <p:nvPr/>
        </p:nvSpPr>
        <p:spPr>
          <a:xfrm>
            <a:off x="642910" y="285728"/>
            <a:ext cx="7286676" cy="523220"/>
          </a:xfrm>
          <a:prstGeom prst="rect">
            <a:avLst/>
          </a:prstGeom>
        </p:spPr>
        <p:txBody>
          <a:bodyPr wrap="square">
            <a:spAutoFit/>
          </a:bodyPr>
          <a:lstStyle/>
          <a:p>
            <a:r>
              <a:rPr lang="en-US" sz="2800" b="1" dirty="0" smtClean="0"/>
              <a:t>     </a:t>
            </a:r>
            <a:r>
              <a:rPr lang="en-US" sz="2800" b="1" u="sng" dirty="0" smtClean="0"/>
              <a:t>MICRO CONTROLLER PIC16F887</a:t>
            </a:r>
            <a:endParaRPr lang="en-IN" sz="2800" u="sng"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nts-sky.png"/>
          <p:cNvPicPr>
            <a:picLocks noGrp="1" noChangeAspect="1"/>
          </p:cNvPicPr>
          <p:nvPr>
            <p:ph type="pic" sz="quarter" idx="10"/>
          </p:nvPr>
        </p:nvPicPr>
        <p:blipFill>
          <a:blip r:embed="rId3"/>
          <a:stretch>
            <a:fillRect/>
          </a:stretch>
        </p:blipFill>
        <p:spPr>
          <a:xfrm>
            <a:off x="214282" y="1928802"/>
            <a:ext cx="3566661" cy="3929090"/>
          </a:xfrm>
          <a:prstGeom prst="rect">
            <a:avLst/>
          </a:prstGeom>
          <a:noFill/>
          <a:ln w="3175" cap="sq" cmpd="sng" algn="ctr">
            <a:noFill/>
            <a:prstDash val="solid"/>
            <a:miter lim="800000"/>
          </a:ln>
          <a:effectLst>
            <a:outerShdw blurRad="50800" dist="50800" dir="2700000" algn="tl" rotWithShape="0">
              <a:srgbClr val="000000">
                <a:alpha val="70000"/>
              </a:srgbClr>
            </a:outerShdw>
          </a:effectLst>
        </p:spPr>
      </p:pic>
      <p:sp>
        <p:nvSpPr>
          <p:cNvPr id="12" name="Rectangle 11"/>
          <p:cNvSpPr/>
          <p:nvPr/>
        </p:nvSpPr>
        <p:spPr>
          <a:xfrm>
            <a:off x="3929058" y="1142984"/>
            <a:ext cx="5000628" cy="5078313"/>
          </a:xfrm>
          <a:prstGeom prst="rect">
            <a:avLst/>
          </a:prstGeom>
        </p:spPr>
        <p:txBody>
          <a:bodyPr wrap="square">
            <a:spAutoFit/>
          </a:bodyPr>
          <a:lstStyle/>
          <a:p>
            <a:endParaRPr lang="en-US" b="1" u="sng" dirty="0" smtClean="0">
              <a:ea typeface="Times New Roman" pitchFamily="18" charset="0"/>
              <a:cs typeface="Times New Roman" pitchFamily="18" charset="0"/>
            </a:endParaRPr>
          </a:p>
          <a:p>
            <a:pPr algn="just"/>
            <a:endParaRPr lang="en-US" dirty="0" smtClean="0"/>
          </a:p>
          <a:p>
            <a:pPr algn="just"/>
            <a:r>
              <a:rPr lang="en-US" dirty="0" smtClean="0"/>
              <a:t>Gas </a:t>
            </a:r>
            <a:r>
              <a:rPr lang="en-US" dirty="0" smtClean="0"/>
              <a:t>sensor is a device that detects the presence of gases like carbon monoxide, methane and other toxic gases and if exceeds the threshold limit produces an alarm through the buzzer.  The common types of gas sensor </a:t>
            </a:r>
            <a:r>
              <a:rPr lang="en-US" dirty="0" smtClean="0"/>
              <a:t>are:</a:t>
            </a:r>
          </a:p>
          <a:p>
            <a:pPr algn="just"/>
            <a:endParaRPr lang="en-US" dirty="0" smtClean="0"/>
          </a:p>
          <a:p>
            <a:pPr algn="just">
              <a:buFont typeface="Wingdings" pitchFamily="2" charset="2"/>
              <a:buChar char="Ø"/>
            </a:pPr>
            <a:r>
              <a:rPr lang="en-US" sz="2400" dirty="0" smtClean="0"/>
              <a:t>Ionization </a:t>
            </a:r>
            <a:r>
              <a:rPr lang="en-US" sz="2400" dirty="0" smtClean="0"/>
              <a:t>gas sensor     </a:t>
            </a:r>
            <a:r>
              <a:rPr lang="en-US" sz="2400" dirty="0" smtClean="0"/>
              <a:t>MQ6</a:t>
            </a:r>
          </a:p>
          <a:p>
            <a:pPr algn="just">
              <a:buFont typeface="Wingdings" pitchFamily="2" charset="2"/>
              <a:buChar char="Ø"/>
            </a:pPr>
            <a:r>
              <a:rPr lang="en-US" sz="2400" dirty="0" smtClean="0"/>
              <a:t> Photoelectric </a:t>
            </a:r>
            <a:r>
              <a:rPr lang="en-US" sz="2400" dirty="0" smtClean="0"/>
              <a:t>gas </a:t>
            </a:r>
            <a:r>
              <a:rPr lang="en-US" sz="2400" dirty="0" smtClean="0"/>
              <a:t>sensor</a:t>
            </a:r>
          </a:p>
          <a:p>
            <a:pPr algn="just">
              <a:buFont typeface="Wingdings" pitchFamily="2" charset="2"/>
              <a:buChar char="Ø"/>
            </a:pPr>
            <a:endParaRPr lang="en-US" sz="2400" dirty="0" smtClean="0"/>
          </a:p>
          <a:p>
            <a:pPr algn="just"/>
            <a:r>
              <a:rPr lang="en-US" dirty="0" smtClean="0"/>
              <a:t>Photoelectric gas sensors are faster in detecting smoldering fires. Ionization gas sensors are better at detecting the flaming fires.</a:t>
            </a:r>
          </a:p>
          <a:p>
            <a:endParaRPr lang="en-US" dirty="0"/>
          </a:p>
        </p:txBody>
      </p:sp>
      <p:sp>
        <p:nvSpPr>
          <p:cNvPr id="15" name="Rectangle 14"/>
          <p:cNvSpPr/>
          <p:nvPr/>
        </p:nvSpPr>
        <p:spPr>
          <a:xfrm>
            <a:off x="1571604" y="285728"/>
            <a:ext cx="4643470" cy="646331"/>
          </a:xfrm>
          <a:prstGeom prst="rect">
            <a:avLst/>
          </a:prstGeom>
        </p:spPr>
        <p:txBody>
          <a:bodyPr wrap="square">
            <a:spAutoFit/>
          </a:bodyPr>
          <a:lstStyle/>
          <a:p>
            <a:r>
              <a:rPr lang="en-US" sz="3600" b="1" dirty="0" smtClean="0">
                <a:ea typeface="Times New Roman" pitchFamily="18" charset="0"/>
                <a:cs typeface="Times New Roman" pitchFamily="18" charset="0"/>
              </a:rPr>
              <a:t>       </a:t>
            </a:r>
            <a:r>
              <a:rPr lang="en-US" sz="3600" b="1" u="sng" dirty="0" smtClean="0">
                <a:ea typeface="Times New Roman" pitchFamily="18" charset="0"/>
                <a:cs typeface="Times New Roman" pitchFamily="18" charset="0"/>
              </a:rPr>
              <a:t>GAS </a:t>
            </a:r>
            <a:r>
              <a:rPr lang="en-US" sz="3600" b="1" u="sng" dirty="0" smtClean="0">
                <a:ea typeface="Times New Roman" pitchFamily="18" charset="0"/>
                <a:cs typeface="Times New Roman" pitchFamily="18" charset="0"/>
              </a:rPr>
              <a:t>SENSOR</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a:stretch>
            <a:fillRect/>
          </a:stretch>
        </p:blipFill>
        <p:spPr>
          <a:xfrm>
            <a:off x="285720" y="1714488"/>
            <a:ext cx="4648231" cy="4786346"/>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5000628" y="1571612"/>
            <a:ext cx="3714776" cy="5078313"/>
          </a:xfrm>
          <a:prstGeom prst="rect">
            <a:avLst/>
          </a:prstGeom>
        </p:spPr>
        <p:txBody>
          <a:bodyPr wrap="square">
            <a:spAutoFit/>
          </a:bodyPr>
          <a:lstStyle/>
          <a:p>
            <a:pPr algn="ctr"/>
            <a:r>
              <a:rPr lang="en-US" dirty="0" smtClean="0"/>
              <a:t>The LM35 series are precision integrated-circuit temperature sensors, whose output voltage is linearly proportional to the Celsius (centigrade) temperature. The LM35 thus has an advantage over linear temperature sensors calibrated in Kelvin, as the user is not required to subtract a large constant voltage from its output to obtain convenient scaling. The LM35 does not require any external calibration of trimming to provide typical accuracies of ±1/40C at room temperature and ±3/40C over a full -55 to -150C temperature range.</a:t>
            </a:r>
            <a:endParaRPr lang="en-US" dirty="0"/>
          </a:p>
        </p:txBody>
      </p:sp>
      <p:sp>
        <p:nvSpPr>
          <p:cNvPr id="11" name="Rectangle 10"/>
          <p:cNvSpPr/>
          <p:nvPr/>
        </p:nvSpPr>
        <p:spPr>
          <a:xfrm>
            <a:off x="500034" y="428604"/>
            <a:ext cx="6933305" cy="523220"/>
          </a:xfrm>
          <a:prstGeom prst="rect">
            <a:avLst/>
          </a:prstGeom>
        </p:spPr>
        <p:txBody>
          <a:bodyPr wrap="square">
            <a:spAutoFit/>
          </a:bodyPr>
          <a:lstStyle/>
          <a:p>
            <a:r>
              <a:rPr lang="en-US" sz="2800" b="1" dirty="0" smtClean="0"/>
              <a:t>             </a:t>
            </a:r>
            <a:r>
              <a:rPr lang="en-US" sz="2800" b="1" u="sng" dirty="0" smtClean="0"/>
              <a:t>TEMPERATURE </a:t>
            </a:r>
            <a:r>
              <a:rPr lang="en-US" sz="2800" b="1" u="sng" dirty="0" smtClean="0"/>
              <a:t>SENSORS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a:stretch>
            <a:fillRect/>
          </a:stretch>
        </p:blipFill>
        <p:spPr>
          <a:xfrm>
            <a:off x="571472" y="2428868"/>
            <a:ext cx="3840402" cy="3464362"/>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4714876" y="2357430"/>
            <a:ext cx="3714760" cy="3785652"/>
          </a:xfrm>
          <a:prstGeom prst="rect">
            <a:avLst/>
          </a:prstGeom>
        </p:spPr>
        <p:txBody>
          <a:bodyPr wrap="square">
            <a:spAutoFit/>
          </a:bodyPr>
          <a:lstStyle/>
          <a:p>
            <a:pPr algn="ctr"/>
            <a:r>
              <a:rPr lang="en-US" sz="2400" dirty="0" smtClean="0"/>
              <a:t>Humidity </a:t>
            </a:r>
            <a:r>
              <a:rPr lang="en-US" sz="2400" dirty="0" smtClean="0"/>
              <a:t>sensors are gaining more significance in diverse areas of measurement and controlling technology. The amount of the water present in the air is nothing but the humidity. Humidity sensor used is SHT21.</a:t>
            </a:r>
            <a:endParaRPr lang="en-US" sz="2400" dirty="0"/>
          </a:p>
        </p:txBody>
      </p:sp>
      <p:sp>
        <p:nvSpPr>
          <p:cNvPr id="11" name="Rectangle 10"/>
          <p:cNvSpPr/>
          <p:nvPr/>
        </p:nvSpPr>
        <p:spPr>
          <a:xfrm>
            <a:off x="214282" y="357166"/>
            <a:ext cx="7224909" cy="584775"/>
          </a:xfrm>
          <a:prstGeom prst="rect">
            <a:avLst/>
          </a:prstGeom>
        </p:spPr>
        <p:txBody>
          <a:bodyPr wrap="square">
            <a:spAutoFit/>
          </a:bodyPr>
          <a:lstStyle/>
          <a:p>
            <a:r>
              <a:rPr lang="en-US" sz="3200" b="1" dirty="0" smtClean="0"/>
              <a:t>               </a:t>
            </a:r>
            <a:r>
              <a:rPr lang="en-US" sz="3200" b="1" u="sng" dirty="0" smtClean="0"/>
              <a:t>HUMIDITY </a:t>
            </a:r>
            <a:r>
              <a:rPr lang="en-US" sz="3200" b="1" u="sng" dirty="0" smtClean="0"/>
              <a:t>SENSOR</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nts-sky.png"/>
          <p:cNvPicPr>
            <a:picLocks noGrp="1" noChangeAspect="1"/>
          </p:cNvPicPr>
          <p:nvPr>
            <p:ph type="pic" sz="quarter" idx="12"/>
          </p:nvPr>
        </p:nvPicPr>
        <p:blipFill>
          <a:blip r:embed="rId3"/>
          <a:stretch>
            <a:fillRect/>
          </a:stretch>
        </p:blipFill>
        <p:spPr>
          <a:xfrm>
            <a:off x="214282" y="2000240"/>
            <a:ext cx="5471094" cy="410332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Rectangle 9"/>
          <p:cNvSpPr/>
          <p:nvPr/>
        </p:nvSpPr>
        <p:spPr>
          <a:xfrm>
            <a:off x="5929322" y="1571612"/>
            <a:ext cx="2786066" cy="5078313"/>
          </a:xfrm>
          <a:prstGeom prst="rect">
            <a:avLst/>
          </a:prstGeom>
        </p:spPr>
        <p:txBody>
          <a:bodyPr wrap="square">
            <a:spAutoFit/>
          </a:bodyPr>
          <a:lstStyle/>
          <a:p>
            <a:pPr algn="ctr"/>
            <a:r>
              <a:rPr lang="en-US" dirty="0" smtClean="0"/>
              <a:t>It is a signaling device, usually electronic, typically used in automobiles. It mostly consists of a number of switches or sensors connected to a control unit. These buzzers are available in lightweight compact sizes ranging from the smallest diameter of 12mm to large </a:t>
            </a:r>
            <a:r>
              <a:rPr lang="en-US" dirty="0" err="1" smtClean="0"/>
              <a:t>Piezo</a:t>
            </a:r>
            <a:r>
              <a:rPr lang="en-US" dirty="0" smtClean="0"/>
              <a:t> electric sounders. Today piezoelectric sound components are used in home appliances, audio equipment etc.</a:t>
            </a:r>
            <a:endParaRPr lang="en-IN" dirty="0"/>
          </a:p>
        </p:txBody>
      </p:sp>
      <p:sp>
        <p:nvSpPr>
          <p:cNvPr id="11" name="Rectangle 10"/>
          <p:cNvSpPr/>
          <p:nvPr/>
        </p:nvSpPr>
        <p:spPr>
          <a:xfrm>
            <a:off x="642910" y="285728"/>
            <a:ext cx="7286676" cy="584775"/>
          </a:xfrm>
          <a:prstGeom prst="rect">
            <a:avLst/>
          </a:prstGeom>
        </p:spPr>
        <p:txBody>
          <a:bodyPr wrap="square">
            <a:spAutoFit/>
          </a:bodyPr>
          <a:lstStyle/>
          <a:p>
            <a:r>
              <a:rPr lang="en-US" b="1" dirty="0" smtClean="0"/>
              <a:t>                                         </a:t>
            </a:r>
            <a:r>
              <a:rPr lang="en-US" sz="3200" b="1" u="sng" dirty="0" smtClean="0"/>
              <a:t>BUZZER</a:t>
            </a:r>
            <a:endParaRPr lang="en-IN" sz="3200" u="sng"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510</Words>
  <Application>Microsoft Office PowerPoint</Application>
  <PresentationFormat>On-screen Show (4:3)</PresentationFormat>
  <Paragraphs>66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ClassicPhotoAlbum</vt:lpstr>
      <vt:lpstr>iNTELLIGENT HELMET FOR COAL MINERS</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2016-03-08T15:19:25Z</dcterms:created>
  <dcterms:modified xsi:type="dcterms:W3CDTF">2016-03-08T18:54:26Z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