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sldIdLst>
    <p:sldId id="256" r:id="rId2"/>
    <p:sldId id="257" r:id="rId3"/>
    <p:sldId id="259" r:id="rId4"/>
    <p:sldId id="258" r:id="rId5"/>
    <p:sldId id="260" r:id="rId6"/>
    <p:sldId id="261" r:id="rId7"/>
    <p:sldId id="273" r:id="rId8"/>
    <p:sldId id="262" r:id="rId9"/>
    <p:sldId id="263" r:id="rId10"/>
    <p:sldId id="264" r:id="rId11"/>
    <p:sldId id="274" r:id="rId12"/>
    <p:sldId id="265" r:id="rId13"/>
    <p:sldId id="266" r:id="rId14"/>
    <p:sldId id="275" r:id="rId15"/>
    <p:sldId id="268" r:id="rId16"/>
    <p:sldId id="276" r:id="rId17"/>
    <p:sldId id="277" r:id="rId18"/>
    <p:sldId id="278" r:id="rId19"/>
    <p:sldId id="279" r:id="rId20"/>
    <p:sldId id="280" r:id="rId21"/>
    <p:sldId id="269" r:id="rId22"/>
    <p:sldId id="267"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7C4C4-374A-4BB8-BE84-637BE34E254A}" v="998" dt="2024-05-13T17:09:11.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15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5845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185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88298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8597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177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5/23/2024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5032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92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41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51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03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44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81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5/23/2024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64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5/23/2024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00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5/23/2024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0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91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5/23/2024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709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341654"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2A90-7757-4E3D-B7C5-9A12E1916199}"/>
              </a:ext>
            </a:extLst>
          </p:cNvPr>
          <p:cNvSpPr>
            <a:spLocks noGrp="1"/>
          </p:cNvSpPr>
          <p:nvPr>
            <p:ph type="ctrTitle"/>
          </p:nvPr>
        </p:nvSpPr>
        <p:spPr>
          <a:xfrm>
            <a:off x="1154955" y="1447800"/>
            <a:ext cx="7378962" cy="3329581"/>
          </a:xfrm>
        </p:spPr>
        <p:txBody>
          <a:bodyPr/>
          <a:lstStyle/>
          <a:p>
            <a:r>
              <a:rPr lang="en-US" sz="5400" dirty="0">
                <a:latin typeface="AR JULIAN"/>
              </a:rPr>
              <a:t>Predictive Maintenance for industrial machinery</a:t>
            </a:r>
            <a:br>
              <a:rPr lang="en-US" sz="4400" dirty="0">
                <a:latin typeface="AR JULIAN" panose="02000000000000000000" pitchFamily="2" charset="0"/>
              </a:rPr>
            </a:br>
            <a:r>
              <a:rPr lang="en-US" sz="2800" dirty="0">
                <a:latin typeface="Bahnschrift Light Condensed"/>
              </a:rPr>
              <a:t>Leveraging Machine Learning to Minimize downtime</a:t>
            </a:r>
          </a:p>
        </p:txBody>
      </p:sp>
      <p:sp>
        <p:nvSpPr>
          <p:cNvPr id="3" name="Subtitle 2">
            <a:extLst>
              <a:ext uri="{FF2B5EF4-FFF2-40B4-BE49-F238E27FC236}">
                <a16:creationId xmlns:a16="http://schemas.microsoft.com/office/drawing/2014/main" id="{3ED59A29-ADA3-42CA-99EB-056CD278BE9B}"/>
              </a:ext>
            </a:extLst>
          </p:cNvPr>
          <p:cNvSpPr>
            <a:spLocks noGrp="1"/>
          </p:cNvSpPr>
          <p:nvPr>
            <p:ph type="subTitle" idx="1"/>
          </p:nvPr>
        </p:nvSpPr>
        <p:spPr>
          <a:xfrm>
            <a:off x="1154955" y="5108683"/>
            <a:ext cx="8737312" cy="1391508"/>
          </a:xfrm>
        </p:spPr>
        <p:txBody>
          <a:bodyPr>
            <a:noAutofit/>
          </a:bodyPr>
          <a:lstStyle/>
          <a:p>
            <a:r>
              <a:rPr lang="en-US" sz="2400" dirty="0">
                <a:latin typeface="Agency FB"/>
              </a:rPr>
              <a:t>Prepared by:                                                                                  Guided by:</a:t>
            </a:r>
            <a:endParaRPr lang="en-US" sz="2400" dirty="0">
              <a:latin typeface="Agency FB" panose="020B0503020202020204" pitchFamily="34" charset="0"/>
            </a:endParaRPr>
          </a:p>
          <a:p>
            <a:r>
              <a:rPr lang="en-US" sz="2400" dirty="0">
                <a:latin typeface="Agency FB"/>
              </a:rPr>
              <a:t>Vishnu e                                                                                            Entri elevate  team</a:t>
            </a:r>
          </a:p>
          <a:p>
            <a:r>
              <a:rPr lang="en-US" sz="2400" dirty="0">
                <a:latin typeface="Agency FB"/>
              </a:rPr>
              <a:t>Date : 13/05/2024</a:t>
            </a:r>
            <a:endParaRPr lang="en-US" sz="2400" dirty="0">
              <a:latin typeface="Agency FB" panose="020B0503020202020204" pitchFamily="34" charset="0"/>
            </a:endParaRPr>
          </a:p>
        </p:txBody>
      </p:sp>
      <p:pic>
        <p:nvPicPr>
          <p:cNvPr id="11" name="Picture 10">
            <a:extLst>
              <a:ext uri="{FF2B5EF4-FFF2-40B4-BE49-F238E27FC236}">
                <a16:creationId xmlns:a16="http://schemas.microsoft.com/office/drawing/2014/main" id="{4755D469-EF1D-46DD-B895-A675D57EE3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36090" y="1230781"/>
            <a:ext cx="2503515" cy="3763617"/>
          </a:xfrm>
          <a:prstGeom prst="rect">
            <a:avLst/>
          </a:prstGeom>
        </p:spPr>
      </p:pic>
    </p:spTree>
    <p:extLst>
      <p:ext uri="{BB962C8B-B14F-4D97-AF65-F5344CB8AC3E}">
        <p14:creationId xmlns:p14="http://schemas.microsoft.com/office/powerpoint/2010/main" val="414200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8F9-807E-4BBB-A989-03E06910929F}"/>
              </a:ext>
            </a:extLst>
          </p:cNvPr>
          <p:cNvSpPr>
            <a:spLocks noGrp="1"/>
          </p:cNvSpPr>
          <p:nvPr>
            <p:ph type="title"/>
          </p:nvPr>
        </p:nvSpPr>
        <p:spPr/>
        <p:txBody>
          <a:bodyPr/>
          <a:lstStyle/>
          <a:p>
            <a:r>
              <a:rPr lang="en-US" dirty="0"/>
              <a:t> </a:t>
            </a:r>
            <a:r>
              <a:rPr lang="en-US" sz="4000" dirty="0">
                <a:latin typeface="Agency FB"/>
              </a:rPr>
              <a:t>3. Model selection</a:t>
            </a:r>
          </a:p>
        </p:txBody>
      </p:sp>
      <p:sp>
        <p:nvSpPr>
          <p:cNvPr id="3" name="Content Placeholder 2">
            <a:extLst>
              <a:ext uri="{FF2B5EF4-FFF2-40B4-BE49-F238E27FC236}">
                <a16:creationId xmlns:a16="http://schemas.microsoft.com/office/drawing/2014/main" id="{DE02EA40-4E06-4877-BC05-4AE58107D566}"/>
              </a:ext>
            </a:extLst>
          </p:cNvPr>
          <p:cNvSpPr>
            <a:spLocks noGrp="1"/>
          </p:cNvSpPr>
          <p:nvPr>
            <p:ph idx="1"/>
          </p:nvPr>
        </p:nvSpPr>
        <p:spPr>
          <a:xfrm>
            <a:off x="870228" y="2213113"/>
            <a:ext cx="10235094" cy="4035286"/>
          </a:xfrm>
        </p:spPr>
        <p:txBody>
          <a:bodyPr vert="horz" lIns="91440" tIns="45720" rIns="91440" bIns="45720" rtlCol="0" anchor="t">
            <a:normAutofit/>
          </a:bodyPr>
          <a:lstStyle/>
          <a:p>
            <a:r>
              <a:rPr lang="en-US" dirty="0"/>
              <a:t>Choosing the appropriate machine learning model is crucial for the success of the predictive maintenance classification project. Considerations include the complexity of the data, the interpretability of the model, and computational efficiency. So models like </a:t>
            </a:r>
            <a:r>
              <a:rPr lang="en-US" dirty="0">
                <a:ea typeface="+mj-lt"/>
                <a:cs typeface="+mj-lt"/>
              </a:rPr>
              <a:t>Logistic regression, Random forest, Decision tree, SVM, MLP classifier, Gradient boosting machines, Naive Bayes and KNN (K-Nearest Neighbors) classifiers are used.</a:t>
            </a:r>
            <a:endParaRPr lang="en-US" dirty="0"/>
          </a:p>
        </p:txBody>
      </p:sp>
    </p:spTree>
    <p:extLst>
      <p:ext uri="{BB962C8B-B14F-4D97-AF65-F5344CB8AC3E}">
        <p14:creationId xmlns:p14="http://schemas.microsoft.com/office/powerpoint/2010/main" val="418367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43A4-E16B-0357-6D7D-096BB0541698}"/>
              </a:ext>
            </a:extLst>
          </p:cNvPr>
          <p:cNvSpPr>
            <a:spLocks noGrp="1"/>
          </p:cNvSpPr>
          <p:nvPr>
            <p:ph type="title"/>
          </p:nvPr>
        </p:nvSpPr>
        <p:spPr/>
        <p:txBody>
          <a:bodyPr/>
          <a:lstStyle/>
          <a:p>
            <a:r>
              <a:rPr lang="en-US" sz="4000" dirty="0">
                <a:latin typeface="Agency FB"/>
              </a:rPr>
              <a:t>4. Feature Selection</a:t>
            </a:r>
          </a:p>
        </p:txBody>
      </p:sp>
      <p:sp>
        <p:nvSpPr>
          <p:cNvPr id="3" name="Content Placeholder 2">
            <a:extLst>
              <a:ext uri="{FF2B5EF4-FFF2-40B4-BE49-F238E27FC236}">
                <a16:creationId xmlns:a16="http://schemas.microsoft.com/office/drawing/2014/main" id="{C6784713-3726-75BF-7472-EEF6798BA78E}"/>
              </a:ext>
            </a:extLst>
          </p:cNvPr>
          <p:cNvSpPr>
            <a:spLocks noGrp="1"/>
          </p:cNvSpPr>
          <p:nvPr>
            <p:ph idx="1"/>
          </p:nvPr>
        </p:nvSpPr>
        <p:spPr>
          <a:xfrm>
            <a:off x="772008" y="2052918"/>
            <a:ext cx="9277845" cy="4195481"/>
          </a:xfrm>
        </p:spPr>
        <p:txBody>
          <a:bodyPr vert="horz" lIns="91440" tIns="45720" rIns="91440" bIns="45720" rtlCol="0" anchor="t">
            <a:normAutofit/>
          </a:bodyPr>
          <a:lstStyle/>
          <a:p>
            <a:r>
              <a:rPr lang="en-US" dirty="0"/>
              <a:t>Using feature selection methods like </a:t>
            </a:r>
            <a:r>
              <a:rPr lang="en-US" dirty="0" err="1"/>
              <a:t>Selectkbest</a:t>
            </a:r>
            <a:r>
              <a:rPr lang="en-US" dirty="0"/>
              <a:t>, Random forest classifier, </a:t>
            </a:r>
            <a:r>
              <a:rPr lang="en-US" dirty="0" err="1"/>
              <a:t>SelectFromModel</a:t>
            </a:r>
            <a:r>
              <a:rPr lang="en-US" dirty="0"/>
              <a:t> with Lasso (L1 Regularization), Recursive Feature Elimination (RFE) with Random Forest Classifier and Variance Threshold.</a:t>
            </a:r>
          </a:p>
          <a:p>
            <a:pPr marL="0" indent="0">
              <a:buClr>
                <a:srgbClr val="8AD0D6"/>
              </a:buClr>
              <a:buNone/>
            </a:pPr>
            <a:endParaRPr lang="en-US" dirty="0"/>
          </a:p>
        </p:txBody>
      </p:sp>
    </p:spTree>
    <p:extLst>
      <p:ext uri="{BB962C8B-B14F-4D97-AF65-F5344CB8AC3E}">
        <p14:creationId xmlns:p14="http://schemas.microsoft.com/office/powerpoint/2010/main" val="357580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95E9-721F-4CCF-B6C3-C92A4323321D}"/>
              </a:ext>
            </a:extLst>
          </p:cNvPr>
          <p:cNvSpPr>
            <a:spLocks noGrp="1"/>
          </p:cNvSpPr>
          <p:nvPr>
            <p:ph type="title"/>
          </p:nvPr>
        </p:nvSpPr>
        <p:spPr/>
        <p:txBody>
          <a:bodyPr/>
          <a:lstStyle/>
          <a:p>
            <a:r>
              <a:rPr lang="en-US" dirty="0"/>
              <a:t>  </a:t>
            </a:r>
            <a:r>
              <a:rPr lang="en-US" sz="4000" dirty="0">
                <a:latin typeface="Agency FB"/>
              </a:rPr>
              <a:t> 5. Model Training</a:t>
            </a:r>
          </a:p>
        </p:txBody>
      </p:sp>
      <p:sp>
        <p:nvSpPr>
          <p:cNvPr id="3" name="Content Placeholder 2">
            <a:extLst>
              <a:ext uri="{FF2B5EF4-FFF2-40B4-BE49-F238E27FC236}">
                <a16:creationId xmlns:a16="http://schemas.microsoft.com/office/drawing/2014/main" id="{960EC523-54F0-4F39-BE8B-94E86AAA0C92}"/>
              </a:ext>
            </a:extLst>
          </p:cNvPr>
          <p:cNvSpPr>
            <a:spLocks noGrp="1"/>
          </p:cNvSpPr>
          <p:nvPr>
            <p:ph idx="1"/>
          </p:nvPr>
        </p:nvSpPr>
        <p:spPr/>
        <p:txBody>
          <a:bodyPr vert="horz" lIns="91440" tIns="45720" rIns="91440" bIns="45720" rtlCol="0" anchor="t">
            <a:normAutofit/>
          </a:bodyPr>
          <a:lstStyle/>
          <a:p>
            <a:r>
              <a:rPr lang="en-US" dirty="0"/>
              <a:t>Split 80% of the dataset into training data (used for model training) and 20% into testing data (used for model evaluation).</a:t>
            </a:r>
          </a:p>
          <a:p>
            <a:r>
              <a:rPr lang="en-US" dirty="0"/>
              <a:t>During training, the model learns patterns and relationships in the training data to make predictions.</a:t>
            </a:r>
          </a:p>
          <a:p>
            <a:endParaRPr lang="en-US" dirty="0"/>
          </a:p>
        </p:txBody>
      </p:sp>
    </p:spTree>
    <p:extLst>
      <p:ext uri="{BB962C8B-B14F-4D97-AF65-F5344CB8AC3E}">
        <p14:creationId xmlns:p14="http://schemas.microsoft.com/office/powerpoint/2010/main" val="146739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7D20-1569-4A98-BD5D-E4166C0F4F2E}"/>
              </a:ext>
            </a:extLst>
          </p:cNvPr>
          <p:cNvSpPr>
            <a:spLocks noGrp="1"/>
          </p:cNvSpPr>
          <p:nvPr>
            <p:ph type="title"/>
          </p:nvPr>
        </p:nvSpPr>
        <p:spPr/>
        <p:txBody>
          <a:bodyPr/>
          <a:lstStyle/>
          <a:p>
            <a:r>
              <a:rPr lang="en-US" dirty="0"/>
              <a:t> </a:t>
            </a:r>
            <a:r>
              <a:rPr lang="en-US" dirty="0">
                <a:latin typeface="Century Gothic"/>
              </a:rPr>
              <a:t>6</a:t>
            </a:r>
            <a:r>
              <a:rPr lang="en-US" sz="4000" dirty="0">
                <a:latin typeface="Agency FB"/>
              </a:rPr>
              <a:t>. Model Evaluation</a:t>
            </a:r>
          </a:p>
        </p:txBody>
      </p:sp>
      <p:sp>
        <p:nvSpPr>
          <p:cNvPr id="3" name="Content Placeholder 2">
            <a:extLst>
              <a:ext uri="{FF2B5EF4-FFF2-40B4-BE49-F238E27FC236}">
                <a16:creationId xmlns:a16="http://schemas.microsoft.com/office/drawing/2014/main" id="{106D65BB-4B8B-43B8-84BB-1BCE5C07D4F5}"/>
              </a:ext>
            </a:extLst>
          </p:cNvPr>
          <p:cNvSpPr>
            <a:spLocks noGrp="1"/>
          </p:cNvSpPr>
          <p:nvPr>
            <p:ph idx="1"/>
          </p:nvPr>
        </p:nvSpPr>
        <p:spPr>
          <a:xfrm>
            <a:off x="887896" y="2120348"/>
            <a:ext cx="10257182" cy="4128051"/>
          </a:xfrm>
        </p:spPr>
        <p:txBody>
          <a:bodyPr vert="horz" lIns="91440" tIns="45720" rIns="91440" bIns="45720" rtlCol="0" anchor="t">
            <a:normAutofit/>
          </a:bodyPr>
          <a:lstStyle/>
          <a:p>
            <a:pPr marL="0" indent="0">
              <a:buNone/>
            </a:pPr>
            <a:r>
              <a:rPr lang="en-US" dirty="0">
                <a:latin typeface="Bernard MT Condensed"/>
              </a:rPr>
              <a:t>  </a:t>
            </a:r>
            <a:endParaRPr lang="en-US">
              <a:latin typeface="Bernard MT Condensed"/>
            </a:endParaRPr>
          </a:p>
          <a:p>
            <a:pPr>
              <a:buClr>
                <a:srgbClr val="8AD0D6"/>
              </a:buClr>
            </a:pPr>
            <a:r>
              <a:rPr lang="en-US" b="1" dirty="0">
                <a:latin typeface="Century Gothic"/>
              </a:rPr>
              <a:t>Predictions: </a:t>
            </a:r>
            <a:r>
              <a:rPr lang="en-US" dirty="0"/>
              <a:t>Use the trained model to make predictions on the test data (</a:t>
            </a:r>
            <a:r>
              <a:rPr lang="en-US" err="1"/>
              <a:t>X_test</a:t>
            </a:r>
            <a:r>
              <a:rPr lang="en-US" dirty="0"/>
              <a:t>)</a:t>
            </a:r>
            <a:r>
              <a:rPr lang="en-US" dirty="0">
                <a:latin typeface="Century Gothic"/>
              </a:rPr>
              <a:t>.</a:t>
            </a:r>
            <a:endParaRPr lang="en-US">
              <a:latin typeface="Century Gothic"/>
            </a:endParaRPr>
          </a:p>
          <a:p>
            <a:r>
              <a:rPr lang="en-US" b="1" dirty="0">
                <a:latin typeface="Century Gothic"/>
              </a:rPr>
              <a:t>Evaluation Metrics: </a:t>
            </a:r>
            <a:r>
              <a:rPr lang="en-US" dirty="0"/>
              <a:t>Calculate performance metrics (</a:t>
            </a:r>
            <a:r>
              <a:rPr lang="en-US" dirty="0" err="1"/>
              <a:t>Eg</a:t>
            </a:r>
            <a:r>
              <a:rPr lang="en-US" dirty="0"/>
              <a:t>: </a:t>
            </a:r>
            <a:r>
              <a:rPr lang="en-US" dirty="0">
                <a:ea typeface="+mj-lt"/>
                <a:cs typeface="+mj-lt"/>
              </a:rPr>
              <a:t>Accuracy score, Confusion matrix, Precision score, Recall score and f1 score</a:t>
            </a:r>
            <a:r>
              <a:rPr lang="en-US" dirty="0"/>
              <a:t>) to assess how well the model generalizes to unseen data</a:t>
            </a:r>
            <a:r>
              <a:rPr lang="en-US" dirty="0">
                <a:latin typeface="Century Gothic"/>
              </a:rPr>
              <a:t>.</a:t>
            </a:r>
            <a:endParaRPr lang="en-US" dirty="0"/>
          </a:p>
          <a:p>
            <a:pPr marL="0" indent="0">
              <a:buClr>
                <a:srgbClr val="1E5155">
                  <a:lumMod val="40000"/>
                  <a:lumOff val="60000"/>
                </a:srgbClr>
              </a:buClr>
              <a:buNone/>
            </a:pPr>
            <a:endParaRPr lang="en-US" dirty="0"/>
          </a:p>
        </p:txBody>
      </p:sp>
    </p:spTree>
    <p:extLst>
      <p:ext uri="{BB962C8B-B14F-4D97-AF65-F5344CB8AC3E}">
        <p14:creationId xmlns:p14="http://schemas.microsoft.com/office/powerpoint/2010/main" val="381302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CA2D-B445-E00B-72A8-BE7913E4CE55}"/>
              </a:ext>
            </a:extLst>
          </p:cNvPr>
          <p:cNvSpPr>
            <a:spLocks noGrp="1"/>
          </p:cNvSpPr>
          <p:nvPr>
            <p:ph type="ctrTitle"/>
          </p:nvPr>
        </p:nvSpPr>
        <p:spPr>
          <a:xfrm>
            <a:off x="1154955" y="1447800"/>
            <a:ext cx="9885832" cy="3329581"/>
          </a:xfrm>
        </p:spPr>
        <p:txBody>
          <a:bodyPr/>
          <a:lstStyle/>
          <a:p>
            <a:pPr algn="ctr"/>
            <a:r>
              <a:rPr lang="en-US" dirty="0">
                <a:latin typeface="Agency FB"/>
              </a:rPr>
              <a:t>Result</a:t>
            </a:r>
          </a:p>
        </p:txBody>
      </p:sp>
    </p:spTree>
    <p:extLst>
      <p:ext uri="{BB962C8B-B14F-4D97-AF65-F5344CB8AC3E}">
        <p14:creationId xmlns:p14="http://schemas.microsoft.com/office/powerpoint/2010/main" val="122809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E165499-E534-4226-87EB-678C559343B2}"/>
              </a:ext>
            </a:extLst>
          </p:cNvPr>
          <p:cNvSpPr>
            <a:spLocks noGrp="1"/>
          </p:cNvSpPr>
          <p:nvPr>
            <p:ph type="title"/>
          </p:nvPr>
        </p:nvSpPr>
        <p:spPr>
          <a:xfrm>
            <a:off x="648930" y="629267"/>
            <a:ext cx="9252154" cy="1016654"/>
          </a:xfrm>
        </p:spPr>
        <p:txBody>
          <a:bodyPr>
            <a:noAutofit/>
          </a:bodyPr>
          <a:lstStyle/>
          <a:p>
            <a:pPr>
              <a:lnSpc>
                <a:spcPct val="90000"/>
              </a:lnSpc>
            </a:pPr>
            <a:r>
              <a:rPr lang="en-US" sz="3600" dirty="0">
                <a:solidFill>
                  <a:srgbClr val="EBEBEB"/>
                </a:solidFill>
                <a:latin typeface="Agency FB"/>
              </a:rPr>
              <a:t>Without using Feature selection and hyperparameter tuning</a:t>
            </a:r>
            <a:endParaRPr lang="en-US" sz="3600" dirty="0">
              <a:solidFill>
                <a:srgbClr val="EBEBEB"/>
              </a:solidFill>
              <a:latin typeface="Bernard MT Condensed" panose="02050806060905020404" pitchFamily="18" charset="0"/>
            </a:endParaRPr>
          </a:p>
        </p:txBody>
      </p:sp>
      <p:sp useBgFill="1">
        <p:nvSpPr>
          <p:cNvPr id="10" name="Freeform: Shape 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1A5D2BB4-A6A4-A842-9104-AEFBFD002641}"/>
              </a:ext>
            </a:extLst>
          </p:cNvPr>
          <p:cNvPicPr>
            <a:picLocks noChangeAspect="1"/>
          </p:cNvPicPr>
          <p:nvPr/>
        </p:nvPicPr>
        <p:blipFill>
          <a:blip r:embed="rId2"/>
          <a:stretch>
            <a:fillRect/>
          </a:stretch>
        </p:blipFill>
        <p:spPr>
          <a:xfrm>
            <a:off x="658526" y="2528631"/>
            <a:ext cx="10885017" cy="3690274"/>
          </a:xfrm>
          <a:prstGeom prst="rect">
            <a:avLst/>
          </a:prstGeom>
          <a:effectLst/>
        </p:spPr>
      </p:pic>
    </p:spTree>
    <p:extLst>
      <p:ext uri="{BB962C8B-B14F-4D97-AF65-F5344CB8AC3E}">
        <p14:creationId xmlns:p14="http://schemas.microsoft.com/office/powerpoint/2010/main" val="21601284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E29528E-BAB9-370A-400C-232E00F01A5B}"/>
              </a:ext>
            </a:extLst>
          </p:cNvPr>
          <p:cNvSpPr>
            <a:spLocks noGrp="1"/>
          </p:cNvSpPr>
          <p:nvPr>
            <p:ph type="title"/>
          </p:nvPr>
        </p:nvSpPr>
        <p:spPr>
          <a:xfrm>
            <a:off x="648930" y="629267"/>
            <a:ext cx="9252154" cy="1016654"/>
          </a:xfrm>
        </p:spPr>
        <p:txBody>
          <a:bodyPr>
            <a:normAutofit/>
          </a:bodyPr>
          <a:lstStyle/>
          <a:p>
            <a:pPr marL="742950" indent="-742950">
              <a:buAutoNum type="arabicPeriod"/>
            </a:pPr>
            <a:r>
              <a:rPr lang="en-US" sz="4000" dirty="0">
                <a:solidFill>
                  <a:srgbClr val="EBEBEB"/>
                </a:solidFill>
                <a:latin typeface="Agency FB"/>
              </a:rPr>
              <a:t>Feature Selection Using  </a:t>
            </a:r>
            <a:r>
              <a:rPr lang="en-US" sz="4000" dirty="0" err="1">
                <a:solidFill>
                  <a:srgbClr val="EBEBEB"/>
                </a:solidFill>
                <a:latin typeface="Agency FB"/>
              </a:rPr>
              <a:t>Selectkbest</a:t>
            </a:r>
            <a:endParaRPr lang="en-US" sz="4000" dirty="0" err="1">
              <a:solidFill>
                <a:srgbClr val="EBEBEB"/>
              </a:solidFill>
              <a:latin typeface="Century Gothic" panose="020B0502020202020204"/>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symbols&#10;&#10;Description automatically generated">
            <a:extLst>
              <a:ext uri="{FF2B5EF4-FFF2-40B4-BE49-F238E27FC236}">
                <a16:creationId xmlns:a16="http://schemas.microsoft.com/office/drawing/2014/main" id="{703D6ADC-62C6-BBF2-0C10-2F9F9AA59D2A}"/>
              </a:ext>
            </a:extLst>
          </p:cNvPr>
          <p:cNvPicPr>
            <a:picLocks noChangeAspect="1"/>
          </p:cNvPicPr>
          <p:nvPr/>
        </p:nvPicPr>
        <p:blipFill>
          <a:blip r:embed="rId2"/>
          <a:stretch>
            <a:fillRect/>
          </a:stretch>
        </p:blipFill>
        <p:spPr>
          <a:xfrm>
            <a:off x="647482" y="2562703"/>
            <a:ext cx="10896061" cy="3666304"/>
          </a:xfrm>
          <a:prstGeom prst="rect">
            <a:avLst/>
          </a:prstGeom>
          <a:effectLst/>
        </p:spPr>
      </p:pic>
    </p:spTree>
    <p:extLst>
      <p:ext uri="{BB962C8B-B14F-4D97-AF65-F5344CB8AC3E}">
        <p14:creationId xmlns:p14="http://schemas.microsoft.com/office/powerpoint/2010/main" val="4990302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C762456-03D2-E6F8-51A9-64BE5598E6A4}"/>
              </a:ext>
            </a:extLst>
          </p:cNvPr>
          <p:cNvSpPr>
            <a:spLocks noGrp="1"/>
          </p:cNvSpPr>
          <p:nvPr>
            <p:ph type="title"/>
          </p:nvPr>
        </p:nvSpPr>
        <p:spPr>
          <a:xfrm>
            <a:off x="648930" y="629267"/>
            <a:ext cx="9252154" cy="1016654"/>
          </a:xfrm>
        </p:spPr>
        <p:txBody>
          <a:bodyPr>
            <a:normAutofit/>
          </a:bodyPr>
          <a:lstStyle/>
          <a:p>
            <a:r>
              <a:rPr lang="en-US" sz="4000" dirty="0">
                <a:solidFill>
                  <a:srgbClr val="EBEBEB"/>
                </a:solidFill>
                <a:latin typeface="Agency FB"/>
              </a:rPr>
              <a:t>2. Feature selection using Random forest classifier</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text&#10;&#10;Description automatically generated">
            <a:extLst>
              <a:ext uri="{FF2B5EF4-FFF2-40B4-BE49-F238E27FC236}">
                <a16:creationId xmlns:a16="http://schemas.microsoft.com/office/drawing/2014/main" id="{67721078-0A01-9578-31AE-F9A134D20A11}"/>
              </a:ext>
            </a:extLst>
          </p:cNvPr>
          <p:cNvPicPr>
            <a:picLocks noChangeAspect="1"/>
          </p:cNvPicPr>
          <p:nvPr/>
        </p:nvPicPr>
        <p:blipFill>
          <a:blip r:embed="rId2"/>
          <a:stretch>
            <a:fillRect/>
          </a:stretch>
        </p:blipFill>
        <p:spPr>
          <a:xfrm>
            <a:off x="647482" y="2639066"/>
            <a:ext cx="10896061" cy="3601926"/>
          </a:xfrm>
          <a:prstGeom prst="rect">
            <a:avLst/>
          </a:prstGeom>
          <a:effectLst/>
        </p:spPr>
      </p:pic>
    </p:spTree>
    <p:extLst>
      <p:ext uri="{BB962C8B-B14F-4D97-AF65-F5344CB8AC3E}">
        <p14:creationId xmlns:p14="http://schemas.microsoft.com/office/powerpoint/2010/main" val="211084259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534752-2E0E-4548-B72E-00B124070480}"/>
              </a:ext>
            </a:extLst>
          </p:cNvPr>
          <p:cNvSpPr>
            <a:spLocks noGrp="1"/>
          </p:cNvSpPr>
          <p:nvPr>
            <p:ph type="title"/>
          </p:nvPr>
        </p:nvSpPr>
        <p:spPr>
          <a:xfrm>
            <a:off x="648930" y="629267"/>
            <a:ext cx="9252154" cy="1016654"/>
          </a:xfrm>
        </p:spPr>
        <p:txBody>
          <a:bodyPr>
            <a:normAutofit/>
          </a:bodyPr>
          <a:lstStyle/>
          <a:p>
            <a:pPr>
              <a:lnSpc>
                <a:spcPct val="90000"/>
              </a:lnSpc>
            </a:pPr>
            <a:r>
              <a:rPr lang="en-US" sz="3300" dirty="0">
                <a:solidFill>
                  <a:srgbClr val="EBEBEB"/>
                </a:solidFill>
                <a:latin typeface="Agency FB"/>
              </a:rPr>
              <a:t>3. Feature selection using </a:t>
            </a:r>
            <a:r>
              <a:rPr lang="en-US" sz="3300" dirty="0" err="1">
                <a:solidFill>
                  <a:srgbClr val="EBEBEB"/>
                </a:solidFill>
                <a:latin typeface="Agency FB"/>
              </a:rPr>
              <a:t>SelectFromModel</a:t>
            </a:r>
            <a:r>
              <a:rPr lang="en-US" sz="3300" dirty="0">
                <a:solidFill>
                  <a:srgbClr val="EBEBEB"/>
                </a:solidFill>
                <a:latin typeface="Agency FB"/>
              </a:rPr>
              <a:t> with Lasso (L1 Regularization)</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921B1CD0-762B-3E93-2E28-E74DADC6A119}"/>
              </a:ext>
            </a:extLst>
          </p:cNvPr>
          <p:cNvPicPr>
            <a:picLocks noChangeAspect="1"/>
          </p:cNvPicPr>
          <p:nvPr/>
        </p:nvPicPr>
        <p:blipFill>
          <a:blip r:embed="rId2"/>
          <a:stretch>
            <a:fillRect/>
          </a:stretch>
        </p:blipFill>
        <p:spPr>
          <a:xfrm>
            <a:off x="647482" y="2632250"/>
            <a:ext cx="10896061" cy="3604513"/>
          </a:xfrm>
          <a:prstGeom prst="rect">
            <a:avLst/>
          </a:prstGeom>
          <a:effectLst/>
        </p:spPr>
      </p:pic>
    </p:spTree>
    <p:extLst>
      <p:ext uri="{BB962C8B-B14F-4D97-AF65-F5344CB8AC3E}">
        <p14:creationId xmlns:p14="http://schemas.microsoft.com/office/powerpoint/2010/main" val="365924939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F187EB-DF6B-C8BD-36BB-C73333C1AE3B}"/>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Agency FB"/>
              </a:rPr>
              <a:t>4. Feature selection using Recursive Feature Elimination (RFE) with Random Forest Classifier</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3C530C4E-9BD5-0E16-6114-A1C42B5BCE68}"/>
              </a:ext>
            </a:extLst>
          </p:cNvPr>
          <p:cNvPicPr>
            <a:picLocks noChangeAspect="1"/>
          </p:cNvPicPr>
          <p:nvPr/>
        </p:nvPicPr>
        <p:blipFill>
          <a:blip r:embed="rId2"/>
          <a:stretch>
            <a:fillRect/>
          </a:stretch>
        </p:blipFill>
        <p:spPr>
          <a:xfrm>
            <a:off x="647482" y="2546489"/>
            <a:ext cx="10896061" cy="3676645"/>
          </a:xfrm>
          <a:prstGeom prst="rect">
            <a:avLst/>
          </a:prstGeom>
          <a:effectLst/>
        </p:spPr>
      </p:pic>
    </p:spTree>
    <p:extLst>
      <p:ext uri="{BB962C8B-B14F-4D97-AF65-F5344CB8AC3E}">
        <p14:creationId xmlns:p14="http://schemas.microsoft.com/office/powerpoint/2010/main" val="170253001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7FEF-20EB-4F9D-B3E5-457EE3846C97}"/>
              </a:ext>
            </a:extLst>
          </p:cNvPr>
          <p:cNvSpPr>
            <a:spLocks noGrp="1"/>
          </p:cNvSpPr>
          <p:nvPr>
            <p:ph type="title"/>
          </p:nvPr>
        </p:nvSpPr>
        <p:spPr/>
        <p:txBody>
          <a:bodyPr/>
          <a:lstStyle/>
          <a:p>
            <a:r>
              <a:rPr lang="en-US" sz="4000" dirty="0">
                <a:latin typeface="Agency FB"/>
              </a:rPr>
              <a:t>Contents</a:t>
            </a:r>
          </a:p>
        </p:txBody>
      </p:sp>
      <p:sp>
        <p:nvSpPr>
          <p:cNvPr id="3" name="Content Placeholder 2">
            <a:extLst>
              <a:ext uri="{FF2B5EF4-FFF2-40B4-BE49-F238E27FC236}">
                <a16:creationId xmlns:a16="http://schemas.microsoft.com/office/drawing/2014/main" id="{7E022A1E-4CAE-4809-A711-AFDE9DDA3388}"/>
              </a:ext>
            </a:extLst>
          </p:cNvPr>
          <p:cNvSpPr>
            <a:spLocks noGrp="1"/>
          </p:cNvSpPr>
          <p:nvPr>
            <p:ph idx="1"/>
          </p:nvPr>
        </p:nvSpPr>
        <p:spPr>
          <a:xfrm>
            <a:off x="645130" y="1510748"/>
            <a:ext cx="10738487" cy="4737651"/>
          </a:xfrm>
        </p:spPr>
        <p:txBody>
          <a:bodyPr vert="horz" lIns="91440" tIns="45720" rIns="91440" bIns="45720" rtlCol="0" anchor="t">
            <a:normAutofit fontScale="92500" lnSpcReduction="10000"/>
          </a:bodyPr>
          <a:lstStyle/>
          <a:p>
            <a:pPr marL="0" indent="0">
              <a:buNone/>
            </a:pPr>
            <a:endParaRPr lang="en-US" sz="2400" dirty="0">
              <a:latin typeface="AR CENA" panose="02000000000000000000" pitchFamily="2" charset="0"/>
            </a:endParaRPr>
          </a:p>
          <a:p>
            <a:r>
              <a:rPr lang="en-US" sz="2400" dirty="0">
                <a:latin typeface="AR CENA" panose="02000000000000000000" pitchFamily="2" charset="0"/>
              </a:rPr>
              <a:t>Introduction</a:t>
            </a:r>
          </a:p>
          <a:p>
            <a:r>
              <a:rPr lang="en-US" sz="2400" dirty="0">
                <a:latin typeface="AR CENA" panose="02000000000000000000" pitchFamily="2" charset="0"/>
              </a:rPr>
              <a:t>Problem Statement</a:t>
            </a:r>
          </a:p>
          <a:p>
            <a:r>
              <a:rPr lang="en-US" sz="2400" dirty="0">
                <a:latin typeface="AR CENA" panose="02000000000000000000" pitchFamily="2" charset="0"/>
              </a:rPr>
              <a:t>Objectives</a:t>
            </a:r>
          </a:p>
          <a:p>
            <a:r>
              <a:rPr lang="en-US" sz="2400" dirty="0">
                <a:latin typeface="AR CENA" panose="02000000000000000000" pitchFamily="2" charset="0"/>
              </a:rPr>
              <a:t>Architecture</a:t>
            </a:r>
          </a:p>
          <a:p>
            <a:pPr>
              <a:buClr>
                <a:srgbClr val="8AD0D6"/>
              </a:buClr>
            </a:pPr>
            <a:r>
              <a:rPr lang="en-US" sz="2400" dirty="0">
                <a:latin typeface="AR CENA"/>
              </a:rPr>
              <a:t>Implementation Details</a:t>
            </a:r>
          </a:p>
          <a:p>
            <a:r>
              <a:rPr lang="en-US" sz="2400" dirty="0">
                <a:latin typeface="AR CENA" panose="02000000000000000000" pitchFamily="2" charset="0"/>
              </a:rPr>
              <a:t>Result</a:t>
            </a:r>
          </a:p>
          <a:p>
            <a:pPr>
              <a:buClr>
                <a:srgbClr val="8AD0D6"/>
              </a:buClr>
            </a:pPr>
            <a:r>
              <a:rPr lang="en-US" sz="2400" dirty="0">
                <a:latin typeface="AR CENA"/>
              </a:rPr>
              <a:t>Result and Analysis</a:t>
            </a:r>
          </a:p>
          <a:p>
            <a:pPr>
              <a:buClr>
                <a:srgbClr val="8AD0D6"/>
              </a:buClr>
            </a:pPr>
            <a:r>
              <a:rPr lang="en-US" sz="2400" dirty="0">
                <a:latin typeface="AR CENA"/>
              </a:rPr>
              <a:t>Limitations</a:t>
            </a:r>
          </a:p>
          <a:p>
            <a:r>
              <a:rPr lang="en-US" sz="2400" dirty="0">
                <a:latin typeface="AR CENA" panose="02000000000000000000" pitchFamily="2" charset="0"/>
              </a:rPr>
              <a:t>Conclusion</a:t>
            </a:r>
          </a:p>
          <a:p>
            <a:r>
              <a:rPr lang="en-US" sz="2400" dirty="0">
                <a:latin typeface="AR CENA"/>
              </a:rPr>
              <a:t>Future Works</a:t>
            </a:r>
            <a:endParaRPr lang="en-US" sz="2400" dirty="0">
              <a:latin typeface="AR CENA" panose="02000000000000000000" pitchFamily="2" charset="0"/>
            </a:endParaRPr>
          </a:p>
          <a:p>
            <a:pPr marL="0" indent="0">
              <a:buNone/>
            </a:pPr>
            <a:endParaRPr lang="en-US" sz="2400" dirty="0">
              <a:latin typeface="AR CENA" panose="02000000000000000000" pitchFamily="2" charset="0"/>
            </a:endParaRPr>
          </a:p>
          <a:p>
            <a:endParaRPr lang="en-US" sz="2400" dirty="0">
              <a:latin typeface="AR CENA" panose="02000000000000000000" pitchFamily="2" charset="0"/>
            </a:endParaRPr>
          </a:p>
          <a:p>
            <a:endParaRPr lang="en-US" dirty="0">
              <a:latin typeface="AR CENA" panose="02000000000000000000" pitchFamily="2" charset="0"/>
            </a:endParaRPr>
          </a:p>
        </p:txBody>
      </p:sp>
    </p:spTree>
    <p:extLst>
      <p:ext uri="{BB962C8B-B14F-4D97-AF65-F5344CB8AC3E}">
        <p14:creationId xmlns:p14="http://schemas.microsoft.com/office/powerpoint/2010/main" val="166059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75A77-83FA-F15C-8132-2B86FC616310}"/>
              </a:ext>
            </a:extLst>
          </p:cNvPr>
          <p:cNvSpPr>
            <a:spLocks noGrp="1"/>
          </p:cNvSpPr>
          <p:nvPr>
            <p:ph type="title"/>
          </p:nvPr>
        </p:nvSpPr>
        <p:spPr>
          <a:xfrm>
            <a:off x="648930" y="629267"/>
            <a:ext cx="9252154" cy="1016654"/>
          </a:xfrm>
        </p:spPr>
        <p:txBody>
          <a:bodyPr>
            <a:normAutofit/>
          </a:bodyPr>
          <a:lstStyle/>
          <a:p>
            <a:r>
              <a:rPr lang="en-US" sz="4000" dirty="0">
                <a:solidFill>
                  <a:srgbClr val="EBEBEB"/>
                </a:solidFill>
                <a:latin typeface="Agency FB"/>
              </a:rPr>
              <a:t>5.  Feature selection using Variance Threshold</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5807A81C-D5C6-7CE5-5E46-40D72353F80D}"/>
              </a:ext>
            </a:extLst>
          </p:cNvPr>
          <p:cNvPicPr>
            <a:picLocks noChangeAspect="1"/>
          </p:cNvPicPr>
          <p:nvPr/>
        </p:nvPicPr>
        <p:blipFill>
          <a:blip r:embed="rId2"/>
          <a:stretch>
            <a:fillRect/>
          </a:stretch>
        </p:blipFill>
        <p:spPr>
          <a:xfrm>
            <a:off x="647482" y="2510772"/>
            <a:ext cx="10896061" cy="3703904"/>
          </a:xfrm>
          <a:prstGeom prst="rect">
            <a:avLst/>
          </a:prstGeom>
          <a:effectLst/>
        </p:spPr>
      </p:pic>
    </p:spTree>
    <p:extLst>
      <p:ext uri="{BB962C8B-B14F-4D97-AF65-F5344CB8AC3E}">
        <p14:creationId xmlns:p14="http://schemas.microsoft.com/office/powerpoint/2010/main" val="427855553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4BE4-9009-425C-99BF-5EE7E2C65F54}"/>
              </a:ext>
            </a:extLst>
          </p:cNvPr>
          <p:cNvSpPr>
            <a:spLocks noGrp="1"/>
          </p:cNvSpPr>
          <p:nvPr>
            <p:ph type="title"/>
          </p:nvPr>
        </p:nvSpPr>
        <p:spPr/>
        <p:txBody>
          <a:bodyPr/>
          <a:lstStyle/>
          <a:p>
            <a:r>
              <a:rPr lang="en-US" dirty="0">
                <a:latin typeface="Bernard MT Condensed"/>
              </a:rPr>
              <a:t>   </a:t>
            </a:r>
            <a:r>
              <a:rPr lang="en-US" sz="4000" dirty="0">
                <a:latin typeface="Agency FB"/>
              </a:rPr>
              <a:t> Result and Analysis</a:t>
            </a:r>
          </a:p>
        </p:txBody>
      </p:sp>
      <p:sp>
        <p:nvSpPr>
          <p:cNvPr id="3" name="Content Placeholder 2">
            <a:extLst>
              <a:ext uri="{FF2B5EF4-FFF2-40B4-BE49-F238E27FC236}">
                <a16:creationId xmlns:a16="http://schemas.microsoft.com/office/drawing/2014/main" id="{0F1D5854-2A49-46E1-8741-0AFDB932F145}"/>
              </a:ext>
            </a:extLst>
          </p:cNvPr>
          <p:cNvSpPr>
            <a:spLocks noGrp="1"/>
          </p:cNvSpPr>
          <p:nvPr>
            <p:ph idx="1"/>
          </p:nvPr>
        </p:nvSpPr>
        <p:spPr/>
        <p:txBody>
          <a:bodyPr vert="horz" lIns="91440" tIns="45720" rIns="91440" bIns="45720" rtlCol="0" anchor="t">
            <a:normAutofit/>
          </a:bodyPr>
          <a:lstStyle/>
          <a:p>
            <a:r>
              <a:rPr lang="en-US" dirty="0">
                <a:ea typeface="+mj-lt"/>
                <a:cs typeface="+mj-lt"/>
              </a:rPr>
              <a:t>Without using any feature selection methods or hyperparameter tuning logistic regression gives the best accuracy score (0.5475).</a:t>
            </a:r>
            <a:endParaRPr lang="en-US" dirty="0"/>
          </a:p>
          <a:p>
            <a:pPr>
              <a:buClr>
                <a:srgbClr val="8AD0D6"/>
              </a:buClr>
            </a:pPr>
            <a:r>
              <a:rPr lang="en-US" dirty="0">
                <a:ea typeface="+mj-lt"/>
                <a:cs typeface="+mj-lt"/>
              </a:rPr>
              <a:t>Among all these feature selection techniques, </a:t>
            </a:r>
            <a:r>
              <a:rPr lang="en-US" dirty="0" err="1">
                <a:ea typeface="+mj-lt"/>
                <a:cs typeface="+mj-lt"/>
              </a:rPr>
              <a:t>SelectFromModel</a:t>
            </a:r>
            <a:r>
              <a:rPr lang="en-US" dirty="0">
                <a:ea typeface="+mj-lt"/>
                <a:cs typeface="+mj-lt"/>
              </a:rPr>
              <a:t> with Lasso (L1 Regularization) method performed well and gave Logistic regression as the best model with an accuracy of 0.5485.</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3127467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1480-D03D-4C3C-AE57-97A1518B1B66}"/>
              </a:ext>
            </a:extLst>
          </p:cNvPr>
          <p:cNvSpPr>
            <a:spLocks noGrp="1"/>
          </p:cNvSpPr>
          <p:nvPr>
            <p:ph type="title"/>
          </p:nvPr>
        </p:nvSpPr>
        <p:spPr/>
        <p:txBody>
          <a:bodyPr/>
          <a:lstStyle/>
          <a:p>
            <a:r>
              <a:rPr lang="en-US" dirty="0"/>
              <a:t> </a:t>
            </a:r>
            <a:r>
              <a:rPr lang="en-US" dirty="0">
                <a:latin typeface="Century Gothic"/>
              </a:rPr>
              <a:t> </a:t>
            </a:r>
            <a:r>
              <a:rPr lang="en-US" sz="4000" dirty="0">
                <a:latin typeface="Century Gothic"/>
              </a:rPr>
              <a:t> </a:t>
            </a:r>
            <a:r>
              <a:rPr lang="en-US" sz="4000" dirty="0">
                <a:latin typeface="Agency FB"/>
              </a:rPr>
              <a:t>Limitations</a:t>
            </a:r>
          </a:p>
        </p:txBody>
      </p:sp>
      <p:sp>
        <p:nvSpPr>
          <p:cNvPr id="14" name="Content Placeholder 13">
            <a:extLst>
              <a:ext uri="{FF2B5EF4-FFF2-40B4-BE49-F238E27FC236}">
                <a16:creationId xmlns:a16="http://schemas.microsoft.com/office/drawing/2014/main" id="{7669F8C2-068B-4796-A6A1-9C5F488E525C}"/>
              </a:ext>
            </a:extLst>
          </p:cNvPr>
          <p:cNvSpPr>
            <a:spLocks noGrp="1"/>
          </p:cNvSpPr>
          <p:nvPr>
            <p:ph idx="1"/>
          </p:nvPr>
        </p:nvSpPr>
        <p:spPr>
          <a:xfrm>
            <a:off x="1103312" y="1758952"/>
            <a:ext cx="9983788" cy="4489448"/>
          </a:xfrm>
        </p:spPr>
        <p:txBody>
          <a:bodyPr vert="horz" lIns="91440" tIns="45720" rIns="91440" bIns="45720" rtlCol="0" anchor="t">
            <a:normAutofit fontScale="85000" lnSpcReduction="20000"/>
          </a:bodyPr>
          <a:lstStyle/>
          <a:p>
            <a:pPr marL="0" lvl="0" indent="0" defTabSz="914400" eaLnBrk="0" fontAlgn="base" hangingPunct="0">
              <a:spcBef>
                <a:spcPct val="0"/>
              </a:spcBef>
              <a:spcAft>
                <a:spcPct val="0"/>
              </a:spcAft>
              <a:buClrTx/>
              <a:buSzTx/>
              <a:buNone/>
            </a:pPr>
            <a:endParaRPr lang="en-US" altLang="en-US" sz="3200" dirty="0">
              <a:latin typeface="Arial" panose="020B0604020202020204" pitchFamily="34" charset="0"/>
            </a:endParaRPr>
          </a:p>
          <a:p>
            <a:pPr lvl="0" defTabSz="914400" eaLnBrk="0" fontAlgn="base" hangingPunct="0">
              <a:spcBef>
                <a:spcPct val="0"/>
              </a:spcBef>
              <a:spcAft>
                <a:spcPct val="0"/>
              </a:spcAft>
              <a:buClrTx/>
              <a:buSzTx/>
            </a:pPr>
            <a:r>
              <a:rPr lang="en-US" altLang="en-US" dirty="0">
                <a:latin typeface="Century Gothic"/>
              </a:rPr>
              <a:t>Despite the absence of missing values and outliers, the low correlation between features and the target variable suggests that the selected features may not adequately capture the underlying patterns or predictive signals related to equipment failures or maintenance needs.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The low correlation between features indicates that the chosen features may not fully capture the complex relationships and interactions within the dataset. This limitation could hinder the models' ability to generalize well to unseen data or accurately predict future maintenance events.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Limited discriminatory power despite using multiple feature selection methods. Model accuracy may be influenced by complexity, hyperparameter sensitivity, or overfitting.</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The dataset's limited scope or representation of industrial machinery and operational conditions may also contribute to the low accuracy of the models.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External factors and context not accounted for in the dataset may introduce uncertainty in model predictions.</a:t>
            </a:r>
            <a:endParaRPr lang="en-US" altLang="en-US">
              <a:latin typeface="Century Gothic"/>
              <a:cs typeface="Arial" panose="020B0604020202020204" pitchFamily="34" charset="0"/>
            </a:endParaRPr>
          </a:p>
          <a:p>
            <a:endParaRPr lang="en-US" dirty="0"/>
          </a:p>
        </p:txBody>
      </p:sp>
      <p:sp>
        <p:nvSpPr>
          <p:cNvPr id="8" name="Rectangle 5">
            <a:extLst>
              <a:ext uri="{FF2B5EF4-FFF2-40B4-BE49-F238E27FC236}">
                <a16:creationId xmlns:a16="http://schemas.microsoft.com/office/drawing/2014/main" id="{37AB9CF3-9B70-4732-A494-057B6D531A03}"/>
              </a:ext>
            </a:extLst>
          </p:cNvPr>
          <p:cNvSpPr>
            <a:spLocks noChangeArrowheads="1"/>
          </p:cNvSpPr>
          <p:nvPr/>
        </p:nvSpPr>
        <p:spPr bwMode="auto">
          <a:xfrm>
            <a:off x="0" y="0"/>
            <a:ext cx="1149508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19771624-9B0A-4344-A0FF-F5B1682717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20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D29C-40DA-4E3E-8B44-D916ABEDA4F3}"/>
              </a:ext>
            </a:extLst>
          </p:cNvPr>
          <p:cNvSpPr>
            <a:spLocks noGrp="1"/>
          </p:cNvSpPr>
          <p:nvPr>
            <p:ph type="title"/>
          </p:nvPr>
        </p:nvSpPr>
        <p:spPr/>
        <p:txBody>
          <a:bodyPr/>
          <a:lstStyle/>
          <a:p>
            <a:r>
              <a:rPr lang="en-US" dirty="0">
                <a:latin typeface="Bernard MT Condensed"/>
              </a:rPr>
              <a:t>    </a:t>
            </a:r>
            <a:r>
              <a:rPr lang="en-US" sz="4000" dirty="0">
                <a:latin typeface="Agency FB"/>
              </a:rPr>
              <a:t>Conclusion</a:t>
            </a:r>
          </a:p>
        </p:txBody>
      </p:sp>
      <p:sp>
        <p:nvSpPr>
          <p:cNvPr id="3" name="Content Placeholder 2">
            <a:extLst>
              <a:ext uri="{FF2B5EF4-FFF2-40B4-BE49-F238E27FC236}">
                <a16:creationId xmlns:a16="http://schemas.microsoft.com/office/drawing/2014/main" id="{7C716E77-6DF7-4FCD-936F-61B96CDACB1C}"/>
              </a:ext>
            </a:extLst>
          </p:cNvPr>
          <p:cNvSpPr>
            <a:spLocks noGrp="1"/>
          </p:cNvSpPr>
          <p:nvPr>
            <p:ph idx="1"/>
          </p:nvPr>
        </p:nvSpPr>
        <p:spPr>
          <a:xfrm>
            <a:off x="1103312" y="1853248"/>
            <a:ext cx="9926638" cy="4395151"/>
          </a:xfrm>
        </p:spPr>
        <p:txBody>
          <a:bodyPr vert="horz" lIns="91440" tIns="45720" rIns="91440" bIns="45720" rtlCol="0" anchor="t">
            <a:normAutofit fontScale="92500" lnSpcReduction="10000"/>
          </a:bodyPr>
          <a:lstStyle/>
          <a:p>
            <a:pPr>
              <a:buClr>
                <a:srgbClr val="8AD0D6"/>
              </a:buClr>
            </a:pPr>
            <a:r>
              <a:rPr lang="en-US" dirty="0"/>
              <a:t>This project highlights the effectiveness of machine learning techniques in developing predictive maintenance systems for industrial machinery, offering a robust approach to foresee and mitigate equipment failures.</a:t>
            </a:r>
          </a:p>
          <a:p>
            <a:pPr>
              <a:buClr>
                <a:srgbClr val="8AD0D6"/>
              </a:buClr>
            </a:pPr>
            <a:r>
              <a:rPr lang="en-US" dirty="0"/>
              <a:t>The examination of eight machine learning models that are Logistic regression, Random forest, Decision tree, SVM, MLP classifier, Gradient boosting machines</a:t>
            </a:r>
            <a:r>
              <a:rPr lang="en-US"/>
              <a:t>,  </a:t>
            </a:r>
            <a:r>
              <a:rPr lang="en-US" dirty="0"/>
              <a:t>Naive Bayes and KNN (K-Nearest Neighbors) classifiers for predicting machine failure shows that Logistic regression is the best performing with an accuracy of 0.5485.</a:t>
            </a:r>
            <a:endParaRPr lang="en-US"/>
          </a:p>
          <a:p>
            <a:pPr>
              <a:buClr>
                <a:srgbClr val="8AD0D6"/>
              </a:buClr>
            </a:pPr>
            <a:r>
              <a:rPr lang="en-US" dirty="0"/>
              <a:t>The feature selection method, </a:t>
            </a:r>
            <a:r>
              <a:rPr lang="en-US" dirty="0" err="1"/>
              <a:t>SelectFromModel</a:t>
            </a:r>
            <a:r>
              <a:rPr lang="en-US" dirty="0"/>
              <a:t> with Lasso (L1 Regularization), showcased promising results by identifying a subset of features conducive to logistic regression modeling. Despite this, the overall predictive performance across models remains modest, with accuracies ranging from 48.05% to 54.85%. These findings underscore the challenges posed by the dataset's limited feature representation and sparse correlations with the target variable.</a:t>
            </a:r>
          </a:p>
          <a:p>
            <a:endParaRPr lang="en-US" dirty="0"/>
          </a:p>
        </p:txBody>
      </p:sp>
    </p:spTree>
    <p:extLst>
      <p:ext uri="{BB962C8B-B14F-4D97-AF65-F5344CB8AC3E}">
        <p14:creationId xmlns:p14="http://schemas.microsoft.com/office/powerpoint/2010/main" val="404129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AA04-745D-4B77-A607-01D9FE3640D5}"/>
              </a:ext>
            </a:extLst>
          </p:cNvPr>
          <p:cNvSpPr>
            <a:spLocks noGrp="1"/>
          </p:cNvSpPr>
          <p:nvPr>
            <p:ph type="title"/>
          </p:nvPr>
        </p:nvSpPr>
        <p:spPr>
          <a:xfrm>
            <a:off x="646111" y="452718"/>
            <a:ext cx="9404723" cy="837313"/>
          </a:xfrm>
        </p:spPr>
        <p:txBody>
          <a:bodyPr/>
          <a:lstStyle/>
          <a:p>
            <a:r>
              <a:rPr lang="en-US" dirty="0">
                <a:latin typeface="Bernard MT Condensed"/>
              </a:rPr>
              <a:t>    </a:t>
            </a:r>
            <a:r>
              <a:rPr lang="en-US" sz="4000" dirty="0">
                <a:latin typeface="Agency FB"/>
              </a:rPr>
              <a:t>Future Works</a:t>
            </a:r>
          </a:p>
        </p:txBody>
      </p:sp>
      <p:sp>
        <p:nvSpPr>
          <p:cNvPr id="9" name="Rectangle 3">
            <a:extLst>
              <a:ext uri="{FF2B5EF4-FFF2-40B4-BE49-F238E27FC236}">
                <a16:creationId xmlns:a16="http://schemas.microsoft.com/office/drawing/2014/main" id="{6AE5D733-2203-481E-98D3-026E34D94E26}"/>
              </a:ext>
            </a:extLst>
          </p:cNvPr>
          <p:cNvSpPr>
            <a:spLocks noGrp="1" noChangeArrowheads="1"/>
          </p:cNvSpPr>
          <p:nvPr>
            <p:ph idx="1"/>
          </p:nvPr>
        </p:nvSpPr>
        <p:spPr bwMode="auto">
          <a:xfrm>
            <a:off x="1103313" y="1706137"/>
            <a:ext cx="1044257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To enhance predictive capabilities, future efforts should focus on advanced feature engineering, leveraging domain expertise, and exploring ensemble methods. Additionally, considering external factors and conducting thorough sensitivity analyses can provide valuable insights for refining predictive maintenance strategies and improving model effectiveness in real-world scenarios.</a:t>
            </a:r>
          </a:p>
          <a:p>
            <a:pPr marL="0" indent="0" defTabSz="914400">
              <a:buClrTx/>
              <a:buSzTx/>
              <a:buNone/>
            </a:pP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Future work could investigate Deep learning models or advanced ensemble methods to enhance model performance.</a:t>
            </a: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Future efforts may focus on enhancing these models to predict failures at a component level, thus offering more detailed insights into the specific maintenance needs of machines. Additionally, integrating real-time data processing could further improve model responsiveness to sudden changes in machine behavior, potentially leading to more timely and precise failure predictions. This could not only optimize maintenance schedules but also significantly extend the operational life and efficiency of industrial assets.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55730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4D2E0-4A56-4BB3-9B16-01C2DF52203D}"/>
              </a:ext>
            </a:extLst>
          </p:cNvPr>
          <p:cNvSpPr>
            <a:spLocks noGrp="1"/>
          </p:cNvSpPr>
          <p:nvPr>
            <p:ph type="ctrTitle"/>
          </p:nvPr>
        </p:nvSpPr>
        <p:spPr>
          <a:xfrm>
            <a:off x="889912" y="1458843"/>
            <a:ext cx="10415918" cy="3329581"/>
          </a:xfrm>
        </p:spPr>
        <p:txBody>
          <a:bodyPr/>
          <a:lstStyle/>
          <a:p>
            <a:pPr algn="ctr"/>
            <a:r>
              <a:rPr lang="en-US" dirty="0">
                <a:latin typeface="Agency FB"/>
              </a:rPr>
              <a:t>THANK YOU</a:t>
            </a:r>
          </a:p>
        </p:txBody>
      </p:sp>
    </p:spTree>
    <p:extLst>
      <p:ext uri="{BB962C8B-B14F-4D97-AF65-F5344CB8AC3E}">
        <p14:creationId xmlns:p14="http://schemas.microsoft.com/office/powerpoint/2010/main" val="349843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7EC1-32E9-428C-8461-49B4671F2DB9}"/>
              </a:ext>
            </a:extLst>
          </p:cNvPr>
          <p:cNvSpPr>
            <a:spLocks noGrp="1"/>
          </p:cNvSpPr>
          <p:nvPr>
            <p:ph type="title"/>
          </p:nvPr>
        </p:nvSpPr>
        <p:spPr>
          <a:xfrm>
            <a:off x="646111" y="452718"/>
            <a:ext cx="9404723" cy="1058183"/>
          </a:xfrm>
        </p:spPr>
        <p:txBody>
          <a:bodyPr/>
          <a:lstStyle/>
          <a:p>
            <a:r>
              <a:rPr lang="en-US" dirty="0">
                <a:latin typeface="Bernard MT Condensed"/>
              </a:rPr>
              <a:t>  </a:t>
            </a:r>
            <a:r>
              <a:rPr lang="en-US" sz="4000" dirty="0">
                <a:latin typeface="Agency FB"/>
              </a:rPr>
              <a:t>Introduction</a:t>
            </a:r>
          </a:p>
        </p:txBody>
      </p:sp>
      <p:sp>
        <p:nvSpPr>
          <p:cNvPr id="3" name="Content Placeholder 2">
            <a:extLst>
              <a:ext uri="{FF2B5EF4-FFF2-40B4-BE49-F238E27FC236}">
                <a16:creationId xmlns:a16="http://schemas.microsoft.com/office/drawing/2014/main" id="{D82DFCD2-5303-4C6B-95A1-2C7754ECC292}"/>
              </a:ext>
            </a:extLst>
          </p:cNvPr>
          <p:cNvSpPr>
            <a:spLocks noGrp="1"/>
          </p:cNvSpPr>
          <p:nvPr>
            <p:ph idx="1"/>
          </p:nvPr>
        </p:nvSpPr>
        <p:spPr>
          <a:xfrm>
            <a:off x="834887" y="1707321"/>
            <a:ext cx="10550938" cy="4541078"/>
          </a:xfrm>
        </p:spPr>
        <p:txBody>
          <a:bodyPr vert="horz" lIns="91440" tIns="45720" rIns="91440" bIns="45720" rtlCol="0" anchor="t">
            <a:normAutofit/>
          </a:bodyPr>
          <a:lstStyle/>
          <a:p>
            <a:pPr marL="0" indent="0" algn="just">
              <a:buNone/>
            </a:pPr>
            <a:r>
              <a:rPr lang="en-US" dirty="0">
                <a:solidFill>
                  <a:srgbClr val="FFFFFF"/>
                </a:solidFill>
                <a:ea typeface="+mj-lt"/>
                <a:cs typeface="+mj-lt"/>
              </a:rPr>
              <a:t>       Predictive maintenance revolutionizes industrial operations by leveraging machine learning to minimize downtime. Traditional maintenance methods, such as preventive and reactive approaches, often prove inefficient and costly, leading to production disruptions and safety risks. In contrast, predictive maintenance anticipates equipment failures before they occur, utilizing advanced analytics and machine learning algorithms to analyze historical data, sensor readings, and operational parameters. By identifying early warning signs of equipment degradation, predictive maintenance enables timely intervention and scheduled maintenance activities, optimizing asset performance and reducing maintenance costs. This presentation explores the transformative potential of predictive maintenance in industrial settings, highlighting its benefits, challenges, and real-world applications.</a:t>
            </a:r>
            <a:endParaRPr lang="en-US" dirty="0"/>
          </a:p>
        </p:txBody>
      </p:sp>
    </p:spTree>
    <p:extLst>
      <p:ext uri="{BB962C8B-B14F-4D97-AF65-F5344CB8AC3E}">
        <p14:creationId xmlns:p14="http://schemas.microsoft.com/office/powerpoint/2010/main" val="8513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475B-6F21-4D98-853E-D47DA0454B50}"/>
              </a:ext>
            </a:extLst>
          </p:cNvPr>
          <p:cNvSpPr>
            <a:spLocks noGrp="1"/>
          </p:cNvSpPr>
          <p:nvPr>
            <p:ph type="title"/>
          </p:nvPr>
        </p:nvSpPr>
        <p:spPr>
          <a:xfrm>
            <a:off x="646111" y="452718"/>
            <a:ext cx="9404723" cy="1002965"/>
          </a:xfrm>
        </p:spPr>
        <p:txBody>
          <a:bodyPr/>
          <a:lstStyle/>
          <a:p>
            <a:r>
              <a:rPr lang="en-US" sz="4000" dirty="0">
                <a:latin typeface="Agency FB"/>
              </a:rPr>
              <a:t> Problem Statement</a:t>
            </a:r>
            <a:br>
              <a:rPr lang="en-US" dirty="0"/>
            </a:br>
            <a:endParaRPr lang="en-US" dirty="0"/>
          </a:p>
        </p:txBody>
      </p:sp>
      <p:sp>
        <p:nvSpPr>
          <p:cNvPr id="3" name="Content Placeholder 2">
            <a:extLst>
              <a:ext uri="{FF2B5EF4-FFF2-40B4-BE49-F238E27FC236}">
                <a16:creationId xmlns:a16="http://schemas.microsoft.com/office/drawing/2014/main" id="{2591DCDE-BC78-4A72-A6EA-38736EA7E711}"/>
              </a:ext>
            </a:extLst>
          </p:cNvPr>
          <p:cNvSpPr>
            <a:spLocks noGrp="1"/>
          </p:cNvSpPr>
          <p:nvPr>
            <p:ph idx="1"/>
          </p:nvPr>
        </p:nvSpPr>
        <p:spPr>
          <a:xfrm>
            <a:off x="768626" y="1696278"/>
            <a:ext cx="10402957" cy="4552122"/>
          </a:xfrm>
        </p:spPr>
        <p:txBody>
          <a:bodyPr vert="horz" lIns="91440" tIns="45720" rIns="91440" bIns="45720" rtlCol="0" anchor="t">
            <a:normAutofit/>
          </a:bodyPr>
          <a:lstStyle/>
          <a:p>
            <a:pPr marL="0" indent="0" algn="just">
              <a:buNone/>
            </a:pPr>
            <a:r>
              <a:rPr lang="en-US" dirty="0">
                <a:solidFill>
                  <a:srgbClr val="D5D5D5"/>
                </a:solidFill>
                <a:ea typeface="+mj-lt"/>
                <a:cs typeface="+mj-lt"/>
              </a:rPr>
              <a:t>  </a:t>
            </a:r>
            <a:r>
              <a:rPr lang="en-US" dirty="0">
                <a:ea typeface="+mj-lt"/>
                <a:cs typeface="+mj-lt"/>
              </a:rPr>
              <a:t>    This project addresses the need for proactive maintenance strategies in industrial settings by developing a machine-learning model to predict equipment failures based on historical sensor data. By analyzing patterns in sensor readings, the model aims to forecast potential failures before they occur, enabling timely maintenance interventions. The goal is to minimize downtime, optimize resource allocation, and reduce maintenance costs by transitioning from reactive to proactive maintenance practices. Through this approach, manufacturing plants can improve operational efficiency, maximize equipment uptime, and enhance overall productivity.</a:t>
            </a:r>
            <a:endParaRPr lang="en-US" dirty="0"/>
          </a:p>
        </p:txBody>
      </p:sp>
    </p:spTree>
    <p:extLst>
      <p:ext uri="{BB962C8B-B14F-4D97-AF65-F5344CB8AC3E}">
        <p14:creationId xmlns:p14="http://schemas.microsoft.com/office/powerpoint/2010/main" val="322459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AE12-E71C-406E-8717-E10F222B9FFA}"/>
              </a:ext>
            </a:extLst>
          </p:cNvPr>
          <p:cNvSpPr>
            <a:spLocks noGrp="1"/>
          </p:cNvSpPr>
          <p:nvPr>
            <p:ph type="title"/>
          </p:nvPr>
        </p:nvSpPr>
        <p:spPr>
          <a:xfrm>
            <a:off x="646111" y="452718"/>
            <a:ext cx="9404723" cy="870444"/>
          </a:xfrm>
        </p:spPr>
        <p:txBody>
          <a:bodyPr/>
          <a:lstStyle/>
          <a:p>
            <a:r>
              <a:rPr lang="en-US" dirty="0">
                <a:latin typeface="Bernard MT Condensed"/>
                <a:cs typeface="Arial"/>
              </a:rPr>
              <a:t>  </a:t>
            </a:r>
            <a:r>
              <a:rPr lang="en-US" sz="4000" dirty="0">
                <a:latin typeface="Agency FB"/>
                <a:cs typeface="Arial"/>
              </a:rPr>
              <a:t>Objectives</a:t>
            </a:r>
            <a:endParaRPr lang="en-US" sz="4000" dirty="0">
              <a:latin typeface="Agency FB"/>
              <a:cs typeface="Arial" panose="020B0604020202020204" pitchFamily="34" charset="0"/>
            </a:endParaRPr>
          </a:p>
        </p:txBody>
      </p:sp>
      <p:sp>
        <p:nvSpPr>
          <p:cNvPr id="3" name="Content Placeholder 2">
            <a:extLst>
              <a:ext uri="{FF2B5EF4-FFF2-40B4-BE49-F238E27FC236}">
                <a16:creationId xmlns:a16="http://schemas.microsoft.com/office/drawing/2014/main" id="{30E4D9DD-BC42-49BD-BA4A-1C2A6205CFF6}"/>
              </a:ext>
            </a:extLst>
          </p:cNvPr>
          <p:cNvSpPr>
            <a:spLocks noGrp="1"/>
          </p:cNvSpPr>
          <p:nvPr>
            <p:ph idx="1"/>
          </p:nvPr>
        </p:nvSpPr>
        <p:spPr>
          <a:xfrm>
            <a:off x="874644" y="1700696"/>
            <a:ext cx="10389704" cy="4547704"/>
          </a:xfrm>
        </p:spPr>
        <p:txBody>
          <a:bodyPr vert="horz" lIns="91440" tIns="45720" rIns="91440" bIns="45720" rtlCol="0" anchor="t">
            <a:normAutofit/>
          </a:bodyPr>
          <a:lstStyle/>
          <a:p>
            <a:r>
              <a:rPr lang="en-US" dirty="0"/>
              <a:t>Development of a robust predictive maintenance model leveraging machine learning techniques.</a:t>
            </a:r>
          </a:p>
          <a:p>
            <a:r>
              <a:rPr lang="en-US" dirty="0"/>
              <a:t>Reduction in unplanned downtime through proactive maintenance interventions.</a:t>
            </a:r>
          </a:p>
          <a:p>
            <a:r>
              <a:rPr lang="en-US" dirty="0"/>
              <a:t>Cost savings, optimized resource allocation, and enhanced productivity in industrial machinery operations.</a:t>
            </a:r>
          </a:p>
          <a:p>
            <a:r>
              <a:rPr lang="en-US" dirty="0"/>
              <a:t>Evaluate the performance of different models in predicting Machine failure.</a:t>
            </a:r>
          </a:p>
          <a:p>
            <a:r>
              <a:rPr lang="en-US" dirty="0"/>
              <a:t>Evaluate the impact of different feature selection methods on the performance of predictive maintenance models.</a:t>
            </a:r>
          </a:p>
          <a:p>
            <a:pPr marL="0" indent="0">
              <a:buNone/>
            </a:pPr>
            <a:endParaRPr lang="en-US" dirty="0"/>
          </a:p>
        </p:txBody>
      </p:sp>
    </p:spTree>
    <p:extLst>
      <p:ext uri="{BB962C8B-B14F-4D97-AF65-F5344CB8AC3E}">
        <p14:creationId xmlns:p14="http://schemas.microsoft.com/office/powerpoint/2010/main" val="39288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48B5-7D01-497B-BC19-35E2A0DEFBB9}"/>
              </a:ext>
            </a:extLst>
          </p:cNvPr>
          <p:cNvSpPr>
            <a:spLocks noGrp="1"/>
          </p:cNvSpPr>
          <p:nvPr>
            <p:ph type="title"/>
          </p:nvPr>
        </p:nvSpPr>
        <p:spPr/>
        <p:txBody>
          <a:bodyPr/>
          <a:lstStyle/>
          <a:p>
            <a:r>
              <a:rPr lang="en-US" dirty="0">
                <a:latin typeface="Bernard MT Condensed"/>
              </a:rPr>
              <a:t>   </a:t>
            </a:r>
            <a:r>
              <a:rPr lang="en-US" sz="4000" dirty="0">
                <a:latin typeface="Agency FB"/>
              </a:rPr>
              <a:t>Architecture </a:t>
            </a:r>
            <a:r>
              <a:rPr lang="en-US" dirty="0">
                <a:latin typeface="Bernard MT Condensed"/>
              </a:rPr>
              <a:t>   </a:t>
            </a:r>
            <a:endParaRPr lang="en-US" dirty="0">
              <a:latin typeface="Bernard MT Condensed" panose="02050806060905020404" pitchFamily="18" charset="0"/>
            </a:endParaRPr>
          </a:p>
        </p:txBody>
      </p:sp>
      <p:grpSp>
        <p:nvGrpSpPr>
          <p:cNvPr id="5" name="Google Shape;82;p16">
            <a:extLst>
              <a:ext uri="{FF2B5EF4-FFF2-40B4-BE49-F238E27FC236}">
                <a16:creationId xmlns:a16="http://schemas.microsoft.com/office/drawing/2014/main" id="{D5658756-DBB0-4221-9348-20AC79E99EC4}"/>
              </a:ext>
            </a:extLst>
          </p:cNvPr>
          <p:cNvGrpSpPr/>
          <p:nvPr/>
        </p:nvGrpSpPr>
        <p:grpSpPr>
          <a:xfrm>
            <a:off x="2469434" y="1912815"/>
            <a:ext cx="7284229" cy="4159504"/>
            <a:chOff x="832989" y="1101"/>
            <a:chExt cx="7284229" cy="4159504"/>
          </a:xfrm>
        </p:grpSpPr>
        <p:sp>
          <p:nvSpPr>
            <p:cNvPr id="6" name="Google Shape;83;p16">
              <a:extLst>
                <a:ext uri="{FF2B5EF4-FFF2-40B4-BE49-F238E27FC236}">
                  <a16:creationId xmlns:a16="http://schemas.microsoft.com/office/drawing/2014/main" id="{433AD522-F131-46DF-B628-624D95ED92A7}"/>
                </a:ext>
              </a:extLst>
            </p:cNvPr>
            <p:cNvSpPr/>
            <p:nvPr/>
          </p:nvSpPr>
          <p:spPr>
            <a:xfrm rot="5400000">
              <a:off x="494361"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7" name="Google Shape;84;p16">
              <a:extLst>
                <a:ext uri="{FF2B5EF4-FFF2-40B4-BE49-F238E27FC236}">
                  <a16:creationId xmlns:a16="http://schemas.microsoft.com/office/drawing/2014/main" id="{47F8DC34-BCBF-4D94-9B72-203C75435E8B}"/>
                </a:ext>
              </a:extLst>
            </p:cNvPr>
            <p:cNvSpPr/>
            <p:nvPr/>
          </p:nvSpPr>
          <p:spPr>
            <a:xfrm>
              <a:off x="832989"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8" name="Google Shape;85;p16">
              <a:extLst>
                <a:ext uri="{FF2B5EF4-FFF2-40B4-BE49-F238E27FC236}">
                  <a16:creationId xmlns:a16="http://schemas.microsoft.com/office/drawing/2014/main" id="{7BD68963-872D-4C11-A2DB-841BD6BF4260}"/>
                </a:ext>
              </a:extLst>
            </p:cNvPr>
            <p:cNvSpPr txBox="1"/>
            <p:nvPr/>
          </p:nvSpPr>
          <p:spPr>
            <a:xfrm>
              <a:off x="867797" y="35909"/>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dirty="0">
                  <a:solidFill>
                    <a:schemeClr val="dk1"/>
                  </a:solidFill>
                  <a:latin typeface="Century Gothic"/>
                  <a:ea typeface="Century Gothic"/>
                  <a:cs typeface="Century Gothic"/>
                  <a:sym typeface="Century Gothic"/>
                </a:rPr>
                <a:t>Start</a:t>
              </a:r>
              <a:endParaRPr lang="en-US" sz="2400" dirty="0">
                <a:solidFill>
                  <a:schemeClr val="dk1"/>
                </a:solidFill>
              </a:endParaRPr>
            </a:p>
          </p:txBody>
        </p:sp>
        <p:sp>
          <p:nvSpPr>
            <p:cNvPr id="9" name="Google Shape;86;p16">
              <a:extLst>
                <a:ext uri="{FF2B5EF4-FFF2-40B4-BE49-F238E27FC236}">
                  <a16:creationId xmlns:a16="http://schemas.microsoft.com/office/drawing/2014/main" id="{328B70C2-9F6C-4E4D-8E11-835273BB3863}"/>
                </a:ext>
              </a:extLst>
            </p:cNvPr>
            <p:cNvSpPr/>
            <p:nvPr/>
          </p:nvSpPr>
          <p:spPr>
            <a:xfrm rot="5400000">
              <a:off x="494361"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0" name="Google Shape;87;p16">
              <a:extLst>
                <a:ext uri="{FF2B5EF4-FFF2-40B4-BE49-F238E27FC236}">
                  <a16:creationId xmlns:a16="http://schemas.microsoft.com/office/drawing/2014/main" id="{E82DF442-1B73-43C3-B1E6-FD2E02F20262}"/>
                </a:ext>
              </a:extLst>
            </p:cNvPr>
            <p:cNvSpPr/>
            <p:nvPr/>
          </p:nvSpPr>
          <p:spPr>
            <a:xfrm>
              <a:off x="832989"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1" name="Google Shape;88;p16">
              <a:extLst>
                <a:ext uri="{FF2B5EF4-FFF2-40B4-BE49-F238E27FC236}">
                  <a16:creationId xmlns:a16="http://schemas.microsoft.com/office/drawing/2014/main" id="{2DC2912A-B66B-4C32-A68C-D218068BCF2F}"/>
                </a:ext>
              </a:extLst>
            </p:cNvPr>
            <p:cNvSpPr txBox="1"/>
            <p:nvPr/>
          </p:nvSpPr>
          <p:spPr>
            <a:xfrm>
              <a:off x="867797" y="1521447"/>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Data Fetching</a:t>
              </a:r>
              <a:endParaRPr sz="2400" dirty="0">
                <a:solidFill>
                  <a:schemeClr val="dk1"/>
                </a:solidFill>
              </a:endParaRPr>
            </a:p>
          </p:txBody>
        </p:sp>
        <p:sp>
          <p:nvSpPr>
            <p:cNvPr id="12" name="Google Shape;89;p16">
              <a:extLst>
                <a:ext uri="{FF2B5EF4-FFF2-40B4-BE49-F238E27FC236}">
                  <a16:creationId xmlns:a16="http://schemas.microsoft.com/office/drawing/2014/main" id="{4457DB6A-A99D-46D6-B45C-4DB1680AF8F9}"/>
                </a:ext>
              </a:extLst>
            </p:cNvPr>
            <p:cNvSpPr/>
            <p:nvPr/>
          </p:nvSpPr>
          <p:spPr>
            <a:xfrm>
              <a:off x="1237130" y="3174246"/>
              <a:ext cx="2626354"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3" name="Google Shape;90;p16">
              <a:extLst>
                <a:ext uri="{FF2B5EF4-FFF2-40B4-BE49-F238E27FC236}">
                  <a16:creationId xmlns:a16="http://schemas.microsoft.com/office/drawing/2014/main" id="{01C40CF2-CE99-489A-8C29-D6FF34CBBD64}"/>
                </a:ext>
              </a:extLst>
            </p:cNvPr>
            <p:cNvSpPr/>
            <p:nvPr/>
          </p:nvSpPr>
          <p:spPr>
            <a:xfrm>
              <a:off x="832989"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4" name="Google Shape;91;p16">
              <a:extLst>
                <a:ext uri="{FF2B5EF4-FFF2-40B4-BE49-F238E27FC236}">
                  <a16:creationId xmlns:a16="http://schemas.microsoft.com/office/drawing/2014/main" id="{9070EB4A-A7D0-452F-8FFA-EE15D2BF4C6A}"/>
                </a:ext>
              </a:extLst>
            </p:cNvPr>
            <p:cNvSpPr txBox="1"/>
            <p:nvPr/>
          </p:nvSpPr>
          <p:spPr>
            <a:xfrm>
              <a:off x="867797" y="3006984"/>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EDA</a:t>
              </a:r>
              <a:endParaRPr lang="en-US" sz="2400" dirty="0">
                <a:solidFill>
                  <a:schemeClr val="dk1"/>
                </a:solidFill>
              </a:endParaRPr>
            </a:p>
          </p:txBody>
        </p:sp>
        <p:sp>
          <p:nvSpPr>
            <p:cNvPr id="15" name="Google Shape;92;p16">
              <a:extLst>
                <a:ext uri="{FF2B5EF4-FFF2-40B4-BE49-F238E27FC236}">
                  <a16:creationId xmlns:a16="http://schemas.microsoft.com/office/drawing/2014/main" id="{35AAD10B-40EB-49F7-94E3-3EEC146F4081}"/>
                </a:ext>
              </a:extLst>
            </p:cNvPr>
            <p:cNvSpPr/>
            <p:nvPr/>
          </p:nvSpPr>
          <p:spPr>
            <a:xfrm rot="-5400000">
              <a:off x="3128714"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6" name="Google Shape;93;p16">
              <a:extLst>
                <a:ext uri="{FF2B5EF4-FFF2-40B4-BE49-F238E27FC236}">
                  <a16:creationId xmlns:a16="http://schemas.microsoft.com/office/drawing/2014/main" id="{E96D39C5-B3C1-4390-8A49-4E090D4E4E22}"/>
                </a:ext>
              </a:extLst>
            </p:cNvPr>
            <p:cNvSpPr/>
            <p:nvPr/>
          </p:nvSpPr>
          <p:spPr>
            <a:xfrm>
              <a:off x="3467341"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7" name="Google Shape;94;p16">
              <a:extLst>
                <a:ext uri="{FF2B5EF4-FFF2-40B4-BE49-F238E27FC236}">
                  <a16:creationId xmlns:a16="http://schemas.microsoft.com/office/drawing/2014/main" id="{5AECAB1C-0A4A-4E3F-8320-8239FF234BD4}"/>
                </a:ext>
              </a:extLst>
            </p:cNvPr>
            <p:cNvSpPr txBox="1"/>
            <p:nvPr/>
          </p:nvSpPr>
          <p:spPr>
            <a:xfrm>
              <a:off x="3502149" y="3006984"/>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Data Cleaning</a:t>
              </a:r>
              <a:endParaRPr sz="2400" dirty="0">
                <a:solidFill>
                  <a:schemeClr val="dk1"/>
                </a:solidFill>
              </a:endParaRPr>
            </a:p>
          </p:txBody>
        </p:sp>
        <p:sp>
          <p:nvSpPr>
            <p:cNvPr id="18" name="Google Shape;95;p16">
              <a:extLst>
                <a:ext uri="{FF2B5EF4-FFF2-40B4-BE49-F238E27FC236}">
                  <a16:creationId xmlns:a16="http://schemas.microsoft.com/office/drawing/2014/main" id="{3A2DBB62-85DD-4F92-8B97-C1967A4451D7}"/>
                </a:ext>
              </a:extLst>
            </p:cNvPr>
            <p:cNvSpPr/>
            <p:nvPr/>
          </p:nvSpPr>
          <p:spPr>
            <a:xfrm rot="-5400000">
              <a:off x="3128714"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9" name="Google Shape;96;p16">
              <a:extLst>
                <a:ext uri="{FF2B5EF4-FFF2-40B4-BE49-F238E27FC236}">
                  <a16:creationId xmlns:a16="http://schemas.microsoft.com/office/drawing/2014/main" id="{2E9811A6-8E14-4AEC-BC85-695B48A330CB}"/>
                </a:ext>
              </a:extLst>
            </p:cNvPr>
            <p:cNvSpPr/>
            <p:nvPr/>
          </p:nvSpPr>
          <p:spPr>
            <a:xfrm>
              <a:off x="3467341"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0" name="Google Shape;97;p16">
              <a:extLst>
                <a:ext uri="{FF2B5EF4-FFF2-40B4-BE49-F238E27FC236}">
                  <a16:creationId xmlns:a16="http://schemas.microsoft.com/office/drawing/2014/main" id="{80890231-7460-40B9-B74C-AEBEB2BF2D68}"/>
                </a:ext>
              </a:extLst>
            </p:cNvPr>
            <p:cNvSpPr txBox="1"/>
            <p:nvPr/>
          </p:nvSpPr>
          <p:spPr>
            <a:xfrm>
              <a:off x="3502149" y="1535735"/>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2200"/>
              </a:pPr>
              <a:r>
                <a:rPr lang="en-US" sz="2400" dirty="0">
                  <a:solidFill>
                    <a:schemeClr val="dk1"/>
                  </a:solidFill>
                  <a:latin typeface="Century Gothic"/>
                  <a:sym typeface="Century Gothic"/>
                </a:rPr>
                <a:t>Feature </a:t>
              </a:r>
              <a:endParaRPr lang="en-US" sz="2400" dirty="0">
                <a:solidFill>
                  <a:schemeClr val="dk1"/>
                </a:solidFill>
              </a:endParaRPr>
            </a:p>
            <a:p>
              <a:pPr algn="ctr">
                <a:lnSpc>
                  <a:spcPct val="90000"/>
                </a:lnSpc>
                <a:buSzPts val="2200"/>
              </a:pPr>
              <a:r>
                <a:rPr lang="en-US" sz="2400" dirty="0">
                  <a:solidFill>
                    <a:schemeClr val="dk1"/>
                  </a:solidFill>
                  <a:latin typeface="Century Gothic"/>
                  <a:sym typeface="Century Gothic"/>
                </a:rPr>
                <a:t>Scaling</a:t>
              </a:r>
              <a:endParaRPr lang="en-US" sz="2400" dirty="0">
                <a:solidFill>
                  <a:schemeClr val="dk1"/>
                </a:solidFill>
              </a:endParaRPr>
            </a:p>
          </p:txBody>
        </p:sp>
        <p:sp>
          <p:nvSpPr>
            <p:cNvPr id="21" name="Google Shape;98;p16">
              <a:extLst>
                <a:ext uri="{FF2B5EF4-FFF2-40B4-BE49-F238E27FC236}">
                  <a16:creationId xmlns:a16="http://schemas.microsoft.com/office/drawing/2014/main" id="{EF419A9C-F583-4C88-A458-148D7AFA187C}"/>
                </a:ext>
              </a:extLst>
            </p:cNvPr>
            <p:cNvSpPr/>
            <p:nvPr/>
          </p:nvSpPr>
          <p:spPr>
            <a:xfrm>
              <a:off x="3871483" y="203172"/>
              <a:ext cx="2626354"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2" name="Google Shape;99;p16">
              <a:extLst>
                <a:ext uri="{FF2B5EF4-FFF2-40B4-BE49-F238E27FC236}">
                  <a16:creationId xmlns:a16="http://schemas.microsoft.com/office/drawing/2014/main" id="{7930E183-8B7A-4A31-A79B-6910333965A9}"/>
                </a:ext>
              </a:extLst>
            </p:cNvPr>
            <p:cNvSpPr/>
            <p:nvPr/>
          </p:nvSpPr>
          <p:spPr>
            <a:xfrm>
              <a:off x="3467341"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3" name="Google Shape;100;p16">
              <a:extLst>
                <a:ext uri="{FF2B5EF4-FFF2-40B4-BE49-F238E27FC236}">
                  <a16:creationId xmlns:a16="http://schemas.microsoft.com/office/drawing/2014/main" id="{188B6563-EE5E-4033-B8C0-F01905E6671A}"/>
                </a:ext>
              </a:extLst>
            </p:cNvPr>
            <p:cNvSpPr txBox="1"/>
            <p:nvPr/>
          </p:nvSpPr>
          <p:spPr>
            <a:xfrm>
              <a:off x="3502149" y="35909"/>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2200"/>
              </a:pPr>
              <a:r>
                <a:rPr lang="en-US" sz="2200" dirty="0">
                  <a:solidFill>
                    <a:schemeClr val="dk1"/>
                  </a:solidFill>
                  <a:latin typeface="Century Gothic"/>
                  <a:ea typeface="Century Gothic"/>
                  <a:cs typeface="Century Gothic"/>
                  <a:sym typeface="Century Gothic"/>
                </a:rPr>
                <a:t> </a:t>
              </a:r>
              <a:r>
                <a:rPr lang="en-US" sz="2400" dirty="0">
                  <a:solidFill>
                    <a:schemeClr val="dk1"/>
                  </a:solidFill>
                  <a:latin typeface="Century Gothic"/>
                  <a:ea typeface="Century Gothic"/>
                  <a:cs typeface="Century Gothic"/>
                  <a:sym typeface="Century Gothic"/>
                </a:rPr>
                <a:t>Model</a:t>
              </a:r>
              <a:endParaRPr lang="en-US" sz="2400" dirty="0">
                <a:solidFill>
                  <a:schemeClr val="dk1"/>
                </a:solidFill>
                <a:ea typeface="Century Gothic"/>
              </a:endParaRPr>
            </a:p>
            <a:p>
              <a:pPr algn="ctr">
                <a:lnSpc>
                  <a:spcPct val="90000"/>
                </a:lnSpc>
                <a:buSzPts val="2200"/>
              </a:pPr>
              <a:r>
                <a:rPr lang="en-US" sz="2400" dirty="0">
                  <a:solidFill>
                    <a:schemeClr val="dk1"/>
                  </a:solidFill>
                  <a:latin typeface="Century Gothic"/>
                  <a:ea typeface="Century Gothic"/>
                  <a:cs typeface="Century Gothic"/>
                  <a:sym typeface="Century Gothic"/>
                </a:rPr>
                <a:t> Building</a:t>
              </a:r>
              <a:endParaRPr sz="2400" dirty="0">
                <a:solidFill>
                  <a:schemeClr val="dk1"/>
                </a:solidFill>
              </a:endParaRPr>
            </a:p>
          </p:txBody>
        </p:sp>
        <p:sp>
          <p:nvSpPr>
            <p:cNvPr id="24" name="Google Shape;101;p16">
              <a:extLst>
                <a:ext uri="{FF2B5EF4-FFF2-40B4-BE49-F238E27FC236}">
                  <a16:creationId xmlns:a16="http://schemas.microsoft.com/office/drawing/2014/main" id="{8B4385E6-B5C5-48D3-8431-92C9B6D2A4A5}"/>
                </a:ext>
              </a:extLst>
            </p:cNvPr>
            <p:cNvSpPr/>
            <p:nvPr/>
          </p:nvSpPr>
          <p:spPr>
            <a:xfrm rot="5400000">
              <a:off x="5763067"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5" name="Google Shape;102;p16">
              <a:extLst>
                <a:ext uri="{FF2B5EF4-FFF2-40B4-BE49-F238E27FC236}">
                  <a16:creationId xmlns:a16="http://schemas.microsoft.com/office/drawing/2014/main" id="{AEAC59B3-B101-44C7-A07B-B166F32061CD}"/>
                </a:ext>
              </a:extLst>
            </p:cNvPr>
            <p:cNvSpPr/>
            <p:nvPr/>
          </p:nvSpPr>
          <p:spPr>
            <a:xfrm>
              <a:off x="6101694"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solidFill>
                    <a:schemeClr val="dk1"/>
                  </a:solidFill>
                  <a:latin typeface="+mn-lt"/>
                </a:rPr>
                <a:t>Feature selection</a:t>
              </a:r>
            </a:p>
          </p:txBody>
        </p:sp>
        <p:sp>
          <p:nvSpPr>
            <p:cNvPr id="27" name="Google Shape;104;p16">
              <a:extLst>
                <a:ext uri="{FF2B5EF4-FFF2-40B4-BE49-F238E27FC236}">
                  <a16:creationId xmlns:a16="http://schemas.microsoft.com/office/drawing/2014/main" id="{FD45B3B0-8740-474D-A9BE-9A6748FEF08B}"/>
                </a:ext>
              </a:extLst>
            </p:cNvPr>
            <p:cNvSpPr/>
            <p:nvPr/>
          </p:nvSpPr>
          <p:spPr>
            <a:xfrm rot="5400000">
              <a:off x="5763067"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8" name="Google Shape;105;p16">
              <a:extLst>
                <a:ext uri="{FF2B5EF4-FFF2-40B4-BE49-F238E27FC236}">
                  <a16:creationId xmlns:a16="http://schemas.microsoft.com/office/drawing/2014/main" id="{5A642909-175A-466E-BBCC-E5F06BB231B2}"/>
                </a:ext>
              </a:extLst>
            </p:cNvPr>
            <p:cNvSpPr/>
            <p:nvPr/>
          </p:nvSpPr>
          <p:spPr>
            <a:xfrm>
              <a:off x="6101694"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9" name="Google Shape;106;p16">
              <a:extLst>
                <a:ext uri="{FF2B5EF4-FFF2-40B4-BE49-F238E27FC236}">
                  <a16:creationId xmlns:a16="http://schemas.microsoft.com/office/drawing/2014/main" id="{59E7E6F5-B898-4E39-8048-7BFBE89557F8}"/>
                </a:ext>
              </a:extLst>
            </p:cNvPr>
            <p:cNvSpPr txBox="1"/>
            <p:nvPr/>
          </p:nvSpPr>
          <p:spPr>
            <a:xfrm>
              <a:off x="6136502" y="1521447"/>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dirty="0">
                  <a:solidFill>
                    <a:schemeClr val="dk1"/>
                  </a:solidFill>
                  <a:latin typeface="+mn-lt"/>
                </a:rPr>
                <a:t>Model testing</a:t>
              </a:r>
              <a:endParaRPr sz="2400" dirty="0">
                <a:solidFill>
                  <a:schemeClr val="dk1"/>
                </a:solidFill>
                <a:latin typeface="+mn-lt"/>
              </a:endParaRPr>
            </a:p>
          </p:txBody>
        </p:sp>
        <p:sp>
          <p:nvSpPr>
            <p:cNvPr id="30" name="Google Shape;107;p16">
              <a:extLst>
                <a:ext uri="{FF2B5EF4-FFF2-40B4-BE49-F238E27FC236}">
                  <a16:creationId xmlns:a16="http://schemas.microsoft.com/office/drawing/2014/main" id="{68B731CA-2088-46A1-AAC2-72B7809ED5A8}"/>
                </a:ext>
              </a:extLst>
            </p:cNvPr>
            <p:cNvSpPr/>
            <p:nvPr/>
          </p:nvSpPr>
          <p:spPr>
            <a:xfrm>
              <a:off x="6136502" y="2914282"/>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dk1"/>
                  </a:solidFill>
                  <a:latin typeface="+mn-lt"/>
                </a:rPr>
                <a:t>  </a:t>
              </a:r>
              <a:r>
                <a:rPr lang="en-US" sz="2400" dirty="0">
                  <a:solidFill>
                    <a:schemeClr val="dk1"/>
                  </a:solidFill>
                  <a:latin typeface="+mn-lt"/>
                </a:rPr>
                <a:t>Evaluation</a:t>
              </a:r>
            </a:p>
          </p:txBody>
        </p:sp>
      </p:grpSp>
    </p:spTree>
    <p:extLst>
      <p:ext uri="{BB962C8B-B14F-4D97-AF65-F5344CB8AC3E}">
        <p14:creationId xmlns:p14="http://schemas.microsoft.com/office/powerpoint/2010/main" val="216518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49B9-3A31-1189-4F44-418FAA90C7B8}"/>
              </a:ext>
            </a:extLst>
          </p:cNvPr>
          <p:cNvSpPr>
            <a:spLocks noGrp="1"/>
          </p:cNvSpPr>
          <p:nvPr>
            <p:ph type="ctrTitle"/>
          </p:nvPr>
        </p:nvSpPr>
        <p:spPr>
          <a:xfrm>
            <a:off x="1154955" y="1447800"/>
            <a:ext cx="9885831" cy="3329581"/>
          </a:xfrm>
        </p:spPr>
        <p:txBody>
          <a:bodyPr/>
          <a:lstStyle/>
          <a:p>
            <a:pPr algn="ctr"/>
            <a:r>
              <a:rPr lang="en-US" dirty="0">
                <a:latin typeface="Agency FB"/>
              </a:rPr>
              <a:t>Implementation Details</a:t>
            </a:r>
          </a:p>
        </p:txBody>
      </p:sp>
    </p:spTree>
    <p:extLst>
      <p:ext uri="{BB962C8B-B14F-4D97-AF65-F5344CB8AC3E}">
        <p14:creationId xmlns:p14="http://schemas.microsoft.com/office/powerpoint/2010/main" val="5003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F34A-ED11-4029-9314-B5D14A3C5DD5}"/>
              </a:ext>
            </a:extLst>
          </p:cNvPr>
          <p:cNvSpPr>
            <a:spLocks noGrp="1"/>
          </p:cNvSpPr>
          <p:nvPr>
            <p:ph type="title"/>
          </p:nvPr>
        </p:nvSpPr>
        <p:spPr/>
        <p:txBody>
          <a:bodyPr/>
          <a:lstStyle/>
          <a:p>
            <a:r>
              <a:rPr lang="en-US" sz="4000" dirty="0">
                <a:latin typeface="Bernard MT Condensed"/>
              </a:rPr>
              <a:t> </a:t>
            </a:r>
            <a:r>
              <a:rPr lang="en-US" sz="4000" dirty="0">
                <a:latin typeface="Agency FB"/>
              </a:rPr>
              <a:t> 1. Data collection and validation</a:t>
            </a:r>
            <a:r>
              <a:rPr lang="en-US" sz="4000" dirty="0">
                <a:latin typeface="Bernard MT Condensed"/>
              </a:rPr>
              <a:t> </a:t>
            </a:r>
          </a:p>
        </p:txBody>
      </p:sp>
      <p:sp>
        <p:nvSpPr>
          <p:cNvPr id="3" name="Content Placeholder 2">
            <a:extLst>
              <a:ext uri="{FF2B5EF4-FFF2-40B4-BE49-F238E27FC236}">
                <a16:creationId xmlns:a16="http://schemas.microsoft.com/office/drawing/2014/main" id="{C3387E16-9E99-4C29-B4B8-B812EA943030}"/>
              </a:ext>
            </a:extLst>
          </p:cNvPr>
          <p:cNvSpPr>
            <a:spLocks noGrp="1"/>
          </p:cNvSpPr>
          <p:nvPr>
            <p:ph idx="1"/>
          </p:nvPr>
        </p:nvSpPr>
        <p:spPr>
          <a:xfrm>
            <a:off x="948704" y="2052918"/>
            <a:ext cx="9101149" cy="4195481"/>
          </a:xfrm>
        </p:spPr>
        <p:txBody>
          <a:bodyPr vert="horz" lIns="91440" tIns="45720" rIns="91440" bIns="45720" rtlCol="0" anchor="t">
            <a:normAutofit/>
          </a:bodyPr>
          <a:lstStyle/>
          <a:p>
            <a:pPr lvl="0">
              <a:buSzPts val="1800"/>
            </a:pPr>
            <a:r>
              <a:rPr lang="en-US" dirty="0"/>
              <a:t>The dataset was given by the ENTRI Elevate team.</a:t>
            </a:r>
            <a:endParaRPr lang="en-US"/>
          </a:p>
          <a:p>
            <a:pPr lvl="0">
              <a:buSzPts val="1800"/>
              <a:buFont typeface="Wingdings 3"/>
              <a:buChar char=""/>
            </a:pPr>
            <a:r>
              <a:rPr lang="en-US" dirty="0"/>
              <a:t>The given data has 10000 rows and 17 columns.</a:t>
            </a:r>
          </a:p>
          <a:p>
            <a:pPr lvl="0">
              <a:buSzPts val="1800"/>
              <a:buFont typeface="Wingdings 3"/>
              <a:buChar char=""/>
            </a:pPr>
            <a:r>
              <a:rPr lang="en-US" dirty="0"/>
              <a:t>Data type of columns – Validating the data type of the columns if wrong, then it was corrected.</a:t>
            </a:r>
          </a:p>
          <a:p>
            <a:pPr lvl="0">
              <a:buSzPts val="1800"/>
              <a:buFont typeface="Wingdings 3"/>
              <a:buChar char=""/>
            </a:pPr>
            <a:r>
              <a:rPr lang="en-US" dirty="0"/>
              <a:t>Null values in columns – Validating the column in the dataset have null values or missing information. </a:t>
            </a:r>
          </a:p>
          <a:p>
            <a:endParaRPr lang="en-US" dirty="0"/>
          </a:p>
        </p:txBody>
      </p:sp>
    </p:spTree>
    <p:extLst>
      <p:ext uri="{BB962C8B-B14F-4D97-AF65-F5344CB8AC3E}">
        <p14:creationId xmlns:p14="http://schemas.microsoft.com/office/powerpoint/2010/main" val="1485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17B-FEBE-4052-AD2B-0CFDB3044FE7}"/>
              </a:ext>
            </a:extLst>
          </p:cNvPr>
          <p:cNvSpPr>
            <a:spLocks noGrp="1"/>
          </p:cNvSpPr>
          <p:nvPr>
            <p:ph type="title"/>
          </p:nvPr>
        </p:nvSpPr>
        <p:spPr/>
        <p:txBody>
          <a:bodyPr/>
          <a:lstStyle/>
          <a:p>
            <a:r>
              <a:rPr lang="en-US" sz="4000" dirty="0">
                <a:latin typeface="Bernard MT Condensed"/>
              </a:rPr>
              <a:t> </a:t>
            </a:r>
            <a:r>
              <a:rPr lang="en-US" sz="4000" dirty="0">
                <a:latin typeface="Agency FB"/>
              </a:rPr>
              <a:t>2. Data Pre-processing</a:t>
            </a:r>
          </a:p>
        </p:txBody>
      </p:sp>
      <p:sp>
        <p:nvSpPr>
          <p:cNvPr id="3" name="Content Placeholder 2">
            <a:extLst>
              <a:ext uri="{FF2B5EF4-FFF2-40B4-BE49-F238E27FC236}">
                <a16:creationId xmlns:a16="http://schemas.microsoft.com/office/drawing/2014/main" id="{A87B80F0-6D59-4A69-A7A5-0D47A4F591F3}"/>
              </a:ext>
            </a:extLst>
          </p:cNvPr>
          <p:cNvSpPr>
            <a:spLocks noGrp="1"/>
          </p:cNvSpPr>
          <p:nvPr>
            <p:ph idx="1"/>
          </p:nvPr>
        </p:nvSpPr>
        <p:spPr>
          <a:xfrm>
            <a:off x="795131" y="1683026"/>
            <a:ext cx="10230678" cy="4181060"/>
          </a:xfrm>
        </p:spPr>
        <p:txBody>
          <a:bodyPr vert="horz" lIns="91440" tIns="45720" rIns="91440" bIns="45720" rtlCol="0" anchor="t">
            <a:normAutofit fontScale="92500" lnSpcReduction="10000"/>
          </a:bodyPr>
          <a:lstStyle/>
          <a:p>
            <a:pPr marL="0" indent="0">
              <a:spcBef>
                <a:spcPts val="0"/>
              </a:spcBef>
              <a:buSzPts val="2400"/>
              <a:buNone/>
            </a:pPr>
            <a:endParaRPr lang="en-US" sz="2800" dirty="0">
              <a:latin typeface="Bernard MT Condensed"/>
            </a:endParaRPr>
          </a:p>
          <a:p>
            <a:pPr lvl="0">
              <a:buSzPts val="1800"/>
            </a:pPr>
            <a:r>
              <a:rPr lang="en-US" dirty="0"/>
              <a:t>Performing EDA to get insights of the data like identifying distribution, outliers etc.</a:t>
            </a:r>
          </a:p>
          <a:p>
            <a:pPr>
              <a:buSzPts val="1800"/>
              <a:buFont typeface="Wingdings 3"/>
              <a:buChar char=""/>
            </a:pPr>
            <a:r>
              <a:rPr lang="en-US" dirty="0"/>
              <a:t>Check any null values present in the dataset. If present then impute or remove those null values. </a:t>
            </a:r>
          </a:p>
          <a:p>
            <a:pPr lvl="0">
              <a:buSzPts val="1800"/>
              <a:buFont typeface="Wingdings 3"/>
              <a:buChar char=""/>
            </a:pPr>
            <a:r>
              <a:rPr lang="en-US" dirty="0"/>
              <a:t>Checking for duplicate values.</a:t>
            </a:r>
          </a:p>
          <a:p>
            <a:pPr lvl="0">
              <a:buSzPts val="1800"/>
              <a:buFont typeface="Wingdings 3"/>
              <a:buChar char=""/>
            </a:pPr>
            <a:r>
              <a:rPr lang="en-US" dirty="0"/>
              <a:t>Removing unnecessary  columns.</a:t>
            </a:r>
          </a:p>
          <a:p>
            <a:pPr>
              <a:buSzPts val="1800"/>
              <a:buFont typeface="Wingdings 3"/>
              <a:buChar char=""/>
            </a:pPr>
            <a:r>
              <a:rPr lang="en-US" dirty="0"/>
              <a:t>Perform several visualization tools like Boxplot, Scatter plot, Count plot and Histogram.</a:t>
            </a:r>
          </a:p>
          <a:p>
            <a:pPr lvl="0">
              <a:buSzPts val="1800"/>
              <a:buFont typeface="Wingdings 3"/>
              <a:buChar char=""/>
            </a:pPr>
            <a:r>
              <a:rPr lang="en-US" dirty="0"/>
              <a:t>Checking the correlation between features and target variables using correlation matrix and heatmap.</a:t>
            </a:r>
          </a:p>
          <a:p>
            <a:pPr lvl="0">
              <a:buSzPts val="1800"/>
              <a:buFont typeface="Wingdings 3"/>
              <a:buChar char=""/>
            </a:pPr>
            <a:r>
              <a:rPr lang="en-US" dirty="0"/>
              <a:t>Perform Standard Scalar to scale down values.</a:t>
            </a:r>
          </a:p>
          <a:p>
            <a:pPr lvl="0">
              <a:buSzPts val="1800"/>
              <a:buFont typeface="Wingdings 3"/>
              <a:buChar char=""/>
            </a:pPr>
            <a:endParaRPr lang="en-US" dirty="0"/>
          </a:p>
          <a:p>
            <a:pPr marL="0" lvl="0" indent="0">
              <a:buSzPts val="1800"/>
              <a:buNone/>
            </a:pPr>
            <a:endParaRPr lang="en-US" dirty="0"/>
          </a:p>
          <a:p>
            <a:pPr marL="0" lvl="0" indent="0">
              <a:buSzPts val="1800"/>
              <a:buNone/>
            </a:pPr>
            <a:endParaRPr lang="en-US" dirty="0"/>
          </a:p>
          <a:p>
            <a:pPr marL="0" lvl="0" indent="0">
              <a:buSzPts val="1800"/>
              <a:buNone/>
            </a:pPr>
            <a:endParaRPr lang="en-US" dirty="0"/>
          </a:p>
          <a:p>
            <a:pPr lvl="0">
              <a:buSzPts val="1800"/>
              <a:buFont typeface="Wingdings 3"/>
              <a:buChar char=""/>
            </a:pPr>
            <a:endParaRPr lang="en-US" dirty="0"/>
          </a:p>
        </p:txBody>
      </p:sp>
    </p:spTree>
    <p:extLst>
      <p:ext uri="{BB962C8B-B14F-4D97-AF65-F5344CB8AC3E}">
        <p14:creationId xmlns:p14="http://schemas.microsoft.com/office/powerpoint/2010/main" val="3247878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598</TotalTime>
  <Words>1544</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Agency FB</vt:lpstr>
      <vt:lpstr>AR CENA</vt:lpstr>
      <vt:lpstr>AR JULIAN</vt:lpstr>
      <vt:lpstr>Arial</vt:lpstr>
      <vt:lpstr>Bahnschrift Light Condensed</vt:lpstr>
      <vt:lpstr>Bernard MT Condensed</vt:lpstr>
      <vt:lpstr>Century Gothic</vt:lpstr>
      <vt:lpstr>Roboto</vt:lpstr>
      <vt:lpstr>Wingdings 3</vt:lpstr>
      <vt:lpstr>Ion</vt:lpstr>
      <vt:lpstr>Predictive Maintenance for industrial machinery Leveraging Machine Learning to Minimize downtime</vt:lpstr>
      <vt:lpstr>Contents</vt:lpstr>
      <vt:lpstr>  Introduction</vt:lpstr>
      <vt:lpstr> Problem Statement </vt:lpstr>
      <vt:lpstr>  Objectives</vt:lpstr>
      <vt:lpstr>   Architecture    </vt:lpstr>
      <vt:lpstr>Implementation Details</vt:lpstr>
      <vt:lpstr>  1. Data collection and validation </vt:lpstr>
      <vt:lpstr> 2. Data Pre-processing</vt:lpstr>
      <vt:lpstr> 3. Model selection</vt:lpstr>
      <vt:lpstr>4. Feature Selection</vt:lpstr>
      <vt:lpstr>   5. Model Training</vt:lpstr>
      <vt:lpstr> 6. Model Evaluation</vt:lpstr>
      <vt:lpstr>Result</vt:lpstr>
      <vt:lpstr>Without using Feature selection and hyperparameter tuning</vt:lpstr>
      <vt:lpstr>Feature Selection Using  Selectkbest</vt:lpstr>
      <vt:lpstr>2. Feature selection using Random forest classifier</vt:lpstr>
      <vt:lpstr>3. Feature selection using SelectFromModel with Lasso (L1 Regularization)</vt:lpstr>
      <vt:lpstr>4. Feature selection using Recursive Feature Elimination (RFE) with Random Forest Classifier</vt:lpstr>
      <vt:lpstr>5.  Feature selection using Variance Threshold</vt:lpstr>
      <vt:lpstr>    Result and Analysis</vt:lpstr>
      <vt:lpstr>   Limitations</vt:lpstr>
      <vt:lpstr>    Conclusion</vt:lpstr>
      <vt:lpstr>    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dc:title>
  <dc:creator>Sree Lakshmi</dc:creator>
  <cp:lastModifiedBy>Sree Lakshmi</cp:lastModifiedBy>
  <cp:revision>462</cp:revision>
  <dcterms:created xsi:type="dcterms:W3CDTF">2024-05-13T02:16:19Z</dcterms:created>
  <dcterms:modified xsi:type="dcterms:W3CDTF">2024-05-23T14:26:49Z</dcterms:modified>
</cp:coreProperties>
</file>