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618CD7-23C1-4286-ADF8-AE77769AE12A}"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305640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18CD7-23C1-4286-ADF8-AE77769AE12A}"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427371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18CD7-23C1-4286-ADF8-AE77769AE12A}"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7E0D3-E2BD-4FBB-A7FD-05562BB1999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57223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18CD7-23C1-4286-ADF8-AE77769AE12A}"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372015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18CD7-23C1-4286-ADF8-AE77769AE12A}"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7E0D3-E2BD-4FBB-A7FD-05562BB1999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6597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18CD7-23C1-4286-ADF8-AE77769AE12A}"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59158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18CD7-23C1-4286-ADF8-AE77769AE12A}"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3240158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18CD7-23C1-4286-ADF8-AE77769AE12A}"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378679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18CD7-23C1-4286-ADF8-AE77769AE12A}"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348900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18CD7-23C1-4286-ADF8-AE77769AE12A}"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304071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618CD7-23C1-4286-ADF8-AE77769AE12A}"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373647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618CD7-23C1-4286-ADF8-AE77769AE12A}" type="datetimeFigureOut">
              <a:rPr lang="en-IN" smtClean="0"/>
              <a:t>26-01-2025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15643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618CD7-23C1-4286-ADF8-AE77769AE12A}" type="datetimeFigureOut">
              <a:rPr lang="en-IN" smtClean="0"/>
              <a:t>26-01-2025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332648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18CD7-23C1-4286-ADF8-AE77769AE12A}" type="datetimeFigureOut">
              <a:rPr lang="en-IN" smtClean="0"/>
              <a:t>26-01-2025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100335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18CD7-23C1-4286-ADF8-AE77769AE12A}"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154727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18CD7-23C1-4286-ADF8-AE77769AE12A}"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7E0D3-E2BD-4FBB-A7FD-05562BB1999C}" type="slidenum">
              <a:rPr lang="en-IN" smtClean="0"/>
              <a:t>‹#›</a:t>
            </a:fld>
            <a:endParaRPr lang="en-IN"/>
          </a:p>
        </p:txBody>
      </p:sp>
    </p:spTree>
    <p:extLst>
      <p:ext uri="{BB962C8B-B14F-4D97-AF65-F5344CB8AC3E}">
        <p14:creationId xmlns:p14="http://schemas.microsoft.com/office/powerpoint/2010/main" val="52183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618CD7-23C1-4286-ADF8-AE77769AE12A}" type="datetimeFigureOut">
              <a:rPr lang="en-IN" smtClean="0"/>
              <a:t>26-01-2025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B7E0D3-E2BD-4FBB-A7FD-05562BB1999C}" type="slidenum">
              <a:rPr lang="en-IN" smtClean="0"/>
              <a:t>‹#›</a:t>
            </a:fld>
            <a:endParaRPr lang="en-IN"/>
          </a:p>
        </p:txBody>
      </p:sp>
    </p:spTree>
    <p:extLst>
      <p:ext uri="{BB962C8B-B14F-4D97-AF65-F5344CB8AC3E}">
        <p14:creationId xmlns:p14="http://schemas.microsoft.com/office/powerpoint/2010/main" val="918787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donnetew/us-holiday-dates-2004-202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C75B-5B40-E7BC-0C6B-6A50217A9527}"/>
              </a:ext>
            </a:extLst>
          </p:cNvPr>
          <p:cNvSpPr>
            <a:spLocks noGrp="1"/>
          </p:cNvSpPr>
          <p:nvPr>
            <p:ph type="ctrTitle"/>
          </p:nvPr>
        </p:nvSpPr>
        <p:spPr/>
        <p:txBody>
          <a:bodyPr/>
          <a:lstStyle/>
          <a:p>
            <a:r>
              <a:rPr lang="en-US"/>
              <a:t>Strategic Analysis </a:t>
            </a:r>
            <a:r>
              <a:rPr lang="en-US" dirty="0"/>
              <a:t>for </a:t>
            </a:r>
            <a:r>
              <a:rPr lang="en-US" dirty="0" err="1"/>
              <a:t>RetailPulse</a:t>
            </a:r>
            <a:r>
              <a:rPr lang="en-US" dirty="0"/>
              <a:t>: Enhancing Sales and Efficiency</a:t>
            </a:r>
            <a:endParaRPr lang="en-IN" dirty="0"/>
          </a:p>
        </p:txBody>
      </p:sp>
      <p:sp>
        <p:nvSpPr>
          <p:cNvPr id="3" name="Subtitle 2">
            <a:extLst>
              <a:ext uri="{FF2B5EF4-FFF2-40B4-BE49-F238E27FC236}">
                <a16:creationId xmlns:a16="http://schemas.microsoft.com/office/drawing/2014/main" id="{220B5B91-93EF-C137-A8E5-C8FFEAD52A43}"/>
              </a:ext>
            </a:extLst>
          </p:cNvPr>
          <p:cNvSpPr>
            <a:spLocks noGrp="1"/>
          </p:cNvSpPr>
          <p:nvPr>
            <p:ph type="subTitle" idx="1"/>
          </p:nvPr>
        </p:nvSpPr>
        <p:spPr>
          <a:xfrm>
            <a:off x="1507067" y="4050836"/>
            <a:ext cx="7766936" cy="1096899"/>
          </a:xfrm>
        </p:spPr>
        <p:txBody>
          <a:bodyPr>
            <a:normAutofit lnSpcReduction="10000"/>
          </a:bodyPr>
          <a:lstStyle/>
          <a:p>
            <a:r>
              <a:rPr lang="en-US" b="1" i="0" dirty="0">
                <a:solidFill>
                  <a:srgbClr val="292A2D"/>
                </a:solidFill>
                <a:effectLst/>
                <a:latin typeface="Roboto" panose="02000000000000000000" pitchFamily="2" charset="0"/>
              </a:rPr>
              <a:t>Data Analyst Take Home [Level 3]</a:t>
            </a:r>
          </a:p>
          <a:p>
            <a:r>
              <a:rPr lang="en-US" b="1" dirty="0">
                <a:solidFill>
                  <a:srgbClr val="292A2D"/>
                </a:solidFill>
                <a:latin typeface="Roboto" panose="02000000000000000000" pitchFamily="2" charset="0"/>
              </a:rPr>
              <a:t>VISHNU MANI DEEP ALA</a:t>
            </a:r>
          </a:p>
          <a:p>
            <a:r>
              <a:rPr lang="en-US" b="1" dirty="0">
                <a:solidFill>
                  <a:srgbClr val="292A2D"/>
                </a:solidFill>
                <a:latin typeface="Roboto" panose="02000000000000000000" pitchFamily="2" charset="0"/>
              </a:rPr>
              <a:t>NUEL Inc.</a:t>
            </a:r>
            <a:endParaRPr lang="en-IN" dirty="0"/>
          </a:p>
        </p:txBody>
      </p:sp>
    </p:spTree>
    <p:extLst>
      <p:ext uri="{BB962C8B-B14F-4D97-AF65-F5344CB8AC3E}">
        <p14:creationId xmlns:p14="http://schemas.microsoft.com/office/powerpoint/2010/main" val="361696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53C788-BFB7-147D-9706-C5EF03027559}"/>
              </a:ext>
            </a:extLst>
          </p:cNvPr>
          <p:cNvPicPr>
            <a:picLocks noGrp="1" noChangeAspect="1"/>
          </p:cNvPicPr>
          <p:nvPr>
            <p:ph idx="1"/>
          </p:nvPr>
        </p:nvPicPr>
        <p:blipFill>
          <a:blip r:embed="rId2"/>
          <a:stretch>
            <a:fillRect/>
          </a:stretch>
        </p:blipFill>
        <p:spPr>
          <a:xfrm>
            <a:off x="0" y="1067645"/>
            <a:ext cx="6309907" cy="3977985"/>
          </a:xfrm>
        </p:spPr>
      </p:pic>
      <p:sp>
        <p:nvSpPr>
          <p:cNvPr id="6" name="TextBox 5">
            <a:extLst>
              <a:ext uri="{FF2B5EF4-FFF2-40B4-BE49-F238E27FC236}">
                <a16:creationId xmlns:a16="http://schemas.microsoft.com/office/drawing/2014/main" id="{7EC34A5D-F7E0-465C-1AA0-DD3D422DE01B}"/>
              </a:ext>
            </a:extLst>
          </p:cNvPr>
          <p:cNvSpPr txBox="1"/>
          <p:nvPr/>
        </p:nvSpPr>
        <p:spPr>
          <a:xfrm>
            <a:off x="6309907" y="376518"/>
            <a:ext cx="3856069" cy="5632311"/>
          </a:xfrm>
          <a:prstGeom prst="rect">
            <a:avLst/>
          </a:prstGeom>
          <a:noFill/>
        </p:spPr>
        <p:txBody>
          <a:bodyPr wrap="square" rtlCol="0">
            <a:spAutoFit/>
          </a:bodyPr>
          <a:lstStyle/>
          <a:p>
            <a:r>
              <a:rPr lang="en-US" dirty="0"/>
              <a:t>Sales are generally higher on holidays</a:t>
            </a:r>
            <a:r>
              <a:rPr lang="en-US" b="1" dirty="0"/>
              <a:t>.</a:t>
            </a:r>
            <a:r>
              <a:rPr lang="en-US" dirty="0"/>
              <a:t> The box plot for holidays is shifted upwards compared to non-holidays, indicating a higher median and overall distribution of sales.</a:t>
            </a:r>
          </a:p>
          <a:p>
            <a:endParaRPr lang="en-US" b="1" dirty="0"/>
          </a:p>
          <a:p>
            <a:r>
              <a:rPr lang="en-US" b="1" dirty="0"/>
              <a:t>Increased consumer spending: </a:t>
            </a:r>
            <a:r>
              <a:rPr lang="en-US" dirty="0"/>
              <a:t>Holidays are often associated with increased consumer spending due to gift-giving, travel, and festive celebrations.</a:t>
            </a:r>
          </a:p>
          <a:p>
            <a:r>
              <a:rPr lang="en-US" b="1" dirty="0"/>
              <a:t>Special promotions: </a:t>
            </a:r>
            <a:r>
              <a:rPr lang="en-US" dirty="0"/>
              <a:t>Businesses often run special promotions and discounts during holidays to attract customers.</a:t>
            </a:r>
          </a:p>
          <a:p>
            <a:r>
              <a:rPr lang="en-US" b="1" dirty="0"/>
              <a:t>Seasonality: </a:t>
            </a:r>
            <a:r>
              <a:rPr lang="en-US" dirty="0"/>
              <a:t>Some businesses may experience natural seasonality, with higher sales during specific holidays or seasons.</a:t>
            </a:r>
            <a:endParaRPr lang="en-IN" dirty="0"/>
          </a:p>
        </p:txBody>
      </p:sp>
    </p:spTree>
    <p:extLst>
      <p:ext uri="{BB962C8B-B14F-4D97-AF65-F5344CB8AC3E}">
        <p14:creationId xmlns:p14="http://schemas.microsoft.com/office/powerpoint/2010/main" val="356551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E09A17-9638-59DC-E760-ED25F57594CF}"/>
              </a:ext>
            </a:extLst>
          </p:cNvPr>
          <p:cNvPicPr>
            <a:picLocks noGrp="1" noChangeAspect="1"/>
          </p:cNvPicPr>
          <p:nvPr>
            <p:ph idx="1"/>
          </p:nvPr>
        </p:nvPicPr>
        <p:blipFill>
          <a:blip r:embed="rId2"/>
          <a:stretch>
            <a:fillRect/>
          </a:stretch>
        </p:blipFill>
        <p:spPr>
          <a:xfrm>
            <a:off x="0" y="1797424"/>
            <a:ext cx="5883150" cy="3711262"/>
          </a:xfrm>
        </p:spPr>
      </p:pic>
      <p:sp>
        <p:nvSpPr>
          <p:cNvPr id="7" name="TextBox 6">
            <a:extLst>
              <a:ext uri="{FF2B5EF4-FFF2-40B4-BE49-F238E27FC236}">
                <a16:creationId xmlns:a16="http://schemas.microsoft.com/office/drawing/2014/main" id="{35D077B6-6F8E-7DBB-0FF4-872477E31963}"/>
              </a:ext>
            </a:extLst>
          </p:cNvPr>
          <p:cNvSpPr txBox="1"/>
          <p:nvPr/>
        </p:nvSpPr>
        <p:spPr>
          <a:xfrm>
            <a:off x="5883150" y="1390897"/>
            <a:ext cx="4049744" cy="4524315"/>
          </a:xfrm>
          <a:prstGeom prst="rect">
            <a:avLst/>
          </a:prstGeom>
          <a:noFill/>
        </p:spPr>
        <p:txBody>
          <a:bodyPr wrap="square" rtlCol="0">
            <a:spAutoFit/>
          </a:bodyPr>
          <a:lstStyle/>
          <a:p>
            <a:r>
              <a:rPr lang="en-US" b="1" dirty="0"/>
              <a:t>Christmas: </a:t>
            </a:r>
            <a:r>
              <a:rPr lang="en-US" dirty="0"/>
              <a:t>The high sales during this period are likely due to gift-giving traditions and increased consumer spending.</a:t>
            </a:r>
          </a:p>
          <a:p>
            <a:r>
              <a:rPr lang="en-US" b="1" dirty="0"/>
              <a:t>Labor Day: </a:t>
            </a:r>
            <a:r>
              <a:rPr lang="en-US" dirty="0"/>
              <a:t>This holiday often coincides with the end of summer and back-to-school shopping, which could contribute to the higher sales.</a:t>
            </a:r>
          </a:p>
          <a:p>
            <a:r>
              <a:rPr lang="en-US" b="1" dirty="0"/>
              <a:t>New Year's Day: </a:t>
            </a:r>
            <a:r>
              <a:rPr lang="en-US" dirty="0"/>
              <a:t>This holiday may see increased sales due to celebrations and resolutions for the new year.</a:t>
            </a:r>
          </a:p>
          <a:p>
            <a:r>
              <a:rPr lang="en-US" b="1" dirty="0"/>
              <a:t>Valentine's Day: </a:t>
            </a:r>
            <a:r>
              <a:rPr lang="en-US" dirty="0"/>
              <a:t>This holiday is associated with gifting and romantic occasions, driving sales in specific product categories.</a:t>
            </a:r>
            <a:endParaRPr lang="en-IN" dirty="0"/>
          </a:p>
        </p:txBody>
      </p:sp>
    </p:spTree>
    <p:extLst>
      <p:ext uri="{BB962C8B-B14F-4D97-AF65-F5344CB8AC3E}">
        <p14:creationId xmlns:p14="http://schemas.microsoft.com/office/powerpoint/2010/main" val="1809272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8520-8DA9-1A04-49FD-8EEE7E36E7B9}"/>
              </a:ext>
            </a:extLst>
          </p:cNvPr>
          <p:cNvSpPr>
            <a:spLocks noGrp="1"/>
          </p:cNvSpPr>
          <p:nvPr>
            <p:ph type="title"/>
          </p:nvPr>
        </p:nvSpPr>
        <p:spPr/>
        <p:txBody>
          <a:bodyPr/>
          <a:lstStyle/>
          <a:p>
            <a:r>
              <a:rPr lang="en-IN" dirty="0"/>
              <a:t>SALES TRENDS</a:t>
            </a:r>
          </a:p>
        </p:txBody>
      </p:sp>
      <p:pic>
        <p:nvPicPr>
          <p:cNvPr id="5" name="Content Placeholder 4">
            <a:extLst>
              <a:ext uri="{FF2B5EF4-FFF2-40B4-BE49-F238E27FC236}">
                <a16:creationId xmlns:a16="http://schemas.microsoft.com/office/drawing/2014/main" id="{6CFF08F2-5CF4-0F32-08B5-6EEB7F5FCC01}"/>
              </a:ext>
            </a:extLst>
          </p:cNvPr>
          <p:cNvPicPr>
            <a:picLocks noGrp="1" noChangeAspect="1"/>
          </p:cNvPicPr>
          <p:nvPr>
            <p:ph idx="1"/>
          </p:nvPr>
        </p:nvPicPr>
        <p:blipFill>
          <a:blip r:embed="rId2"/>
          <a:stretch>
            <a:fillRect/>
          </a:stretch>
        </p:blipFill>
        <p:spPr>
          <a:xfrm>
            <a:off x="98540" y="1930400"/>
            <a:ext cx="5190636" cy="3551228"/>
          </a:xfrm>
        </p:spPr>
      </p:pic>
      <p:sp>
        <p:nvSpPr>
          <p:cNvPr id="6" name="TextBox 5">
            <a:extLst>
              <a:ext uri="{FF2B5EF4-FFF2-40B4-BE49-F238E27FC236}">
                <a16:creationId xmlns:a16="http://schemas.microsoft.com/office/drawing/2014/main" id="{B70034BB-03C2-81E2-A41C-444C74321796}"/>
              </a:ext>
            </a:extLst>
          </p:cNvPr>
          <p:cNvSpPr txBox="1"/>
          <p:nvPr/>
        </p:nvSpPr>
        <p:spPr>
          <a:xfrm>
            <a:off x="5450305" y="1160690"/>
            <a:ext cx="5577337" cy="48013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January and February:</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These months generally show lower sales compared to the rest of the year. This could be due to seasonal factors, post-holiday spending, or other external influences. </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March to May:</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Sales tend to increase during these months. This could be attributed to factors like the start of the new year, spring season, or promotional activities. </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June to August:</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Sales seem to fluctuate during this period. There might be some seasonality or other factors impacting sales during these months. </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September to November:</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Sales generally show a significant upward trend during these months. This could be due to the holiday season and increased consumer spending. </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December:</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Sales often peak in December, likely due to the holiday season and year-end spending. </a:t>
            </a:r>
          </a:p>
        </p:txBody>
      </p:sp>
    </p:spTree>
    <p:extLst>
      <p:ext uri="{BB962C8B-B14F-4D97-AF65-F5344CB8AC3E}">
        <p14:creationId xmlns:p14="http://schemas.microsoft.com/office/powerpoint/2010/main" val="3627325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B55D-490E-CA74-E9E1-07B8F857D34B}"/>
              </a:ext>
            </a:extLst>
          </p:cNvPr>
          <p:cNvSpPr>
            <a:spLocks noGrp="1"/>
          </p:cNvSpPr>
          <p:nvPr>
            <p:ph type="title"/>
          </p:nvPr>
        </p:nvSpPr>
        <p:spPr/>
        <p:txBody>
          <a:bodyPr/>
          <a:lstStyle/>
          <a:p>
            <a:r>
              <a:rPr lang="en-IN" dirty="0"/>
              <a:t>SALES PERFORMANCE</a:t>
            </a:r>
          </a:p>
        </p:txBody>
      </p:sp>
      <p:sp>
        <p:nvSpPr>
          <p:cNvPr id="3" name="Content Placeholder 2">
            <a:extLst>
              <a:ext uri="{FF2B5EF4-FFF2-40B4-BE49-F238E27FC236}">
                <a16:creationId xmlns:a16="http://schemas.microsoft.com/office/drawing/2014/main" id="{6D20F841-F4CE-F6BE-E82A-920AB9C28BA9}"/>
              </a:ext>
            </a:extLst>
          </p:cNvPr>
          <p:cNvSpPr>
            <a:spLocks noGrp="1"/>
          </p:cNvSpPr>
          <p:nvPr>
            <p:ph idx="1"/>
          </p:nvPr>
        </p:nvSpPr>
        <p:spPr>
          <a:xfrm>
            <a:off x="677333" y="1792706"/>
            <a:ext cx="8959961" cy="3850106"/>
          </a:xfrm>
        </p:spPr>
        <p:txBody>
          <a:bodyPr/>
          <a:lstStyle/>
          <a:p>
            <a:r>
              <a:rPr lang="en-US" dirty="0"/>
              <a:t>Seasonal Planning: By identifying the seasonal trends in monthly sales, businesses can plan their marketing campaigns, inventory levels, and staffing accordingly. For example, they can increase marketing efforts and stock up on inventory during peak seasons like September to December.</a:t>
            </a:r>
          </a:p>
          <a:p>
            <a:r>
              <a:rPr lang="en-US" dirty="0"/>
              <a:t>Addressing Low Months: Analyzing the reasons for lower sales in January and February can help businesses implement strategies to mitigate the impact. This could involve targeted promotions, special offers, or introducing new products to attract customers.</a:t>
            </a:r>
          </a:p>
          <a:p>
            <a:r>
              <a:rPr lang="en-US" dirty="0"/>
              <a:t>Capitalizing on Peak Months: Businesses should capitalize on the increased sales during peak months by maximizing their marketing efforts, optimizing inventory levels, and ensuring efficient customer service.</a:t>
            </a:r>
            <a:endParaRPr lang="en-IN" dirty="0"/>
          </a:p>
        </p:txBody>
      </p:sp>
    </p:spTree>
    <p:extLst>
      <p:ext uri="{BB962C8B-B14F-4D97-AF65-F5344CB8AC3E}">
        <p14:creationId xmlns:p14="http://schemas.microsoft.com/office/powerpoint/2010/main" val="288551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5D4D-A28A-8D58-9B71-6139A32576FA}"/>
              </a:ext>
            </a:extLst>
          </p:cNvPr>
          <p:cNvSpPr>
            <a:spLocks noGrp="1"/>
          </p:cNvSpPr>
          <p:nvPr>
            <p:ph type="title"/>
          </p:nvPr>
        </p:nvSpPr>
        <p:spPr/>
        <p:txBody>
          <a:bodyPr/>
          <a:lstStyle/>
          <a:p>
            <a:r>
              <a:rPr lang="en-IN" dirty="0"/>
              <a:t>STRATEGIES TO IMPROVE BUSINESS</a:t>
            </a:r>
          </a:p>
        </p:txBody>
      </p:sp>
      <p:sp>
        <p:nvSpPr>
          <p:cNvPr id="3" name="Content Placeholder 2">
            <a:extLst>
              <a:ext uri="{FF2B5EF4-FFF2-40B4-BE49-F238E27FC236}">
                <a16:creationId xmlns:a16="http://schemas.microsoft.com/office/drawing/2014/main" id="{04305184-A851-3ED0-0E7B-AA6DB8BFF6FE}"/>
              </a:ext>
            </a:extLst>
          </p:cNvPr>
          <p:cNvSpPr>
            <a:spLocks noGrp="1"/>
          </p:cNvSpPr>
          <p:nvPr>
            <p:ph idx="1"/>
          </p:nvPr>
        </p:nvSpPr>
        <p:spPr>
          <a:xfrm>
            <a:off x="677334" y="1488613"/>
            <a:ext cx="8596668" cy="5042816"/>
          </a:xfrm>
        </p:spPr>
        <p:txBody>
          <a:bodyPr>
            <a:normAutofit fontScale="70000" lnSpcReduction="20000"/>
          </a:bodyPr>
          <a:lstStyle/>
          <a:p>
            <a:r>
              <a:rPr lang="en-US" b="1" dirty="0"/>
              <a:t>1. Leverage Seasonal Trends:</a:t>
            </a:r>
            <a:endParaRPr lang="en-US" dirty="0"/>
          </a:p>
          <a:p>
            <a:pPr>
              <a:buFont typeface="Arial" panose="020B0604020202020204" pitchFamily="34" charset="0"/>
              <a:buChar char="•"/>
            </a:pPr>
            <a:r>
              <a:rPr lang="en-US" b="1" dirty="0"/>
              <a:t>Capitalize on Peak Months (September-December):</a:t>
            </a:r>
            <a:endParaRPr lang="en-US" dirty="0"/>
          </a:p>
          <a:p>
            <a:pPr marL="742950" lvl="1" indent="-285750">
              <a:buFont typeface="Arial" panose="020B0604020202020204" pitchFamily="34" charset="0"/>
              <a:buChar char="•"/>
            </a:pPr>
            <a:r>
              <a:rPr lang="en-US" b="1" dirty="0"/>
              <a:t>Increase Marketing Efforts:</a:t>
            </a:r>
            <a:r>
              <a:rPr lang="en-US" dirty="0"/>
              <a:t> Implement targeted marketing campaigns during these months, such as holiday-themed promotions, email campaigns, and social media advertising.</a:t>
            </a:r>
          </a:p>
          <a:p>
            <a:pPr marL="742950" lvl="1" indent="-285750">
              <a:buFont typeface="Arial" panose="020B0604020202020204" pitchFamily="34" charset="0"/>
              <a:buChar char="•"/>
            </a:pPr>
            <a:r>
              <a:rPr lang="en-US" b="1" dirty="0"/>
              <a:t>Optimize Inventory:</a:t>
            </a:r>
            <a:r>
              <a:rPr lang="en-US" dirty="0"/>
              <a:t> Ensure adequate stock levels for high-demand products during the holiday season to avoid stockouts.</a:t>
            </a:r>
          </a:p>
          <a:p>
            <a:pPr marL="742950" lvl="1" indent="-285750">
              <a:buFont typeface="Arial" panose="020B0604020202020204" pitchFamily="34" charset="0"/>
              <a:buChar char="•"/>
            </a:pPr>
            <a:r>
              <a:rPr lang="en-US" b="1" dirty="0"/>
              <a:t>Staffing Adjustments:</a:t>
            </a:r>
            <a:r>
              <a:rPr lang="en-US" dirty="0"/>
              <a:t> Consider increasing staffing levels to handle increased order volume and customer inquiries during peak months.</a:t>
            </a:r>
          </a:p>
          <a:p>
            <a:pPr>
              <a:buFont typeface="Arial" panose="020B0604020202020204" pitchFamily="34" charset="0"/>
              <a:buChar char="•"/>
            </a:pPr>
            <a:r>
              <a:rPr lang="en-US" b="1" dirty="0"/>
              <a:t>Address Low Months (January-February):</a:t>
            </a:r>
            <a:endParaRPr lang="en-US" dirty="0"/>
          </a:p>
          <a:p>
            <a:pPr marL="742950" lvl="1" indent="-285750">
              <a:buFont typeface="Arial" panose="020B0604020202020204" pitchFamily="34" charset="0"/>
              <a:buChar char="•"/>
            </a:pPr>
            <a:r>
              <a:rPr lang="en-US" b="1" dirty="0"/>
              <a:t>Offer Incentives:</a:t>
            </a:r>
            <a:r>
              <a:rPr lang="en-US" dirty="0"/>
              <a:t> Run promotions, discounts, or loyalty programs to attract customers during these slower months.</a:t>
            </a:r>
          </a:p>
          <a:p>
            <a:pPr marL="742950" lvl="1" indent="-285750">
              <a:buFont typeface="Arial" panose="020B0604020202020204" pitchFamily="34" charset="0"/>
              <a:buChar char="•"/>
            </a:pPr>
            <a:r>
              <a:rPr lang="en-US" b="1" dirty="0"/>
              <a:t>Introduce New Products or Services:</a:t>
            </a:r>
            <a:r>
              <a:rPr lang="en-US" dirty="0"/>
              <a:t> Launch new product lines or services to generate interest and drive sales during the off-season.</a:t>
            </a:r>
          </a:p>
          <a:p>
            <a:pPr marL="742950" lvl="1" indent="-285750">
              <a:buFont typeface="Arial" panose="020B0604020202020204" pitchFamily="34" charset="0"/>
              <a:buChar char="•"/>
            </a:pPr>
            <a:r>
              <a:rPr lang="en-US" b="1" dirty="0"/>
              <a:t>Cross-Selling and Upselling:</a:t>
            </a:r>
            <a:r>
              <a:rPr lang="en-US" dirty="0"/>
              <a:t> Encourage customers to purchase additional products or upgrade their orders during low months.</a:t>
            </a:r>
          </a:p>
          <a:p>
            <a:r>
              <a:rPr lang="en-US" b="1" dirty="0"/>
              <a:t>2. Improve Customer Relationships</a:t>
            </a:r>
            <a:endParaRPr lang="en-US" dirty="0"/>
          </a:p>
          <a:p>
            <a:pPr>
              <a:buFont typeface="Arial" panose="020B0604020202020204" pitchFamily="34" charset="0"/>
              <a:buChar char="•"/>
            </a:pPr>
            <a:r>
              <a:rPr lang="en-US" b="1" dirty="0"/>
              <a:t>Loyalty Programs:</a:t>
            </a:r>
            <a:r>
              <a:rPr lang="en-US" dirty="0"/>
              <a:t> Implement a loyalty program to reward repeat customers and encourage repeat purchases.</a:t>
            </a:r>
          </a:p>
          <a:p>
            <a:pPr>
              <a:buFont typeface="Arial" panose="020B0604020202020204" pitchFamily="34" charset="0"/>
              <a:buChar char="•"/>
            </a:pPr>
            <a:r>
              <a:rPr lang="en-US" b="1" dirty="0"/>
              <a:t>Personalized Marketing:</a:t>
            </a:r>
            <a:r>
              <a:rPr lang="en-US" dirty="0"/>
              <a:t> Use customer data (like purchase history, demographics, and preferences) to personalize marketing messages and offers. This can increase customer engagement and drive sales.</a:t>
            </a:r>
          </a:p>
          <a:p>
            <a:pPr>
              <a:buFont typeface="Arial" panose="020B0604020202020204" pitchFamily="34" charset="0"/>
              <a:buChar char="•"/>
            </a:pPr>
            <a:r>
              <a:rPr lang="en-US" b="1" dirty="0"/>
              <a:t>Customer Service:</a:t>
            </a:r>
            <a:r>
              <a:rPr lang="en-US" dirty="0"/>
              <a:t> Provide excellent customer service to build strong customer relationships and encourage repeat business.</a:t>
            </a:r>
          </a:p>
          <a:p>
            <a:endParaRPr lang="en-IN" dirty="0"/>
          </a:p>
        </p:txBody>
      </p:sp>
    </p:spTree>
    <p:extLst>
      <p:ext uri="{BB962C8B-B14F-4D97-AF65-F5344CB8AC3E}">
        <p14:creationId xmlns:p14="http://schemas.microsoft.com/office/powerpoint/2010/main" val="189878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56D6A-4750-BCB7-71E0-9AA85B4EE4DA}"/>
              </a:ext>
            </a:extLst>
          </p:cNvPr>
          <p:cNvSpPr>
            <a:spLocks noGrp="1"/>
          </p:cNvSpPr>
          <p:nvPr>
            <p:ph idx="1"/>
          </p:nvPr>
        </p:nvSpPr>
        <p:spPr>
          <a:xfrm>
            <a:off x="677333" y="529388"/>
            <a:ext cx="9176529" cy="6051885"/>
          </a:xfrm>
        </p:spPr>
        <p:txBody>
          <a:bodyPr>
            <a:normAutofit fontScale="92500" lnSpcReduction="10000"/>
          </a:bodyPr>
          <a:lstStyle/>
          <a:p>
            <a:r>
              <a:rPr lang="en-US" b="1" dirty="0"/>
              <a:t>3. Analyze Product Performance:</a:t>
            </a:r>
            <a:endParaRPr lang="en-US" dirty="0"/>
          </a:p>
          <a:p>
            <a:pPr>
              <a:buFont typeface="Arial" panose="020B0604020202020204" pitchFamily="34" charset="0"/>
              <a:buChar char="•"/>
            </a:pPr>
            <a:r>
              <a:rPr lang="en-US" b="1" dirty="0"/>
              <a:t>Identify Best-Selling Products:</a:t>
            </a:r>
            <a:r>
              <a:rPr lang="en-US" dirty="0"/>
              <a:t> Analyze sales data to identify the best-selling products during different months and seasons. Focus marketing and inventory efforts on these products.</a:t>
            </a:r>
          </a:p>
          <a:p>
            <a:pPr>
              <a:buFont typeface="Arial" panose="020B0604020202020204" pitchFamily="34" charset="0"/>
              <a:buChar char="•"/>
            </a:pPr>
            <a:r>
              <a:rPr lang="en-US" b="1" dirty="0"/>
              <a:t>Identify Low-Performing Products:</a:t>
            </a:r>
            <a:r>
              <a:rPr lang="en-US" dirty="0"/>
              <a:t> Analyze product sales data to identify underperforming products. Consider discontinuing or modifying these products to improve profitability.</a:t>
            </a:r>
          </a:p>
          <a:p>
            <a:r>
              <a:rPr lang="en-US" b="1" dirty="0"/>
              <a:t>4. Refine Pricing Strategies:</a:t>
            </a:r>
            <a:endParaRPr lang="en-US" dirty="0"/>
          </a:p>
          <a:p>
            <a:pPr>
              <a:buFont typeface="Arial" panose="020B0604020202020204" pitchFamily="34" charset="0"/>
              <a:buChar char="•"/>
            </a:pPr>
            <a:r>
              <a:rPr lang="en-US" b="1" dirty="0"/>
              <a:t>Dynamic Pricing:</a:t>
            </a:r>
            <a:r>
              <a:rPr lang="en-US" dirty="0"/>
              <a:t> Implement dynamic pricing strategies to adjust prices based on demand, seasonality, and competitor pricing.</a:t>
            </a:r>
          </a:p>
          <a:p>
            <a:pPr>
              <a:buFont typeface="Arial" panose="020B0604020202020204" pitchFamily="34" charset="0"/>
              <a:buChar char="•"/>
            </a:pPr>
            <a:r>
              <a:rPr lang="en-US" b="1" dirty="0"/>
              <a:t>Cost Analysis:</a:t>
            </a:r>
            <a:r>
              <a:rPr lang="en-US" dirty="0"/>
              <a:t> Analyze product costs to ensure profitability and optimize pricing strategies.</a:t>
            </a:r>
          </a:p>
          <a:p>
            <a:r>
              <a:rPr lang="en-US" b="1" dirty="0"/>
              <a:t>5. Leverage Data Analytics:</a:t>
            </a:r>
            <a:endParaRPr lang="en-US" dirty="0"/>
          </a:p>
          <a:p>
            <a:pPr>
              <a:buFont typeface="Arial" panose="020B0604020202020204" pitchFamily="34" charset="0"/>
              <a:buChar char="•"/>
            </a:pPr>
            <a:r>
              <a:rPr lang="en-US" b="1" dirty="0"/>
              <a:t>Data-Driven Decision Making:</a:t>
            </a:r>
            <a:r>
              <a:rPr lang="en-US" dirty="0"/>
              <a:t> Utilize data analytics to gain insights into customer behavior, market trends, and sales performance. This data can be used to inform business decisions and improve overall performance.</a:t>
            </a:r>
          </a:p>
          <a:p>
            <a:r>
              <a:rPr lang="en-US" b="1" dirty="0"/>
              <a:t>6. Monitor and Adapt:</a:t>
            </a:r>
            <a:endParaRPr lang="en-US" dirty="0"/>
          </a:p>
          <a:p>
            <a:pPr>
              <a:buFont typeface="Arial" panose="020B0604020202020204" pitchFamily="34" charset="0"/>
              <a:buChar char="•"/>
            </a:pPr>
            <a:r>
              <a:rPr lang="en-US" b="1" dirty="0"/>
              <a:t>Regularly review sales data</a:t>
            </a:r>
            <a:r>
              <a:rPr lang="en-US" dirty="0"/>
              <a:t> to track progress and identify new trends or challenges.</a:t>
            </a:r>
          </a:p>
          <a:p>
            <a:pPr>
              <a:buFont typeface="Arial" panose="020B0604020202020204" pitchFamily="34" charset="0"/>
              <a:buChar char="•"/>
            </a:pPr>
            <a:r>
              <a:rPr lang="en-US" b="1" dirty="0"/>
              <a:t>Continuously monitor and adapt your sales and marketing strategies</a:t>
            </a:r>
            <a:r>
              <a:rPr lang="en-US" dirty="0"/>
              <a:t> based on the insights gained from data analysis.</a:t>
            </a:r>
          </a:p>
          <a:p>
            <a:endParaRPr lang="en-IN" dirty="0"/>
          </a:p>
        </p:txBody>
      </p:sp>
    </p:spTree>
    <p:extLst>
      <p:ext uri="{BB962C8B-B14F-4D97-AF65-F5344CB8AC3E}">
        <p14:creationId xmlns:p14="http://schemas.microsoft.com/office/powerpoint/2010/main" val="2545197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D18D-9E3C-4A51-CFA8-B221F8A2102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9E52169-F1EC-CB8F-7183-AE31B0D51133}"/>
              </a:ext>
            </a:extLst>
          </p:cNvPr>
          <p:cNvSpPr>
            <a:spLocks noGrp="1"/>
          </p:cNvSpPr>
          <p:nvPr>
            <p:ph idx="1"/>
          </p:nvPr>
        </p:nvSpPr>
        <p:spPr/>
        <p:txBody>
          <a:bodyPr/>
          <a:lstStyle/>
          <a:p>
            <a:r>
              <a:rPr lang="en-US" dirty="0"/>
              <a:t>The analysis of monthly revenue growth reveals several key trends. Sales exhibit a clear seasonal pattern, with peak performance typically observed from September to December (Q4) and a dip in revenue during January and February (Q1). This pattern suggests that factors such as holiday shopping and year-end spending likely influence sales activity. Furthermore, 2017 stands out as the year with the highest overall sales performance.</a:t>
            </a:r>
          </a:p>
          <a:p>
            <a:r>
              <a:rPr lang="en-US" dirty="0"/>
              <a:t>By understanding these trends, businesses can proactively adjust their strategies to optimize operations and capitalize on seasonal opportunities. This may involve optimizing inventory levels, adjusting staffing, and implementing targeted marketing campaigns during peak seasons.</a:t>
            </a:r>
          </a:p>
          <a:p>
            <a:endParaRPr lang="en-IN" dirty="0"/>
          </a:p>
        </p:txBody>
      </p:sp>
    </p:spTree>
    <p:extLst>
      <p:ext uri="{BB962C8B-B14F-4D97-AF65-F5344CB8AC3E}">
        <p14:creationId xmlns:p14="http://schemas.microsoft.com/office/powerpoint/2010/main" val="335507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D258-1216-4FB8-DC75-DD142BA8BE95}"/>
              </a:ext>
            </a:extLst>
          </p:cNvPr>
          <p:cNvSpPr>
            <a:spLocks noGrp="1"/>
          </p:cNvSpPr>
          <p:nvPr>
            <p:ph type="title"/>
          </p:nvPr>
        </p:nvSpPr>
        <p:spPr/>
        <p:txBody>
          <a:bodyPr/>
          <a:lstStyle/>
          <a:p>
            <a:r>
              <a:rPr lang="en-IN" dirty="0"/>
              <a:t>About the Dataset</a:t>
            </a:r>
          </a:p>
        </p:txBody>
      </p:sp>
      <p:sp>
        <p:nvSpPr>
          <p:cNvPr id="3" name="Content Placeholder 2">
            <a:extLst>
              <a:ext uri="{FF2B5EF4-FFF2-40B4-BE49-F238E27FC236}">
                <a16:creationId xmlns:a16="http://schemas.microsoft.com/office/drawing/2014/main" id="{1729CD5D-B3F1-DA8A-33E3-D68A885152F1}"/>
              </a:ext>
            </a:extLst>
          </p:cNvPr>
          <p:cNvSpPr>
            <a:spLocks noGrp="1"/>
          </p:cNvSpPr>
          <p:nvPr>
            <p:ph idx="1"/>
          </p:nvPr>
        </p:nvSpPr>
        <p:spPr/>
        <p:txBody>
          <a:bodyPr>
            <a:normAutofit fontScale="92500"/>
          </a:bodyPr>
          <a:lstStyle/>
          <a:p>
            <a:pPr marL="0" indent="0">
              <a:buNone/>
            </a:pPr>
            <a:r>
              <a:rPr lang="en-US" dirty="0"/>
              <a:t>This dataset represents a transactional sales data of a retail company, capturing detailed information about customer orders. It includes 21 columns that provide insights into the sales, shipping, and profitability of various products across different regions in the United States. Key features of the dataset include:</a:t>
            </a:r>
          </a:p>
          <a:p>
            <a:r>
              <a:rPr lang="en-US" dirty="0"/>
              <a:t>Order Details: Contains unique identifiers such as Row ID and Order ID, along with the Order Date, Ship Date, and Ship Mode.</a:t>
            </a:r>
          </a:p>
          <a:p>
            <a:r>
              <a:rPr lang="en-US" dirty="0"/>
              <a:t>Customer Information: Includes Customer ID, Customer Name, and the Segment (e.g., Consumer, Corporate, or Home Office).</a:t>
            </a:r>
          </a:p>
          <a:p>
            <a:r>
              <a:rPr lang="en-US" dirty="0"/>
              <a:t>Geographic Data: Provides the Country, City, Postal Code, and Region.</a:t>
            </a:r>
          </a:p>
          <a:p>
            <a:r>
              <a:rPr lang="en-US" dirty="0"/>
              <a:t>Product Details: Includes Product ID, Category, Sub-Category, and Product Name.</a:t>
            </a:r>
          </a:p>
          <a:p>
            <a:r>
              <a:rPr lang="en-US" dirty="0"/>
              <a:t>Sales Performance Metrics: Tracks Sales, Quantity, Discount, and Profit for each transaction.</a:t>
            </a:r>
            <a:endParaRPr lang="en-IN" dirty="0"/>
          </a:p>
        </p:txBody>
      </p:sp>
    </p:spTree>
    <p:extLst>
      <p:ext uri="{BB962C8B-B14F-4D97-AF65-F5344CB8AC3E}">
        <p14:creationId xmlns:p14="http://schemas.microsoft.com/office/powerpoint/2010/main" val="372529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EACE-27ED-E194-0F3B-8ECD41E4449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4855B08-22F0-14D3-D70C-C230ABDE0DDD}"/>
              </a:ext>
            </a:extLst>
          </p:cNvPr>
          <p:cNvSpPr>
            <a:spLocks noGrp="1"/>
          </p:cNvSpPr>
          <p:nvPr>
            <p:ph idx="1"/>
          </p:nvPr>
        </p:nvSpPr>
        <p:spPr/>
        <p:txBody>
          <a:bodyPr>
            <a:normAutofit/>
          </a:bodyPr>
          <a:lstStyle/>
          <a:p>
            <a:r>
              <a:rPr lang="en-US" dirty="0"/>
              <a:t>The retail company aims to optimize its sales and profitability while improving customer satisfaction and operational efficiency. However, challenges such as uneven regional sales performance, low-profit margins for certain product categories, and delays in shipping impact overall business outcomes.</a:t>
            </a:r>
          </a:p>
          <a:p>
            <a:r>
              <a:rPr lang="en-US" dirty="0"/>
              <a:t>The goal is to analyze this dataset to uncover patterns, trends, and insights, enabling the company to:</a:t>
            </a:r>
          </a:p>
          <a:p>
            <a:pPr>
              <a:buFont typeface="+mj-lt"/>
              <a:buAutoNum type="arabicPeriod"/>
            </a:pPr>
            <a:r>
              <a:rPr lang="en-US" dirty="0"/>
              <a:t>What are the primary factors influencing sales?</a:t>
            </a:r>
          </a:p>
          <a:p>
            <a:pPr>
              <a:buFont typeface="+mj-lt"/>
              <a:buAutoNum type="arabicPeriod"/>
            </a:pPr>
            <a:r>
              <a:rPr lang="en-US" dirty="0"/>
              <a:t>How do customer demographics and behavior vary across locations?</a:t>
            </a:r>
          </a:p>
          <a:p>
            <a:pPr>
              <a:buFont typeface="+mj-lt"/>
              <a:buAutoNum type="arabicPeriod"/>
            </a:pPr>
            <a:r>
              <a:rPr lang="en-US" dirty="0"/>
              <a:t>How do external factors like weather and holidays impact sales?</a:t>
            </a:r>
            <a:endParaRPr lang="en-IN" dirty="0"/>
          </a:p>
        </p:txBody>
      </p:sp>
    </p:spTree>
    <p:extLst>
      <p:ext uri="{BB962C8B-B14F-4D97-AF65-F5344CB8AC3E}">
        <p14:creationId xmlns:p14="http://schemas.microsoft.com/office/powerpoint/2010/main" val="123495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A332-FFAD-A63F-5970-DAE8A049DD6C}"/>
              </a:ext>
            </a:extLst>
          </p:cNvPr>
          <p:cNvSpPr>
            <a:spLocks noGrp="1"/>
          </p:cNvSpPr>
          <p:nvPr>
            <p:ph type="title"/>
          </p:nvPr>
        </p:nvSpPr>
        <p:spPr/>
        <p:txBody>
          <a:bodyPr/>
          <a:lstStyle/>
          <a:p>
            <a:r>
              <a:rPr lang="en-IN" dirty="0"/>
              <a:t>EXTERNAL DATA</a:t>
            </a:r>
          </a:p>
        </p:txBody>
      </p:sp>
      <p:sp>
        <p:nvSpPr>
          <p:cNvPr id="3" name="Content Placeholder 2">
            <a:extLst>
              <a:ext uri="{FF2B5EF4-FFF2-40B4-BE49-F238E27FC236}">
                <a16:creationId xmlns:a16="http://schemas.microsoft.com/office/drawing/2014/main" id="{F012F449-6E17-FB36-4D36-244BDB990264}"/>
              </a:ext>
            </a:extLst>
          </p:cNvPr>
          <p:cNvSpPr>
            <a:spLocks noGrp="1"/>
          </p:cNvSpPr>
          <p:nvPr>
            <p:ph idx="1"/>
          </p:nvPr>
        </p:nvSpPr>
        <p:spPr>
          <a:xfrm>
            <a:off x="677334" y="2160589"/>
            <a:ext cx="8596668" cy="3891868"/>
          </a:xfrm>
        </p:spPr>
        <p:txBody>
          <a:bodyPr/>
          <a:lstStyle/>
          <a:p>
            <a:r>
              <a:rPr lang="en-US" dirty="0"/>
              <a:t>To enhance the analysis and provide more context, I integrated an external dataset containing a comprehensive list of U.S. holidays from </a:t>
            </a:r>
            <a:r>
              <a:rPr lang="en-US" b="1" dirty="0"/>
              <a:t>2004 to 2021</a:t>
            </a:r>
            <a:r>
              <a:rPr lang="en-US" dirty="0"/>
              <a:t>. This dataset was sourced from Kaggle: </a:t>
            </a:r>
            <a:r>
              <a:rPr lang="en-US" dirty="0">
                <a:hlinkClick r:id="rId2"/>
              </a:rPr>
              <a:t>U.S. Holiday Dates (2004–2021)</a:t>
            </a:r>
            <a:r>
              <a:rPr lang="en-US" dirty="0"/>
              <a:t>.</a:t>
            </a:r>
          </a:p>
          <a:p>
            <a:r>
              <a:rPr lang="en-US" b="1" dirty="0"/>
              <a:t>Key Features of the Dataset:</a:t>
            </a:r>
          </a:p>
          <a:p>
            <a:pPr>
              <a:buFont typeface="Arial" panose="020B0604020202020204" pitchFamily="34" charset="0"/>
              <a:buChar char="•"/>
            </a:pPr>
            <a:r>
              <a:rPr lang="en-US" b="1" dirty="0"/>
              <a:t>Date</a:t>
            </a:r>
            <a:r>
              <a:rPr lang="en-US" dirty="0"/>
              <a:t>: The specific date of each holiday.</a:t>
            </a:r>
          </a:p>
          <a:p>
            <a:pPr>
              <a:buFont typeface="Arial" panose="020B0604020202020204" pitchFamily="34" charset="0"/>
              <a:buChar char="•"/>
            </a:pPr>
            <a:r>
              <a:rPr lang="en-US" b="1" dirty="0"/>
              <a:t>Holiday Name</a:t>
            </a:r>
            <a:r>
              <a:rPr lang="en-US" dirty="0"/>
              <a:t>: The name of the holiday (e.g., 4th of July, Thanksgiving).</a:t>
            </a:r>
          </a:p>
          <a:p>
            <a:pPr>
              <a:buFont typeface="Arial" panose="020B0604020202020204" pitchFamily="34" charset="0"/>
              <a:buChar char="•"/>
            </a:pPr>
            <a:r>
              <a:rPr lang="en-US" b="1" dirty="0"/>
              <a:t>Weekday</a:t>
            </a:r>
            <a:r>
              <a:rPr lang="en-US" dirty="0"/>
              <a:t>: The day of the week for each holiday.</a:t>
            </a:r>
          </a:p>
          <a:p>
            <a:pPr>
              <a:buFont typeface="Arial" panose="020B0604020202020204" pitchFamily="34" charset="0"/>
              <a:buChar char="•"/>
            </a:pPr>
            <a:r>
              <a:rPr lang="en-US" b="1" dirty="0"/>
              <a:t>Month/Day/Year</a:t>
            </a:r>
            <a:r>
              <a:rPr lang="en-US" dirty="0"/>
              <a:t>: Provides individual breakdowns of the date components.</a:t>
            </a:r>
          </a:p>
          <a:p>
            <a:endParaRPr lang="en-IN" dirty="0"/>
          </a:p>
        </p:txBody>
      </p:sp>
    </p:spTree>
    <p:extLst>
      <p:ext uri="{BB962C8B-B14F-4D97-AF65-F5344CB8AC3E}">
        <p14:creationId xmlns:p14="http://schemas.microsoft.com/office/powerpoint/2010/main" val="214329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70DD-0B7C-13EF-8130-53648686398C}"/>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52F1A44B-4179-2D53-E11D-ED6B43E5F036}"/>
              </a:ext>
            </a:extLst>
          </p:cNvPr>
          <p:cNvSpPr>
            <a:spLocks noGrp="1"/>
          </p:cNvSpPr>
          <p:nvPr>
            <p:ph idx="1"/>
          </p:nvPr>
        </p:nvSpPr>
        <p:spPr>
          <a:xfrm>
            <a:off x="677334" y="1930401"/>
            <a:ext cx="8596668" cy="4110962"/>
          </a:xfrm>
        </p:spPr>
        <p:txBody>
          <a:bodyPr>
            <a:normAutofit lnSpcReduction="10000"/>
          </a:bodyPr>
          <a:lstStyle/>
          <a:p>
            <a:pPr marL="0" indent="0">
              <a:buNone/>
            </a:pPr>
            <a:r>
              <a:rPr lang="en-US" dirty="0"/>
              <a:t>To enhance the analysis and focus on the most relevant time frame, I performed the following steps:</a:t>
            </a:r>
          </a:p>
          <a:p>
            <a:r>
              <a:rPr lang="en-US" dirty="0"/>
              <a:t>Filtered Holiday Data: Extracted holidays from the original dataset for the years 2014 to 2018, narrowing down the records from the original range of 2004 to 2021.</a:t>
            </a:r>
          </a:p>
          <a:p>
            <a:r>
              <a:rPr lang="en-US" dirty="0"/>
              <a:t>Integration with Transaction Data: Merged the holiday dataset with the transactional dataset using the Order Date column. This integration allowed each transaction to be associated with a corresponding holiday, if applicable.</a:t>
            </a:r>
          </a:p>
          <a:p>
            <a:r>
              <a:rPr lang="en-US" dirty="0"/>
              <a:t>Creation of the Holiday Column: Added a new column, Holiday, to the transactional dataset.</a:t>
            </a:r>
          </a:p>
          <a:p>
            <a:r>
              <a:rPr lang="en-US" dirty="0"/>
              <a:t>If a transaction occurred on a holiday, the column was populated with the name of the holiday (e.g., "4th of July").For non-holiday dates, the column was filled with "No Holiday</a:t>
            </a:r>
            <a:endParaRPr lang="en-IN" dirty="0"/>
          </a:p>
        </p:txBody>
      </p:sp>
    </p:spTree>
    <p:extLst>
      <p:ext uri="{BB962C8B-B14F-4D97-AF65-F5344CB8AC3E}">
        <p14:creationId xmlns:p14="http://schemas.microsoft.com/office/powerpoint/2010/main" val="13508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20CF-3C10-CF22-22BC-62E1243A13D8}"/>
              </a:ext>
            </a:extLst>
          </p:cNvPr>
          <p:cNvSpPr>
            <a:spLocks noGrp="1"/>
          </p:cNvSpPr>
          <p:nvPr>
            <p:ph type="title"/>
          </p:nvPr>
        </p:nvSpPr>
        <p:spPr/>
        <p:txBody>
          <a:bodyPr/>
          <a:lstStyle/>
          <a:p>
            <a:r>
              <a:rPr lang="en-IN" dirty="0"/>
              <a:t>EXPLORATORY DATA ANALYSIS</a:t>
            </a:r>
          </a:p>
        </p:txBody>
      </p:sp>
      <p:pic>
        <p:nvPicPr>
          <p:cNvPr id="9" name="Content Placeholder 8">
            <a:extLst>
              <a:ext uri="{FF2B5EF4-FFF2-40B4-BE49-F238E27FC236}">
                <a16:creationId xmlns:a16="http://schemas.microsoft.com/office/drawing/2014/main" id="{CBCD870D-ED17-AA0C-5635-47237374D88C}"/>
              </a:ext>
            </a:extLst>
          </p:cNvPr>
          <p:cNvPicPr>
            <a:picLocks noGrp="1" noChangeAspect="1"/>
          </p:cNvPicPr>
          <p:nvPr>
            <p:ph idx="1"/>
          </p:nvPr>
        </p:nvPicPr>
        <p:blipFill>
          <a:blip r:embed="rId2"/>
          <a:stretch>
            <a:fillRect/>
          </a:stretch>
        </p:blipFill>
        <p:spPr>
          <a:xfrm>
            <a:off x="410800" y="1920419"/>
            <a:ext cx="5014395" cy="3665538"/>
          </a:xfrm>
        </p:spPr>
      </p:pic>
      <p:sp>
        <p:nvSpPr>
          <p:cNvPr id="13" name="TextBox 12">
            <a:extLst>
              <a:ext uri="{FF2B5EF4-FFF2-40B4-BE49-F238E27FC236}">
                <a16:creationId xmlns:a16="http://schemas.microsoft.com/office/drawing/2014/main" id="{20AAF3AF-FBDB-985B-D29B-676A365D2532}"/>
              </a:ext>
            </a:extLst>
          </p:cNvPr>
          <p:cNvSpPr txBox="1"/>
          <p:nvPr/>
        </p:nvSpPr>
        <p:spPr>
          <a:xfrm>
            <a:off x="5406852" y="1920419"/>
            <a:ext cx="4429124" cy="397031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Technology:</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This category is a clear revenue driver. It's crucial to maintain and potentially expand the product range in this category. </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Furniture:</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This category also performs well. It's important to continue offering competitive and attractive furniture options. </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Office Supplies: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This category requires closer attention. Analyze the specific products within this category that are selling well and those that are not. Consider strategies to boost sales in this category. </a:t>
            </a:r>
          </a:p>
        </p:txBody>
      </p:sp>
    </p:spTree>
    <p:extLst>
      <p:ext uri="{BB962C8B-B14F-4D97-AF65-F5344CB8AC3E}">
        <p14:creationId xmlns:p14="http://schemas.microsoft.com/office/powerpoint/2010/main" val="385915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50A3-CC97-2B30-D15C-9E0D023126F9}"/>
              </a:ext>
            </a:extLst>
          </p:cNvPr>
          <p:cNvSpPr>
            <a:spLocks noGrp="1"/>
          </p:cNvSpPr>
          <p:nvPr>
            <p:ph type="title"/>
          </p:nvPr>
        </p:nvSpPr>
        <p:spPr/>
        <p:txBody>
          <a:bodyPr/>
          <a:lstStyle/>
          <a:p>
            <a:r>
              <a:rPr lang="en-IN" dirty="0"/>
              <a:t>CUSTOMER SEGMENTATION</a:t>
            </a:r>
          </a:p>
        </p:txBody>
      </p:sp>
      <p:pic>
        <p:nvPicPr>
          <p:cNvPr id="5" name="Content Placeholder 4">
            <a:extLst>
              <a:ext uri="{FF2B5EF4-FFF2-40B4-BE49-F238E27FC236}">
                <a16:creationId xmlns:a16="http://schemas.microsoft.com/office/drawing/2014/main" id="{804AE7F0-7700-059C-2E90-792EDE9F4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410" y="2200275"/>
            <a:ext cx="4595258" cy="3286735"/>
          </a:xfrm>
        </p:spPr>
      </p:pic>
      <p:sp>
        <p:nvSpPr>
          <p:cNvPr id="6" name="TextBox 5">
            <a:extLst>
              <a:ext uri="{FF2B5EF4-FFF2-40B4-BE49-F238E27FC236}">
                <a16:creationId xmlns:a16="http://schemas.microsoft.com/office/drawing/2014/main" id="{9E003282-0204-F3D3-833B-E343C79ABA0D}"/>
              </a:ext>
            </a:extLst>
          </p:cNvPr>
          <p:cNvSpPr txBox="1"/>
          <p:nvPr/>
        </p:nvSpPr>
        <p:spPr>
          <a:xfrm>
            <a:off x="5229225" y="1500187"/>
            <a:ext cx="4471987"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Generally, average spend increases with repeat purchases. This suggests that loyal customers tend to spend more per transaction.</a:t>
            </a:r>
          </a:p>
          <a:p>
            <a:pPr marL="285750" indent="-285750">
              <a:buFont typeface="Arial" panose="020B0604020202020204" pitchFamily="34" charset="0"/>
              <a:buChar char="•"/>
            </a:pPr>
            <a:r>
              <a:rPr lang="en-US" sz="1600" dirty="0"/>
              <a:t>Customers with 1-3 repeat purchases have lower average spend. This group might be exploring the brand or still building loyalty.</a:t>
            </a:r>
          </a:p>
          <a:p>
            <a:pPr marL="285750" indent="-285750">
              <a:buFont typeface="Arial" panose="020B0604020202020204" pitchFamily="34" charset="0"/>
              <a:buChar char="•"/>
            </a:pPr>
            <a:r>
              <a:rPr lang="en-US" sz="1600" dirty="0"/>
              <a:t>The average spend peaks around 6-8 repeat purchases. This indicates a sweet spot where customers are frequent and valuable.</a:t>
            </a:r>
          </a:p>
          <a:p>
            <a:pPr marL="285750" indent="-285750">
              <a:buFont typeface="Arial" panose="020B0604020202020204" pitchFamily="34" charset="0"/>
              <a:buChar char="•"/>
            </a:pPr>
            <a:r>
              <a:rPr lang="en-US" sz="1600" dirty="0"/>
              <a:t>Average spend drops slightly after 8 repeat purchases. This could be due to factors like customer churn or a shift to lower-priced products.</a:t>
            </a:r>
          </a:p>
          <a:p>
            <a:pPr marL="285750" indent="-285750">
              <a:buFont typeface="Arial" panose="020B0604020202020204" pitchFamily="34" charset="0"/>
              <a:buChar char="•"/>
            </a:pPr>
            <a:r>
              <a:rPr lang="en-US" sz="1600" dirty="0"/>
              <a:t>There's a significant drop in average spend for customers with 13-17 repeat purchases. This warrants further investigation to understand the reasons.</a:t>
            </a:r>
          </a:p>
          <a:p>
            <a:endParaRPr lang="en-IN" sz="1600" dirty="0"/>
          </a:p>
        </p:txBody>
      </p:sp>
    </p:spTree>
    <p:extLst>
      <p:ext uri="{BB962C8B-B14F-4D97-AF65-F5344CB8AC3E}">
        <p14:creationId xmlns:p14="http://schemas.microsoft.com/office/powerpoint/2010/main" val="180077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B253AE-A004-E8F8-7016-ABD765996B00}"/>
              </a:ext>
            </a:extLst>
          </p:cNvPr>
          <p:cNvPicPr>
            <a:picLocks noGrp="1" noChangeAspect="1"/>
          </p:cNvPicPr>
          <p:nvPr>
            <p:ph idx="1"/>
          </p:nvPr>
        </p:nvPicPr>
        <p:blipFill>
          <a:blip r:embed="rId2"/>
          <a:stretch>
            <a:fillRect/>
          </a:stretch>
        </p:blipFill>
        <p:spPr>
          <a:xfrm>
            <a:off x="288891" y="1062785"/>
            <a:ext cx="5235394" cy="4732430"/>
          </a:xfrm>
        </p:spPr>
      </p:pic>
      <p:sp>
        <p:nvSpPr>
          <p:cNvPr id="6" name="TextBox 5">
            <a:extLst>
              <a:ext uri="{FF2B5EF4-FFF2-40B4-BE49-F238E27FC236}">
                <a16:creationId xmlns:a16="http://schemas.microsoft.com/office/drawing/2014/main" id="{8C33972B-A057-6E61-CACB-9265E0962B38}"/>
              </a:ext>
            </a:extLst>
          </p:cNvPr>
          <p:cNvSpPr txBox="1"/>
          <p:nvPr/>
        </p:nvSpPr>
        <p:spPr>
          <a:xfrm>
            <a:off x="5276538" y="613080"/>
            <a:ext cx="4320849" cy="5909310"/>
          </a:xfrm>
          <a:prstGeom prst="rect">
            <a:avLst/>
          </a:prstGeom>
          <a:noFill/>
        </p:spPr>
        <p:txBody>
          <a:bodyPr wrap="square" rtlCol="0">
            <a:spAutoFit/>
          </a:bodyPr>
          <a:lstStyle/>
          <a:p>
            <a:r>
              <a:rPr lang="en-US" b="1" dirty="0"/>
              <a:t>Low: </a:t>
            </a:r>
            <a:r>
              <a:rPr lang="en-US" dirty="0"/>
              <a:t>This segment represents a large portion of your customer base. It's crucial to analyze the characteristics of this segment to understand their needs and preferences. Consider strategies to upsell or cross-sell to this segment to increase their average order value.</a:t>
            </a:r>
          </a:p>
          <a:p>
            <a:r>
              <a:rPr lang="en-US" b="1" dirty="0"/>
              <a:t>Frequent Buyers: </a:t>
            </a:r>
            <a:r>
              <a:rPr lang="en-US" dirty="0"/>
              <a:t>This segment is highly valuable due to their repeat purchases. Focus on retention strategies to keep these customers engaged and coming back for more. Analyze their purchase history to identify their preferred products and tailor marketing efforts accordingly.</a:t>
            </a:r>
          </a:p>
          <a:p>
            <a:r>
              <a:rPr lang="en-US" b="1" dirty="0"/>
              <a:t>High Spenders: </a:t>
            </a:r>
            <a:r>
              <a:rPr lang="en-US" dirty="0"/>
              <a:t>This segment is driving a significant portion of your revenue. Prioritize their needs and preferences. Consider loyalty programs or exclusive offers to incentivize their continued patronage.</a:t>
            </a:r>
            <a:endParaRPr lang="en-IN" dirty="0"/>
          </a:p>
        </p:txBody>
      </p:sp>
    </p:spTree>
    <p:extLst>
      <p:ext uri="{BB962C8B-B14F-4D97-AF65-F5344CB8AC3E}">
        <p14:creationId xmlns:p14="http://schemas.microsoft.com/office/powerpoint/2010/main" val="423313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913260-56E6-316D-BA84-CB91E36BAF52}"/>
              </a:ext>
            </a:extLst>
          </p:cNvPr>
          <p:cNvPicPr>
            <a:picLocks noGrp="1" noChangeAspect="1"/>
          </p:cNvPicPr>
          <p:nvPr>
            <p:ph idx="1"/>
          </p:nvPr>
        </p:nvPicPr>
        <p:blipFill>
          <a:blip r:embed="rId2"/>
          <a:stretch>
            <a:fillRect/>
          </a:stretch>
        </p:blipFill>
        <p:spPr>
          <a:xfrm>
            <a:off x="0" y="979513"/>
            <a:ext cx="5506278" cy="4023709"/>
          </a:xfrm>
        </p:spPr>
      </p:pic>
      <p:sp>
        <p:nvSpPr>
          <p:cNvPr id="6" name="TextBox 5">
            <a:extLst>
              <a:ext uri="{FF2B5EF4-FFF2-40B4-BE49-F238E27FC236}">
                <a16:creationId xmlns:a16="http://schemas.microsoft.com/office/drawing/2014/main" id="{A1B0429C-56B5-A3D9-E564-D8BEC10ADEF6}"/>
              </a:ext>
            </a:extLst>
          </p:cNvPr>
          <p:cNvSpPr txBox="1"/>
          <p:nvPr/>
        </p:nvSpPr>
        <p:spPr>
          <a:xfrm>
            <a:off x="5506278" y="541866"/>
            <a:ext cx="4555067" cy="577426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Relationship Management (CRM):</a:t>
            </a:r>
            <a:r>
              <a:rPr kumimoji="0" lang="en-US" altLang="en-US" sz="1800" b="0" i="0" u="none" strike="noStrike" cap="none" normalizeH="0" baseline="0" dirty="0">
                <a:ln>
                  <a:noFill/>
                </a:ln>
                <a:solidFill>
                  <a:schemeClr val="tx1"/>
                </a:solidFill>
                <a:effectLst/>
                <a:latin typeface="Arial" panose="020B0604020202020204" pitchFamily="34" charset="0"/>
              </a:rPr>
              <a:t> Implement a CRM system to track customer interactions, preferences, and purchase history. This data can be used to personalize marketing efforts and improve customer satisfaction.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Loyalty Programs:</a:t>
            </a:r>
            <a:r>
              <a:rPr kumimoji="0" lang="en-US" altLang="en-US" sz="1800" b="0" i="0" u="none" strike="noStrike" cap="none" normalizeH="0" baseline="0" dirty="0">
                <a:ln>
                  <a:noFill/>
                </a:ln>
                <a:solidFill>
                  <a:schemeClr val="tx1"/>
                </a:solidFill>
                <a:effectLst/>
                <a:latin typeface="Arial" panose="020B0604020202020204" pitchFamily="34" charset="0"/>
              </a:rPr>
              <a:t> Introduce loyalty programs to incentivize repeat purchases and reward loyal customers.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Targeted Marketing:</a:t>
            </a:r>
            <a:r>
              <a:rPr kumimoji="0" lang="en-US" altLang="en-US" sz="1800" b="0" i="0" u="none" strike="noStrike" cap="none" normalizeH="0" baseline="0" dirty="0">
                <a:ln>
                  <a:noFill/>
                </a:ln>
                <a:solidFill>
                  <a:schemeClr val="tx1"/>
                </a:solidFill>
                <a:effectLst/>
                <a:latin typeface="Arial" panose="020B0604020202020204" pitchFamily="34" charset="0"/>
              </a:rPr>
              <a:t> Utilize data analytics to identify customer segments within each region and tailor marketing campaigns to their specific needs and preferences.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Product Development:</a:t>
            </a:r>
            <a:r>
              <a:rPr kumimoji="0" lang="en-US" altLang="en-US" sz="1800" b="0" i="0" u="none" strike="noStrike" cap="none" normalizeH="0" baseline="0" dirty="0">
                <a:ln>
                  <a:noFill/>
                </a:ln>
                <a:solidFill>
                  <a:schemeClr val="tx1"/>
                </a:solidFill>
                <a:effectLst/>
                <a:latin typeface="Arial" panose="020B0604020202020204" pitchFamily="34" charset="0"/>
              </a:rPr>
              <a:t> Analyze customer feedback and preferences in each region to develop products that are relevant and appealing to the target audience. </a:t>
            </a:r>
          </a:p>
          <a:p>
            <a:endParaRPr lang="en-IN" dirty="0"/>
          </a:p>
        </p:txBody>
      </p:sp>
    </p:spTree>
    <p:extLst>
      <p:ext uri="{BB962C8B-B14F-4D97-AF65-F5344CB8AC3E}">
        <p14:creationId xmlns:p14="http://schemas.microsoft.com/office/powerpoint/2010/main" val="3373045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395</TotalTime>
  <Words>1872</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Roboto</vt:lpstr>
      <vt:lpstr>Trebuchet MS</vt:lpstr>
      <vt:lpstr>Wingdings 3</vt:lpstr>
      <vt:lpstr>Facet</vt:lpstr>
      <vt:lpstr>Strategic Analysis for RetailPulse: Enhancing Sales and Efficiency</vt:lpstr>
      <vt:lpstr>About the Dataset</vt:lpstr>
      <vt:lpstr>PROBLEM STATEMENT</vt:lpstr>
      <vt:lpstr>EXTERNAL DATA</vt:lpstr>
      <vt:lpstr>DATA PRE-PROCESSING</vt:lpstr>
      <vt:lpstr>EXPLORATORY DATA ANALYSIS</vt:lpstr>
      <vt:lpstr>CUSTOMER SEGMENTATION</vt:lpstr>
      <vt:lpstr>PowerPoint Presentation</vt:lpstr>
      <vt:lpstr>PowerPoint Presentation</vt:lpstr>
      <vt:lpstr>PowerPoint Presentation</vt:lpstr>
      <vt:lpstr>PowerPoint Presentation</vt:lpstr>
      <vt:lpstr>SALES TRENDS</vt:lpstr>
      <vt:lpstr>SALES PERFORMANCE</vt:lpstr>
      <vt:lpstr>STRATEGIES TO IMPROVE BUSINESS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Niraj Thakur</dc:creator>
  <cp:lastModifiedBy>Ala, Vishnu Mani Deep</cp:lastModifiedBy>
  <cp:revision>3</cp:revision>
  <dcterms:created xsi:type="dcterms:W3CDTF">2025-01-23T16:01:10Z</dcterms:created>
  <dcterms:modified xsi:type="dcterms:W3CDTF">2025-01-27T05:59:38Z</dcterms:modified>
</cp:coreProperties>
</file>