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0"/>
  </p:notesMasterIdLst>
  <p:sldIdLst>
    <p:sldId id="256" r:id="rId2"/>
    <p:sldId id="257" r:id="rId3"/>
    <p:sldId id="258" r:id="rId4"/>
    <p:sldId id="259" r:id="rId5"/>
    <p:sldId id="270" r:id="rId6"/>
    <p:sldId id="260" r:id="rId7"/>
    <p:sldId id="261" r:id="rId8"/>
    <p:sldId id="262" r:id="rId9"/>
    <p:sldId id="273" r:id="rId10"/>
    <p:sldId id="296" r:id="rId11"/>
    <p:sldId id="264" r:id="rId12"/>
    <p:sldId id="286" r:id="rId13"/>
    <p:sldId id="297" r:id="rId14"/>
    <p:sldId id="266" r:id="rId15"/>
    <p:sldId id="287" r:id="rId16"/>
    <p:sldId id="288" r:id="rId17"/>
    <p:sldId id="280" r:id="rId18"/>
    <p:sldId id="281" r:id="rId19"/>
    <p:sldId id="289" r:id="rId20"/>
    <p:sldId id="290" r:id="rId21"/>
    <p:sldId id="291" r:id="rId22"/>
    <p:sldId id="282" r:id="rId23"/>
    <p:sldId id="292" r:id="rId24"/>
    <p:sldId id="293" r:id="rId25"/>
    <p:sldId id="283" r:id="rId26"/>
    <p:sldId id="294" r:id="rId27"/>
    <p:sldId id="298" r:id="rId28"/>
    <p:sldId id="299" r:id="rId29"/>
    <p:sldId id="300" r:id="rId30"/>
    <p:sldId id="301" r:id="rId31"/>
    <p:sldId id="302" r:id="rId32"/>
    <p:sldId id="295" r:id="rId33"/>
    <p:sldId id="267" r:id="rId34"/>
    <p:sldId id="274" r:id="rId35"/>
    <p:sldId id="278" r:id="rId36"/>
    <p:sldId id="303" r:id="rId37"/>
    <p:sldId id="268"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6" autoAdjust="0"/>
    <p:restoredTop sz="94660"/>
  </p:normalViewPr>
  <p:slideViewPr>
    <p:cSldViewPr snapToGrid="0">
      <p:cViewPr varScale="1">
        <p:scale>
          <a:sx n="70" d="100"/>
          <a:sy n="70"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6/21/2021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2F4040-C638-47DD-81D0-1FC90473B69B}" type="slidenum">
              <a:rPr lang="en-US" smtClean="0"/>
              <a:t>26</a:t>
            </a:fld>
            <a:endParaRPr lang="en-US"/>
          </a:p>
        </p:txBody>
      </p:sp>
    </p:spTree>
    <p:extLst>
      <p:ext uri="{BB962C8B-B14F-4D97-AF65-F5344CB8AC3E}">
        <p14:creationId xmlns:p14="http://schemas.microsoft.com/office/powerpoint/2010/main" val="27544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F4040-C638-47DD-81D0-1FC90473B69B}" type="slidenum">
              <a:rPr lang="en-US" smtClean="0"/>
              <a:t>34</a:t>
            </a:fld>
            <a:endParaRPr lang="en-US"/>
          </a:p>
        </p:txBody>
      </p:sp>
    </p:spTree>
    <p:extLst>
      <p:ext uri="{BB962C8B-B14F-4D97-AF65-F5344CB8AC3E}">
        <p14:creationId xmlns:p14="http://schemas.microsoft.com/office/powerpoint/2010/main" val="2003567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6/21/2021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6/21/2021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6/21/2021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6/21/2021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3"/>
          <p:cNvSpPr txBox="1">
            <a:spLocks noChangeArrowheads="1"/>
          </p:cNvSpPr>
          <p:nvPr/>
        </p:nvSpPr>
        <p:spPr bwMode="auto">
          <a:xfrm>
            <a:off x="2143133" y="3867150"/>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a:solidFill>
                  <a:srgbClr val="681417"/>
                </a:solidFill>
                <a:latin typeface="Times New Roman" panose="02020603050405020304" pitchFamily="18" charset="0"/>
                <a:cs typeface="Times New Roman" panose="02020603050405020304" pitchFamily="18" charset="0"/>
              </a:rPr>
              <a:t>&lt;Name of the Students&gt; </a:t>
            </a:r>
          </a:p>
        </p:txBody>
      </p:sp>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752733" y="1825625"/>
            <a:ext cx="8001000" cy="183197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DEEP </a:t>
            </a:r>
            <a:r>
              <a:rPr lang="en-US" sz="3600" b="1" dirty="0">
                <a:solidFill>
                  <a:schemeClr val="accent2">
                    <a:lumMod val="75000"/>
                  </a:schemeClr>
                </a:solidFill>
                <a:latin typeface="Times New Roman" panose="02020603050405020304" pitchFamily="18" charset="0"/>
                <a:cs typeface="Times New Roman" panose="02020603050405020304" pitchFamily="18" charset="0"/>
              </a:rPr>
              <a:t>LEARNING BASED </a:t>
            </a: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CAT BREED </a:t>
            </a:r>
            <a:r>
              <a:rPr lang="en-US" sz="3600" b="1" dirty="0">
                <a:solidFill>
                  <a:schemeClr val="accent2">
                    <a:lumMod val="75000"/>
                  </a:schemeClr>
                </a:solidFill>
                <a:latin typeface="Times New Roman" panose="02020603050405020304" pitchFamily="18" charset="0"/>
                <a:cs typeface="Times New Roman" panose="02020603050405020304" pitchFamily="18" charset="0"/>
              </a:rPr>
              <a:t>CLASSIFICATION</a:t>
            </a:r>
          </a:p>
        </p:txBody>
      </p:sp>
      <p:sp>
        <p:nvSpPr>
          <p:cNvPr id="19" name="Rounded Rectangle 1"/>
          <p:cNvSpPr>
            <a:spLocks noChangeArrowheads="1"/>
          </p:cNvSpPr>
          <p:nvPr/>
        </p:nvSpPr>
        <p:spPr bwMode="auto">
          <a:xfrm>
            <a:off x="1414470" y="92075"/>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a:t>
            </a:r>
            <a:r>
              <a:rPr lang="en-US" altLang="en-US" sz="2400" b="1" dirty="0" smtClean="0">
                <a:solidFill>
                  <a:schemeClr val="tx1"/>
                </a:solidFill>
                <a:latin typeface="Times New Roman" panose="02020603050405020304" pitchFamily="18" charset="0"/>
                <a:cs typeface="Times New Roman" panose="02020603050405020304" pitchFamily="18" charset="0"/>
              </a:rPr>
              <a:t>Python</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Artificial Intelligence</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691BA666-3D94-41B6-BDDB-B52A51EF2747}"/>
              </a:ext>
            </a:extLst>
          </p:cNvPr>
          <p:cNvSpPr>
            <a:spLocks noGrp="1"/>
          </p:cNvSpPr>
          <p:nvPr>
            <p:ph type="title"/>
          </p:nvPr>
        </p:nvSpPr>
        <p:spPr>
          <a:xfrm>
            <a:off x="1514752" y="282916"/>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026090" y="5881830"/>
            <a:ext cx="429904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Block diagram of proposed method</a:t>
            </a:r>
            <a:endParaRPr lang="en-IN"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9" name="Picture 8"/>
          <p:cNvPicPr/>
          <p:nvPr/>
        </p:nvPicPr>
        <p:blipFill>
          <a:blip r:embed="rId3"/>
          <a:stretch>
            <a:fillRect/>
          </a:stretch>
        </p:blipFill>
        <p:spPr>
          <a:xfrm>
            <a:off x="3848669" y="1563806"/>
            <a:ext cx="3757043" cy="3731525"/>
          </a:xfrm>
          <a:prstGeom prst="rect">
            <a:avLst/>
          </a:prstGeom>
        </p:spPr>
      </p:pic>
    </p:spTree>
    <p:extLst>
      <p:ext uri="{BB962C8B-B14F-4D97-AF65-F5344CB8AC3E}">
        <p14:creationId xmlns:p14="http://schemas.microsoft.com/office/powerpoint/2010/main" val="311106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3763" y="485495"/>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10186" y="1460310"/>
            <a:ext cx="9498842" cy="3930556"/>
          </a:xfrm>
        </p:spPr>
        <p:txBody>
          <a:bodyPr>
            <a:noAutofit/>
          </a:bodyPr>
          <a:lstStyle/>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Accurate classification</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Less complexity</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High performance</a:t>
            </a:r>
          </a:p>
          <a:p>
            <a:pPr marL="0" lvl="0" indent="0" algn="just">
              <a:lnSpc>
                <a:spcPct val="150000"/>
              </a:lnSpc>
              <a:spcBef>
                <a:spcPts val="0"/>
              </a:spcBef>
              <a:buNone/>
            </a:pPr>
            <a:endParaRPr lang="en-US" sz="1700" dirty="0">
              <a:solidFill>
                <a:schemeClr val="tx1"/>
              </a:solidFill>
              <a:latin typeface="Times New Roman" panose="02020603050405020304" pitchFamily="18" charset="0"/>
              <a:ea typeface="Calibri" panose="020F0502020204030204" pitchFamily="34"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508" y="306869"/>
            <a:ext cx="8911687" cy="1280890"/>
          </a:xfrm>
        </p:spPr>
        <p:txBody>
          <a:bodyPr>
            <a:normAutofit/>
          </a:bodyPr>
          <a:lstStyle/>
          <a:p>
            <a:r>
              <a:rPr lang="en-US" sz="2800" dirty="0" smtClean="0">
                <a:solidFill>
                  <a:schemeClr val="accent2">
                    <a:lumMod val="50000"/>
                  </a:schemeClr>
                </a:solidFill>
                <a:latin typeface="Times New Roman" panose="02020603050405020304" pitchFamily="18" charset="0"/>
                <a:cs typeface="Times New Roman" panose="02020603050405020304" pitchFamily="18" charset="0"/>
              </a:rPr>
              <a:t>Implementation</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4346" y="1587759"/>
            <a:ext cx="4781972" cy="3777622"/>
          </a:xfrm>
        </p:spPr>
        <p:txBody>
          <a:bodyPr/>
          <a:lstStyle/>
          <a:p>
            <a:r>
              <a:rPr lang="en-US" dirty="0" smtClean="0">
                <a:latin typeface="Times New Roman" panose="02020603050405020304" pitchFamily="18" charset="0"/>
                <a:cs typeface="Times New Roman" panose="02020603050405020304" pitchFamily="18" charset="0"/>
              </a:rPr>
              <a:t>System:                                                                     </a:t>
            </a:r>
          </a:p>
          <a:p>
            <a:pPr lvl="1"/>
            <a:r>
              <a:rPr lang="en-US" dirty="0" smtClean="0">
                <a:latin typeface="Times New Roman" panose="02020603050405020304" pitchFamily="18" charset="0"/>
                <a:cs typeface="Times New Roman" panose="02020603050405020304" pitchFamily="18" charset="0"/>
              </a:rPr>
              <a:t>Takes the data</a:t>
            </a:r>
          </a:p>
          <a:p>
            <a:pPr lvl="1"/>
            <a:r>
              <a:rPr lang="en-US" dirty="0" smtClean="0">
                <a:latin typeface="Times New Roman" panose="02020603050405020304" pitchFamily="18" charset="0"/>
                <a:cs typeface="Times New Roman" panose="02020603050405020304" pitchFamily="18" charset="0"/>
              </a:rPr>
              <a:t>Preprocessing the dataset</a:t>
            </a:r>
          </a:p>
          <a:p>
            <a:pPr lvl="1"/>
            <a:r>
              <a:rPr lang="en-US" dirty="0" smtClean="0">
                <a:latin typeface="Times New Roman" panose="02020603050405020304" pitchFamily="18" charset="0"/>
                <a:cs typeface="Times New Roman" panose="02020603050405020304" pitchFamily="18" charset="0"/>
              </a:rPr>
              <a:t>Training</a:t>
            </a:r>
            <a:endParaRPr lang="en-IN"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5111587" y="1458685"/>
            <a:ext cx="4781972"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User:                                                                     </a:t>
            </a:r>
          </a:p>
          <a:p>
            <a:pPr lvl="1"/>
            <a:r>
              <a:rPr lang="en-US" dirty="0" smtClean="0">
                <a:latin typeface="Times New Roman" panose="02020603050405020304" pitchFamily="18" charset="0"/>
                <a:cs typeface="Times New Roman" panose="02020603050405020304" pitchFamily="18" charset="0"/>
              </a:rPr>
              <a:t>Registration</a:t>
            </a:r>
          </a:p>
          <a:p>
            <a:pPr lvl="1"/>
            <a:r>
              <a:rPr lang="en-US" dirty="0" smtClean="0">
                <a:latin typeface="Times New Roman" panose="02020603050405020304" pitchFamily="18" charset="0"/>
                <a:cs typeface="Times New Roman" panose="02020603050405020304" pitchFamily="18" charset="0"/>
              </a:rPr>
              <a:t>Login into website</a:t>
            </a:r>
          </a:p>
          <a:p>
            <a:pPr lvl="1"/>
            <a:r>
              <a:rPr lang="en-US" dirty="0" smtClean="0">
                <a:latin typeface="Times New Roman" panose="02020603050405020304" pitchFamily="18" charset="0"/>
                <a:cs typeface="Times New Roman" panose="02020603050405020304" pitchFamily="18" charset="0"/>
              </a:rPr>
              <a:t>Cat Breed Classification</a:t>
            </a:r>
          </a:p>
          <a:p>
            <a:pPr lvl="1"/>
            <a:r>
              <a:rPr lang="en-US" dirty="0" smtClean="0">
                <a:latin typeface="Times New Roman" panose="02020603050405020304" pitchFamily="18" charset="0"/>
                <a:cs typeface="Times New Roman" panose="02020603050405020304" pitchFamily="18" charset="0"/>
              </a:rPr>
              <a:t>Logout</a:t>
            </a:r>
            <a:endParaRPr lang="en-IN"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629744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468" y="296563"/>
            <a:ext cx="8911687" cy="1280890"/>
          </a:xfrm>
        </p:spPr>
        <p:txBody>
          <a:bodyPr>
            <a:normAutofit/>
          </a:bodyPr>
          <a:lstStyle/>
          <a:p>
            <a:r>
              <a:rPr lang="en-US" sz="2800" dirty="0" smtClean="0">
                <a:latin typeface="Times New Roman" panose="02020603050405020304" pitchFamily="18" charset="0"/>
                <a:cs typeface="Times New Roman" panose="02020603050405020304" pitchFamily="18" charset="0"/>
              </a:rPr>
              <a:t>Algorithm: </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6537" y="1214651"/>
            <a:ext cx="9143549" cy="4831307"/>
          </a:xfrm>
        </p:spPr>
        <p:txBody>
          <a:bodyPr>
            <a:normAutofit/>
          </a:bodyPr>
          <a:lstStyle/>
          <a:p>
            <a:pPr marL="0" indent="0">
              <a:lnSpc>
                <a:spcPct val="150000"/>
              </a:lnSpc>
              <a:buNone/>
            </a:pPr>
            <a:r>
              <a:rPr lang="en-US" b="1" dirty="0" smtClean="0">
                <a:latin typeface="Times New Roman" panose="02020603050405020304" pitchFamily="18" charset="0"/>
                <a:cs typeface="Times New Roman" panose="02020603050405020304" pitchFamily="18" charset="0"/>
              </a:rPr>
              <a:t>CNN:</a:t>
            </a:r>
            <a:endParaRPr lang="en-US" b="1" dirty="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deep learning, a convolutional neural network (CNN, or ConvNet) is a class of deep neural networks, most commonly applied to </a:t>
            </a:r>
            <a:r>
              <a:rPr lang="en-US" dirty="0" smtClean="0">
                <a:latin typeface="Times New Roman" panose="02020603050405020304" pitchFamily="18" charset="0"/>
                <a:cs typeface="Times New Roman" panose="02020603050405020304" pitchFamily="18" charset="0"/>
              </a:rPr>
              <a:t>analyzing </a:t>
            </a:r>
            <a:r>
              <a:rPr lang="en-US" dirty="0">
                <a:latin typeface="Times New Roman" panose="02020603050405020304" pitchFamily="18" charset="0"/>
                <a:cs typeface="Times New Roman" panose="02020603050405020304" pitchFamily="18" charset="0"/>
              </a:rPr>
              <a:t>visual imagery</a:t>
            </a:r>
            <a:r>
              <a:rPr lang="en-US" dirty="0" smtClean="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A convolutional neural network consists of an input layer, hidden layers and an output layer. In any feed-forward neural network, any middle layers are called hidden because their inputs and outputs are masked by the activation function and final convolution. In a convolutional neural network, the hidden layers include layers that perform convolutions. Typically this includes a layer that does multiplication or other dot product, and its activation function is commonly ReLU. This is followed by other convolution layers such as pooling layers, fully connected layers and normalization layers.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088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r>
              <a:rPr lang="en-US" sz="2400" b="1" dirty="0">
                <a:latin typeface="Times New Roman" panose="02020603050405020304" pitchFamily="18" charset="0"/>
                <a:cs typeface="Times New Roman" panose="02020603050405020304" pitchFamily="18" charset="0"/>
              </a:rPr>
              <a:t>Hardware &amp; Software Requirements: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89052" y="1979731"/>
            <a:ext cx="4656406" cy="4714579"/>
          </a:xfrm>
        </p:spPr>
        <p:txBody>
          <a:bodyPr>
            <a:normAutofit/>
          </a:bodyPr>
          <a:lstStyle/>
          <a:p>
            <a:pPr marL="0" indent="0" algn="just">
              <a:lnSpc>
                <a:spcPct val="150000"/>
              </a:lnSpc>
              <a:spcBef>
                <a:spcPts val="0"/>
              </a:spcBef>
              <a:buNone/>
            </a:pPr>
            <a:r>
              <a:rPr lang="en-US" sz="17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H/W Configuration:</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Processor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I3/Intel Processor</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Hard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Disk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160GB</a:t>
            </a:r>
          </a:p>
          <a:p>
            <a:pPr marL="0" indent="0" algn="just">
              <a:lnSpc>
                <a:spcPct val="150000"/>
              </a:lnSpc>
              <a:spcBef>
                <a:spcPts val="0"/>
              </a:spcBef>
              <a:buNone/>
            </a:pP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RAM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  8Gb</a:t>
            </a:r>
            <a:endPar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C70DF6A-B090-4103-9F76-70F2E53A2FCD}"/>
              </a:ext>
            </a:extLst>
          </p:cNvPr>
          <p:cNvSpPr txBox="1"/>
          <p:nvPr/>
        </p:nvSpPr>
        <p:spPr>
          <a:xfrm>
            <a:off x="5445458" y="1979731"/>
            <a:ext cx="6059606" cy="2446824"/>
          </a:xfrm>
          <a:prstGeom prst="rect">
            <a:avLst/>
          </a:prstGeom>
          <a:noFill/>
        </p:spPr>
        <p:txBody>
          <a:bodyPr wrap="square">
            <a:spAutoFit/>
          </a:bodyPr>
          <a:lstStyle/>
          <a:p>
            <a:pPr algn="just">
              <a:lnSpc>
                <a:spcPct val="150000"/>
              </a:lnSpc>
            </a:pPr>
            <a:r>
              <a:rPr lang="en-US" sz="17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Operating System       :   Windows 7/8/10	.	</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Server side Script       :   HTML, CSS &amp; JS.</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IDE		  </a:t>
            </a:r>
            <a:r>
              <a:rPr lang="en-US" sz="17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   Pycharm.</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Libraries Used            :    Numpy, IO, OS, Flask, keras. </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Technology                 :    Python 3.6+.</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Tree>
    <p:extLst>
      <p:ext uri="{BB962C8B-B14F-4D97-AF65-F5344CB8AC3E}">
        <p14:creationId xmlns:p14="http://schemas.microsoft.com/office/powerpoint/2010/main" val="794213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105" y="288208"/>
            <a:ext cx="8911687" cy="1280890"/>
          </a:xfrm>
        </p:spPr>
        <p:txBody>
          <a:bodyPr>
            <a:normAutofit/>
          </a:bodyPr>
          <a:lstStyle/>
          <a:p>
            <a:r>
              <a:rPr lang="en-US" sz="2800" dirty="0" smtClean="0">
                <a:latin typeface="Times New Roman" panose="02020603050405020304" pitchFamily="18" charset="0"/>
                <a:cs typeface="Times New Roman" panose="02020603050405020304" pitchFamily="18" charset="0"/>
              </a:rPr>
              <a:t>Architecture:</a:t>
            </a:r>
            <a:endParaRPr lang="en-IN" sz="28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7" name="Picture 6"/>
          <p:cNvPicPr/>
          <p:nvPr/>
        </p:nvPicPr>
        <p:blipFill>
          <a:blip r:embed="rId3"/>
          <a:stretch>
            <a:fillRect/>
          </a:stretch>
        </p:blipFill>
        <p:spPr>
          <a:xfrm>
            <a:off x="3230245" y="929322"/>
            <a:ext cx="5731510" cy="4999355"/>
          </a:xfrm>
          <a:prstGeom prst="rect">
            <a:avLst/>
          </a:prstGeom>
        </p:spPr>
      </p:pic>
    </p:spTree>
    <p:extLst>
      <p:ext uri="{BB962C8B-B14F-4D97-AF65-F5344CB8AC3E}">
        <p14:creationId xmlns:p14="http://schemas.microsoft.com/office/powerpoint/2010/main" val="402889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567" y="426913"/>
            <a:ext cx="8911687" cy="1280890"/>
          </a:xfrm>
        </p:spPr>
        <p:txBody>
          <a:bodyPr>
            <a:normAutofit/>
          </a:bodyPr>
          <a:lstStyle/>
          <a:p>
            <a:r>
              <a:rPr lang="en-US" sz="2800" dirty="0" smtClean="0">
                <a:latin typeface="Times New Roman" panose="02020603050405020304" pitchFamily="18" charset="0"/>
                <a:cs typeface="Times New Roman" panose="02020603050405020304" pitchFamily="18" charset="0"/>
              </a:rPr>
              <a:t>Use Case Diagram</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3870" y="1627749"/>
            <a:ext cx="8915400" cy="3777622"/>
          </a:xfrm>
        </p:spPr>
        <p:txBody>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38664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
        <p:nvSpPr>
          <p:cNvPr id="7" name="TextBox 6"/>
          <p:cNvSpPr txBox="1"/>
          <p:nvPr/>
        </p:nvSpPr>
        <p:spPr>
          <a:xfrm>
            <a:off x="4341863" y="5049670"/>
            <a:ext cx="383502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Use Case Diagram</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920621" y="1759125"/>
            <a:ext cx="5931952" cy="2539920"/>
          </a:xfrm>
          <a:prstGeom prst="rect">
            <a:avLst/>
          </a:prstGeom>
          <a:noFill/>
          <a:ln>
            <a:noFill/>
          </a:ln>
        </p:spPr>
      </p:pic>
    </p:spTree>
    <p:extLst>
      <p:ext uri="{BB962C8B-B14F-4D97-AF65-F5344CB8AC3E}">
        <p14:creationId xmlns:p14="http://schemas.microsoft.com/office/powerpoint/2010/main" val="146297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8" y="438000"/>
            <a:ext cx="8911687" cy="1280890"/>
          </a:xfrm>
        </p:spPr>
        <p:txBody>
          <a:bodyPr>
            <a:normAutofit/>
          </a:bodyPr>
          <a:lstStyle/>
          <a:p>
            <a:r>
              <a:rPr lang="en-IN" sz="2800" dirty="0" smtClean="0">
                <a:latin typeface="Times New Roman" panose="02020603050405020304" pitchFamily="18" charset="0"/>
                <a:cs typeface="Times New Roman" panose="02020603050405020304" pitchFamily="18" charset="0"/>
              </a:rPr>
              <a:t>Class Diagram</a:t>
            </a:r>
            <a:endParaRPr lang="en-IN" sz="2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
        <p:nvSpPr>
          <p:cNvPr id="10" name="Content Placeholder 3"/>
          <p:cNvSpPr>
            <a:spLocks noGrp="1"/>
          </p:cNvSpPr>
          <p:nvPr>
            <p:ph idx="1"/>
          </p:nvPr>
        </p:nvSpPr>
        <p:spPr>
          <a:xfrm>
            <a:off x="652559" y="1321041"/>
            <a:ext cx="9924006" cy="2765767"/>
          </a:xfrm>
        </p:spPr>
        <p:txBody>
          <a:bodyPr>
            <a:normAutofit/>
          </a:bodyPr>
          <a:lstStyle/>
          <a:p>
            <a:pPr algn="just">
              <a:lnSpc>
                <a:spcPct val="150000"/>
              </a:lnSpc>
            </a:pPr>
            <a:r>
              <a:rPr lang="en-US" dirty="0" smtClean="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a:p>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895174" y="3952093"/>
            <a:ext cx="5438775" cy="1628775"/>
          </a:xfrm>
          <a:prstGeom prst="rect">
            <a:avLst/>
          </a:prstGeom>
          <a:noFill/>
          <a:ln>
            <a:noFill/>
          </a:ln>
        </p:spPr>
      </p:pic>
    </p:spTree>
    <p:extLst>
      <p:ext uri="{BB962C8B-B14F-4D97-AF65-F5344CB8AC3E}">
        <p14:creationId xmlns:p14="http://schemas.microsoft.com/office/powerpoint/2010/main" val="58521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493" y="418836"/>
            <a:ext cx="8911687" cy="1280890"/>
          </a:xfrm>
        </p:spPr>
        <p:txBody>
          <a:bodyPr>
            <a:normAutofit/>
          </a:bodyPr>
          <a:lstStyle/>
          <a:p>
            <a:r>
              <a:rPr lang="en-US" sz="2800" dirty="0" smtClean="0">
                <a:latin typeface="Times New Roman" panose="02020603050405020304" pitchFamily="18" charset="0"/>
                <a:cs typeface="Times New Roman" panose="02020603050405020304" pitchFamily="18" charset="0"/>
              </a:rPr>
              <a:t>Sequence Diagram</a:t>
            </a:r>
            <a:endParaRPr lang="en-IN" sz="2800" dirty="0">
              <a:latin typeface="Times New Roman" panose="02020603050405020304" pitchFamily="18" charset="0"/>
              <a:cs typeface="Times New Roman" panose="02020603050405020304" pitchFamily="18" charset="0"/>
            </a:endParaRPr>
          </a:p>
        </p:txBody>
      </p:sp>
      <p:sp>
        <p:nvSpPr>
          <p:cNvPr id="5" name="Content Placeholder 3"/>
          <p:cNvSpPr>
            <a:spLocks noGrp="1"/>
          </p:cNvSpPr>
          <p:nvPr>
            <p:ph idx="1"/>
          </p:nvPr>
        </p:nvSpPr>
        <p:spPr>
          <a:xfrm>
            <a:off x="1405994" y="1373465"/>
            <a:ext cx="8915400" cy="4741817"/>
          </a:xfrm>
        </p:spPr>
        <p:txBody>
          <a:bodyPr/>
          <a:lstStyle/>
          <a:p>
            <a:pPr algn="just">
              <a:lnSpc>
                <a:spcPct val="150000"/>
              </a:lnSpc>
            </a:pPr>
            <a:r>
              <a:rPr lang="en-US" dirty="0" smtClean="0">
                <a:latin typeface="Times New Roman" pitchFamily="18" charset="0"/>
                <a:cs typeface="Times New Roman"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p>
          <a:p>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33022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1468322" y="1471717"/>
            <a:ext cx="9163646" cy="4271554"/>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p>
          <a:p>
            <a:r>
              <a:rPr lang="en-US" sz="2000" dirty="0" smtClean="0">
                <a:latin typeface="Times New Roman" panose="02020603050405020304" pitchFamily="18" charset="0"/>
                <a:cs typeface="Times New Roman" panose="02020603050405020304" pitchFamily="18" charset="0"/>
              </a:rPr>
              <a:t>Literature review</a:t>
            </a:r>
          </a:p>
          <a:p>
            <a:r>
              <a:rPr lang="en-US" sz="2000" dirty="0" smtClean="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Drawbacks</a:t>
            </a:r>
          </a:p>
          <a:p>
            <a:r>
              <a:rPr lang="en-US" sz="2000" dirty="0" smtClean="0">
                <a:latin typeface="Times New Roman" panose="02020603050405020304" pitchFamily="18" charset="0"/>
                <a:cs typeface="Times New Roman" panose="02020603050405020304" pitchFamily="18" charset="0"/>
              </a:rPr>
              <a:t>Proposed method				</a:t>
            </a: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Implementation</a:t>
            </a:r>
          </a:p>
          <a:p>
            <a:r>
              <a:rPr lang="en-US" sz="2000" dirty="0" smtClean="0">
                <a:latin typeface="Times New Roman" panose="02020603050405020304" pitchFamily="18" charset="0"/>
                <a:cs typeface="Times New Roman" panose="02020603050405020304" pitchFamily="18" charset="0"/>
              </a:rPr>
              <a:t>Algorithms</a:t>
            </a:r>
          </a:p>
          <a:p>
            <a:r>
              <a:rPr lang="en-US" sz="2000" dirty="0" smtClean="0">
                <a:latin typeface="Times New Roman" panose="02020603050405020304" pitchFamily="18" charset="0"/>
                <a:cs typeface="Times New Roman" panose="02020603050405020304" pitchFamily="18" charset="0"/>
              </a:rPr>
              <a:t>Hardware and Software Requirements</a:t>
            </a:r>
          </a:p>
          <a:p>
            <a:r>
              <a:rPr lang="en-US" sz="2000" dirty="0" smtClean="0">
                <a:latin typeface="Times New Roman" panose="02020603050405020304" pitchFamily="18" charset="0"/>
                <a:cs typeface="Times New Roman" panose="02020603050405020304" pitchFamily="18" charset="0"/>
              </a:rPr>
              <a:t>Architecture</a:t>
            </a:r>
          </a:p>
          <a:p>
            <a:r>
              <a:rPr lang="en-US" sz="2000" dirty="0" smtClean="0">
                <a:latin typeface="Times New Roman" panose="02020603050405020304" pitchFamily="18" charset="0"/>
                <a:cs typeface="Times New Roman" panose="02020603050405020304" pitchFamily="18" charset="0"/>
              </a:rPr>
              <a:t>UML diagrams</a:t>
            </a:r>
          </a:p>
          <a:p>
            <a:r>
              <a:rPr lang="en-US" sz="2000" dirty="0" smtClean="0">
                <a:latin typeface="Times New Roman" panose="02020603050405020304" pitchFamily="18" charset="0"/>
                <a:cs typeface="Times New Roman" panose="02020603050405020304" pitchFamily="18" charset="0"/>
              </a:rPr>
              <a:t>Results</a:t>
            </a:r>
          </a:p>
          <a:p>
            <a:r>
              <a:rPr lang="en-US" sz="2000" dirty="0" smtClean="0">
                <a:latin typeface="Times New Roman" panose="02020603050405020304" pitchFamily="18" charset="0"/>
                <a:cs typeface="Times New Roman" panose="02020603050405020304" pitchFamily="18" charset="0"/>
              </a:rPr>
              <a:t>Conclusion</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386262" y="400050"/>
            <a:ext cx="3419475" cy="6057900"/>
          </a:xfrm>
          <a:prstGeom prst="rect">
            <a:avLst/>
          </a:prstGeom>
          <a:noFill/>
          <a:ln>
            <a:noFill/>
          </a:ln>
        </p:spPr>
      </p:pic>
    </p:spTree>
    <p:extLst>
      <p:ext uri="{BB962C8B-B14F-4D97-AF65-F5344CB8AC3E}">
        <p14:creationId xmlns:p14="http://schemas.microsoft.com/office/powerpoint/2010/main" val="1756507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39782" y="474821"/>
            <a:ext cx="8911687" cy="7083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latin typeface="Times New Roman" pitchFamily="18" charset="0"/>
                <a:cs typeface="Times New Roman" pitchFamily="18" charset="0"/>
              </a:rPr>
              <a:t>Collaboration Diagram</a:t>
            </a:r>
            <a:endParaRPr lang="en-US" sz="2800" dirty="0">
              <a:latin typeface="Times New Roman" pitchFamily="18" charset="0"/>
              <a:cs typeface="Times New Roman" pitchFamily="18" charset="0"/>
            </a:endParaRPr>
          </a:p>
        </p:txBody>
      </p:sp>
      <p:sp>
        <p:nvSpPr>
          <p:cNvPr id="5" name="Content Placeholder 3"/>
          <p:cNvSpPr>
            <a:spLocks noGrp="1"/>
          </p:cNvSpPr>
          <p:nvPr>
            <p:ph idx="1"/>
          </p:nvPr>
        </p:nvSpPr>
        <p:spPr>
          <a:xfrm>
            <a:off x="1674812" y="1373465"/>
            <a:ext cx="8915400" cy="4741817"/>
          </a:xfrm>
        </p:spPr>
        <p:txBody>
          <a:bodyPr/>
          <a:lstStyle/>
          <a:p>
            <a:pPr algn="just">
              <a:lnSpc>
                <a:spcPct val="150000"/>
              </a:lnSpc>
            </a:pPr>
            <a:r>
              <a:rPr lang="en-US" dirty="0" smtClean="0">
                <a:latin typeface="Times New Roman" pitchFamily="18" charset="0"/>
                <a:cs typeface="Times New Roman"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 as the collaboration diagram shows the object organization.</a:t>
            </a:r>
          </a:p>
          <a:p>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857095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411940" y="1809892"/>
            <a:ext cx="4901891" cy="3116950"/>
          </a:xfrm>
          <a:prstGeom prst="rect">
            <a:avLst/>
          </a:prstGeom>
          <a:noFill/>
          <a:ln>
            <a:noFill/>
          </a:ln>
        </p:spPr>
      </p:pic>
    </p:spTree>
    <p:extLst>
      <p:ext uri="{BB962C8B-B14F-4D97-AF65-F5344CB8AC3E}">
        <p14:creationId xmlns:p14="http://schemas.microsoft.com/office/powerpoint/2010/main" val="3719044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88919" y="395510"/>
            <a:ext cx="9453743" cy="708301"/>
          </a:xfrm>
        </p:spPr>
        <p:txBody>
          <a:bodyPr>
            <a:normAutofit/>
          </a:bodyPr>
          <a:lstStyle/>
          <a:p>
            <a:r>
              <a:rPr lang="en-US" sz="2800" dirty="0" smtClean="0">
                <a:latin typeface="Times New Roman" pitchFamily="18" charset="0"/>
                <a:cs typeface="Times New Roman" pitchFamily="18" charset="0"/>
              </a:rPr>
              <a:t>Deployment Diagram</a:t>
            </a:r>
            <a:endParaRPr lang="en-US" sz="2800" dirty="0">
              <a:latin typeface="Times New Roman" pitchFamily="18" charset="0"/>
              <a:cs typeface="Times New Roman" pitchFamily="18" charset="0"/>
            </a:endParaRPr>
          </a:p>
        </p:txBody>
      </p:sp>
      <p:sp>
        <p:nvSpPr>
          <p:cNvPr id="5" name="Content Placeholder 3"/>
          <p:cNvSpPr>
            <a:spLocks noGrp="1"/>
          </p:cNvSpPr>
          <p:nvPr>
            <p:ph idx="1"/>
          </p:nvPr>
        </p:nvSpPr>
        <p:spPr>
          <a:xfrm>
            <a:off x="1545227" y="1339487"/>
            <a:ext cx="9597435" cy="5185953"/>
          </a:xfrm>
        </p:spPr>
        <p:txBody>
          <a:bodyPr/>
          <a:lstStyle/>
          <a:p>
            <a:pPr algn="just">
              <a:lnSpc>
                <a:spcPct val="150000"/>
              </a:lnSpc>
            </a:pPr>
            <a:r>
              <a:rPr lang="en-US" dirty="0" smtClean="0">
                <a:latin typeface="Times New Roman" pitchFamily="18" charset="0"/>
                <a:cs typeface="Times New Roman" pitchFamily="18" charset="0"/>
              </a:rPr>
              <a:t>Deployment diagram represents the deployment view of a system. It is related to the component diagram. Because the components are deployed using the deployment diagrams. A deployment diagram consists of nodes. Nodes are nothing but physical hardware used to deploy the application.</a:t>
            </a:r>
          </a:p>
          <a:p>
            <a:endParaRPr lang="en-US" dirty="0"/>
          </a:p>
        </p:txBody>
      </p:sp>
      <p:pic>
        <p:nvPicPr>
          <p:cNvPr id="6" name="Picture 5"/>
          <p:cNvPicPr/>
          <p:nvPr/>
        </p:nvPicPr>
        <p:blipFill>
          <a:blip r:embed="rId2"/>
          <a:srcRect/>
          <a:stretch>
            <a:fillRect/>
          </a:stretch>
        </p:blipFill>
        <p:spPr bwMode="auto">
          <a:xfrm>
            <a:off x="3300549" y="4421232"/>
            <a:ext cx="5577841" cy="1440997"/>
          </a:xfrm>
          <a:prstGeom prst="rect">
            <a:avLst/>
          </a:prstGeom>
          <a:noFill/>
          <a:ln w="9525">
            <a:noFill/>
            <a:miter lim="800000"/>
            <a:headEnd/>
            <a:tailEnd/>
          </a:ln>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318278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8043" y="338360"/>
            <a:ext cx="8565469" cy="708301"/>
          </a:xfrm>
        </p:spPr>
        <p:txBody>
          <a:bodyPr>
            <a:normAutofit/>
          </a:bodyPr>
          <a:lstStyle/>
          <a:p>
            <a:r>
              <a:rPr lang="en-US" sz="2800" dirty="0" smtClean="0">
                <a:latin typeface="Times New Roman" pitchFamily="18" charset="0"/>
                <a:cs typeface="Times New Roman" pitchFamily="18" charset="0"/>
              </a:rPr>
              <a:t>Activity Diagram</a:t>
            </a:r>
            <a:endParaRPr lang="en-US" sz="2800" dirty="0">
              <a:latin typeface="Times New Roman" pitchFamily="18" charset="0"/>
              <a:cs typeface="Times New Roman" pitchFamily="18" charset="0"/>
            </a:endParaRPr>
          </a:p>
        </p:txBody>
      </p:sp>
      <p:sp>
        <p:nvSpPr>
          <p:cNvPr id="5" name="Content Placeholder 3"/>
          <p:cNvSpPr>
            <a:spLocks noGrp="1"/>
          </p:cNvSpPr>
          <p:nvPr>
            <p:ph idx="1"/>
          </p:nvPr>
        </p:nvSpPr>
        <p:spPr>
          <a:xfrm>
            <a:off x="1758043" y="1391739"/>
            <a:ext cx="8813663" cy="4676501"/>
          </a:xfrm>
        </p:spPr>
        <p:txBody>
          <a:bodyPr/>
          <a:lstStyle/>
          <a:p>
            <a:pPr algn="just">
              <a:lnSpc>
                <a:spcPct val="150000"/>
              </a:lnSpc>
            </a:pPr>
            <a:r>
              <a:rPr lang="en-US" dirty="0" smtClean="0">
                <a:latin typeface="Times New Roman" pitchFamily="18" charset="0"/>
                <a:cs typeface="Times New Roman" pitchFamily="18" charset="0"/>
              </a:rPr>
              <a:t>Activity diagrams are graphical representations of workflows of stepwise activities and actions with support for choice, iteration and concurrency. </a:t>
            </a:r>
          </a:p>
          <a:p>
            <a:pPr algn="just">
              <a:lnSpc>
                <a:spcPct val="150000"/>
              </a:lnSpc>
            </a:pPr>
            <a:r>
              <a:rPr lang="en-US" dirty="0" smtClean="0">
                <a:latin typeface="Times New Roman" pitchFamily="18" charset="0"/>
                <a:cs typeface="Times New Roman" pitchFamily="18" charset="0"/>
              </a:rPr>
              <a:t>In the Unified Modeling Language, activity diagrams can be used to describe the business and operational step-by-step workflows of components in a system. </a:t>
            </a:r>
          </a:p>
          <a:p>
            <a:pPr algn="just">
              <a:lnSpc>
                <a:spcPct val="150000"/>
              </a:lnSpc>
            </a:pPr>
            <a:r>
              <a:rPr lang="en-US" dirty="0" smtClean="0">
                <a:latin typeface="Times New Roman" pitchFamily="18" charset="0"/>
                <a:cs typeface="Times New Roman" pitchFamily="18" charset="0"/>
              </a:rPr>
              <a:t>An activity diagram shows the overall flow of control.</a:t>
            </a:r>
          </a:p>
          <a:p>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183540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843337" y="795337"/>
            <a:ext cx="4505325" cy="5267325"/>
          </a:xfrm>
          <a:prstGeom prst="rect">
            <a:avLst/>
          </a:prstGeom>
          <a:noFill/>
          <a:ln>
            <a:noFill/>
          </a:ln>
        </p:spPr>
      </p:pic>
    </p:spTree>
    <p:extLst>
      <p:ext uri="{BB962C8B-B14F-4D97-AF65-F5344CB8AC3E}">
        <p14:creationId xmlns:p14="http://schemas.microsoft.com/office/powerpoint/2010/main" val="75797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stretch>
            <a:fillRect/>
          </a:stretch>
        </p:blipFill>
        <p:spPr>
          <a:xfrm>
            <a:off x="3820516" y="4277813"/>
            <a:ext cx="4314190" cy="1586230"/>
          </a:xfrm>
          <a:prstGeom prst="rect">
            <a:avLst/>
          </a:prstGeom>
        </p:spPr>
      </p:pic>
      <p:sp>
        <p:nvSpPr>
          <p:cNvPr id="5" name="Title 1"/>
          <p:cNvSpPr>
            <a:spLocks noGrp="1"/>
          </p:cNvSpPr>
          <p:nvPr>
            <p:ph type="title"/>
          </p:nvPr>
        </p:nvSpPr>
        <p:spPr>
          <a:xfrm>
            <a:off x="1822269" y="433610"/>
            <a:ext cx="9453743" cy="708301"/>
          </a:xfrm>
        </p:spPr>
        <p:txBody>
          <a:bodyPr>
            <a:normAutofit/>
          </a:bodyPr>
          <a:lstStyle/>
          <a:p>
            <a:r>
              <a:rPr lang="en-US" sz="2800" dirty="0" smtClean="0">
                <a:latin typeface="Times New Roman" pitchFamily="18" charset="0"/>
                <a:cs typeface="Times New Roman" pitchFamily="18" charset="0"/>
              </a:rPr>
              <a:t>Component Diagram</a:t>
            </a:r>
            <a:endParaRPr lang="en-US" sz="2800" dirty="0">
              <a:latin typeface="Times New Roman" pitchFamily="18" charset="0"/>
              <a:cs typeface="Times New Roman" pitchFamily="18" charset="0"/>
            </a:endParaRPr>
          </a:p>
        </p:txBody>
      </p:sp>
      <p:sp>
        <p:nvSpPr>
          <p:cNvPr id="6" name="Content Placeholder 3"/>
          <p:cNvSpPr>
            <a:spLocks noGrp="1"/>
          </p:cNvSpPr>
          <p:nvPr>
            <p:ph idx="1"/>
          </p:nvPr>
        </p:nvSpPr>
        <p:spPr>
          <a:xfrm>
            <a:off x="1678577" y="1320437"/>
            <a:ext cx="9597435" cy="5185953"/>
          </a:xfrm>
        </p:spPr>
        <p:txBody>
          <a:bodyPr/>
          <a:lstStyle/>
          <a:p>
            <a:pPr algn="just">
              <a:lnSpc>
                <a:spcPct val="150000"/>
              </a:lnSpc>
            </a:pPr>
            <a:r>
              <a:rPr lang="en-US" dirty="0" smtClean="0">
                <a:latin typeface="Times New Roman" pitchFamily="18" charset="0"/>
                <a:cs typeface="Times New Roman" pitchFamily="18" charset="0"/>
              </a:rPr>
              <a:t>A component diagram, also known as a UML component diagram, describes the organization and wiring of the physical components in a system. Component diagrams are often drawn to help model implementation details and double-check that every aspect of the system's required functions is covered by planned development.</a:t>
            </a:r>
          </a:p>
          <a:p>
            <a:endParaRPr lang="en-US" dirty="0"/>
          </a:p>
        </p:txBody>
      </p:sp>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932981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537" y="378450"/>
            <a:ext cx="8911687" cy="836201"/>
          </a:xfrm>
        </p:spPr>
        <p:txBody>
          <a:bodyPr>
            <a:normAutofit fontScale="90000"/>
          </a:bodyPr>
          <a:lstStyle/>
          <a:p>
            <a:r>
              <a:rPr lang="en-US" sz="2800" dirty="0">
                <a:latin typeface="Times New Roman" panose="02020603050405020304" pitchFamily="18" charset="0"/>
                <a:cs typeface="Times New Roman" panose="02020603050405020304" pitchFamily="18" charset="0"/>
              </a:rPr>
              <a:t>ER Diagram:</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65630" y="1369326"/>
            <a:ext cx="10430752" cy="5017826"/>
          </a:xfrm>
        </p:spPr>
        <p:txBody>
          <a:bodyPr/>
          <a:lstStyle/>
          <a:p>
            <a:pPr algn="just">
              <a:lnSpc>
                <a:spcPct val="150000"/>
              </a:lnSpc>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algn="just">
              <a:lnSpc>
                <a:spcPct val="150000"/>
              </a:lnSpc>
            </a:pPr>
            <a:r>
              <a:rPr lang="en-US"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Tree>
    <p:extLst>
      <p:ext uri="{BB962C8B-B14F-4D97-AF65-F5344CB8AC3E}">
        <p14:creationId xmlns:p14="http://schemas.microsoft.com/office/powerpoint/2010/main" val="2471161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pic>
        <p:nvPicPr>
          <p:cNvPr id="4" name="Picture 3"/>
          <p:cNvPicPr/>
          <p:nvPr/>
        </p:nvPicPr>
        <p:blipFill>
          <a:blip r:embed="rId3"/>
          <a:stretch>
            <a:fillRect/>
          </a:stretch>
        </p:blipFill>
        <p:spPr>
          <a:xfrm>
            <a:off x="3230245" y="2438717"/>
            <a:ext cx="5731510" cy="1980565"/>
          </a:xfrm>
          <a:prstGeom prst="rect">
            <a:avLst/>
          </a:prstGeom>
        </p:spPr>
      </p:pic>
    </p:spTree>
    <p:extLst>
      <p:ext uri="{BB962C8B-B14F-4D97-AF65-F5344CB8AC3E}">
        <p14:creationId xmlns:p14="http://schemas.microsoft.com/office/powerpoint/2010/main" val="37600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7" y="733292"/>
            <a:ext cx="8911687" cy="1280890"/>
          </a:xfrm>
        </p:spPr>
        <p:txBody>
          <a:bodyPr>
            <a:normAutofit/>
          </a:bodyPr>
          <a:lstStyle/>
          <a:p>
            <a:r>
              <a:rPr lang="en-IN" sz="2800" dirty="0">
                <a:latin typeface="Times New Roman" panose="02020603050405020304" pitchFamily="18" charset="0"/>
                <a:cs typeface="Times New Roman" panose="02020603050405020304" pitchFamily="18" charset="0"/>
              </a:rPr>
              <a:t>DFD Diagram</a:t>
            </a:r>
          </a:p>
        </p:txBody>
      </p:sp>
      <p:sp>
        <p:nvSpPr>
          <p:cNvPr id="3" name="Content Placeholder 2"/>
          <p:cNvSpPr>
            <a:spLocks noGrp="1"/>
          </p:cNvSpPr>
          <p:nvPr>
            <p:ph idx="1"/>
          </p:nvPr>
        </p:nvSpPr>
        <p:spPr>
          <a:xfrm>
            <a:off x="1664877" y="1655928"/>
            <a:ext cx="8915400" cy="3777622"/>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Tree>
    <p:extLst>
      <p:ext uri="{BB962C8B-B14F-4D97-AF65-F5344CB8AC3E}">
        <p14:creationId xmlns:p14="http://schemas.microsoft.com/office/powerpoint/2010/main" val="269520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49827"/>
            <a:ext cx="8911687" cy="1280890"/>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8049" y="1411263"/>
            <a:ext cx="10849970" cy="5706044"/>
          </a:xfrm>
        </p:spPr>
        <p:txBody>
          <a:bodyPr>
            <a:normAutofit/>
          </a:bodyPr>
          <a:lstStyle/>
          <a:p>
            <a:pPr marL="0" indent="0" algn="just">
              <a:lnSpc>
                <a:spcPct val="150000"/>
              </a:lnSpc>
              <a:buNone/>
            </a:pPr>
            <a:r>
              <a:rPr lang="en-US" sz="1700" dirty="0">
                <a:solidFill>
                  <a:schemeClr val="tx1"/>
                </a:solidFill>
                <a:latin typeface="Times New Roman" panose="02020603050405020304" pitchFamily="18" charset="0"/>
                <a:cs typeface="Times New Roman" panose="02020603050405020304" pitchFamily="18" charset="0"/>
              </a:rPr>
              <a:t>The automatic classification of animal images is an onerous task due to the challenging image conditions, especially when it comes to animal breeds. In this paper, we built a model based on Convolutional Neural Network (CNN) of deep learning that which can classify the cat breeds. We are mainly considering the CNN based transfer learning that which is used to train the dataset of cat breed and based on this training we can classify the cat breeds.</a:t>
            </a:r>
          </a:p>
          <a:p>
            <a:pPr marL="0" indent="0" algn="just">
              <a:lnSpc>
                <a:spcPct val="150000"/>
              </a:lnSpc>
              <a:buNone/>
            </a:pPr>
            <a:r>
              <a:rPr lang="en-US" sz="1700" b="1" dirty="0">
                <a:solidFill>
                  <a:schemeClr val="tx1"/>
                </a:solidFill>
                <a:latin typeface="Times New Roman" panose="02020603050405020304" pitchFamily="18" charset="0"/>
                <a:cs typeface="Times New Roman" panose="02020603050405020304" pitchFamily="18" charset="0"/>
              </a:rPr>
              <a:t>Keywords: </a:t>
            </a:r>
            <a:r>
              <a:rPr lang="en-US" sz="1700" dirty="0">
                <a:solidFill>
                  <a:schemeClr val="tx1"/>
                </a:solidFill>
                <a:latin typeface="Times New Roman" panose="02020603050405020304" pitchFamily="18" charset="0"/>
                <a:cs typeface="Times New Roman" panose="02020603050405020304" pitchFamily="18" charset="0"/>
              </a:rPr>
              <a:t>Cat Breed, Classification, Deep Learning, CNN</a:t>
            </a:r>
          </a:p>
          <a:p>
            <a:pPr marL="0" indent="0" algn="just">
              <a:lnSpc>
                <a:spcPct val="150000"/>
              </a:lnSpc>
              <a:buNone/>
            </a:pPr>
            <a:endParaRPr lang="en-US" sz="17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pic>
        <p:nvPicPr>
          <p:cNvPr id="4" name="Picture 3"/>
          <p:cNvPicPr/>
          <p:nvPr/>
        </p:nvPicPr>
        <p:blipFill>
          <a:blip r:embed="rId3"/>
          <a:stretch>
            <a:fillRect/>
          </a:stretch>
        </p:blipFill>
        <p:spPr>
          <a:xfrm>
            <a:off x="3360420" y="552450"/>
            <a:ext cx="5471160" cy="5753100"/>
          </a:xfrm>
          <a:prstGeom prst="rect">
            <a:avLst/>
          </a:prstGeom>
        </p:spPr>
      </p:pic>
    </p:spTree>
    <p:extLst>
      <p:ext uri="{BB962C8B-B14F-4D97-AF65-F5344CB8AC3E}">
        <p14:creationId xmlns:p14="http://schemas.microsoft.com/office/powerpoint/2010/main" val="2621181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pic>
        <p:nvPicPr>
          <p:cNvPr id="4" name="Picture 3"/>
          <p:cNvPicPr/>
          <p:nvPr/>
        </p:nvPicPr>
        <p:blipFill>
          <a:blip r:embed="rId3"/>
          <a:stretch>
            <a:fillRect/>
          </a:stretch>
        </p:blipFill>
        <p:spPr>
          <a:xfrm>
            <a:off x="3729037" y="1443037"/>
            <a:ext cx="4733925" cy="3971925"/>
          </a:xfrm>
          <a:prstGeom prst="rect">
            <a:avLst/>
          </a:prstGeom>
        </p:spPr>
      </p:pic>
    </p:spTree>
    <p:extLst>
      <p:ext uri="{BB962C8B-B14F-4D97-AF65-F5344CB8AC3E}">
        <p14:creationId xmlns:p14="http://schemas.microsoft.com/office/powerpoint/2010/main" val="1102734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99805" y="452660"/>
            <a:ext cx="9519058" cy="656050"/>
          </a:xfrm>
        </p:spPr>
        <p:txBody>
          <a:bodyPr>
            <a:noAutofit/>
          </a:bodyPr>
          <a:lstStyle/>
          <a:p>
            <a:r>
              <a:rPr lang="en-US" sz="2400" b="1" dirty="0" smtClean="0">
                <a:latin typeface="Times New Roman" panose="02020603050405020304" pitchFamily="18" charset="0"/>
                <a:cs typeface="Times New Roman" panose="02020603050405020304" pitchFamily="18" charset="0"/>
              </a:rPr>
              <a:t>Results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45225" y="1392826"/>
            <a:ext cx="10228217" cy="5055327"/>
          </a:xfrm>
        </p:spPr>
        <p:txBody>
          <a:bodyPr>
            <a:normAutofit/>
          </a:bodyPr>
          <a:lstStyle/>
          <a:p>
            <a:pPr marL="0" indent="0" algn="just">
              <a:lnSpc>
                <a:spcPct val="150000"/>
              </a:lnSpc>
            </a:pPr>
            <a:r>
              <a:rPr lang="en-US" dirty="0" smtClean="0">
                <a:latin typeface="Times New Roman" pitchFamily="18" charset="0"/>
                <a:cs typeface="Times New Roman" pitchFamily="18" charset="0"/>
              </a:rPr>
              <a:t>In this application, we have considered the dataset of cat breed images and trained using CNN algorithm.</a:t>
            </a:r>
          </a:p>
          <a:p>
            <a:pPr marL="0" indent="0" algn="just">
              <a:lnSpc>
                <a:spcPct val="150000"/>
              </a:lnSpc>
            </a:pPr>
            <a:r>
              <a:rPr lang="en-US" dirty="0" smtClean="0">
                <a:latin typeface="Times New Roman" pitchFamily="18" charset="0"/>
                <a:cs typeface="Times New Roman" pitchFamily="18" charset="0"/>
              </a:rPr>
              <a:t>In  the testing the image is uploaded and the image is classified.</a:t>
            </a:r>
          </a:p>
          <a:p>
            <a:pPr marL="0" indent="0" algn="just">
              <a:lnSpc>
                <a:spcPct val="150000"/>
              </a:lnSpc>
              <a:buNone/>
            </a:pPr>
            <a:endParaRPr lang="en-US" sz="2000" dirty="0">
              <a:latin typeface="Times New Roman" pitchFamily="18" charset="0"/>
              <a:cs typeface="Times New Roman"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794845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69795" y="351920"/>
            <a:ext cx="4503459" cy="1280890"/>
          </a:xfrm>
        </p:spPr>
        <p:txBody>
          <a:bodyPr>
            <a:normAutofit/>
          </a:bodyPr>
          <a:lstStyle/>
          <a:p>
            <a:r>
              <a:rPr lang="en-US" sz="2400" b="1" dirty="0" smtClean="0">
                <a:latin typeface="Times New Roman" panose="02020603050405020304" pitchFamily="18" charset="0"/>
                <a:cs typeface="Times New Roman" panose="02020603050405020304" pitchFamily="18" charset="0"/>
              </a:rPr>
              <a:t>Results: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2" name="Rectangle 7">
            <a:extLst>
              <a:ext uri="{FF2B5EF4-FFF2-40B4-BE49-F238E27FC236}">
                <a16:creationId xmlns="" xmlns:a16="http://schemas.microsoft.com/office/drawing/2014/main" id="{5845D1F8-6D9A-4437-8A97-6E51FE8EDFB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 xmlns:a16="http://schemas.microsoft.com/office/drawing/2014/main" id="{767AD7AB-6C50-49D6-8C7C-308B6543EA94}"/>
              </a:ext>
            </a:extLst>
          </p:cNvPr>
          <p:cNvSpPr>
            <a:spLocks noChangeArrowheads="1"/>
          </p:cNvSpPr>
          <p:nvPr/>
        </p:nvSpPr>
        <p:spPr bwMode="auto">
          <a:xfrm>
            <a:off x="0" y="2286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4" name="TextBox 3"/>
          <p:cNvSpPr txBox="1"/>
          <p:nvPr/>
        </p:nvSpPr>
        <p:spPr>
          <a:xfrm>
            <a:off x="1569795" y="5595582"/>
            <a:ext cx="4025787"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Home Page</a:t>
            </a:r>
            <a:endParaRPr lang="en-IN"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175009" y="5558563"/>
            <a:ext cx="3657600"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About Project</a:t>
            </a:r>
            <a:endParaRPr lang="en-IN"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928048" y="1749968"/>
            <a:ext cx="4277080" cy="3085107"/>
          </a:xfrm>
          <a:prstGeom prst="rect">
            <a:avLst/>
          </a:prstGeom>
        </p:spPr>
      </p:pic>
      <p:pic>
        <p:nvPicPr>
          <p:cNvPr id="10" name="Picture 9"/>
          <p:cNvPicPr>
            <a:picLocks noChangeAspect="1"/>
          </p:cNvPicPr>
          <p:nvPr/>
        </p:nvPicPr>
        <p:blipFill>
          <a:blip r:embed="rId4"/>
          <a:stretch>
            <a:fillRect/>
          </a:stretch>
        </p:blipFill>
        <p:spPr>
          <a:xfrm>
            <a:off x="6073254" y="1749968"/>
            <a:ext cx="5231508" cy="3085107"/>
          </a:xfrm>
          <a:prstGeom prst="rect">
            <a:avLst/>
          </a:prstGeom>
        </p:spPr>
      </p:pic>
    </p:spTree>
    <p:extLst>
      <p:ext uri="{BB962C8B-B14F-4D97-AF65-F5344CB8AC3E}">
        <p14:creationId xmlns:p14="http://schemas.microsoft.com/office/powerpoint/2010/main" val="37401175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0AE9BC1-248E-4045-955C-E3F2676D6C47}"/>
              </a:ext>
            </a:extLst>
          </p:cNvPr>
          <p:cNvSpPr>
            <a:spLocks noGrp="1"/>
          </p:cNvSpPr>
          <p:nvPr>
            <p:ph type="title"/>
          </p:nvPr>
        </p:nvSpPr>
        <p:spPr>
          <a:xfrm>
            <a:off x="1494228" y="342606"/>
            <a:ext cx="6646862" cy="747712"/>
          </a:xfrm>
        </p:spPr>
        <p:txBody>
          <a:bodyPr>
            <a:noAutofit/>
          </a:bodyPr>
          <a:lstStyle/>
          <a:p>
            <a:r>
              <a:rPr lang="en-US" sz="2400" b="1" dirty="0">
                <a:latin typeface="Times New Roman" panose="02020603050405020304" pitchFamily="18" charset="0"/>
                <a:cs typeface="Times New Roman" panose="02020603050405020304" pitchFamily="18" charset="0"/>
              </a:rPr>
              <a:t>Results and Discussions: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Rectangle 5">
            <a:extLst>
              <a:ext uri="{FF2B5EF4-FFF2-40B4-BE49-F238E27FC236}">
                <a16:creationId xmlns="" xmlns:a16="http://schemas.microsoft.com/office/drawing/2014/main" id="{D8035F3C-E4FB-4F95-A05C-0E1A80FAFD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a:extLst>
              <a:ext uri="{FF2B5EF4-FFF2-40B4-BE49-F238E27FC236}">
                <a16:creationId xmlns="" xmlns:a16="http://schemas.microsoft.com/office/drawing/2014/main" id="{AF0B45DF-953C-4C70-B9E3-6DD5EBC9A904}"/>
              </a:ext>
            </a:extLst>
          </p:cNvPr>
          <p:cNvSpPr>
            <a:spLocks noChangeArrowheads="1"/>
          </p:cNvSpPr>
          <p:nvPr/>
        </p:nvSpPr>
        <p:spPr bwMode="auto">
          <a:xfrm>
            <a:off x="0" y="1495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8" name="Picture 17"/>
          <p:cNvPicPr/>
          <p:nvPr/>
        </p:nvPicPr>
        <p:blipFill>
          <a:blip r:embed="rId3" cstate="print">
            <a:extLst>
              <a:ext uri="{28A0092B-C50C-407E-A947-70E740481C1C}">
                <a14:useLocalDpi xmlns:a14="http://schemas.microsoft.com/office/drawing/2010/main" val="0"/>
              </a:ext>
            </a:extLst>
          </a:blip>
          <a:stretch>
            <a:fillRect/>
          </a:stretch>
        </p:blipFill>
        <p:spPr>
          <a:xfrm>
            <a:off x="10791825" y="75576"/>
            <a:ext cx="1400175" cy="465455"/>
          </a:xfrm>
          <a:prstGeom prst="rect">
            <a:avLst/>
          </a:prstGeom>
        </p:spPr>
      </p:pic>
      <p:sp>
        <p:nvSpPr>
          <p:cNvPr id="9" name="TextBox 8"/>
          <p:cNvSpPr txBox="1"/>
          <p:nvPr/>
        </p:nvSpPr>
        <p:spPr>
          <a:xfrm>
            <a:off x="1951630" y="5595582"/>
            <a:ext cx="3643952"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Login page</a:t>
            </a:r>
            <a:endParaRPr lang="en-IN"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847960" y="5595582"/>
            <a:ext cx="3643952"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Image Uploading</a:t>
            </a:r>
            <a:endParaRPr lang="en-IN"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1203147" y="2044712"/>
            <a:ext cx="3614512" cy="3160648"/>
          </a:xfrm>
          <a:prstGeom prst="rect">
            <a:avLst/>
          </a:prstGeom>
        </p:spPr>
      </p:pic>
      <p:pic>
        <p:nvPicPr>
          <p:cNvPr id="3" name="Picture 2"/>
          <p:cNvPicPr>
            <a:picLocks noChangeAspect="1"/>
          </p:cNvPicPr>
          <p:nvPr/>
        </p:nvPicPr>
        <p:blipFill>
          <a:blip r:embed="rId5"/>
          <a:stretch>
            <a:fillRect/>
          </a:stretch>
        </p:blipFill>
        <p:spPr>
          <a:xfrm>
            <a:off x="6554718" y="2220276"/>
            <a:ext cx="4357733" cy="2809520"/>
          </a:xfrm>
          <a:prstGeom prst="rect">
            <a:avLst/>
          </a:prstGeom>
        </p:spPr>
      </p:pic>
    </p:spTree>
    <p:extLst>
      <p:ext uri="{BB962C8B-B14F-4D97-AF65-F5344CB8AC3E}">
        <p14:creationId xmlns:p14="http://schemas.microsoft.com/office/powerpoint/2010/main" val="16506987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5" y="235185"/>
            <a:ext cx="8911687"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Results and Discussions: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75576"/>
            <a:ext cx="1400175" cy="465455"/>
          </a:xfrm>
          <a:prstGeom prst="rect">
            <a:avLst/>
          </a:prstGeom>
        </p:spPr>
      </p:pic>
      <p:sp>
        <p:nvSpPr>
          <p:cNvPr id="7" name="TextBox 6"/>
          <p:cNvSpPr txBox="1"/>
          <p:nvPr/>
        </p:nvSpPr>
        <p:spPr>
          <a:xfrm>
            <a:off x="1160060" y="5595582"/>
            <a:ext cx="4435522"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Image Classified as Maine Coon Cat</a:t>
            </a:r>
            <a:endParaRPr lang="en-IN"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083188" y="5595582"/>
            <a:ext cx="3643952"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Image Classified as Bengal Cat</a:t>
            </a: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432865" y="2419591"/>
            <a:ext cx="3807085" cy="2713370"/>
          </a:xfrm>
          <a:prstGeom prst="rect">
            <a:avLst/>
          </a:prstGeom>
        </p:spPr>
      </p:pic>
      <p:pic>
        <p:nvPicPr>
          <p:cNvPr id="9" name="Picture 8"/>
          <p:cNvPicPr>
            <a:picLocks noChangeAspect="1"/>
          </p:cNvPicPr>
          <p:nvPr/>
        </p:nvPicPr>
        <p:blipFill>
          <a:blip r:embed="rId4"/>
          <a:stretch>
            <a:fillRect/>
          </a:stretch>
        </p:blipFill>
        <p:spPr>
          <a:xfrm>
            <a:off x="6909606" y="2419591"/>
            <a:ext cx="3776591" cy="2780144"/>
          </a:xfrm>
          <a:prstGeom prst="rect">
            <a:avLst/>
          </a:prstGeom>
        </p:spPr>
      </p:pic>
    </p:spTree>
    <p:extLst>
      <p:ext uri="{BB962C8B-B14F-4D97-AF65-F5344CB8AC3E}">
        <p14:creationId xmlns:p14="http://schemas.microsoft.com/office/powerpoint/2010/main" val="3679577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2865" y="235185"/>
            <a:ext cx="8911687"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Results and Discussions: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75576"/>
            <a:ext cx="1400175" cy="465455"/>
          </a:xfrm>
          <a:prstGeom prst="rect">
            <a:avLst/>
          </a:prstGeom>
        </p:spPr>
      </p:pic>
      <p:sp>
        <p:nvSpPr>
          <p:cNvPr id="6" name="TextBox 5"/>
          <p:cNvSpPr txBox="1"/>
          <p:nvPr/>
        </p:nvSpPr>
        <p:spPr>
          <a:xfrm>
            <a:off x="1453186" y="5629278"/>
            <a:ext cx="4435522"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Image Classified as Bombay Cat</a:t>
            </a:r>
            <a:endParaRPr lang="en-IN"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607791" y="5595582"/>
            <a:ext cx="4435522"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Image Classified as Sphynx Cat</a:t>
            </a:r>
            <a:endParaRPr lang="en-IN"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955344" y="2410251"/>
            <a:ext cx="3311430" cy="2509517"/>
          </a:xfrm>
          <a:prstGeom prst="rect">
            <a:avLst/>
          </a:prstGeom>
        </p:spPr>
      </p:pic>
      <p:pic>
        <p:nvPicPr>
          <p:cNvPr id="9" name="Picture 8"/>
          <p:cNvPicPr>
            <a:picLocks noChangeAspect="1"/>
          </p:cNvPicPr>
          <p:nvPr/>
        </p:nvPicPr>
        <p:blipFill>
          <a:blip r:embed="rId4"/>
          <a:stretch>
            <a:fillRect/>
          </a:stretch>
        </p:blipFill>
        <p:spPr>
          <a:xfrm>
            <a:off x="6496334" y="1963624"/>
            <a:ext cx="4101529" cy="2982436"/>
          </a:xfrm>
          <a:prstGeom prst="rect">
            <a:avLst/>
          </a:prstGeom>
        </p:spPr>
      </p:pic>
    </p:spTree>
    <p:extLst>
      <p:ext uri="{BB962C8B-B14F-4D97-AF65-F5344CB8AC3E}">
        <p14:creationId xmlns:p14="http://schemas.microsoft.com/office/powerpoint/2010/main" val="2007202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10287" y="347743"/>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606574" y="1448754"/>
            <a:ext cx="8915400" cy="3777622"/>
          </a:xfrm>
        </p:spPr>
        <p:txBody>
          <a:bodyPr>
            <a:normAutofit/>
          </a:bodyPr>
          <a:lstStyle/>
          <a:p>
            <a:pPr mar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In this project we have successfully classified the images of cat breeds using the convolution neural network of the deep learning. Here, we have considered the dataset of images with 4 classes which are 4 different cat breeds and trained using CNN. After the training we have tested by uploading the image and classified it.</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663948" y="0"/>
            <a:ext cx="1400175" cy="465455"/>
          </a:xfrm>
          <a:prstGeom prst="rect">
            <a:avLst/>
          </a:prstGeom>
        </p:spPr>
      </p:pic>
    </p:spTree>
    <p:extLst>
      <p:ext uri="{BB962C8B-B14F-4D97-AF65-F5344CB8AC3E}">
        <p14:creationId xmlns:p14="http://schemas.microsoft.com/office/powerpoint/2010/main" val="37162078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75700"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D1F93E8D-E33A-435B-BB71-9CF853E3D270}"/>
              </a:ext>
            </a:extLst>
          </p:cNvPr>
          <p:cNvSpPr txBox="1"/>
          <p:nvPr/>
        </p:nvSpPr>
        <p:spPr>
          <a:xfrm>
            <a:off x="435649" y="1471406"/>
            <a:ext cx="10864697" cy="3754874"/>
          </a:xfrm>
          <a:prstGeom prst="rect">
            <a:avLst/>
          </a:prstGeom>
          <a:noFill/>
        </p:spPr>
        <p:txBody>
          <a:bodyPr wrap="square">
            <a:spAutoFit/>
          </a:bodyPr>
          <a:lstStyle/>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A. Ahmeda, H. Yousifa, R. Kaysb, and Z. Hea, ‘‘Semantic region of interest and species classification in the deep neural network feature domain,’’ Ecological Inform., vol. 52, Jul. 2019, pp. 57–68.</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B. Kong, J. Supanci˘ c, D. Ramanan, and C. C. Fowlkes, ‘‘Cross-domain ˘ image matching with deep feature maps,’’ Int. J. Comput. Visions, vol. 127, no. 365, pp. 1–13, Jan. 2019.</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M. Zhanyu, Y. Ding, S. Wen, J. Xie, Y. Jin, Z. Si, and H. Wang, ‘‘Shoeprint image retrieval with multi-part weighted CNN,’’ IEEE Access. vol. 7, pp. 59728–59736, 2019.</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L. Xie, Q. Tian, R. Hong, S. Yan, and B. Zhang, ‘‘Hierarchical part matching for fine-grained visual categorization,’’ in Proc. Int. Conf. Comput. Vis. (ICCV), Dec. 2013, pp. 1641–1648.</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T. Berg and P. Belhumeur, ‘‘Poof: Part-based one-vs.-one features for fine-grained categorization, face verification, and attribute estimation,’’ in Proc. IEEE Conf. Comput. Vis. Pattern Recognit. (CVPR), Jun. 2013, pp. 955–962.</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449827"/>
            <a:ext cx="8911687"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638300" y="983308"/>
            <a:ext cx="10207956" cy="5374813"/>
          </a:xfrm>
        </p:spPr>
        <p:txBody>
          <a:bodyPr>
            <a:noAutofit/>
          </a:bodyPr>
          <a:lstStyle/>
          <a:p>
            <a:pPr marL="0" indent="0" algn="just">
              <a:lnSpc>
                <a:spcPct val="160000"/>
              </a:lnSpc>
              <a:buNone/>
            </a:pPr>
            <a:r>
              <a:rPr lang="en-US" sz="1700" dirty="0">
                <a:solidFill>
                  <a:schemeClr val="tx1"/>
                </a:solidFill>
                <a:latin typeface="Times New Roman" panose="02020603050405020304" pitchFamily="18" charset="0"/>
                <a:ea typeface="Calibri" panose="020F0502020204030204" pitchFamily="34" charset="0"/>
              </a:rPr>
              <a:t>The cat (Felis catus) is a domestic species of small carnivorous mammal. It is the only domesticated species in the family Felidae and is often referred to as the domestic cat to distinguish it from the wild members of the family. A cat can either be a house cat, a farm cat or a feral cat; the latter ranges freely and avoids human contact. Domestic cats are valued by humans for companionship and their ability to hunt rodents. About 60 cat breeds are recognized by various cat registries.</a:t>
            </a:r>
          </a:p>
          <a:p>
            <a:pPr marL="0" indent="0" algn="just">
              <a:lnSpc>
                <a:spcPct val="160000"/>
              </a:lnSpc>
              <a:buNone/>
            </a:pPr>
            <a:endParaRPr lang="en-US" sz="1700" dirty="0">
              <a:solidFill>
                <a:schemeClr val="tx1"/>
              </a:solidFill>
              <a:latin typeface="Times New Roman" panose="02020603050405020304" pitchFamily="18" charset="0"/>
              <a:ea typeface="Calibri" panose="020F0502020204030204" pitchFamily="34" charset="0"/>
            </a:endParaRPr>
          </a:p>
          <a:p>
            <a:pPr marL="0" indent="0" algn="just">
              <a:lnSpc>
                <a:spcPct val="160000"/>
              </a:lnSpc>
              <a:buNone/>
            </a:pPr>
            <a:r>
              <a:rPr lang="en-US" sz="1700" dirty="0">
                <a:solidFill>
                  <a:schemeClr val="tx1"/>
                </a:solidFill>
                <a:latin typeface="Times New Roman" panose="02020603050405020304" pitchFamily="18" charset="0"/>
                <a:ea typeface="Calibri" panose="020F0502020204030204" pitchFamily="34" charset="0"/>
              </a:rPr>
              <a:t>The cat is similar in anatomy to the other felid species: it has a strong flexible body, quick reflexes, sharp teeth and retractable claws adapted to killing small prey. Its night vision and sense of smell are well developed. Cat communication includes vocalizations like meowing, purring, trilling, hissing, growling and grunting as well as cat-specific body language. A predator that is most active at dawn and dusk, the cat is a solitary hunter but a social species. It can hear sounds too faint or too high in frequency for human ears, such as those made by mice and other small mammals. It secretes and perceives pheromones.</a:t>
            </a:r>
          </a:p>
          <a:p>
            <a:pPr marL="0" indent="0" algn="just">
              <a:lnSpc>
                <a:spcPct val="160000"/>
              </a:lnSpc>
              <a:buNone/>
            </a:pPr>
            <a:endParaRPr lang="en-US" sz="1700" dirty="0">
              <a:solidFill>
                <a:schemeClr val="tx1"/>
              </a:solidFill>
              <a:latin typeface="Times New Roman" panose="02020603050405020304" pitchFamily="18" charset="0"/>
              <a:ea typeface="Calibri" panose="020F0502020204030204" pitchFamily="34"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73E8DA03-C237-424A-B66E-ED2AD8F0FEDE}"/>
              </a:ext>
            </a:extLst>
          </p:cNvPr>
          <p:cNvSpPr>
            <a:spLocks noGrp="1"/>
          </p:cNvSpPr>
          <p:nvPr>
            <p:ph type="title"/>
          </p:nvPr>
        </p:nvSpPr>
        <p:spPr>
          <a:xfrm>
            <a:off x="1622171" y="293427"/>
            <a:ext cx="8912225" cy="1281112"/>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9" name="TextBox 8">
            <a:extLst>
              <a:ext uri="{FF2B5EF4-FFF2-40B4-BE49-F238E27FC236}">
                <a16:creationId xmlns="" xmlns:a16="http://schemas.microsoft.com/office/drawing/2014/main" id="{4DB50099-528F-464C-BB03-DA246C334E1E}"/>
              </a:ext>
            </a:extLst>
          </p:cNvPr>
          <p:cNvSpPr txBox="1"/>
          <p:nvPr/>
        </p:nvSpPr>
        <p:spPr>
          <a:xfrm>
            <a:off x="1622172" y="767491"/>
            <a:ext cx="9293761" cy="5146665"/>
          </a:xfrm>
          <a:prstGeom prst="rect">
            <a:avLst/>
          </a:prstGeom>
          <a:noFill/>
        </p:spPr>
        <p:txBody>
          <a:bodyPr wrap="square">
            <a:spAutoFit/>
          </a:bodyPr>
          <a:lstStyle/>
          <a:p>
            <a:pPr algn="just">
              <a:lnSpc>
                <a:spcPct val="150000"/>
              </a:lnSpc>
              <a:spcAft>
                <a:spcPts val="800"/>
              </a:spcAft>
              <a:buSzPts val="1000"/>
              <a:tabLst>
                <a:tab pos="342900" algn="l"/>
              </a:tabLst>
            </a:pPr>
            <a:r>
              <a:rPr lang="en-US" sz="1700" dirty="0">
                <a:latin typeface="Times New Roman" panose="02020603050405020304" pitchFamily="18" charset="0"/>
                <a:cs typeface="Times New Roman" panose="02020603050405020304" pitchFamily="18" charset="0"/>
              </a:rPr>
              <a:t>Image classification is a procedure to automatically categorize all pixels in an image of a terrain into land cover classes. Normally, multispectral data are used to perform the classification of the spectral pattern present within the data for each pixel is used as the numerical basis for categorization. This concept is dealt under the broad subject, namely, Pattern Recognition. Spectral pattern recognition refers to the family of classification procedures that utilizes this pixel-by-pixel spectral information as the basis for automated land cover classification. Spatial pattern recognition involves the categorization of image pixels on the basis of the spatial relationship with pixels surrounding them. Image classification techniques are grouped into two types, namely supervised and unsupervised. The classification process may also include features, such as, land surface elevation and the soil type that are not derived from the image. A pattern is thus a set of measurements on the chosen features for the individual to be classified. The classification process may therefore be considered a form of pattern recognition, that is, the identification of the pattern associated with each pixel position in an image in terms of the characteristics of the objects or on the earth's surface.</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534396" y="0"/>
            <a:ext cx="1516079" cy="586854"/>
          </a:xfrm>
          <a:prstGeom prst="rect">
            <a:avLst/>
          </a:prstGeom>
        </p:spPr>
      </p:pic>
    </p:spTree>
    <p:extLst>
      <p:ext uri="{BB962C8B-B14F-4D97-AF65-F5344CB8AC3E}">
        <p14:creationId xmlns:p14="http://schemas.microsoft.com/office/powerpoint/2010/main" val="28524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245111"/>
            <a:ext cx="8802955" cy="628346"/>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492697"/>
              </p:ext>
            </p:extLst>
          </p:nvPr>
        </p:nvGraphicFramePr>
        <p:xfrm>
          <a:off x="1432866" y="999177"/>
          <a:ext cx="10342367" cy="5697748"/>
        </p:xfrm>
        <a:graphic>
          <a:graphicData uri="http://schemas.openxmlformats.org/drawingml/2006/table">
            <a:tbl>
              <a:tblPr firstRow="1" bandRow="1">
                <a:tableStyleId>{5940675A-B579-460E-94D1-54222C63F5DA}</a:tableStyleId>
              </a:tblPr>
              <a:tblGrid>
                <a:gridCol w="563122">
                  <a:extLst>
                    <a:ext uri="{9D8B030D-6E8A-4147-A177-3AD203B41FA5}">
                      <a16:colId xmlns="" xmlns:a16="http://schemas.microsoft.com/office/drawing/2014/main" val="20000"/>
                    </a:ext>
                  </a:extLst>
                </a:gridCol>
                <a:gridCol w="2534052">
                  <a:extLst>
                    <a:ext uri="{9D8B030D-6E8A-4147-A177-3AD203B41FA5}">
                      <a16:colId xmlns="" xmlns:a16="http://schemas.microsoft.com/office/drawing/2014/main" val="20001"/>
                    </a:ext>
                  </a:extLst>
                </a:gridCol>
                <a:gridCol w="1760751">
                  <a:extLst>
                    <a:ext uri="{9D8B030D-6E8A-4147-A177-3AD203B41FA5}">
                      <a16:colId xmlns="" xmlns:a16="http://schemas.microsoft.com/office/drawing/2014/main" val="20002"/>
                    </a:ext>
                  </a:extLst>
                </a:gridCol>
                <a:gridCol w="3096182">
                  <a:extLst>
                    <a:ext uri="{9D8B030D-6E8A-4147-A177-3AD203B41FA5}">
                      <a16:colId xmlns="" xmlns:a16="http://schemas.microsoft.com/office/drawing/2014/main" val="20003"/>
                    </a:ext>
                  </a:extLst>
                </a:gridCol>
                <a:gridCol w="2388260">
                  <a:extLst>
                    <a:ext uri="{9D8B030D-6E8A-4147-A177-3AD203B41FA5}">
                      <a16:colId xmlns="" xmlns:a16="http://schemas.microsoft.com/office/drawing/2014/main"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 xmlns:a16="http://schemas.microsoft.com/office/drawing/2014/main"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Ecological Inform., vol. 52, Jul. 2019, pp. 57–68.</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A. Ahmeda, H. Yousifa, R. Kaysb, and Z. Hea</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‘Semantic region of interest</a:t>
                      </a:r>
                    </a:p>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and species classification in the deep neural network feature domain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Classified </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Semantic region of interest</a:t>
                      </a:r>
                    </a:p>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and species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Int. J. Comput. Visions, vol. 127,</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 365, pp. 1–13, Jan. 2019</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 Kong, J. Supanci˘ c, D. Ramanan, and C. C. Fowlkes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‘Cross-domain ˘</a:t>
                      </a:r>
                    </a:p>
                    <a:p>
                      <a:pPr algn="ctr"/>
                      <a:r>
                        <a:rPr lang="en-US" sz="16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image matching with deep feature maps</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image matching with deep feature maps</a:t>
                      </a:r>
                      <a:endParaRPr lang="en-US" sz="1600" b="0" dirty="0" smtClean="0">
                        <a:latin typeface="Times New Roman" panose="02020603050405020304" pitchFamily="18" charset="0"/>
                        <a:cs typeface="Times New Roman" panose="02020603050405020304" pitchFamily="18" charset="0"/>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just"/>
                      <a:r>
                        <a:rPr lang="nl-NL" sz="16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IEEE Access. vol. 7,</a:t>
                      </a:r>
                    </a:p>
                    <a:p>
                      <a:pPr algn="just"/>
                      <a:r>
                        <a:rPr lang="nl-NL" sz="16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pp. 59728–59736, 2019.</a:t>
                      </a:r>
                      <a:endPar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r>
                        <a:rPr lang="en-US" sz="16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 Zhanyu, Y. Ding, S. Wen, J. Xie, Y. Jin, Z. Si, and H. Wang</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Shoeprint image retrieval with multi-part weighted CNN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Shoeprint image retrieval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3"/>
                  </a:ext>
                </a:extLst>
              </a:tr>
              <a:tr h="1265561">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fr-FR" sz="1600" b="0" dirty="0" smtClean="0">
                          <a:latin typeface="Times New Roman" panose="02020603050405020304" pitchFamily="18" charset="0"/>
                          <a:cs typeface="Times New Roman" panose="02020603050405020304" pitchFamily="18" charset="0"/>
                        </a:rPr>
                        <a:t>in Proc. Int. Conf. Comput. Vis. (ICCV), Dec. 2013, pp. 1641–1648</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 Xie, Q. Tian, R. Hong, S. Yan, and B. Zhang</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Hierarchical part matching for fine-grained visual categorization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visual categorization</a:t>
                      </a:r>
                    </a:p>
                    <a:p>
                      <a:pPr algn="ct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23356773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48"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9408" y="1090272"/>
            <a:ext cx="9889052" cy="5593445"/>
          </a:xfrm>
        </p:spPr>
        <p:txBody>
          <a:bodyPr>
            <a:normAutofit/>
          </a:bodyPr>
          <a:lstStyle/>
          <a:p>
            <a:pPr marL="0" indent="0" algn="just">
              <a:lnSpc>
                <a:spcPct val="16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This model emphasizes an existing method that which is designed using the ANN algorithm of deep learning. As the automatic classification of animal images is a difficult task due to the challenging image conditions, and therefore its detection and analysis methods should be improved. Where, the classification of animal breeds is important to recognize for which ANN is used that which can classify the animal breeds and mainly for the cat breeds.</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1988453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7752" y="449827"/>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75366" y="1444115"/>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Less feature compatibility</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Fixed size input and output</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Low accuracy</a:t>
            </a:r>
          </a:p>
          <a:p>
            <a:pPr marL="0" lvl="0" indent="0" algn="just">
              <a:lnSpc>
                <a:spcPct val="150000"/>
              </a:lnSpc>
              <a:spcBef>
                <a:spcPts val="0"/>
              </a:spcBef>
              <a:buNone/>
            </a:pPr>
            <a:endParaRPr lang="en-US" sz="1700" dirty="0" smtClean="0">
              <a:solidFill>
                <a:schemeClr val="tx1"/>
              </a:solidFill>
              <a:latin typeface="Times New Roman" panose="02020603050405020304" pitchFamily="18" charset="0"/>
              <a:ea typeface="Calibri" panose="020F0502020204030204" pitchFamily="34" charset="0"/>
            </a:endParaRPr>
          </a:p>
          <a:p>
            <a:pPr lvl="0" algn="just">
              <a:lnSpc>
                <a:spcPct val="150000"/>
              </a:lnSpc>
              <a:spcBef>
                <a:spcPts val="0"/>
              </a:spcBef>
              <a:buFont typeface="Symbol" panose="05050102010706020507" pitchFamily="18" charset="2"/>
              <a:buChar char=""/>
            </a:pPr>
            <a:endParaRPr lang="en-US" sz="1700" dirty="0">
              <a:solidFill>
                <a:schemeClr val="tx1"/>
              </a:solidFill>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72F5E9-D371-48AC-9F12-9755D3AE1521}"/>
              </a:ext>
            </a:extLst>
          </p:cNvPr>
          <p:cNvSpPr>
            <a:spLocks noGrp="1"/>
          </p:cNvSpPr>
          <p:nvPr>
            <p:ph idx="1"/>
          </p:nvPr>
        </p:nvSpPr>
        <p:spPr>
          <a:xfrm>
            <a:off x="832513" y="1337479"/>
            <a:ext cx="9539786" cy="5224733"/>
          </a:xfrm>
        </p:spPr>
        <p:txBody>
          <a:bodyPr>
            <a:noAutofit/>
          </a:bodyPr>
          <a:lstStyle/>
          <a:p>
            <a:pPr marL="0" indent="0" algn="just">
              <a:lnSpc>
                <a:spcPct val="150000"/>
              </a:lnSpc>
              <a:buNone/>
            </a:pPr>
            <a:r>
              <a:rPr lang="en-US" sz="1700" dirty="0" err="1">
                <a:solidFill>
                  <a:schemeClr val="tx1"/>
                </a:solidFill>
                <a:latin typeface="Times New Roman" panose="02020603050405020304" pitchFamily="18" charset="0"/>
                <a:cs typeface="Times New Roman" panose="02020603050405020304" pitchFamily="18" charset="0"/>
              </a:rPr>
              <a:t>IIn</a:t>
            </a:r>
            <a:r>
              <a:rPr lang="en-US" sz="1700" dirty="0">
                <a:solidFill>
                  <a:schemeClr val="tx1"/>
                </a:solidFill>
                <a:latin typeface="Times New Roman" panose="02020603050405020304" pitchFamily="18" charset="0"/>
                <a:cs typeface="Times New Roman" panose="02020603050405020304" pitchFamily="18" charset="0"/>
              </a:rPr>
              <a:t> our proposed method we are performing the cat breed classification using convolution neural network (CNN) of deep learning. The automatic classification of animal images is an onerous task due to the challenging image conditions, especially when it comes to animal breeds. In this paper, we built a model based on Convolutional Neural Network (CNN) of deep learning, where we are using the transfer learning method (MobileNet) that which can classify the cat breeds. We are mainly considering the CNN based transfer learning that which is used to train the dataset of cat breed and based on this training we can classify the cat breeds. The block diagram of the proposed method is shown in below figure.</a:t>
            </a:r>
          </a:p>
        </p:txBody>
      </p:sp>
      <p:sp>
        <p:nvSpPr>
          <p:cNvPr id="4" name="Title 1">
            <a:extLst>
              <a:ext uri="{FF2B5EF4-FFF2-40B4-BE49-F238E27FC236}">
                <a16:creationId xmlns="" xmlns:a16="http://schemas.microsoft.com/office/drawing/2014/main" id="{691BA666-3D94-41B6-BDDB-B52A51EF2747}"/>
              </a:ext>
            </a:extLst>
          </p:cNvPr>
          <p:cNvSpPr>
            <a:spLocks noGrp="1"/>
          </p:cNvSpPr>
          <p:nvPr>
            <p:ph type="title"/>
          </p:nvPr>
        </p:nvSpPr>
        <p:spPr>
          <a:xfrm>
            <a:off x="1638300"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506795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4581</TotalTime>
  <Words>2286</Words>
  <Application>Microsoft Office PowerPoint</Application>
  <PresentationFormat>Widescreen</PresentationFormat>
  <Paragraphs>154</Paragraphs>
  <Slides>38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Century Gothic</vt:lpstr>
      <vt:lpstr>Droid Sans Fallback</vt:lpstr>
      <vt:lpstr>Symbol</vt:lpstr>
      <vt:lpstr>Times New Roman</vt:lpstr>
      <vt:lpstr>Wingdings 3</vt:lpstr>
      <vt:lpstr>Wisp</vt:lpstr>
      <vt:lpstr>PowerPoint Presentation</vt:lpstr>
      <vt:lpstr>Index </vt:lpstr>
      <vt:lpstr>Abstract:</vt:lpstr>
      <vt:lpstr>Introduction:   </vt:lpstr>
      <vt:lpstr>Introduction:   </vt:lpstr>
      <vt:lpstr>Literature Review:  </vt:lpstr>
      <vt:lpstr>Existing Method: </vt:lpstr>
      <vt:lpstr>PowerPoint Presentation</vt:lpstr>
      <vt:lpstr>Proposed Method: </vt:lpstr>
      <vt:lpstr>Proposed Method: </vt:lpstr>
      <vt:lpstr>Advantages of Proposed Method: </vt:lpstr>
      <vt:lpstr>Implementation</vt:lpstr>
      <vt:lpstr>Algorithm: </vt:lpstr>
      <vt:lpstr>Hardware &amp; Software Requirements: </vt:lpstr>
      <vt:lpstr>Architecture:</vt:lpstr>
      <vt:lpstr>Use Case Diagram</vt:lpstr>
      <vt:lpstr>PowerPoint Presentation</vt:lpstr>
      <vt:lpstr>Class Diagram</vt:lpstr>
      <vt:lpstr>Sequence Diagram</vt:lpstr>
      <vt:lpstr>PowerPoint Presentation</vt:lpstr>
      <vt:lpstr>PowerPoint Presentation</vt:lpstr>
      <vt:lpstr>PowerPoint Presentation</vt:lpstr>
      <vt:lpstr>Deployment Diagram</vt:lpstr>
      <vt:lpstr>Activity Diagram</vt:lpstr>
      <vt:lpstr>PowerPoint Presentation</vt:lpstr>
      <vt:lpstr>Component Diagram</vt:lpstr>
      <vt:lpstr>ER Diagram: </vt:lpstr>
      <vt:lpstr>PowerPoint Presentation</vt:lpstr>
      <vt:lpstr>DFD Diagram</vt:lpstr>
      <vt:lpstr>PowerPoint Presentation</vt:lpstr>
      <vt:lpstr>PowerPoint Presentation</vt:lpstr>
      <vt:lpstr>Results </vt:lpstr>
      <vt:lpstr>Results: </vt:lpstr>
      <vt:lpstr>Results and Discussions: </vt:lpstr>
      <vt:lpstr>Results and Discussions:  </vt:lpstr>
      <vt:lpstr>Results and Discussions:  </vt:lpstr>
      <vt:lpstr>Conclusion: </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FATHIMA S.</cp:lastModifiedBy>
  <cp:revision>278</cp:revision>
  <dcterms:created xsi:type="dcterms:W3CDTF">2020-06-29T09:16:21Z</dcterms:created>
  <dcterms:modified xsi:type="dcterms:W3CDTF">2021-06-21T04:41:07Z</dcterms:modified>
</cp:coreProperties>
</file>