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ibre Franklin"/>
      <p:regular r:id="rId23"/>
      <p:bold r:id="rId24"/>
      <p:italic r:id="rId25"/>
      <p:boldItalic r:id="rId26"/>
    </p:embeddedFont>
    <p:embeddedFont>
      <p:font typeface="Roboto"/>
      <p:regular r:id="rId27"/>
      <p:bold r:id="rId28"/>
      <p:italic r:id="rId29"/>
      <p:boldItalic r:id="rId30"/>
    </p:embeddedFont>
    <p:embeddedFont>
      <p:font typeface="Franklin Gothic"/>
      <p:bold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ranklinGothic-bold.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615212c49_1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6615212c49_1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615212c49_1_1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6615212c49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0fe4388ef_0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b0fe4388ef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61ba13ca2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661ba13ca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615212c49_1_1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6615212c49_1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615212c49_1_1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6615212c49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615212c49_1_1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6615212c49_1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615212c49_1_13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6615212c49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615212c49_1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6615212c49_1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615212c49_1_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6615212c49_1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615212c49_1_1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6615212c49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0fe4388ef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b0fe4388ef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615212c49_1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6615212c49_1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0fe4388ef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b0fe4388ef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615212c49_1_1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6615212c49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61ba13ca2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661ba13ca2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 type="subTitle"/>
          </p:nvPr>
        </p:nvSpPr>
        <p:spPr>
          <a:xfrm>
            <a:off x="435896" y="1871584"/>
            <a:ext cx="8245160" cy="442741"/>
          </a:xfrm>
          <a:prstGeom prst="rect">
            <a:avLst/>
          </a:prstGeom>
          <a:noFill/>
          <a:ln>
            <a:noFill/>
          </a:ln>
        </p:spPr>
        <p:txBody>
          <a:bodyPr anchorCtr="0" anchor="t" bIns="34275" lIns="68575" spcFirstLastPara="1" rIns="68575" wrap="square" tIns="34275">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63" name="Google Shape;63;p14"/>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65" name="Google Shape;65;p14"/>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435894" y="526617"/>
            <a:ext cx="8272212" cy="397722"/>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 type="body"/>
          </p:nvPr>
        </p:nvSpPr>
        <p:spPr>
          <a:xfrm>
            <a:off x="435894" y="976520"/>
            <a:ext cx="8272211" cy="3504993"/>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69" name="Google Shape;69;p15"/>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6"/>
          <p:cNvSpPr txBox="1"/>
          <p:nvPr>
            <p:ph type="title"/>
          </p:nvPr>
        </p:nvSpPr>
        <p:spPr>
          <a:xfrm>
            <a:off x="431921" y="547244"/>
            <a:ext cx="8272212" cy="44418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74" name="Google Shape;74;p16"/>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p:nvPr/>
        </p:nvSpPr>
        <p:spPr>
          <a:xfrm>
            <a:off x="335863" y="3856481"/>
            <a:ext cx="8468145" cy="94412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7"/>
          <p:cNvSpPr txBox="1"/>
          <p:nvPr>
            <p:ph type="title"/>
          </p:nvPr>
        </p:nvSpPr>
        <p:spPr>
          <a:xfrm>
            <a:off x="435895" y="1795463"/>
            <a:ext cx="8272211" cy="1610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b="0" sz="270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300"/>
              </a:spcBef>
              <a:spcAft>
                <a:spcPts val="0"/>
              </a:spcAft>
              <a:buSzPts val="1200"/>
              <a:buNone/>
              <a:defRPr sz="1400" cap="none">
                <a:solidFill>
                  <a:schemeClr val="accent1"/>
                </a:solidFill>
              </a:defRPr>
            </a:lvl1pPr>
            <a:lvl2pPr indent="-228600" lvl="1" marL="914400" algn="l">
              <a:spcBef>
                <a:spcPts val="500"/>
              </a:spcBef>
              <a:spcAft>
                <a:spcPts val="0"/>
              </a:spcAft>
              <a:buSzPts val="1200"/>
              <a:buNone/>
              <a:defRPr sz="1400">
                <a:solidFill>
                  <a:srgbClr val="888888"/>
                </a:solidFill>
              </a:defRPr>
            </a:lvl2pPr>
            <a:lvl3pPr indent="-228600" lvl="2" marL="1371600" algn="l">
              <a:spcBef>
                <a:spcPts val="500"/>
              </a:spcBef>
              <a:spcAft>
                <a:spcPts val="0"/>
              </a:spcAft>
              <a:buSzPts val="1100"/>
              <a:buNone/>
              <a:defRPr sz="1200">
                <a:solidFill>
                  <a:srgbClr val="888888"/>
                </a:solidFill>
              </a:defRPr>
            </a:lvl3pPr>
            <a:lvl4pPr indent="-228600" lvl="3" marL="1828800" algn="l">
              <a:spcBef>
                <a:spcPts val="500"/>
              </a:spcBef>
              <a:spcAft>
                <a:spcPts val="0"/>
              </a:spcAft>
              <a:buSzPts val="1000"/>
              <a:buNone/>
              <a:defRPr sz="1100">
                <a:solidFill>
                  <a:srgbClr val="888888"/>
                </a:solidFill>
              </a:defRPr>
            </a:lvl4pPr>
            <a:lvl5pPr indent="-228600" lvl="4" marL="2286000" algn="l">
              <a:spcBef>
                <a:spcPts val="500"/>
              </a:spcBef>
              <a:spcAft>
                <a:spcPts val="0"/>
              </a:spcAft>
              <a:buSzPts val="1000"/>
              <a:buNone/>
              <a:defRPr sz="1100">
                <a:solidFill>
                  <a:srgbClr val="888888"/>
                </a:solidFill>
              </a:defRPr>
            </a:lvl5pPr>
            <a:lvl6pPr indent="-228600" lvl="5" marL="2743200" algn="l">
              <a:spcBef>
                <a:spcPts val="500"/>
              </a:spcBef>
              <a:spcAft>
                <a:spcPts val="0"/>
              </a:spcAft>
              <a:buSzPts val="1000"/>
              <a:buNone/>
              <a:defRPr sz="1100">
                <a:solidFill>
                  <a:srgbClr val="888888"/>
                </a:solidFill>
              </a:defRPr>
            </a:lvl6pPr>
            <a:lvl7pPr indent="-228600" lvl="6" marL="3200400" algn="l">
              <a:spcBef>
                <a:spcPts val="500"/>
              </a:spcBef>
              <a:spcAft>
                <a:spcPts val="0"/>
              </a:spcAft>
              <a:buSzPts val="1000"/>
              <a:buNone/>
              <a:defRPr sz="1100">
                <a:solidFill>
                  <a:srgbClr val="888888"/>
                </a:solidFill>
              </a:defRPr>
            </a:lvl7pPr>
            <a:lvl8pPr indent="-228600" lvl="7" marL="3657600" algn="l">
              <a:spcBef>
                <a:spcPts val="500"/>
              </a:spcBef>
              <a:spcAft>
                <a:spcPts val="0"/>
              </a:spcAft>
              <a:buSzPts val="1000"/>
              <a:buNone/>
              <a:defRPr sz="1100">
                <a:solidFill>
                  <a:srgbClr val="888888"/>
                </a:solidFill>
              </a:defRPr>
            </a:lvl8pPr>
            <a:lvl9pPr indent="-228600" lvl="8" marL="4114800" algn="l">
              <a:spcBef>
                <a:spcPts val="500"/>
              </a:spcBef>
              <a:spcAft>
                <a:spcPts val="500"/>
              </a:spcAft>
              <a:buSzPts val="1000"/>
              <a:buNone/>
              <a:defRPr sz="1100">
                <a:solidFill>
                  <a:srgbClr val="888888"/>
                </a:solidFill>
              </a:defRPr>
            </a:lvl9pPr>
          </a:lstStyle>
          <a:p/>
        </p:txBody>
      </p:sp>
      <p:sp>
        <p:nvSpPr>
          <p:cNvPr id="79" name="Google Shape;79;p17"/>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81" name="Google Shape;81;p17"/>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435895" y="547244"/>
            <a:ext cx="8272212" cy="369641"/>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 type="body"/>
          </p:nvPr>
        </p:nvSpPr>
        <p:spPr>
          <a:xfrm>
            <a:off x="435895" y="1043609"/>
            <a:ext cx="3896075" cy="3352179"/>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5" name="Google Shape;85;p18"/>
          <p:cNvSpPr txBox="1"/>
          <p:nvPr>
            <p:ph idx="2" type="body"/>
          </p:nvPr>
        </p:nvSpPr>
        <p:spPr>
          <a:xfrm>
            <a:off x="4812029" y="1043609"/>
            <a:ext cx="3896077" cy="3352179"/>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6" name="Google Shape;86;p18"/>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88" name="Google Shape;88;p18"/>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9" name="Shape 89"/>
        <p:cNvGrpSpPr/>
        <p:nvPr/>
      </p:nvGrpSpPr>
      <p:grpSpPr>
        <a:xfrm>
          <a:off x="0" y="0"/>
          <a:ext cx="0" cy="0"/>
          <a:chOff x="0" y="0"/>
          <a:chExt cx="0" cy="0"/>
        </a:xfrm>
      </p:grpSpPr>
      <p:sp>
        <p:nvSpPr>
          <p:cNvPr id="90" name="Google Shape;90;p19"/>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 type="body"/>
          </p:nvPr>
        </p:nvSpPr>
        <p:spPr>
          <a:xfrm>
            <a:off x="435893" y="1688168"/>
            <a:ext cx="3896077" cy="418338"/>
          </a:xfrm>
          <a:prstGeom prst="rect">
            <a:avLst/>
          </a:prstGeom>
          <a:noFill/>
          <a:ln>
            <a:noFill/>
          </a:ln>
        </p:spPr>
        <p:txBody>
          <a:bodyPr anchorCtr="0" anchor="ctr" bIns="34275" lIns="68575" spcFirstLastPara="1" rIns="68575" wrap="square" tIns="34275">
            <a:noAutofit/>
          </a:bodyPr>
          <a:lstStyle>
            <a:lvl1pPr indent="-228600" lvl="0" marL="457200" algn="l">
              <a:lnSpc>
                <a:spcPct val="110000"/>
              </a:lnSpc>
              <a:spcBef>
                <a:spcPts val="300"/>
              </a:spcBef>
              <a:spcAft>
                <a:spcPts val="0"/>
              </a:spcAft>
              <a:buSzPts val="1400"/>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92" name="Google Shape;92;p19"/>
          <p:cNvSpPr txBox="1"/>
          <p:nvPr>
            <p:ph idx="2" type="body"/>
          </p:nvPr>
        </p:nvSpPr>
        <p:spPr>
          <a:xfrm>
            <a:off x="435895" y="2194539"/>
            <a:ext cx="3896075"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93" name="Google Shape;93;p19"/>
          <p:cNvSpPr txBox="1"/>
          <p:nvPr>
            <p:ph idx="3" type="body"/>
          </p:nvPr>
        </p:nvSpPr>
        <p:spPr>
          <a:xfrm>
            <a:off x="4812029" y="1688169"/>
            <a:ext cx="3896078" cy="415030"/>
          </a:xfrm>
          <a:prstGeom prst="rect">
            <a:avLst/>
          </a:prstGeom>
          <a:noFill/>
          <a:ln>
            <a:noFill/>
          </a:ln>
        </p:spPr>
        <p:txBody>
          <a:bodyPr anchorCtr="0" anchor="ctr" bIns="34275" lIns="68575" spcFirstLastPara="1" rIns="68575" wrap="square" tIns="34275">
            <a:noAutofit/>
          </a:bodyPr>
          <a:lstStyle>
            <a:lvl1pPr indent="-228600" lvl="0" marL="457200" marR="0" algn="l">
              <a:lnSpc>
                <a:spcPct val="100000"/>
              </a:lnSpc>
              <a:spcBef>
                <a:spcPts val="300"/>
              </a:spcBef>
              <a:spcAft>
                <a:spcPts val="0"/>
              </a:spcAft>
              <a:buClr>
                <a:schemeClr val="accent1"/>
              </a:buClr>
              <a:buSzPts val="1400"/>
              <a:buFont typeface="Noto Sans Symbols"/>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94" name="Google Shape;94;p19"/>
          <p:cNvSpPr txBox="1"/>
          <p:nvPr>
            <p:ph idx="4" type="body"/>
          </p:nvPr>
        </p:nvSpPr>
        <p:spPr>
          <a:xfrm>
            <a:off x="4812028" y="2194539"/>
            <a:ext cx="3896078"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95" name="Google Shape;95;p19"/>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97" name="Google Shape;97;p19"/>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01" name="Google Shape;101;p20"/>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p:nvPr/>
        </p:nvSpPr>
        <p:spPr>
          <a:xfrm>
            <a:off x="335863" y="450900"/>
            <a:ext cx="2762042" cy="4361606"/>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4" name="Google Shape;104;p21"/>
          <p:cNvSpPr txBox="1"/>
          <p:nvPr>
            <p:ph type="title"/>
          </p:nvPr>
        </p:nvSpPr>
        <p:spPr>
          <a:xfrm>
            <a:off x="575893" y="700088"/>
            <a:ext cx="2273889" cy="129181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FFFFFF"/>
              </a:buClr>
              <a:buSzPts val="1800"/>
              <a:buFont typeface="Franklin Gothic"/>
              <a:buNone/>
              <a:defRPr b="0" sz="180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 type="body"/>
          </p:nvPr>
        </p:nvSpPr>
        <p:spPr>
          <a:xfrm>
            <a:off x="3675696" y="884872"/>
            <a:ext cx="4988243" cy="3493662"/>
          </a:xfrm>
          <a:prstGeom prst="rect">
            <a:avLst/>
          </a:prstGeom>
          <a:noFill/>
          <a:ln>
            <a:noFill/>
          </a:ln>
        </p:spPr>
        <p:txBody>
          <a:bodyPr anchorCtr="0" anchor="ctr" bIns="34275" lIns="68575" spcFirstLastPara="1" rIns="68575" wrap="square" tIns="34275">
            <a:normAutofit/>
          </a:bodyPr>
          <a:lstStyle>
            <a:lvl1pPr indent="-317500" lvl="0" marL="457200" algn="l">
              <a:lnSpc>
                <a:spcPct val="110000"/>
              </a:lnSpc>
              <a:spcBef>
                <a:spcPts val="300"/>
              </a:spcBef>
              <a:spcAft>
                <a:spcPts val="0"/>
              </a:spcAft>
              <a:buSzPts val="1400"/>
              <a:buChar char="◼"/>
              <a:defRPr sz="1500">
                <a:solidFill>
                  <a:schemeClr val="dk2"/>
                </a:solidFill>
              </a:defRPr>
            </a:lvl1pPr>
            <a:lvl2pPr indent="-304800" lvl="1" marL="914400" algn="l">
              <a:spcBef>
                <a:spcPts val="500"/>
              </a:spcBef>
              <a:spcAft>
                <a:spcPts val="0"/>
              </a:spcAft>
              <a:buSzPts val="1200"/>
              <a:buChar char="◼"/>
              <a:defRPr sz="1400">
                <a:solidFill>
                  <a:schemeClr val="dk2"/>
                </a:solidFill>
              </a:defRPr>
            </a:lvl2pPr>
            <a:lvl3pPr indent="-298450" lvl="2" marL="1371600" algn="l">
              <a:spcBef>
                <a:spcPts val="500"/>
              </a:spcBef>
              <a:spcAft>
                <a:spcPts val="0"/>
              </a:spcAft>
              <a:buSzPts val="1100"/>
              <a:buChar char="◼"/>
              <a:defRPr sz="1200">
                <a:solidFill>
                  <a:schemeClr val="dk2"/>
                </a:solidFill>
              </a:defRPr>
            </a:lvl3pPr>
            <a:lvl4pPr indent="-292100" lvl="3" marL="1828800" algn="l">
              <a:spcBef>
                <a:spcPts val="500"/>
              </a:spcBef>
              <a:spcAft>
                <a:spcPts val="0"/>
              </a:spcAft>
              <a:buSzPts val="1000"/>
              <a:buChar char="◼"/>
              <a:defRPr sz="1100">
                <a:solidFill>
                  <a:schemeClr val="dk2"/>
                </a:solidFill>
              </a:defRPr>
            </a:lvl4pPr>
            <a:lvl5pPr indent="-292100" lvl="4" marL="2286000" algn="l">
              <a:spcBef>
                <a:spcPts val="500"/>
              </a:spcBef>
              <a:spcAft>
                <a:spcPts val="0"/>
              </a:spcAft>
              <a:buSzPts val="1000"/>
              <a:buChar char="◼"/>
              <a:defRPr sz="1100">
                <a:solidFill>
                  <a:schemeClr val="dk2"/>
                </a:solidFill>
              </a:defRPr>
            </a:lvl5pPr>
            <a:lvl6pPr indent="-292100" lvl="5" marL="2743200" algn="l">
              <a:spcBef>
                <a:spcPts val="500"/>
              </a:spcBef>
              <a:spcAft>
                <a:spcPts val="0"/>
              </a:spcAft>
              <a:buSzPts val="1000"/>
              <a:buChar char="◼"/>
              <a:defRPr sz="1100">
                <a:solidFill>
                  <a:schemeClr val="dk2"/>
                </a:solidFill>
              </a:defRPr>
            </a:lvl6pPr>
            <a:lvl7pPr indent="-292100" lvl="6" marL="3200400" algn="l">
              <a:spcBef>
                <a:spcPts val="500"/>
              </a:spcBef>
              <a:spcAft>
                <a:spcPts val="0"/>
              </a:spcAft>
              <a:buSzPts val="1000"/>
              <a:buChar char="◼"/>
              <a:defRPr sz="1100">
                <a:solidFill>
                  <a:schemeClr val="dk2"/>
                </a:solidFill>
              </a:defRPr>
            </a:lvl7pPr>
            <a:lvl8pPr indent="-292100" lvl="7" marL="3657600" algn="l">
              <a:spcBef>
                <a:spcPts val="500"/>
              </a:spcBef>
              <a:spcAft>
                <a:spcPts val="0"/>
              </a:spcAft>
              <a:buSzPts val="1000"/>
              <a:buChar char="◼"/>
              <a:defRPr sz="1100">
                <a:solidFill>
                  <a:schemeClr val="dk2"/>
                </a:solidFill>
              </a:defRPr>
            </a:lvl8pPr>
            <a:lvl9pPr indent="-292100" lvl="8" marL="4114800" algn="l">
              <a:spcBef>
                <a:spcPts val="500"/>
              </a:spcBef>
              <a:spcAft>
                <a:spcPts val="500"/>
              </a:spcAft>
              <a:buSzPts val="1000"/>
              <a:buChar char="◼"/>
              <a:defRPr sz="1100">
                <a:solidFill>
                  <a:schemeClr val="dk2"/>
                </a:solidFill>
              </a:defRPr>
            </a:lvl9pPr>
          </a:lstStyle>
          <a:p/>
        </p:txBody>
      </p:sp>
      <p:sp>
        <p:nvSpPr>
          <p:cNvPr id="106" name="Google Shape;106;p21"/>
          <p:cNvSpPr txBox="1"/>
          <p:nvPr>
            <p:ph idx="2" type="body"/>
          </p:nvPr>
        </p:nvSpPr>
        <p:spPr>
          <a:xfrm>
            <a:off x="575893" y="2127491"/>
            <a:ext cx="2273889" cy="2251044"/>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solidFill>
                  <a:srgbClr val="FFFFFF"/>
                </a:solidFill>
              </a:defRPr>
            </a:lvl1pPr>
            <a:lvl2pPr indent="-228600" lvl="1" marL="914400" algn="l">
              <a:spcBef>
                <a:spcPts val="500"/>
              </a:spcBef>
              <a:spcAft>
                <a:spcPts val="0"/>
              </a:spcAft>
              <a:buSzPts val="800"/>
              <a:buNone/>
              <a:defRPr sz="8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107" name="Google Shape;107;p21"/>
          <p:cNvSpPr txBox="1"/>
          <p:nvPr>
            <p:ph idx="10" type="dt"/>
          </p:nvPr>
        </p:nvSpPr>
        <p:spPr>
          <a:xfrm>
            <a:off x="5704463" y="4842687"/>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1" type="ftr"/>
          </p:nvPr>
        </p:nvSpPr>
        <p:spPr>
          <a:xfrm>
            <a:off x="435894" y="4839443"/>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09" name="Google Shape;109;p21"/>
          <p:cNvSpPr txBox="1"/>
          <p:nvPr>
            <p:ph idx="12" type="sldNum"/>
          </p:nvPr>
        </p:nvSpPr>
        <p:spPr>
          <a:xfrm>
            <a:off x="7918725" y="4842687"/>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35895" y="3520042"/>
            <a:ext cx="8272212" cy="42505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800"/>
              <a:buFont typeface="Franklin Gothic"/>
              <a:buNone/>
              <a:defRPr b="0" sz="18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p:nvPr>
            <p:ph idx="2" type="pic"/>
          </p:nvPr>
        </p:nvSpPr>
        <p:spPr>
          <a:xfrm>
            <a:off x="335863" y="481013"/>
            <a:ext cx="8468144" cy="2738437"/>
          </a:xfrm>
          <a:prstGeom prst="rect">
            <a:avLst/>
          </a:prstGeom>
          <a:noFill/>
          <a:ln>
            <a:noFill/>
          </a:ln>
        </p:spPr>
      </p:sp>
      <p:sp>
        <p:nvSpPr>
          <p:cNvPr id="113" name="Google Shape;113;p22"/>
          <p:cNvSpPr txBox="1"/>
          <p:nvPr>
            <p:ph idx="1" type="body"/>
          </p:nvPr>
        </p:nvSpPr>
        <p:spPr>
          <a:xfrm>
            <a:off x="435894" y="3945095"/>
            <a:ext cx="8272213" cy="748611"/>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lvl1pPr>
            <a:lvl2pPr indent="-228600" lvl="1" marL="914400" algn="l">
              <a:spcBef>
                <a:spcPts val="500"/>
              </a:spcBef>
              <a:spcAft>
                <a:spcPts val="0"/>
              </a:spcAft>
              <a:buSzPts val="800"/>
              <a:buNone/>
              <a:defRPr sz="9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114" name="Google Shape;114;p22"/>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16" name="Google Shape;116;p22"/>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p2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 type="body"/>
          </p:nvPr>
        </p:nvSpPr>
        <p:spPr>
          <a:xfrm rot="5400000">
            <a:off x="2857180" y="-1359888"/>
            <a:ext cx="3429639" cy="8272212"/>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292100" lvl="1" marL="914400" algn="l">
              <a:spcBef>
                <a:spcPts val="500"/>
              </a:spcBef>
              <a:spcAft>
                <a:spcPts val="0"/>
              </a:spcAft>
              <a:buSzPts val="1000"/>
              <a:buChar char="◼"/>
              <a:defRPr/>
            </a:lvl2pPr>
            <a:lvl3pPr indent="-285750" lvl="2" marL="1371600" algn="l">
              <a:spcBef>
                <a:spcPts val="500"/>
              </a:spcBef>
              <a:spcAft>
                <a:spcPts val="0"/>
              </a:spcAft>
              <a:buSzPts val="900"/>
              <a:buChar char="◼"/>
              <a:defRPr/>
            </a:lvl3pPr>
            <a:lvl4pPr indent="-279400" lvl="3" marL="1828800" algn="l">
              <a:spcBef>
                <a:spcPts val="500"/>
              </a:spcBef>
              <a:spcAft>
                <a:spcPts val="0"/>
              </a:spcAft>
              <a:buSzPts val="800"/>
              <a:buChar char="◼"/>
              <a:defRPr/>
            </a:lvl4pPr>
            <a:lvl5pPr indent="-279400" lvl="4" marL="2286000" algn="l">
              <a:spcBef>
                <a:spcPts val="500"/>
              </a:spcBef>
              <a:spcAft>
                <a:spcPts val="0"/>
              </a:spcAft>
              <a:buSzPts val="8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20" name="Google Shape;120;p23"/>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22" name="Google Shape;122;p23"/>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3" name="Shape 123"/>
        <p:cNvGrpSpPr/>
        <p:nvPr/>
      </p:nvGrpSpPr>
      <p:grpSpPr>
        <a:xfrm>
          <a:off x="0" y="0"/>
          <a:ext cx="0" cy="0"/>
          <a:chOff x="0" y="0"/>
          <a:chExt cx="0" cy="0"/>
        </a:xfrm>
      </p:grpSpPr>
      <p:sp>
        <p:nvSpPr>
          <p:cNvPr id="124" name="Google Shape;124;p24"/>
          <p:cNvSpPr/>
          <p:nvPr/>
        </p:nvSpPr>
        <p:spPr>
          <a:xfrm>
            <a:off x="6043613" y="449794"/>
            <a:ext cx="2765487" cy="4362713"/>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24"/>
          <p:cNvSpPr txBox="1"/>
          <p:nvPr>
            <p:ph type="title"/>
          </p:nvPr>
        </p:nvSpPr>
        <p:spPr>
          <a:xfrm rot="5400000">
            <a:off x="5521978" y="1278872"/>
            <a:ext cx="3605495" cy="23431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 type="body"/>
          </p:nvPr>
        </p:nvSpPr>
        <p:spPr>
          <a:xfrm rot="5400000">
            <a:off x="1464054" y="-235162"/>
            <a:ext cx="3605495" cy="537121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27" name="Google Shape;127;p24"/>
          <p:cNvSpPr/>
          <p:nvPr/>
        </p:nvSpPr>
        <p:spPr>
          <a:xfrm>
            <a:off x="334900" y="342900"/>
            <a:ext cx="2777490" cy="71248"/>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8" name="Google Shape;128;p24"/>
          <p:cNvSpPr/>
          <p:nvPr/>
        </p:nvSpPr>
        <p:spPr>
          <a:xfrm>
            <a:off x="6031610" y="340232"/>
            <a:ext cx="2777490" cy="73915"/>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9" name="Google Shape;129;p24"/>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 name="Google Shape;130;p24"/>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4"/>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32" name="Google Shape;132;p24"/>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12" cy="417860"/>
          </a:xfrm>
          <a:prstGeom prst="rect">
            <a:avLst/>
          </a:prstGeom>
          <a:noFill/>
          <a:ln>
            <a:noFill/>
          </a:ln>
        </p:spPr>
        <p:txBody>
          <a:bodyPr anchorCtr="0" anchor="b" bIns="34275" lIns="68575" spcFirstLastPara="1" rIns="68575" wrap="square" tIns="34275">
            <a:normAutofit/>
          </a:bodyPr>
          <a:lstStyle>
            <a:lvl1pPr lvl="0" marR="0" rtl="0" algn="l">
              <a:lnSpc>
                <a:spcPct val="100000"/>
              </a:lnSpc>
              <a:spcBef>
                <a:spcPts val="0"/>
              </a:spcBef>
              <a:spcAft>
                <a:spcPts val="0"/>
              </a:spcAft>
              <a:buClr>
                <a:srgbClr val="3F3F3F"/>
              </a:buClr>
              <a:buSzPts val="2100"/>
              <a:buFont typeface="Franklin Gothic"/>
              <a:buNone/>
              <a:defRPr b="0" i="0" sz="21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2" name="Google Shape;52;p13"/>
          <p:cNvSpPr txBox="1"/>
          <p:nvPr>
            <p:ph idx="1" type="body"/>
          </p:nvPr>
        </p:nvSpPr>
        <p:spPr>
          <a:xfrm>
            <a:off x="435894" y="1061399"/>
            <a:ext cx="8272212" cy="3429639"/>
          </a:xfrm>
          <a:prstGeom prst="rect">
            <a:avLst/>
          </a:prstGeom>
          <a:noFill/>
          <a:ln>
            <a:noFill/>
          </a:ln>
        </p:spPr>
        <p:txBody>
          <a:bodyPr anchorCtr="0" anchor="ctr" bIns="34275" lIns="68575" spcFirstLastPara="1" rIns="68575" wrap="square" tIns="34275">
            <a:normAutofit/>
          </a:bodyPr>
          <a:lstStyle>
            <a:lvl1pPr indent="-304800" lvl="0" marL="457200" marR="0" rtl="0" algn="l">
              <a:lnSpc>
                <a:spcPct val="110000"/>
              </a:lnSpc>
              <a:spcBef>
                <a:spcPts val="300"/>
              </a:spcBef>
              <a:spcAft>
                <a:spcPts val="0"/>
              </a:spcAft>
              <a:buClr>
                <a:schemeClr val="accent1"/>
              </a:buClr>
              <a:buSzPts val="1200"/>
              <a:buFont typeface="Noto Sans Symbols"/>
              <a:buChar char="◼"/>
              <a:defRPr b="0" i="0" sz="1300" u="none" cap="none" strike="noStrike">
                <a:solidFill>
                  <a:srgbClr val="3F3F3F"/>
                </a:solidFill>
                <a:latin typeface="Libre Franklin"/>
                <a:ea typeface="Libre Franklin"/>
                <a:cs typeface="Libre Franklin"/>
                <a:sym typeface="Libre Franklin"/>
              </a:defRPr>
            </a:lvl1pPr>
            <a:lvl2pPr indent="-292100" lvl="1" marL="914400" marR="0" rtl="0" algn="l">
              <a:spcBef>
                <a:spcPts val="500"/>
              </a:spcBef>
              <a:spcAft>
                <a:spcPts val="0"/>
              </a:spcAft>
              <a:buClr>
                <a:schemeClr val="accent1"/>
              </a:buClr>
              <a:buSzPts val="1000"/>
              <a:buFont typeface="Noto Sans Symbols"/>
              <a:buChar char="◼"/>
              <a:defRPr b="0" i="0" sz="1100" u="none" cap="none" strike="noStrike">
                <a:solidFill>
                  <a:srgbClr val="3F3F3F"/>
                </a:solidFill>
                <a:latin typeface="Libre Franklin"/>
                <a:ea typeface="Libre Franklin"/>
                <a:cs typeface="Libre Franklin"/>
                <a:sym typeface="Libre Franklin"/>
              </a:defRPr>
            </a:lvl2pPr>
            <a:lvl3pPr indent="-285750" lvl="2" marL="1371600" marR="0" rtl="0" algn="l">
              <a:spcBef>
                <a:spcPts val="500"/>
              </a:spcBef>
              <a:spcAft>
                <a:spcPts val="0"/>
              </a:spcAft>
              <a:buClr>
                <a:schemeClr val="accent1"/>
              </a:buClr>
              <a:buSzPts val="900"/>
              <a:buFont typeface="Noto Sans Symbols"/>
              <a:buChar char="◼"/>
              <a:defRPr b="0" i="0" sz="1000" u="none" cap="none" strike="noStrike">
                <a:solidFill>
                  <a:srgbClr val="3F3F3F"/>
                </a:solidFill>
                <a:latin typeface="Libre Franklin"/>
                <a:ea typeface="Libre Franklin"/>
                <a:cs typeface="Libre Franklin"/>
                <a:sym typeface="Libre Franklin"/>
              </a:defRPr>
            </a:lvl3pPr>
            <a:lvl4pPr indent="-279400" lvl="3" marL="18288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4pPr>
            <a:lvl5pPr indent="-279400" lvl="4" marL="22860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9pPr>
          </a:lstStyle>
          <a:p/>
        </p:txBody>
      </p:sp>
      <p:sp>
        <p:nvSpPr>
          <p:cNvPr id="53" name="Google Shape;53;p13"/>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54" name="Google Shape;54;p13"/>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7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7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7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7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7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7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7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 name="Google Shape;56;p13"/>
          <p:cNvSpPr/>
          <p:nvPr/>
        </p:nvSpPr>
        <p:spPr>
          <a:xfrm>
            <a:off x="6031610" y="340232"/>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descr="Logo&#10;&#10;Description automatically generated" id="58" name="Google Shape;58;p13"/>
          <p:cNvPicPr preferRelativeResize="0"/>
          <p:nvPr/>
        </p:nvPicPr>
        <p:blipFill rotWithShape="1">
          <a:blip r:embed="rId1">
            <a:alphaModFix/>
          </a:blip>
          <a:srcRect b="0" l="0" r="0" t="0"/>
          <a:stretch/>
        </p:blipFill>
        <p:spPr>
          <a:xfrm>
            <a:off x="7863752" y="4828433"/>
            <a:ext cx="844354" cy="27384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1019331" y="1366226"/>
            <a:ext cx="6858000" cy="733334"/>
          </a:xfrm>
          <a:prstGeom prst="rect">
            <a:avLst/>
          </a:prstGeom>
          <a:noFill/>
          <a:ln>
            <a:noFill/>
          </a:ln>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chemeClr val="accent1"/>
              </a:buClr>
              <a:buSzPts val="2700"/>
              <a:buFont typeface="Arial"/>
              <a:buNone/>
            </a:pPr>
            <a:r>
              <a:rPr b="1" lang="en">
                <a:solidFill>
                  <a:schemeClr val="accent1"/>
                </a:solidFill>
                <a:latin typeface="Arial"/>
                <a:ea typeface="Arial"/>
                <a:cs typeface="Arial"/>
                <a:sym typeface="Arial"/>
              </a:rPr>
              <a:t>HOUSE PRICE PREDICTION</a:t>
            </a:r>
            <a:endParaRPr/>
          </a:p>
        </p:txBody>
      </p:sp>
      <p:sp>
        <p:nvSpPr>
          <p:cNvPr id="138" name="Google Shape;138;p25"/>
          <p:cNvSpPr txBox="1"/>
          <p:nvPr/>
        </p:nvSpPr>
        <p:spPr>
          <a:xfrm>
            <a:off x="-247336" y="775741"/>
            <a:ext cx="9544986" cy="438581"/>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2400" u="none" cap="none" strike="noStrike">
                <a:solidFill>
                  <a:srgbClr val="1482AB"/>
                </a:solidFill>
                <a:latin typeface="Arial"/>
                <a:ea typeface="Arial"/>
                <a:cs typeface="Arial"/>
                <a:sym typeface="Arial"/>
              </a:rPr>
              <a:t>CAPSTONE PROJECT</a:t>
            </a:r>
            <a:endParaRPr sz="1100"/>
          </a:p>
        </p:txBody>
      </p:sp>
      <p:sp>
        <p:nvSpPr>
          <p:cNvPr id="139" name="Google Shape;139;p25"/>
          <p:cNvSpPr txBox="1"/>
          <p:nvPr/>
        </p:nvSpPr>
        <p:spPr>
          <a:xfrm>
            <a:off x="1430400" y="2571750"/>
            <a:ext cx="6283200" cy="2230200"/>
          </a:xfrm>
          <a:prstGeom prst="rect">
            <a:avLst/>
          </a:prstGeom>
          <a:noFill/>
          <a:ln>
            <a:noFill/>
          </a:ln>
        </p:spPr>
        <p:txBody>
          <a:bodyPr anchorCtr="0" anchor="t" bIns="34275" lIns="68575" spcFirstLastPara="1" rIns="68575" wrap="square" tIns="34275">
            <a:spAutoFit/>
          </a:bodyPr>
          <a:lstStyle/>
          <a:p>
            <a:pPr indent="0" lvl="0" marL="0" marR="0" rtl="0" algn="ctr">
              <a:lnSpc>
                <a:spcPct val="115000"/>
              </a:lnSpc>
              <a:spcBef>
                <a:spcPts val="0"/>
              </a:spcBef>
              <a:spcAft>
                <a:spcPts val="0"/>
              </a:spcAft>
              <a:buNone/>
            </a:pPr>
            <a:r>
              <a:rPr b="1" i="0" lang="en" sz="1800" u="none" cap="none" strike="noStrike">
                <a:solidFill>
                  <a:schemeClr val="accent1"/>
                </a:solidFill>
                <a:latin typeface="Arial"/>
                <a:ea typeface="Arial"/>
                <a:cs typeface="Arial"/>
                <a:sym typeface="Arial"/>
              </a:rPr>
              <a:t>Presented By:</a:t>
            </a:r>
            <a:endParaRPr b="1" i="0" sz="1800" u="none" cap="none" strike="noStrike">
              <a:solidFill>
                <a:schemeClr val="accent1"/>
              </a:solidFill>
              <a:latin typeface="Arial"/>
              <a:ea typeface="Arial"/>
              <a:cs typeface="Arial"/>
              <a:sym typeface="Arial"/>
            </a:endParaRPr>
          </a:p>
          <a:p>
            <a:pPr indent="0" lvl="0" marL="0" marR="0" rtl="0" algn="ctr">
              <a:lnSpc>
                <a:spcPct val="115000"/>
              </a:lnSpc>
              <a:spcBef>
                <a:spcPts val="0"/>
              </a:spcBef>
              <a:spcAft>
                <a:spcPts val="0"/>
              </a:spcAft>
              <a:buNone/>
            </a:pPr>
            <a:r>
              <a:t/>
            </a:r>
            <a:endParaRPr b="1" sz="1800">
              <a:solidFill>
                <a:schemeClr val="accent1"/>
              </a:solidFill>
            </a:endParaRPr>
          </a:p>
          <a:p>
            <a:pPr indent="0" lvl="0" marL="457200" marR="0" rtl="0" algn="ctr">
              <a:lnSpc>
                <a:spcPct val="150000"/>
              </a:lnSpc>
              <a:spcBef>
                <a:spcPts val="0"/>
              </a:spcBef>
              <a:spcAft>
                <a:spcPts val="0"/>
              </a:spcAft>
              <a:buNone/>
            </a:pPr>
            <a:r>
              <a:rPr b="1" lang="en" sz="1800">
                <a:solidFill>
                  <a:schemeClr val="accent1"/>
                </a:solidFill>
                <a:latin typeface="Arial"/>
                <a:ea typeface="Arial"/>
                <a:cs typeface="Arial"/>
                <a:sym typeface="Arial"/>
              </a:rPr>
              <a:t>Patel </a:t>
            </a:r>
            <a:r>
              <a:rPr b="1" lang="en" sz="1800">
                <a:solidFill>
                  <a:schemeClr val="accent1"/>
                </a:solidFill>
              </a:rPr>
              <a:t>Vishrutkumar Dineshbhai</a:t>
            </a:r>
            <a:endParaRPr b="1" sz="1800">
              <a:solidFill>
                <a:schemeClr val="accent1"/>
              </a:solidFill>
            </a:endParaRPr>
          </a:p>
          <a:p>
            <a:pPr indent="0" lvl="0" marL="0" rtl="0" algn="ctr">
              <a:lnSpc>
                <a:spcPct val="150000"/>
              </a:lnSpc>
              <a:spcBef>
                <a:spcPts val="0"/>
              </a:spcBef>
              <a:spcAft>
                <a:spcPts val="0"/>
              </a:spcAft>
              <a:buNone/>
            </a:pPr>
            <a:r>
              <a:rPr b="1" lang="en" sz="1800">
                <a:solidFill>
                  <a:schemeClr val="accent1"/>
                </a:solidFill>
              </a:rPr>
              <a:t>Vidush Somany Institute of Technology and Research</a:t>
            </a:r>
            <a:endParaRPr b="1" sz="1800">
              <a:solidFill>
                <a:schemeClr val="accent1"/>
              </a:solidFill>
            </a:endParaRPr>
          </a:p>
          <a:p>
            <a:pPr indent="0" lvl="0" marL="0" rtl="0" algn="ctr">
              <a:lnSpc>
                <a:spcPct val="150000"/>
              </a:lnSpc>
              <a:spcBef>
                <a:spcPts val="0"/>
              </a:spcBef>
              <a:spcAft>
                <a:spcPts val="0"/>
              </a:spcAft>
              <a:buNone/>
            </a:pPr>
            <a:r>
              <a:rPr b="1" lang="en" sz="1800">
                <a:solidFill>
                  <a:schemeClr val="accent1"/>
                </a:solidFill>
              </a:rPr>
              <a:t>Computer Science Engineering</a:t>
            </a:r>
            <a:endParaRPr b="1" sz="1800">
              <a:solidFill>
                <a:schemeClr val="accent1"/>
              </a:solidFill>
            </a:endParaRPr>
          </a:p>
          <a:p>
            <a:pPr indent="0" lvl="0" marL="1371600" marR="0" rtl="0" algn="just">
              <a:lnSpc>
                <a:spcPct val="115000"/>
              </a:lnSpc>
              <a:spcBef>
                <a:spcPts val="0"/>
              </a:spcBef>
              <a:spcAft>
                <a:spcPts val="0"/>
              </a:spcAft>
              <a:buNone/>
            </a:pPr>
            <a:r>
              <a:t/>
            </a:r>
            <a:endParaRPr sz="1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435894" y="526617"/>
            <a:ext cx="8272212" cy="397722"/>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RESULT</a:t>
            </a:r>
            <a:endParaRPr/>
          </a:p>
        </p:txBody>
      </p:sp>
      <p:sp>
        <p:nvSpPr>
          <p:cNvPr id="193" name="Google Shape;193;p34"/>
          <p:cNvSpPr txBox="1"/>
          <p:nvPr>
            <p:ph idx="1" type="body"/>
          </p:nvPr>
        </p:nvSpPr>
        <p:spPr>
          <a:xfrm>
            <a:off x="435900" y="976525"/>
            <a:ext cx="8272200" cy="3730200"/>
          </a:xfrm>
          <a:prstGeom prst="rect">
            <a:avLst/>
          </a:prstGeom>
          <a:noFill/>
          <a:ln>
            <a:noFill/>
          </a:ln>
        </p:spPr>
        <p:txBody>
          <a:bodyPr anchorCtr="0" anchor="ctr" bIns="34275" lIns="68575" spcFirstLastPara="1" rIns="68575" wrap="square" tIns="34275">
            <a:normAutofit/>
          </a:bodyPr>
          <a:lstStyle/>
          <a:p>
            <a:pPr indent="-304800" lvl="0" marL="457200" rtl="0" algn="just">
              <a:lnSpc>
                <a:spcPct val="160000"/>
              </a:lnSpc>
              <a:spcBef>
                <a:spcPts val="900"/>
              </a:spcBef>
              <a:spcAft>
                <a:spcPts val="0"/>
              </a:spcAft>
              <a:buSzPts val="1200"/>
              <a:buFont typeface="Roboto"/>
              <a:buChar char="❏"/>
            </a:pPr>
            <a:r>
              <a:rPr b="1" lang="en" sz="1200">
                <a:solidFill>
                  <a:srgbClr val="111111"/>
                </a:solidFill>
                <a:latin typeface="Roboto"/>
                <a:ea typeface="Roboto"/>
                <a:cs typeface="Roboto"/>
                <a:sym typeface="Roboto"/>
              </a:rPr>
              <a:t>M</a:t>
            </a:r>
            <a:r>
              <a:rPr b="1" lang="en" sz="1200">
                <a:solidFill>
                  <a:srgbClr val="111111"/>
                </a:solidFill>
                <a:latin typeface="Roboto"/>
                <a:ea typeface="Roboto"/>
                <a:cs typeface="Roboto"/>
                <a:sym typeface="Roboto"/>
              </a:rPr>
              <a:t>odel Performance:</a:t>
            </a:r>
            <a:endParaRPr sz="1200">
              <a:solidFill>
                <a:srgbClr val="111111"/>
              </a:solidFill>
              <a:latin typeface="Roboto"/>
              <a:ea typeface="Roboto"/>
              <a:cs typeface="Roboto"/>
              <a:sym typeface="Roboto"/>
            </a:endParaRPr>
          </a:p>
          <a:p>
            <a:pPr indent="-304800" lvl="0" marL="685800" rtl="0" algn="just">
              <a:lnSpc>
                <a:spcPct val="115000"/>
              </a:lnSpc>
              <a:spcBef>
                <a:spcPts val="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Random Forest Regressor</a:t>
            </a:r>
            <a:r>
              <a:rPr lang="en" sz="1200">
                <a:solidFill>
                  <a:srgbClr val="111111"/>
                </a:solidFill>
                <a:latin typeface="Roboto"/>
                <a:ea typeface="Roboto"/>
                <a:cs typeface="Roboto"/>
                <a:sym typeface="Roboto"/>
              </a:rPr>
              <a:t>: The Random Forest model achieved a MAPE of </a:t>
            </a:r>
            <a:r>
              <a:rPr b="1" lang="en" sz="1200">
                <a:solidFill>
                  <a:srgbClr val="111111"/>
                </a:solidFill>
                <a:latin typeface="Roboto"/>
                <a:ea typeface="Roboto"/>
                <a:cs typeface="Roboto"/>
                <a:sym typeface="Roboto"/>
              </a:rPr>
              <a:t>19.20%</a:t>
            </a:r>
            <a:r>
              <a:rPr lang="en" sz="1200">
                <a:solidFill>
                  <a:srgbClr val="111111"/>
                </a:solidFill>
                <a:latin typeface="Roboto"/>
                <a:ea typeface="Roboto"/>
                <a:cs typeface="Roboto"/>
                <a:sym typeface="Roboto"/>
              </a:rPr>
              <a:t>. This shows that the Random Forest model’s predictions were on average </a:t>
            </a:r>
            <a:r>
              <a:rPr b="1" lang="en" sz="1200">
                <a:solidFill>
                  <a:srgbClr val="111111"/>
                </a:solidFill>
                <a:latin typeface="Roboto"/>
                <a:ea typeface="Roboto"/>
                <a:cs typeface="Roboto"/>
                <a:sym typeface="Roboto"/>
              </a:rPr>
              <a:t>19.20%</a:t>
            </a:r>
            <a:r>
              <a:rPr lang="en" sz="1200">
                <a:solidFill>
                  <a:srgbClr val="111111"/>
                </a:solidFill>
                <a:latin typeface="Roboto"/>
                <a:ea typeface="Roboto"/>
                <a:cs typeface="Roboto"/>
                <a:sym typeface="Roboto"/>
              </a:rPr>
              <a:t> different from the actual prices.</a:t>
            </a:r>
            <a:endParaRPr sz="1200">
              <a:solidFill>
                <a:srgbClr val="111111"/>
              </a:solidFill>
              <a:latin typeface="Roboto"/>
              <a:ea typeface="Roboto"/>
              <a:cs typeface="Roboto"/>
              <a:sym typeface="Roboto"/>
            </a:endParaRPr>
          </a:p>
          <a:p>
            <a:pPr indent="-304800" lvl="0" marL="685800" rtl="0" algn="just">
              <a:lnSpc>
                <a:spcPct val="115000"/>
              </a:lnSpc>
              <a:spcBef>
                <a:spcPts val="100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Decision Tree Regressor</a:t>
            </a:r>
            <a:r>
              <a:rPr lang="en" sz="1200">
                <a:solidFill>
                  <a:srgbClr val="111111"/>
                </a:solidFill>
                <a:latin typeface="Roboto"/>
                <a:ea typeface="Roboto"/>
                <a:cs typeface="Roboto"/>
                <a:sym typeface="Roboto"/>
              </a:rPr>
              <a:t>: The Decision Tree model achieved a MAPE of </a:t>
            </a:r>
            <a:r>
              <a:rPr b="1" lang="en" sz="1200">
                <a:solidFill>
                  <a:srgbClr val="111111"/>
                </a:solidFill>
                <a:latin typeface="Roboto"/>
                <a:ea typeface="Roboto"/>
                <a:cs typeface="Roboto"/>
                <a:sym typeface="Roboto"/>
              </a:rPr>
              <a:t>22.96%</a:t>
            </a:r>
            <a:r>
              <a:rPr lang="en" sz="1200">
                <a:solidFill>
                  <a:srgbClr val="111111"/>
                </a:solidFill>
                <a:latin typeface="Roboto"/>
                <a:ea typeface="Roboto"/>
                <a:cs typeface="Roboto"/>
                <a:sym typeface="Roboto"/>
              </a:rPr>
              <a:t>. This means that the Decision Tree model’s predictions were on average </a:t>
            </a:r>
            <a:r>
              <a:rPr b="1" lang="en" sz="1200">
                <a:solidFill>
                  <a:srgbClr val="111111"/>
                </a:solidFill>
                <a:latin typeface="Roboto"/>
                <a:ea typeface="Roboto"/>
                <a:cs typeface="Roboto"/>
                <a:sym typeface="Roboto"/>
              </a:rPr>
              <a:t>22.96%</a:t>
            </a:r>
            <a:r>
              <a:rPr lang="en" sz="1200">
                <a:solidFill>
                  <a:srgbClr val="111111"/>
                </a:solidFill>
                <a:latin typeface="Roboto"/>
                <a:ea typeface="Roboto"/>
                <a:cs typeface="Roboto"/>
                <a:sym typeface="Roboto"/>
              </a:rPr>
              <a:t> different from the actual prices.</a:t>
            </a:r>
            <a:endParaRPr sz="1200">
              <a:solidFill>
                <a:srgbClr val="111111"/>
              </a:solidFill>
              <a:latin typeface="Roboto"/>
              <a:ea typeface="Roboto"/>
              <a:cs typeface="Roboto"/>
              <a:sym typeface="Roboto"/>
            </a:endParaRPr>
          </a:p>
          <a:p>
            <a:pPr indent="-304800" lvl="0" marL="685800" rtl="0" algn="just">
              <a:lnSpc>
                <a:spcPct val="115000"/>
              </a:lnSpc>
              <a:spcBef>
                <a:spcPts val="100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Gradient Boosting Regressor</a:t>
            </a:r>
            <a:r>
              <a:rPr lang="en" sz="1200">
                <a:solidFill>
                  <a:srgbClr val="111111"/>
                </a:solidFill>
                <a:latin typeface="Roboto"/>
                <a:ea typeface="Roboto"/>
                <a:cs typeface="Roboto"/>
                <a:sym typeface="Roboto"/>
              </a:rPr>
              <a:t>: The Gradient Boosting model achieved a MAPE of </a:t>
            </a:r>
            <a:r>
              <a:rPr b="1" lang="en" sz="1200">
                <a:solidFill>
                  <a:srgbClr val="111111"/>
                </a:solidFill>
                <a:latin typeface="Roboto"/>
                <a:ea typeface="Roboto"/>
                <a:cs typeface="Roboto"/>
                <a:sym typeface="Roboto"/>
              </a:rPr>
              <a:t>19.16%</a:t>
            </a:r>
            <a:r>
              <a:rPr lang="en" sz="1200">
                <a:solidFill>
                  <a:srgbClr val="111111"/>
                </a:solidFill>
                <a:latin typeface="Roboto"/>
                <a:ea typeface="Roboto"/>
                <a:cs typeface="Roboto"/>
                <a:sym typeface="Roboto"/>
              </a:rPr>
              <a:t>. This indicates that the Gradient Boosting model’s predictions were on average </a:t>
            </a:r>
            <a:r>
              <a:rPr b="1" lang="en" sz="1200">
                <a:solidFill>
                  <a:srgbClr val="111111"/>
                </a:solidFill>
                <a:latin typeface="Roboto"/>
                <a:ea typeface="Roboto"/>
                <a:cs typeface="Roboto"/>
                <a:sym typeface="Roboto"/>
              </a:rPr>
              <a:t>19.16%</a:t>
            </a:r>
            <a:r>
              <a:rPr lang="en" sz="1200">
                <a:solidFill>
                  <a:srgbClr val="111111"/>
                </a:solidFill>
                <a:latin typeface="Roboto"/>
                <a:ea typeface="Roboto"/>
                <a:cs typeface="Roboto"/>
                <a:sym typeface="Roboto"/>
              </a:rPr>
              <a:t> different from the actual prices.</a:t>
            </a:r>
            <a:endParaRPr sz="1200">
              <a:solidFill>
                <a:srgbClr val="111111"/>
              </a:solidFill>
              <a:latin typeface="Roboto"/>
              <a:ea typeface="Roboto"/>
              <a:cs typeface="Roboto"/>
              <a:sym typeface="Roboto"/>
            </a:endParaRPr>
          </a:p>
          <a:p>
            <a:pPr indent="-304800" lvl="0" marL="685800" rtl="0" algn="just">
              <a:lnSpc>
                <a:spcPct val="115000"/>
              </a:lnSpc>
              <a:spcBef>
                <a:spcPts val="100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K-Nearest Neighbors (KNN)</a:t>
            </a:r>
            <a:r>
              <a:rPr lang="en" sz="1200">
                <a:solidFill>
                  <a:srgbClr val="111111"/>
                </a:solidFill>
                <a:latin typeface="Roboto"/>
                <a:ea typeface="Roboto"/>
                <a:cs typeface="Roboto"/>
                <a:sym typeface="Roboto"/>
              </a:rPr>
              <a:t>: The KNN model achieved a MAPE of </a:t>
            </a:r>
            <a:r>
              <a:rPr b="1" lang="en" sz="1200">
                <a:solidFill>
                  <a:srgbClr val="111111"/>
                </a:solidFill>
                <a:latin typeface="Roboto"/>
                <a:ea typeface="Roboto"/>
                <a:cs typeface="Roboto"/>
                <a:sym typeface="Roboto"/>
              </a:rPr>
              <a:t>20.58%</a:t>
            </a:r>
            <a:r>
              <a:rPr lang="en" sz="1200">
                <a:solidFill>
                  <a:srgbClr val="111111"/>
                </a:solidFill>
                <a:latin typeface="Roboto"/>
                <a:ea typeface="Roboto"/>
                <a:cs typeface="Roboto"/>
                <a:sym typeface="Roboto"/>
              </a:rPr>
              <a:t>. This shows that the KNN model’s predictions were on average </a:t>
            </a:r>
            <a:r>
              <a:rPr b="1" lang="en" sz="1200">
                <a:solidFill>
                  <a:srgbClr val="111111"/>
                </a:solidFill>
                <a:latin typeface="Roboto"/>
                <a:ea typeface="Roboto"/>
                <a:cs typeface="Roboto"/>
                <a:sym typeface="Roboto"/>
              </a:rPr>
              <a:t>20.58%</a:t>
            </a:r>
            <a:r>
              <a:rPr lang="en" sz="1200">
                <a:solidFill>
                  <a:srgbClr val="111111"/>
                </a:solidFill>
                <a:latin typeface="Roboto"/>
                <a:ea typeface="Roboto"/>
                <a:cs typeface="Roboto"/>
                <a:sym typeface="Roboto"/>
              </a:rPr>
              <a:t> different from the actual prices.</a:t>
            </a:r>
            <a:endParaRPr sz="1200">
              <a:solidFill>
                <a:srgbClr val="111111"/>
              </a:solidFill>
              <a:latin typeface="Roboto"/>
              <a:ea typeface="Roboto"/>
              <a:cs typeface="Roboto"/>
              <a:sym typeface="Roboto"/>
            </a:endParaRPr>
          </a:p>
          <a:p>
            <a:pPr indent="0" lvl="0" marL="0" rtl="0" algn="just">
              <a:lnSpc>
                <a:spcPct val="110000"/>
              </a:lnSpc>
              <a:spcBef>
                <a:spcPts val="1000"/>
              </a:spcBef>
              <a:spcAft>
                <a:spcPts val="0"/>
              </a:spcAft>
              <a:buSzPts val="1700"/>
              <a:buNone/>
            </a:pPr>
            <a:r>
              <a:t/>
            </a:r>
            <a:endParaRPr sz="18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435894" y="526617"/>
            <a:ext cx="8272200" cy="3978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RESULT</a:t>
            </a:r>
            <a:endParaRPr/>
          </a:p>
        </p:txBody>
      </p:sp>
      <p:sp>
        <p:nvSpPr>
          <p:cNvPr id="199" name="Google Shape;199;p35"/>
          <p:cNvSpPr txBox="1"/>
          <p:nvPr>
            <p:ph idx="1" type="body"/>
          </p:nvPr>
        </p:nvSpPr>
        <p:spPr>
          <a:xfrm>
            <a:off x="435900" y="976526"/>
            <a:ext cx="8272200" cy="3833100"/>
          </a:xfrm>
          <a:prstGeom prst="rect">
            <a:avLst/>
          </a:prstGeom>
          <a:noFill/>
          <a:ln>
            <a:noFill/>
          </a:ln>
        </p:spPr>
        <p:txBody>
          <a:bodyPr anchorCtr="0" anchor="t" bIns="34275" lIns="68575" spcFirstLastPara="1" rIns="68575" wrap="square" tIns="34275">
            <a:normAutofit/>
          </a:bodyPr>
          <a:lstStyle/>
          <a:p>
            <a:pPr indent="-304800" lvl="0" marL="457200" rtl="0" algn="just">
              <a:lnSpc>
                <a:spcPct val="160000"/>
              </a:lnSpc>
              <a:spcBef>
                <a:spcPts val="900"/>
              </a:spcBef>
              <a:spcAft>
                <a:spcPts val="0"/>
              </a:spcAft>
              <a:buSzPts val="1200"/>
              <a:buFont typeface="Roboto"/>
              <a:buChar char="◼"/>
            </a:pPr>
            <a:r>
              <a:rPr b="1" lang="en" sz="1200">
                <a:solidFill>
                  <a:srgbClr val="111111"/>
                </a:solidFill>
                <a:latin typeface="Roboto"/>
                <a:ea typeface="Roboto"/>
                <a:cs typeface="Roboto"/>
                <a:sym typeface="Roboto"/>
              </a:rPr>
              <a:t>Visualizations: </a:t>
            </a:r>
            <a:r>
              <a:rPr lang="en" sz="1200">
                <a:solidFill>
                  <a:srgbClr val="111111"/>
                </a:solidFill>
                <a:latin typeface="Roboto"/>
                <a:ea typeface="Roboto"/>
                <a:cs typeface="Roboto"/>
                <a:sym typeface="Roboto"/>
              </a:rPr>
              <a:t>includes line graphs to compare the predicted and actual house prices for each model.</a:t>
            </a:r>
            <a:endParaRPr sz="1800">
              <a:solidFill>
                <a:srgbClr val="0F0F0F"/>
              </a:solidFill>
            </a:endParaRPr>
          </a:p>
        </p:txBody>
      </p:sp>
      <p:pic>
        <p:nvPicPr>
          <p:cNvPr id="200" name="Google Shape;200;p35"/>
          <p:cNvPicPr preferRelativeResize="0"/>
          <p:nvPr/>
        </p:nvPicPr>
        <p:blipFill>
          <a:blip r:embed="rId3">
            <a:alphaModFix/>
          </a:blip>
          <a:stretch>
            <a:fillRect/>
          </a:stretch>
        </p:blipFill>
        <p:spPr>
          <a:xfrm>
            <a:off x="916800" y="1295175"/>
            <a:ext cx="3324240" cy="1722937"/>
          </a:xfrm>
          <a:prstGeom prst="rect">
            <a:avLst/>
          </a:prstGeom>
          <a:noFill/>
          <a:ln>
            <a:noFill/>
          </a:ln>
        </p:spPr>
      </p:pic>
      <p:pic>
        <p:nvPicPr>
          <p:cNvPr id="201" name="Google Shape;201;p35"/>
          <p:cNvPicPr preferRelativeResize="0"/>
          <p:nvPr/>
        </p:nvPicPr>
        <p:blipFill>
          <a:blip r:embed="rId4">
            <a:alphaModFix/>
          </a:blip>
          <a:stretch>
            <a:fillRect/>
          </a:stretch>
        </p:blipFill>
        <p:spPr>
          <a:xfrm>
            <a:off x="4409209" y="1295175"/>
            <a:ext cx="3324238" cy="1722937"/>
          </a:xfrm>
          <a:prstGeom prst="rect">
            <a:avLst/>
          </a:prstGeom>
          <a:noFill/>
          <a:ln>
            <a:noFill/>
          </a:ln>
        </p:spPr>
      </p:pic>
      <p:pic>
        <p:nvPicPr>
          <p:cNvPr id="202" name="Google Shape;202;p35"/>
          <p:cNvPicPr preferRelativeResize="0"/>
          <p:nvPr/>
        </p:nvPicPr>
        <p:blipFill>
          <a:blip r:embed="rId5">
            <a:alphaModFix/>
          </a:blip>
          <a:stretch>
            <a:fillRect/>
          </a:stretch>
        </p:blipFill>
        <p:spPr>
          <a:xfrm>
            <a:off x="916800" y="3018112"/>
            <a:ext cx="3324240" cy="1722938"/>
          </a:xfrm>
          <a:prstGeom prst="rect">
            <a:avLst/>
          </a:prstGeom>
          <a:noFill/>
          <a:ln>
            <a:noFill/>
          </a:ln>
        </p:spPr>
      </p:pic>
      <p:pic>
        <p:nvPicPr>
          <p:cNvPr id="203" name="Google Shape;203;p35"/>
          <p:cNvPicPr preferRelativeResize="0"/>
          <p:nvPr/>
        </p:nvPicPr>
        <p:blipFill>
          <a:blip r:embed="rId6">
            <a:alphaModFix/>
          </a:blip>
          <a:stretch>
            <a:fillRect/>
          </a:stretch>
        </p:blipFill>
        <p:spPr>
          <a:xfrm>
            <a:off x="4409209" y="3018112"/>
            <a:ext cx="3324240" cy="17229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435894" y="526617"/>
            <a:ext cx="8272200" cy="3978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RESULT</a:t>
            </a:r>
            <a:endParaRPr/>
          </a:p>
        </p:txBody>
      </p:sp>
      <p:sp>
        <p:nvSpPr>
          <p:cNvPr id="209" name="Google Shape;209;p36"/>
          <p:cNvSpPr txBox="1"/>
          <p:nvPr>
            <p:ph idx="1" type="body"/>
          </p:nvPr>
        </p:nvSpPr>
        <p:spPr>
          <a:xfrm>
            <a:off x="435894" y="976520"/>
            <a:ext cx="8272200" cy="3504900"/>
          </a:xfrm>
          <a:prstGeom prst="rect">
            <a:avLst/>
          </a:prstGeom>
          <a:noFill/>
          <a:ln>
            <a:noFill/>
          </a:ln>
        </p:spPr>
        <p:txBody>
          <a:bodyPr anchorCtr="0" anchor="t" bIns="34275" lIns="68575" spcFirstLastPara="1" rIns="68575" wrap="square" tIns="34275">
            <a:normAutofit/>
          </a:bodyPr>
          <a:lstStyle/>
          <a:p>
            <a:pPr indent="-304800" lvl="0" marL="457200" rtl="0" algn="just">
              <a:lnSpc>
                <a:spcPct val="160000"/>
              </a:lnSpc>
              <a:spcBef>
                <a:spcPts val="900"/>
              </a:spcBef>
              <a:spcAft>
                <a:spcPts val="0"/>
              </a:spcAft>
              <a:buSzPts val="1200"/>
              <a:buFont typeface="Roboto"/>
              <a:buChar char="◼"/>
            </a:pPr>
            <a:r>
              <a:rPr b="1" lang="en" sz="1200">
                <a:solidFill>
                  <a:srgbClr val="111111"/>
                </a:solidFill>
                <a:latin typeface="Roboto"/>
                <a:ea typeface="Roboto"/>
                <a:cs typeface="Roboto"/>
                <a:sym typeface="Roboto"/>
              </a:rPr>
              <a:t>Model Comparison</a:t>
            </a:r>
            <a:r>
              <a:rPr lang="en" sz="1200">
                <a:solidFill>
                  <a:srgbClr val="111111"/>
                </a:solidFill>
                <a:latin typeface="Roboto"/>
                <a:ea typeface="Roboto"/>
                <a:cs typeface="Roboto"/>
                <a:sym typeface="Roboto"/>
              </a:rPr>
              <a:t>: </a:t>
            </a:r>
            <a:r>
              <a:rPr lang="en" sz="1200">
                <a:solidFill>
                  <a:srgbClr val="111111"/>
                </a:solidFill>
                <a:latin typeface="Roboto"/>
                <a:ea typeface="Roboto"/>
                <a:cs typeface="Roboto"/>
                <a:sym typeface="Roboto"/>
              </a:rPr>
              <a:t>Based on the performance comparison of the models, the Gradient Boosting Regressor has the lowest Mean Absolute Percentage Error (MAPE).</a:t>
            </a:r>
            <a:endParaRPr sz="1200">
              <a:solidFill>
                <a:srgbClr val="111111"/>
              </a:solidFill>
              <a:latin typeface="Roboto"/>
              <a:ea typeface="Roboto"/>
              <a:cs typeface="Roboto"/>
              <a:sym typeface="Roboto"/>
            </a:endParaRPr>
          </a:p>
          <a:p>
            <a:pPr indent="0" lvl="0" marL="0" rtl="0" algn="l">
              <a:lnSpc>
                <a:spcPct val="110000"/>
              </a:lnSpc>
              <a:spcBef>
                <a:spcPts val="0"/>
              </a:spcBef>
              <a:spcAft>
                <a:spcPts val="0"/>
              </a:spcAft>
              <a:buSzPts val="1700"/>
              <a:buNone/>
            </a:pPr>
            <a:r>
              <a:t/>
            </a:r>
            <a:endParaRPr sz="1800">
              <a:solidFill>
                <a:srgbClr val="0F0F0F"/>
              </a:solidFill>
            </a:endParaRPr>
          </a:p>
        </p:txBody>
      </p:sp>
      <p:pic>
        <p:nvPicPr>
          <p:cNvPr id="210" name="Google Shape;210;p36"/>
          <p:cNvPicPr preferRelativeResize="0"/>
          <p:nvPr/>
        </p:nvPicPr>
        <p:blipFill>
          <a:blip r:embed="rId3">
            <a:alphaModFix/>
          </a:blip>
          <a:stretch>
            <a:fillRect/>
          </a:stretch>
        </p:blipFill>
        <p:spPr>
          <a:xfrm>
            <a:off x="1920350" y="1625725"/>
            <a:ext cx="5469397" cy="300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435894" y="526617"/>
            <a:ext cx="8272212" cy="397722"/>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CONCLUSION</a:t>
            </a:r>
            <a:endParaRPr/>
          </a:p>
        </p:txBody>
      </p:sp>
      <p:sp>
        <p:nvSpPr>
          <p:cNvPr id="216" name="Google Shape;216;p37"/>
          <p:cNvSpPr txBox="1"/>
          <p:nvPr>
            <p:ph idx="1" type="body"/>
          </p:nvPr>
        </p:nvSpPr>
        <p:spPr>
          <a:xfrm>
            <a:off x="435900" y="976525"/>
            <a:ext cx="8272200" cy="3756000"/>
          </a:xfrm>
          <a:prstGeom prst="rect">
            <a:avLst/>
          </a:prstGeom>
          <a:noFill/>
          <a:ln>
            <a:noFill/>
          </a:ln>
        </p:spPr>
        <p:txBody>
          <a:bodyPr anchorCtr="0" anchor="ctr" bIns="34275" lIns="68575" spcFirstLastPara="1" rIns="68575" wrap="square" tIns="34275">
            <a:noAutofit/>
          </a:bodyPr>
          <a:lstStyle/>
          <a:p>
            <a:pPr indent="-228600" lvl="0" marL="228600" rtl="0" algn="just">
              <a:lnSpc>
                <a:spcPct val="115000"/>
              </a:lnSpc>
              <a:spcBef>
                <a:spcPts val="900"/>
              </a:spcBef>
              <a:spcAft>
                <a:spcPts val="0"/>
              </a:spcAft>
              <a:buSzPts val="1200"/>
              <a:buChar char="◼"/>
            </a:pPr>
            <a:r>
              <a:rPr lang="en" sz="1200">
                <a:solidFill>
                  <a:srgbClr val="111111"/>
                </a:solidFill>
                <a:latin typeface="Roboto"/>
                <a:ea typeface="Roboto"/>
                <a:cs typeface="Roboto"/>
                <a:sym typeface="Roboto"/>
              </a:rPr>
              <a:t>In conclusion, the project ‘House Price Prediction using Machine Learning’ has demonstrated the effectiveness of various machine learning algorithms in predicting house prices. The </a:t>
            </a:r>
            <a:r>
              <a:rPr b="1" lang="en" sz="1200">
                <a:solidFill>
                  <a:srgbClr val="111111"/>
                </a:solidFill>
                <a:latin typeface="Roboto"/>
                <a:ea typeface="Roboto"/>
                <a:cs typeface="Roboto"/>
                <a:sym typeface="Roboto"/>
              </a:rPr>
              <a:t>Gradient Boosting Regressor</a:t>
            </a:r>
            <a:r>
              <a:rPr lang="en" sz="1200">
                <a:solidFill>
                  <a:srgbClr val="111111"/>
                </a:solidFill>
                <a:latin typeface="Roboto"/>
                <a:ea typeface="Roboto"/>
                <a:cs typeface="Roboto"/>
                <a:sym typeface="Roboto"/>
              </a:rPr>
              <a:t> </a:t>
            </a:r>
            <a:r>
              <a:rPr lang="en" sz="1200">
                <a:solidFill>
                  <a:srgbClr val="111111"/>
                </a:solidFill>
                <a:latin typeface="Roboto"/>
                <a:ea typeface="Roboto"/>
                <a:cs typeface="Roboto"/>
                <a:sym typeface="Roboto"/>
              </a:rPr>
              <a:t>model emerged as the best-performing model.</a:t>
            </a:r>
            <a:endParaRPr sz="1200">
              <a:solidFill>
                <a:srgbClr val="111111"/>
              </a:solidFill>
              <a:latin typeface="Roboto"/>
              <a:ea typeface="Roboto"/>
              <a:cs typeface="Roboto"/>
              <a:sym typeface="Roboto"/>
            </a:endParaRPr>
          </a:p>
          <a:p>
            <a:pPr indent="-228600" lvl="0" marL="228600" rtl="0" algn="just">
              <a:lnSpc>
                <a:spcPct val="115000"/>
              </a:lnSpc>
              <a:spcBef>
                <a:spcPts val="1000"/>
              </a:spcBef>
              <a:spcAft>
                <a:spcPts val="0"/>
              </a:spcAft>
              <a:buSzPts val="1200"/>
              <a:buChar char="◼"/>
            </a:pPr>
            <a:r>
              <a:rPr lang="en" sz="1200">
                <a:solidFill>
                  <a:srgbClr val="111111"/>
                </a:solidFill>
                <a:latin typeface="Roboto"/>
                <a:ea typeface="Roboto"/>
                <a:cs typeface="Roboto"/>
                <a:sym typeface="Roboto"/>
              </a:rPr>
              <a:t>The findings from this project highlight the potential of machine learning in the real estate industry. The </a:t>
            </a:r>
            <a:r>
              <a:rPr b="1" lang="en" sz="1200">
                <a:solidFill>
                  <a:srgbClr val="111111"/>
                </a:solidFill>
                <a:latin typeface="Roboto"/>
                <a:ea typeface="Roboto"/>
                <a:cs typeface="Roboto"/>
                <a:sym typeface="Roboto"/>
              </a:rPr>
              <a:t>Gradient Boosting Regressor</a:t>
            </a:r>
            <a:r>
              <a:rPr lang="en" sz="1200">
                <a:solidFill>
                  <a:srgbClr val="111111"/>
                </a:solidFill>
                <a:latin typeface="Roboto"/>
                <a:ea typeface="Roboto"/>
                <a:cs typeface="Roboto"/>
                <a:sym typeface="Roboto"/>
              </a:rPr>
              <a:t> model was able to predict house prices with a MAPE of </a:t>
            </a:r>
            <a:r>
              <a:rPr b="1" lang="en" sz="1200">
                <a:solidFill>
                  <a:srgbClr val="111111"/>
                </a:solidFill>
                <a:latin typeface="Roboto Mono"/>
                <a:ea typeface="Roboto Mono"/>
                <a:cs typeface="Roboto Mono"/>
                <a:sym typeface="Roboto Mono"/>
              </a:rPr>
              <a:t>19.16%</a:t>
            </a:r>
            <a:r>
              <a:rPr lang="en" sz="1200">
                <a:solidFill>
                  <a:srgbClr val="111111"/>
                </a:solidFill>
                <a:latin typeface="Roboto"/>
                <a:ea typeface="Roboto"/>
                <a:cs typeface="Roboto"/>
                <a:sym typeface="Roboto"/>
              </a:rPr>
              <a:t>, indicating a high level of accuracy.</a:t>
            </a:r>
            <a:endParaRPr sz="1200">
              <a:solidFill>
                <a:srgbClr val="111111"/>
              </a:solidFill>
              <a:latin typeface="Roboto"/>
              <a:ea typeface="Roboto"/>
              <a:cs typeface="Roboto"/>
              <a:sym typeface="Roboto"/>
            </a:endParaRPr>
          </a:p>
          <a:p>
            <a:pPr indent="-228600" lvl="0" marL="228600" rtl="0" algn="just">
              <a:lnSpc>
                <a:spcPct val="115000"/>
              </a:lnSpc>
              <a:spcBef>
                <a:spcPts val="1000"/>
              </a:spcBef>
              <a:spcAft>
                <a:spcPts val="0"/>
              </a:spcAft>
              <a:buSzPts val="1200"/>
              <a:buChar char="◼"/>
            </a:pPr>
            <a:r>
              <a:rPr lang="en" sz="1200">
                <a:solidFill>
                  <a:srgbClr val="111111"/>
                </a:solidFill>
                <a:latin typeface="Roboto"/>
                <a:ea typeface="Roboto"/>
                <a:cs typeface="Roboto"/>
                <a:sym typeface="Roboto"/>
              </a:rPr>
              <a:t>During the implementation of the project, several challenges were encountered, such as handling missing values and outliers in the data, and selecting the most relevant features for the prediction. However, these challenges were addressed through data preprocessing techniques and feature engineering.</a:t>
            </a:r>
            <a:endParaRPr sz="1200">
              <a:solidFill>
                <a:srgbClr val="111111"/>
              </a:solidFill>
              <a:latin typeface="Roboto"/>
              <a:ea typeface="Roboto"/>
              <a:cs typeface="Roboto"/>
              <a:sym typeface="Roboto"/>
            </a:endParaRPr>
          </a:p>
          <a:p>
            <a:pPr indent="-228600" lvl="0" marL="228600" rtl="0" algn="just">
              <a:lnSpc>
                <a:spcPct val="115000"/>
              </a:lnSpc>
              <a:spcBef>
                <a:spcPts val="1000"/>
              </a:spcBef>
              <a:spcAft>
                <a:spcPts val="0"/>
              </a:spcAft>
              <a:buSzPts val="1200"/>
              <a:buChar char="◼"/>
            </a:pPr>
            <a:r>
              <a:rPr lang="en" sz="1200">
                <a:solidFill>
                  <a:srgbClr val="111111"/>
                </a:solidFill>
                <a:latin typeface="Roboto"/>
                <a:ea typeface="Roboto"/>
                <a:cs typeface="Roboto"/>
                <a:sym typeface="Roboto"/>
              </a:rPr>
              <a:t>Potential improvements for this project could include exploring more advanced machine learning models, incorporating additional features into the dataset, or fine-tuning the models further to improve their performance.</a:t>
            </a:r>
            <a:endParaRPr sz="1200">
              <a:solidFill>
                <a:srgbClr val="111111"/>
              </a:solidFill>
              <a:latin typeface="Roboto"/>
              <a:ea typeface="Roboto"/>
              <a:cs typeface="Roboto"/>
              <a:sym typeface="Roboto"/>
            </a:endParaRPr>
          </a:p>
          <a:p>
            <a:pPr indent="-228600" lvl="0" marL="228600" rtl="0" algn="just">
              <a:lnSpc>
                <a:spcPct val="115000"/>
              </a:lnSpc>
              <a:spcBef>
                <a:spcPts val="1000"/>
              </a:spcBef>
              <a:spcAft>
                <a:spcPts val="1000"/>
              </a:spcAft>
              <a:buSzPts val="1200"/>
              <a:buChar char="◼"/>
            </a:pPr>
            <a:r>
              <a:rPr lang="en" sz="1200">
                <a:solidFill>
                  <a:srgbClr val="111111"/>
                </a:solidFill>
                <a:latin typeface="Roboto"/>
                <a:ea typeface="Roboto"/>
                <a:cs typeface="Roboto"/>
                <a:sym typeface="Roboto"/>
              </a:rPr>
              <a:t>The importance of accurate house price predictions cannot be overstated. For buyers, it ensures they are getting a fair deal, and for sellers, it helps them price their property appropriately. For real estate agencies and online property listing platforms, it provides a reliable estimate that they can present to their users.</a:t>
            </a:r>
            <a:endParaRPr sz="1200">
              <a:solidFill>
                <a:srgbClr val="0F0F0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idx="1" type="body"/>
          </p:nvPr>
        </p:nvSpPr>
        <p:spPr>
          <a:xfrm>
            <a:off x="435900" y="976525"/>
            <a:ext cx="8272200" cy="3794400"/>
          </a:xfrm>
          <a:prstGeom prst="rect">
            <a:avLst/>
          </a:prstGeom>
          <a:noFill/>
          <a:ln>
            <a:noFill/>
          </a:ln>
        </p:spPr>
        <p:txBody>
          <a:bodyPr anchorCtr="0" anchor="ctr" bIns="34275" lIns="68575" spcFirstLastPara="1" rIns="68575" wrap="square" tIns="34275">
            <a:normAutofit fontScale="25000" lnSpcReduction="20000"/>
          </a:bodyPr>
          <a:lstStyle/>
          <a:p>
            <a:pPr indent="0" lvl="0" marL="0" rtl="0" algn="just">
              <a:lnSpc>
                <a:spcPct val="110000"/>
              </a:lnSpc>
              <a:spcBef>
                <a:spcPts val="0"/>
              </a:spcBef>
              <a:spcAft>
                <a:spcPts val="0"/>
              </a:spcAft>
              <a:buSzPct val="93333"/>
              <a:buNone/>
            </a:pPr>
            <a:r>
              <a:t/>
            </a:r>
            <a:endParaRPr b="1" sz="1500"/>
          </a:p>
          <a:p>
            <a:pPr indent="-233702" lvl="0" marL="228600" rtl="0" algn="just">
              <a:lnSpc>
                <a:spcPct val="115000"/>
              </a:lnSpc>
              <a:spcBef>
                <a:spcPts val="1000"/>
              </a:spcBef>
              <a:spcAft>
                <a:spcPts val="0"/>
              </a:spcAft>
              <a:buSzPct val="104063"/>
              <a:buChar char="◼"/>
            </a:pPr>
            <a:r>
              <a:rPr lang="en" sz="4921">
                <a:solidFill>
                  <a:srgbClr val="111111"/>
                </a:solidFill>
                <a:latin typeface="Roboto"/>
                <a:ea typeface="Roboto"/>
                <a:cs typeface="Roboto"/>
                <a:sym typeface="Roboto"/>
              </a:rPr>
              <a:t>The ‘House Price Prediction using Machine Learning’ project has a promising future scope. Here are some potential enhancements and expansions for the system:</a:t>
            </a:r>
            <a:endParaRPr sz="4921">
              <a:solidFill>
                <a:srgbClr val="111111"/>
              </a:solidFill>
              <a:latin typeface="Roboto"/>
              <a:ea typeface="Roboto"/>
              <a:cs typeface="Roboto"/>
              <a:sym typeface="Roboto"/>
            </a:endParaRPr>
          </a:p>
          <a:p>
            <a:pPr indent="-233702" lvl="0" marL="228600" rtl="0" algn="just">
              <a:lnSpc>
                <a:spcPct val="115000"/>
              </a:lnSpc>
              <a:spcBef>
                <a:spcPts val="1000"/>
              </a:spcBef>
              <a:spcAft>
                <a:spcPts val="0"/>
              </a:spcAft>
              <a:buSzPct val="104063"/>
              <a:buChar char="◼"/>
            </a:pPr>
            <a:r>
              <a:rPr lang="en" sz="4921">
                <a:solidFill>
                  <a:srgbClr val="111111"/>
                </a:solidFill>
                <a:latin typeface="Roboto"/>
                <a:ea typeface="Roboto"/>
                <a:cs typeface="Roboto"/>
                <a:sym typeface="Roboto"/>
              </a:rPr>
              <a:t>Incorporating Additional Data Sources: The model’s performance could potentially be improved by incorporating additional data sources. For instance, data related to the neighborhood such as proximity to schools, hospitals, and public transportation could be included. Also, macroeconomic factors like interest rates, inflation rates, and housing market trends could provide valuable context.</a:t>
            </a:r>
            <a:endParaRPr sz="4921">
              <a:solidFill>
                <a:srgbClr val="111111"/>
              </a:solidFill>
              <a:latin typeface="Roboto"/>
              <a:ea typeface="Roboto"/>
              <a:cs typeface="Roboto"/>
              <a:sym typeface="Roboto"/>
            </a:endParaRPr>
          </a:p>
          <a:p>
            <a:pPr indent="-233702" lvl="0" marL="228600" rtl="0" algn="just">
              <a:lnSpc>
                <a:spcPct val="115000"/>
              </a:lnSpc>
              <a:spcBef>
                <a:spcPts val="1000"/>
              </a:spcBef>
              <a:spcAft>
                <a:spcPts val="0"/>
              </a:spcAft>
              <a:buSzPct val="104063"/>
              <a:buChar char="◼"/>
            </a:pPr>
            <a:r>
              <a:rPr lang="en" sz="4921">
                <a:solidFill>
                  <a:srgbClr val="111111"/>
                </a:solidFill>
                <a:latin typeface="Roboto"/>
                <a:ea typeface="Roboto"/>
                <a:cs typeface="Roboto"/>
                <a:sym typeface="Roboto"/>
              </a:rPr>
              <a:t>Optimizing the Algorithm for Better Performance: There is always room for improvement in machine learning models. More advanced techniques such as hyperparameter tuning, ensemble methods, or deep learning could be explored to enhance the model’s performance.</a:t>
            </a:r>
            <a:endParaRPr sz="4921">
              <a:solidFill>
                <a:srgbClr val="111111"/>
              </a:solidFill>
              <a:latin typeface="Roboto"/>
              <a:ea typeface="Roboto"/>
              <a:cs typeface="Roboto"/>
              <a:sym typeface="Roboto"/>
            </a:endParaRPr>
          </a:p>
          <a:p>
            <a:pPr indent="-233702" lvl="0" marL="228600" rtl="0" algn="just">
              <a:lnSpc>
                <a:spcPct val="115000"/>
              </a:lnSpc>
              <a:spcBef>
                <a:spcPts val="1000"/>
              </a:spcBef>
              <a:spcAft>
                <a:spcPts val="0"/>
              </a:spcAft>
              <a:buSzPct val="104063"/>
              <a:buChar char="◼"/>
            </a:pPr>
            <a:r>
              <a:rPr lang="en" sz="4921">
                <a:solidFill>
                  <a:srgbClr val="111111"/>
                </a:solidFill>
                <a:latin typeface="Roboto"/>
                <a:ea typeface="Roboto"/>
                <a:cs typeface="Roboto"/>
                <a:sym typeface="Roboto"/>
              </a:rPr>
              <a:t>Expanding the System to Cover Multiple Cities or Regions: Currently, the model is trained on a specific dataset. However, house prices can vary greatly from one city or region to another. Expanding the system to include data from multiple cities or regions could make the model more robust and widely applicable.</a:t>
            </a:r>
            <a:endParaRPr sz="4921">
              <a:solidFill>
                <a:srgbClr val="111111"/>
              </a:solidFill>
              <a:latin typeface="Roboto"/>
              <a:ea typeface="Roboto"/>
              <a:cs typeface="Roboto"/>
              <a:sym typeface="Roboto"/>
            </a:endParaRPr>
          </a:p>
          <a:p>
            <a:pPr indent="-233702" lvl="0" marL="228600" rtl="0" algn="just">
              <a:lnSpc>
                <a:spcPct val="115000"/>
              </a:lnSpc>
              <a:spcBef>
                <a:spcPts val="1000"/>
              </a:spcBef>
              <a:spcAft>
                <a:spcPts val="0"/>
              </a:spcAft>
              <a:buSzPct val="104063"/>
              <a:buChar char="◼"/>
            </a:pPr>
            <a:r>
              <a:rPr lang="en" sz="4921">
                <a:solidFill>
                  <a:srgbClr val="111111"/>
                </a:solidFill>
                <a:latin typeface="Roboto"/>
                <a:ea typeface="Roboto"/>
                <a:cs typeface="Roboto"/>
                <a:sym typeface="Roboto"/>
              </a:rPr>
              <a:t>Integration of Emerging Technologies: Emerging technologies such as edge computing could be used to deploy the model closer to the data source, reducing latency and improving real-time prediction capabilities. Advanced machine learning techniques like reinforcement learning or neural networks could also be explored to improve the prediction accuracy.</a:t>
            </a:r>
            <a:endParaRPr sz="5221"/>
          </a:p>
          <a:p>
            <a:pPr indent="-152400" lvl="0" marL="228600" rtl="0" algn="just">
              <a:lnSpc>
                <a:spcPct val="110000"/>
              </a:lnSpc>
              <a:spcBef>
                <a:spcPts val="1000"/>
              </a:spcBef>
              <a:spcAft>
                <a:spcPts val="1000"/>
              </a:spcAft>
              <a:buSzPct val="92307"/>
              <a:buNone/>
            </a:pPr>
            <a:r>
              <a:t/>
            </a:r>
            <a:endParaRPr/>
          </a:p>
        </p:txBody>
      </p:sp>
      <p:sp>
        <p:nvSpPr>
          <p:cNvPr id="222" name="Google Shape;222;p38"/>
          <p:cNvSpPr txBox="1"/>
          <p:nvPr/>
        </p:nvSpPr>
        <p:spPr>
          <a:xfrm>
            <a:off x="435903" y="517669"/>
            <a:ext cx="8272200" cy="397800"/>
          </a:xfrm>
          <a:prstGeom prst="rect">
            <a:avLst/>
          </a:prstGeom>
          <a:noFill/>
          <a:ln>
            <a:noFill/>
          </a:ln>
        </p:spPr>
        <p:txBody>
          <a:bodyPr anchorCtr="0" anchor="b" bIns="34275" lIns="68575" spcFirstLastPara="1" rIns="68575" wrap="square" tIns="34275">
            <a:noAutofit/>
          </a:bodyPr>
          <a:lstStyle/>
          <a:p>
            <a:pPr indent="0" lvl="0" marL="0" marR="0" rtl="0" algn="l">
              <a:lnSpc>
                <a:spcPct val="100000"/>
              </a:lnSpc>
              <a:spcBef>
                <a:spcPts val="0"/>
              </a:spcBef>
              <a:spcAft>
                <a:spcPts val="0"/>
              </a:spcAft>
              <a:buClr>
                <a:schemeClr val="accent1"/>
              </a:buClr>
              <a:buSzPts val="3300"/>
              <a:buFont typeface="Arial"/>
              <a:buNone/>
            </a:pPr>
            <a:r>
              <a:rPr b="1" lang="en" sz="2950" cap="none">
                <a:solidFill>
                  <a:schemeClr val="accent1"/>
                </a:solidFill>
                <a:latin typeface="Arial"/>
                <a:ea typeface="Arial"/>
                <a:cs typeface="Arial"/>
                <a:sym typeface="Arial"/>
              </a:rPr>
              <a:t>FUTURE SCOPE</a:t>
            </a:r>
            <a:endParaRPr b="1" sz="29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435894" y="526617"/>
            <a:ext cx="8272212" cy="397722"/>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REFERENCES</a:t>
            </a:r>
            <a:endParaRPr/>
          </a:p>
        </p:txBody>
      </p:sp>
      <p:sp>
        <p:nvSpPr>
          <p:cNvPr id="228" name="Google Shape;228;p39"/>
          <p:cNvSpPr txBox="1"/>
          <p:nvPr>
            <p:ph idx="1" type="body"/>
          </p:nvPr>
        </p:nvSpPr>
        <p:spPr>
          <a:xfrm>
            <a:off x="435894" y="976520"/>
            <a:ext cx="8272211" cy="3504993"/>
          </a:xfrm>
          <a:prstGeom prst="rect">
            <a:avLst/>
          </a:prstGeom>
          <a:noFill/>
          <a:ln>
            <a:noFill/>
          </a:ln>
        </p:spPr>
        <p:txBody>
          <a:bodyPr anchorCtr="0" anchor="ctr" bIns="34275" lIns="68575" spcFirstLastPara="1" rIns="68575" wrap="square" tIns="34275">
            <a:normAutofit/>
          </a:bodyPr>
          <a:lstStyle/>
          <a:p>
            <a:pPr indent="-228600" lvl="0" marL="228600" rtl="0" algn="l">
              <a:lnSpc>
                <a:spcPct val="115000"/>
              </a:lnSpc>
              <a:spcBef>
                <a:spcPts val="900"/>
              </a:spcBef>
              <a:spcAft>
                <a:spcPts val="0"/>
              </a:spcAft>
              <a:buClr>
                <a:srgbClr val="111111"/>
              </a:buClr>
              <a:buSzPts val="1200"/>
              <a:buFont typeface="Roboto"/>
              <a:buAutoNum type="arabicPeriod"/>
            </a:pPr>
            <a:r>
              <a:rPr lang="en" sz="1200">
                <a:solidFill>
                  <a:srgbClr val="111111"/>
                </a:solidFill>
                <a:latin typeface="Roboto"/>
                <a:ea typeface="Roboto"/>
                <a:cs typeface="Roboto"/>
                <a:sym typeface="Roboto"/>
              </a:rPr>
              <a:t>Pedregosa et al., “Scikit-learn: Machine Learning in Python”, JMLR 12, pp. 2825-2830, 2011.</a:t>
            </a:r>
            <a:endParaRPr sz="1200">
              <a:solidFill>
                <a:srgbClr val="111111"/>
              </a:solidFill>
              <a:latin typeface="Roboto"/>
              <a:ea typeface="Roboto"/>
              <a:cs typeface="Roboto"/>
              <a:sym typeface="Roboto"/>
            </a:endParaRPr>
          </a:p>
          <a:p>
            <a:pPr indent="-228600" lvl="0" marL="228600" rtl="0" algn="l">
              <a:lnSpc>
                <a:spcPct val="115000"/>
              </a:lnSpc>
              <a:spcBef>
                <a:spcPts val="1000"/>
              </a:spcBef>
              <a:spcAft>
                <a:spcPts val="0"/>
              </a:spcAft>
              <a:buClr>
                <a:srgbClr val="111111"/>
              </a:buClr>
              <a:buSzPts val="1200"/>
              <a:buFont typeface="Roboto"/>
              <a:buAutoNum type="arabicPeriod"/>
            </a:pPr>
            <a:r>
              <a:rPr lang="en" sz="1200">
                <a:solidFill>
                  <a:srgbClr val="111111"/>
                </a:solidFill>
                <a:latin typeface="Roboto"/>
                <a:ea typeface="Roboto"/>
                <a:cs typeface="Roboto"/>
                <a:sym typeface="Roboto"/>
              </a:rPr>
              <a:t>McKinney &amp; others, “pandas: powerful Python data analysis toolkit”, 2010.</a:t>
            </a:r>
            <a:endParaRPr sz="1200">
              <a:solidFill>
                <a:srgbClr val="111111"/>
              </a:solidFill>
              <a:latin typeface="Roboto"/>
              <a:ea typeface="Roboto"/>
              <a:cs typeface="Roboto"/>
              <a:sym typeface="Roboto"/>
            </a:endParaRPr>
          </a:p>
          <a:p>
            <a:pPr indent="-228600" lvl="0" marL="228600" rtl="0" algn="l">
              <a:lnSpc>
                <a:spcPct val="115000"/>
              </a:lnSpc>
              <a:spcBef>
                <a:spcPts val="1000"/>
              </a:spcBef>
              <a:spcAft>
                <a:spcPts val="0"/>
              </a:spcAft>
              <a:buClr>
                <a:srgbClr val="111111"/>
              </a:buClr>
              <a:buSzPts val="1200"/>
              <a:buFont typeface="Roboto"/>
              <a:buAutoNum type="arabicPeriod"/>
            </a:pPr>
            <a:r>
              <a:rPr lang="en" sz="1200">
                <a:solidFill>
                  <a:srgbClr val="111111"/>
                </a:solidFill>
                <a:latin typeface="Roboto"/>
                <a:ea typeface="Roboto"/>
                <a:cs typeface="Roboto"/>
                <a:sym typeface="Roboto"/>
              </a:rPr>
              <a:t>Hunter, J. D., “Matplotlib: Visualization with Python”, 2007.</a:t>
            </a:r>
            <a:endParaRPr sz="1200">
              <a:solidFill>
                <a:srgbClr val="111111"/>
              </a:solidFill>
              <a:latin typeface="Roboto"/>
              <a:ea typeface="Roboto"/>
              <a:cs typeface="Roboto"/>
              <a:sym typeface="Roboto"/>
            </a:endParaRPr>
          </a:p>
          <a:p>
            <a:pPr indent="-228600" lvl="0" marL="228600" rtl="0" algn="l">
              <a:lnSpc>
                <a:spcPct val="115000"/>
              </a:lnSpc>
              <a:spcBef>
                <a:spcPts val="1000"/>
              </a:spcBef>
              <a:spcAft>
                <a:spcPts val="0"/>
              </a:spcAft>
              <a:buClr>
                <a:srgbClr val="111111"/>
              </a:buClr>
              <a:buSzPts val="1200"/>
              <a:buFont typeface="Roboto"/>
              <a:buAutoNum type="arabicPeriod"/>
            </a:pPr>
            <a:r>
              <a:rPr lang="en" sz="1200">
                <a:solidFill>
                  <a:srgbClr val="111111"/>
                </a:solidFill>
                <a:latin typeface="Roboto"/>
                <a:ea typeface="Roboto"/>
                <a:cs typeface="Roboto"/>
                <a:sym typeface="Roboto"/>
              </a:rPr>
              <a:t>Waskom M., “Seaborn: statistical data visualization”, 2021.</a:t>
            </a:r>
            <a:endParaRPr sz="1200">
              <a:solidFill>
                <a:srgbClr val="111111"/>
              </a:solidFill>
              <a:latin typeface="Roboto"/>
              <a:ea typeface="Roboto"/>
              <a:cs typeface="Roboto"/>
              <a:sym typeface="Roboto"/>
            </a:endParaRPr>
          </a:p>
          <a:p>
            <a:pPr indent="-228600" lvl="0" marL="228600" rtl="0" algn="l">
              <a:lnSpc>
                <a:spcPct val="115000"/>
              </a:lnSpc>
              <a:spcBef>
                <a:spcPts val="1000"/>
              </a:spcBef>
              <a:spcAft>
                <a:spcPts val="0"/>
              </a:spcAft>
              <a:buClr>
                <a:srgbClr val="111111"/>
              </a:buClr>
              <a:buSzPts val="1200"/>
              <a:buFont typeface="Roboto"/>
              <a:buAutoNum type="arabicPeriod"/>
            </a:pPr>
            <a:r>
              <a:rPr lang="en" sz="1200">
                <a:solidFill>
                  <a:srgbClr val="111111"/>
                </a:solidFill>
                <a:latin typeface="Roboto"/>
                <a:ea typeface="Roboto"/>
                <a:cs typeface="Roboto"/>
                <a:sym typeface="Roboto"/>
              </a:rPr>
              <a:t>Jain, A., &amp; Kumar, A. M., “House price prediction: a comparison of multiple linear regression and artificial neural networks”, Journal of AI and Data Mining, 2018.</a:t>
            </a:r>
            <a:endParaRPr sz="1200">
              <a:solidFill>
                <a:srgbClr val="111111"/>
              </a:solidFill>
              <a:latin typeface="Roboto"/>
              <a:ea typeface="Roboto"/>
              <a:cs typeface="Roboto"/>
              <a:sym typeface="Roboto"/>
            </a:endParaRPr>
          </a:p>
          <a:p>
            <a:pPr indent="-228600" lvl="0" marL="228600" rtl="0" algn="l">
              <a:lnSpc>
                <a:spcPct val="115000"/>
              </a:lnSpc>
              <a:spcBef>
                <a:spcPts val="1000"/>
              </a:spcBef>
              <a:spcAft>
                <a:spcPts val="0"/>
              </a:spcAft>
              <a:buClr>
                <a:srgbClr val="111111"/>
              </a:buClr>
              <a:buSzPts val="1200"/>
              <a:buFont typeface="Roboto"/>
              <a:buAutoNum type="arabicPeriod"/>
            </a:pPr>
            <a:r>
              <a:rPr lang="en" sz="1200">
                <a:solidFill>
                  <a:srgbClr val="111111"/>
                </a:solidFill>
                <a:latin typeface="Roboto"/>
                <a:ea typeface="Roboto"/>
                <a:cs typeface="Roboto"/>
                <a:sym typeface="Roboto"/>
              </a:rPr>
              <a:t>Brownlee, J., “Machine Learning Mastery”, 2020.</a:t>
            </a:r>
            <a:endParaRPr sz="1200">
              <a:solidFill>
                <a:srgbClr val="111111"/>
              </a:solidFill>
              <a:latin typeface="Roboto"/>
              <a:ea typeface="Roboto"/>
              <a:cs typeface="Roboto"/>
              <a:sym typeface="Roboto"/>
            </a:endParaRPr>
          </a:p>
          <a:p>
            <a:pPr indent="0" lvl="0" marL="0" rtl="0" algn="l">
              <a:lnSpc>
                <a:spcPct val="110000"/>
              </a:lnSpc>
              <a:spcBef>
                <a:spcPts val="1000"/>
              </a:spcBef>
              <a:spcAft>
                <a:spcPts val="0"/>
              </a:spcAft>
              <a:buNone/>
            </a:pPr>
            <a:r>
              <a:t/>
            </a:r>
            <a:endParaRPr sz="18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1097281" y="2074664"/>
            <a:ext cx="6974058" cy="994172"/>
          </a:xfrm>
          <a:prstGeom prst="rect">
            <a:avLst/>
          </a:prstGeom>
          <a:noFill/>
          <a:ln>
            <a:noFill/>
          </a:ln>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rgbClr val="002060"/>
              </a:buClr>
              <a:buSzPts val="2100"/>
              <a:buFont typeface="Arial"/>
              <a:buNone/>
            </a:pPr>
            <a:r>
              <a:rPr b="1" lang="e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637180" y="418851"/>
            <a:ext cx="7886700" cy="994172"/>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rgbClr val="002060"/>
              </a:buClr>
              <a:buSzPts val="2100"/>
              <a:buFont typeface="Arial"/>
              <a:buNone/>
            </a:pPr>
            <a:r>
              <a:rPr b="1" lang="en">
                <a:solidFill>
                  <a:srgbClr val="002060"/>
                </a:solidFill>
                <a:latin typeface="Arial"/>
                <a:ea typeface="Arial"/>
                <a:cs typeface="Arial"/>
                <a:sym typeface="Arial"/>
              </a:rPr>
              <a:t>OUTLINE</a:t>
            </a:r>
            <a:endParaRPr/>
          </a:p>
        </p:txBody>
      </p:sp>
      <p:sp>
        <p:nvSpPr>
          <p:cNvPr id="145" name="Google Shape;145;p26"/>
          <p:cNvSpPr txBox="1"/>
          <p:nvPr>
            <p:ph idx="1" type="body"/>
          </p:nvPr>
        </p:nvSpPr>
        <p:spPr>
          <a:xfrm>
            <a:off x="628650" y="1214204"/>
            <a:ext cx="8264265" cy="3929297"/>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400"/>
              <a:buNone/>
            </a:pPr>
            <a:r>
              <a:rPr b="1" lang="en" sz="1500">
                <a:latin typeface="Arial"/>
                <a:ea typeface="Arial"/>
                <a:cs typeface="Arial"/>
                <a:sym typeface="Arial"/>
              </a:rPr>
              <a:t>  </a:t>
            </a:r>
            <a:endParaRPr>
              <a:latin typeface="Arial"/>
              <a:ea typeface="Arial"/>
              <a:cs typeface="Arial"/>
              <a:sym typeface="Arial"/>
            </a:endParaRPr>
          </a:p>
          <a:p>
            <a:pPr indent="-228600" lvl="0" marL="228600" rtl="0" algn="l">
              <a:lnSpc>
                <a:spcPct val="110000"/>
              </a:lnSpc>
              <a:spcBef>
                <a:spcPts val="800"/>
              </a:spcBef>
              <a:spcAft>
                <a:spcPts val="0"/>
              </a:spcAft>
              <a:buSzPts val="1400"/>
              <a:buChar char="◼"/>
            </a:pPr>
            <a:r>
              <a:rPr b="1" lang="en" sz="1500">
                <a:latin typeface="Arial"/>
                <a:ea typeface="Arial"/>
                <a:cs typeface="Arial"/>
                <a:sym typeface="Arial"/>
              </a:rPr>
              <a:t>Problem Statement</a:t>
            </a:r>
            <a:endParaRPr>
              <a:latin typeface="Arial"/>
              <a:ea typeface="Arial"/>
              <a:cs typeface="Arial"/>
              <a:sym typeface="Arial"/>
            </a:endParaRPr>
          </a:p>
          <a:p>
            <a:pPr indent="-228600" lvl="0" marL="228600" rtl="0" algn="l">
              <a:lnSpc>
                <a:spcPct val="110000"/>
              </a:lnSpc>
              <a:spcBef>
                <a:spcPts val="800"/>
              </a:spcBef>
              <a:spcAft>
                <a:spcPts val="0"/>
              </a:spcAft>
              <a:buSzPts val="1400"/>
              <a:buChar char="◼"/>
            </a:pPr>
            <a:r>
              <a:rPr b="1" lang="en" sz="1500">
                <a:latin typeface="Arial"/>
                <a:ea typeface="Arial"/>
                <a:cs typeface="Arial"/>
                <a:sym typeface="Arial"/>
              </a:rPr>
              <a:t>Proposed System/Solution</a:t>
            </a:r>
            <a:endParaRPr>
              <a:latin typeface="Arial"/>
              <a:ea typeface="Arial"/>
              <a:cs typeface="Arial"/>
              <a:sym typeface="Arial"/>
            </a:endParaRPr>
          </a:p>
          <a:p>
            <a:pPr indent="-228600" lvl="0" marL="228600" rtl="0" algn="l">
              <a:lnSpc>
                <a:spcPct val="110000"/>
              </a:lnSpc>
              <a:spcBef>
                <a:spcPts val="800"/>
              </a:spcBef>
              <a:spcAft>
                <a:spcPts val="0"/>
              </a:spcAft>
              <a:buSzPts val="1400"/>
              <a:buChar char="◼"/>
            </a:pPr>
            <a:r>
              <a:rPr b="1" lang="en" sz="1500">
                <a:latin typeface="Arial"/>
                <a:ea typeface="Arial"/>
                <a:cs typeface="Arial"/>
                <a:sym typeface="Arial"/>
              </a:rPr>
              <a:t>System </a:t>
            </a:r>
            <a:r>
              <a:rPr b="1" lang="en" sz="1500">
                <a:latin typeface="Arial"/>
                <a:ea typeface="Arial"/>
                <a:cs typeface="Arial"/>
                <a:sym typeface="Arial"/>
              </a:rPr>
              <a:t>Development Approach </a:t>
            </a:r>
            <a:r>
              <a:rPr lang="en" sz="1500">
                <a:latin typeface="Arial"/>
                <a:ea typeface="Arial"/>
                <a:cs typeface="Arial"/>
                <a:sym typeface="Arial"/>
              </a:rPr>
              <a:t>(Technology Used) </a:t>
            </a:r>
            <a:endParaRPr>
              <a:latin typeface="Arial"/>
              <a:ea typeface="Arial"/>
              <a:cs typeface="Arial"/>
              <a:sym typeface="Arial"/>
            </a:endParaRPr>
          </a:p>
          <a:p>
            <a:pPr indent="-228600" lvl="0" marL="228600" rtl="0" algn="l">
              <a:lnSpc>
                <a:spcPct val="110000"/>
              </a:lnSpc>
              <a:spcBef>
                <a:spcPts val="800"/>
              </a:spcBef>
              <a:spcAft>
                <a:spcPts val="0"/>
              </a:spcAft>
              <a:buSzPts val="1400"/>
              <a:buChar char="◼"/>
            </a:pPr>
            <a:r>
              <a:rPr b="1" lang="en" sz="1500">
                <a:latin typeface="Arial"/>
                <a:ea typeface="Arial"/>
                <a:cs typeface="Arial"/>
                <a:sym typeface="Arial"/>
              </a:rPr>
              <a:t>Algorithm &amp; Deployment  </a:t>
            </a:r>
            <a:endParaRPr>
              <a:latin typeface="Arial"/>
              <a:ea typeface="Arial"/>
              <a:cs typeface="Arial"/>
              <a:sym typeface="Arial"/>
            </a:endParaRPr>
          </a:p>
          <a:p>
            <a:pPr indent="-228600" lvl="0" marL="228600" rtl="0" algn="l">
              <a:lnSpc>
                <a:spcPct val="110000"/>
              </a:lnSpc>
              <a:spcBef>
                <a:spcPts val="800"/>
              </a:spcBef>
              <a:spcAft>
                <a:spcPts val="0"/>
              </a:spcAft>
              <a:buSzPts val="1400"/>
              <a:buChar char="◼"/>
            </a:pPr>
            <a:r>
              <a:rPr b="1" lang="en" sz="1500">
                <a:latin typeface="Arial"/>
                <a:ea typeface="Arial"/>
                <a:cs typeface="Arial"/>
                <a:sym typeface="Arial"/>
              </a:rPr>
              <a:t>Result</a:t>
            </a:r>
            <a:endParaRPr/>
          </a:p>
          <a:p>
            <a:pPr indent="-228600" lvl="0" marL="228600" rtl="0" algn="l">
              <a:lnSpc>
                <a:spcPct val="110000"/>
              </a:lnSpc>
              <a:spcBef>
                <a:spcPts val="800"/>
              </a:spcBef>
              <a:spcAft>
                <a:spcPts val="0"/>
              </a:spcAft>
              <a:buSzPts val="1400"/>
              <a:buChar char="◼"/>
            </a:pPr>
            <a:r>
              <a:rPr b="1" lang="en" sz="1500">
                <a:latin typeface="Arial"/>
                <a:ea typeface="Arial"/>
                <a:cs typeface="Arial"/>
                <a:sym typeface="Arial"/>
              </a:rPr>
              <a:t>Conclusion</a:t>
            </a:r>
            <a:endParaRPr>
              <a:latin typeface="Arial"/>
              <a:ea typeface="Arial"/>
              <a:cs typeface="Arial"/>
              <a:sym typeface="Arial"/>
            </a:endParaRPr>
          </a:p>
          <a:p>
            <a:pPr indent="-228600" lvl="0" marL="228600" rtl="0" algn="l">
              <a:lnSpc>
                <a:spcPct val="110000"/>
              </a:lnSpc>
              <a:spcBef>
                <a:spcPts val="800"/>
              </a:spcBef>
              <a:spcAft>
                <a:spcPts val="0"/>
              </a:spcAft>
              <a:buSzPts val="1400"/>
              <a:buChar char="◼"/>
            </a:pPr>
            <a:r>
              <a:rPr b="1" lang="en" sz="1500">
                <a:latin typeface="Arial"/>
                <a:ea typeface="Arial"/>
                <a:cs typeface="Arial"/>
                <a:sym typeface="Arial"/>
              </a:rPr>
              <a:t>Future Scope</a:t>
            </a:r>
            <a:endParaRPr/>
          </a:p>
          <a:p>
            <a:pPr indent="-228600" lvl="0" marL="228600" rtl="0" algn="l">
              <a:lnSpc>
                <a:spcPct val="110000"/>
              </a:lnSpc>
              <a:spcBef>
                <a:spcPts val="800"/>
              </a:spcBef>
              <a:spcAft>
                <a:spcPts val="0"/>
              </a:spcAft>
              <a:buSzPts val="1400"/>
              <a:buChar char="◼"/>
            </a:pPr>
            <a:r>
              <a:rPr b="1" lang="en" sz="1500">
                <a:latin typeface="Arial"/>
                <a:ea typeface="Arial"/>
                <a:cs typeface="Arial"/>
                <a:sym typeface="Arial"/>
              </a:rPr>
              <a:t>References</a:t>
            </a:r>
            <a:endParaRPr>
              <a:latin typeface="Arial"/>
              <a:ea typeface="Arial"/>
              <a:cs typeface="Arial"/>
              <a:sym typeface="Arial"/>
            </a:endParaRPr>
          </a:p>
          <a:p>
            <a:pPr indent="-152400" lvl="0" marL="228600" rtl="0" algn="l">
              <a:lnSpc>
                <a:spcPct val="110000"/>
              </a:lnSpc>
              <a:spcBef>
                <a:spcPts val="700"/>
              </a:spcBef>
              <a:spcAft>
                <a:spcPts val="0"/>
              </a:spcAft>
              <a:buSzPts val="1200"/>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35894" y="526617"/>
            <a:ext cx="8272212" cy="397722"/>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PROBLEM STATEMENT</a:t>
            </a:r>
            <a:endParaRPr sz="3300"/>
          </a:p>
        </p:txBody>
      </p:sp>
      <p:sp>
        <p:nvSpPr>
          <p:cNvPr id="151" name="Google Shape;151;p27"/>
          <p:cNvSpPr txBox="1"/>
          <p:nvPr>
            <p:ph idx="1" type="body"/>
          </p:nvPr>
        </p:nvSpPr>
        <p:spPr>
          <a:xfrm>
            <a:off x="339302" y="928224"/>
            <a:ext cx="8272211" cy="3504993"/>
          </a:xfrm>
          <a:prstGeom prst="rect">
            <a:avLst/>
          </a:prstGeom>
          <a:noFill/>
          <a:ln>
            <a:noFill/>
          </a:ln>
        </p:spPr>
        <p:txBody>
          <a:bodyPr anchorCtr="0" anchor="ctr" bIns="34275" lIns="68575" spcFirstLastPara="1" rIns="68575" wrap="square" tIns="34275">
            <a:normAutofit/>
          </a:bodyPr>
          <a:lstStyle/>
          <a:p>
            <a:pPr indent="-317500" lvl="0" marL="457200" rtl="0" algn="just">
              <a:lnSpc>
                <a:spcPct val="150000"/>
              </a:lnSpc>
              <a:spcBef>
                <a:spcPts val="0"/>
              </a:spcBef>
              <a:spcAft>
                <a:spcPts val="0"/>
              </a:spcAft>
              <a:buSzPts val="1400"/>
              <a:buFont typeface="Roboto"/>
              <a:buChar char="◼"/>
            </a:pPr>
            <a:r>
              <a:rPr lang="en" sz="1400">
                <a:solidFill>
                  <a:srgbClr val="111111"/>
                </a:solidFill>
                <a:latin typeface="Roboto"/>
                <a:ea typeface="Roboto"/>
                <a:cs typeface="Roboto"/>
                <a:sym typeface="Roboto"/>
              </a:rPr>
              <a:t>In the current real estate market, determining the right price for a house is a complex task. The price of a house is influenced by a multitude of factors such as the type of dwelling, lot size, overall condition, year built, and more. Accurate price prediction is crucial for both buyers, who want to ensure they are not overpaying, and sellers, who aim to get the maximum possible price. It is also important for real estate agencies and online property listing platforms that need to provide reliable price estimates. However, due to the high variability and complexity of these factors, predicting house prices remains a challenging problem. The crucial part is the prediction of house prices based on various features to provide a stable and reliable estimate.</a:t>
            </a:r>
            <a:endParaRPr sz="1400"/>
          </a:p>
          <a:p>
            <a:pPr indent="-152400" lvl="0" marL="228600" rtl="0" algn="l">
              <a:lnSpc>
                <a:spcPct val="110000"/>
              </a:lnSpc>
              <a:spcBef>
                <a:spcPts val="700"/>
              </a:spcBef>
              <a:spcAft>
                <a:spcPts val="0"/>
              </a:spcAft>
              <a:buSzPts val="1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35894" y="526617"/>
            <a:ext cx="8272212" cy="397722"/>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PROPOSED SOLUTION</a:t>
            </a:r>
            <a:endParaRPr sz="3300"/>
          </a:p>
        </p:txBody>
      </p:sp>
      <p:sp>
        <p:nvSpPr>
          <p:cNvPr id="157" name="Google Shape;157;p28"/>
          <p:cNvSpPr txBox="1"/>
          <p:nvPr>
            <p:ph idx="1" type="body"/>
          </p:nvPr>
        </p:nvSpPr>
        <p:spPr>
          <a:xfrm>
            <a:off x="331253" y="815534"/>
            <a:ext cx="8710114" cy="4172980"/>
          </a:xfrm>
          <a:prstGeom prst="rect">
            <a:avLst/>
          </a:prstGeom>
          <a:noFill/>
          <a:ln>
            <a:noFill/>
          </a:ln>
        </p:spPr>
        <p:txBody>
          <a:bodyPr anchorCtr="0" anchor="ctr" bIns="34275" lIns="68575" spcFirstLastPara="1" rIns="68575" wrap="square" tIns="34275">
            <a:noAutofit/>
          </a:bodyPr>
          <a:lstStyle/>
          <a:p>
            <a:pPr indent="0" lvl="0" marL="0" rtl="0" algn="just">
              <a:lnSpc>
                <a:spcPct val="160000"/>
              </a:lnSpc>
              <a:spcBef>
                <a:spcPts val="900"/>
              </a:spcBef>
              <a:spcAft>
                <a:spcPts val="0"/>
              </a:spcAft>
              <a:buClr>
                <a:schemeClr val="dk1"/>
              </a:buClr>
              <a:buSzPts val="1100"/>
              <a:buFont typeface="Arial"/>
              <a:buNone/>
            </a:pPr>
            <a:r>
              <a:rPr lang="en" sz="1200">
                <a:solidFill>
                  <a:srgbClr val="111111"/>
                </a:solidFill>
                <a:latin typeface="Roboto"/>
                <a:ea typeface="Roboto"/>
                <a:cs typeface="Roboto"/>
                <a:sym typeface="Roboto"/>
              </a:rPr>
              <a:t>The proposed system aims to address the challenge of predicting house prices based on various features. This involves leveraging data analytics and machine learning techniques to forecast house prices accurately. The solution will consist of the following components:</a:t>
            </a:r>
            <a:endParaRPr sz="1200">
              <a:solidFill>
                <a:srgbClr val="111111"/>
              </a:solidFill>
              <a:latin typeface="Roboto"/>
              <a:ea typeface="Roboto"/>
              <a:cs typeface="Roboto"/>
              <a:sym typeface="Roboto"/>
            </a:endParaRPr>
          </a:p>
          <a:p>
            <a:pPr indent="-304800" lvl="0" marL="457200" rtl="0" algn="just">
              <a:lnSpc>
                <a:spcPct val="160000"/>
              </a:lnSpc>
              <a:spcBef>
                <a:spcPts val="900"/>
              </a:spcBef>
              <a:spcAft>
                <a:spcPts val="0"/>
              </a:spcAft>
              <a:buSzPts val="1200"/>
              <a:buFont typeface="Roboto"/>
              <a:buChar char="◼"/>
            </a:pPr>
            <a:r>
              <a:rPr b="1" lang="en" sz="1200">
                <a:solidFill>
                  <a:srgbClr val="111111"/>
                </a:solidFill>
                <a:latin typeface="Roboto"/>
                <a:ea typeface="Roboto"/>
                <a:cs typeface="Roboto"/>
                <a:sym typeface="Roboto"/>
              </a:rPr>
              <a:t>Data Collection:</a:t>
            </a:r>
            <a:r>
              <a:rPr lang="en" sz="1200">
                <a:solidFill>
                  <a:srgbClr val="111111"/>
                </a:solidFill>
                <a:latin typeface="Roboto"/>
                <a:ea typeface="Roboto"/>
                <a:cs typeface="Roboto"/>
                <a:sym typeface="Roboto"/>
              </a:rPr>
              <a:t> Gather historical data on house sales, including features like the type of dwelling, lot size, overall condition, year built, and other relevant factors.</a:t>
            </a:r>
            <a:endParaRPr sz="1200">
              <a:solidFill>
                <a:srgbClr val="111111"/>
              </a:solidFill>
              <a:latin typeface="Roboto"/>
              <a:ea typeface="Roboto"/>
              <a:cs typeface="Roboto"/>
              <a:sym typeface="Roboto"/>
            </a:endParaRPr>
          </a:p>
          <a:p>
            <a:pPr indent="-304800" lvl="0" marL="457200" rtl="0" algn="just">
              <a:lnSpc>
                <a:spcPct val="160000"/>
              </a:lnSpc>
              <a:spcBef>
                <a:spcPts val="0"/>
              </a:spcBef>
              <a:spcAft>
                <a:spcPts val="0"/>
              </a:spcAft>
              <a:buSzPts val="1200"/>
              <a:buFont typeface="Roboto"/>
              <a:buChar char="◼"/>
            </a:pPr>
            <a:r>
              <a:rPr b="1" lang="en" sz="1200">
                <a:solidFill>
                  <a:srgbClr val="111111"/>
                </a:solidFill>
                <a:latin typeface="Roboto"/>
                <a:ea typeface="Roboto"/>
                <a:cs typeface="Roboto"/>
                <a:sym typeface="Roboto"/>
              </a:rPr>
              <a:t>Data Preprocessing: </a:t>
            </a:r>
            <a:r>
              <a:rPr lang="en" sz="1200">
                <a:solidFill>
                  <a:srgbClr val="111111"/>
                </a:solidFill>
                <a:latin typeface="Roboto"/>
                <a:ea typeface="Roboto"/>
                <a:cs typeface="Roboto"/>
                <a:sym typeface="Roboto"/>
              </a:rPr>
              <a:t>Clean and preprocess the collected data to handle missing values, outliers, and inconsistencies. Feature engineering to extract relevant features from the data that might impact house prices.</a:t>
            </a:r>
            <a:endParaRPr sz="1200">
              <a:solidFill>
                <a:srgbClr val="111111"/>
              </a:solidFill>
              <a:latin typeface="Roboto"/>
              <a:ea typeface="Roboto"/>
              <a:cs typeface="Roboto"/>
              <a:sym typeface="Roboto"/>
            </a:endParaRPr>
          </a:p>
          <a:p>
            <a:pPr indent="-304800" lvl="0" marL="457200" rtl="0" algn="just">
              <a:lnSpc>
                <a:spcPct val="160000"/>
              </a:lnSpc>
              <a:spcBef>
                <a:spcPts val="0"/>
              </a:spcBef>
              <a:spcAft>
                <a:spcPts val="0"/>
              </a:spcAft>
              <a:buSzPts val="1200"/>
              <a:buFont typeface="Roboto"/>
              <a:buChar char="◼"/>
            </a:pPr>
            <a:r>
              <a:rPr b="1" lang="en" sz="1200">
                <a:solidFill>
                  <a:srgbClr val="111111"/>
                </a:solidFill>
                <a:latin typeface="Roboto"/>
                <a:ea typeface="Roboto"/>
                <a:cs typeface="Roboto"/>
                <a:sym typeface="Roboto"/>
              </a:rPr>
              <a:t>Machine Learning Algorithm: </a:t>
            </a:r>
            <a:r>
              <a:rPr lang="en" sz="1200">
                <a:solidFill>
                  <a:srgbClr val="111111"/>
                </a:solidFill>
                <a:latin typeface="Roboto"/>
                <a:ea typeface="Roboto"/>
                <a:cs typeface="Roboto"/>
                <a:sym typeface="Roboto"/>
              </a:rPr>
              <a:t>Implement several machine learning algorithms including Random Forest Regressor, Decision Tree Regressor, Gradient Boosting Regressor, and K-Nearest Neighbors (KNN). These models will be trained and tested on a split of the dataset to predict house prices based on historical patterns.</a:t>
            </a:r>
            <a:endParaRPr sz="1200">
              <a:solidFill>
                <a:srgbClr val="11111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35894" y="526617"/>
            <a:ext cx="8272200" cy="3978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PROPOSED SOLUTION</a:t>
            </a:r>
            <a:endParaRPr sz="3300"/>
          </a:p>
        </p:txBody>
      </p:sp>
      <p:sp>
        <p:nvSpPr>
          <p:cNvPr id="163" name="Google Shape;163;p29"/>
          <p:cNvSpPr txBox="1"/>
          <p:nvPr>
            <p:ph idx="1" type="body"/>
          </p:nvPr>
        </p:nvSpPr>
        <p:spPr>
          <a:xfrm>
            <a:off x="331253" y="815533"/>
            <a:ext cx="8710200" cy="4173000"/>
          </a:xfrm>
          <a:prstGeom prst="rect">
            <a:avLst/>
          </a:prstGeom>
          <a:noFill/>
          <a:ln>
            <a:noFill/>
          </a:ln>
        </p:spPr>
        <p:txBody>
          <a:bodyPr anchorCtr="0" anchor="ctr" bIns="34275" lIns="68575" spcFirstLastPara="1" rIns="68575" wrap="square" tIns="34275">
            <a:noAutofit/>
          </a:bodyPr>
          <a:lstStyle/>
          <a:p>
            <a:pPr indent="-304800" lvl="0" marL="457200" rtl="0" algn="just">
              <a:lnSpc>
                <a:spcPct val="160000"/>
              </a:lnSpc>
              <a:spcBef>
                <a:spcPts val="900"/>
              </a:spcBef>
              <a:spcAft>
                <a:spcPts val="0"/>
              </a:spcAft>
              <a:buSzPts val="1200"/>
              <a:buFont typeface="Roboto"/>
              <a:buChar char="◼"/>
            </a:pPr>
            <a:r>
              <a:rPr b="1" lang="en" sz="1200">
                <a:solidFill>
                  <a:srgbClr val="111111"/>
                </a:solidFill>
                <a:latin typeface="Roboto"/>
                <a:ea typeface="Roboto"/>
                <a:cs typeface="Roboto"/>
                <a:sym typeface="Roboto"/>
              </a:rPr>
              <a:t>Deployment:</a:t>
            </a:r>
            <a:r>
              <a:rPr lang="en" sz="1200">
                <a:solidFill>
                  <a:srgbClr val="111111"/>
                </a:solidFill>
                <a:latin typeface="Roboto"/>
                <a:ea typeface="Roboto"/>
                <a:cs typeface="Roboto"/>
                <a:sym typeface="Roboto"/>
              </a:rPr>
              <a:t> Develop a user-friendly interface or application that provides real-time predictions for house prices. Deploy the solution on a scalable and reliable platform, considering factors like server infrastructure, response time, and user accessibility.</a:t>
            </a:r>
            <a:endParaRPr sz="1200">
              <a:solidFill>
                <a:srgbClr val="111111"/>
              </a:solidFill>
              <a:latin typeface="Roboto"/>
              <a:ea typeface="Roboto"/>
              <a:cs typeface="Roboto"/>
              <a:sym typeface="Roboto"/>
            </a:endParaRPr>
          </a:p>
          <a:p>
            <a:pPr indent="-304800" lvl="0" marL="457200" rtl="0" algn="just">
              <a:lnSpc>
                <a:spcPct val="160000"/>
              </a:lnSpc>
              <a:spcBef>
                <a:spcPts val="0"/>
              </a:spcBef>
              <a:spcAft>
                <a:spcPts val="0"/>
              </a:spcAft>
              <a:buSzPts val="1200"/>
              <a:buFont typeface="Roboto"/>
              <a:buChar char="◼"/>
            </a:pPr>
            <a:r>
              <a:rPr b="1" lang="en" sz="1200">
                <a:solidFill>
                  <a:srgbClr val="111111"/>
                </a:solidFill>
                <a:latin typeface="Roboto"/>
                <a:ea typeface="Roboto"/>
                <a:cs typeface="Roboto"/>
                <a:sym typeface="Roboto"/>
              </a:rPr>
              <a:t>Evaluation: </a:t>
            </a:r>
            <a:r>
              <a:rPr lang="en" sz="1200">
                <a:solidFill>
                  <a:srgbClr val="111111"/>
                </a:solidFill>
                <a:latin typeface="Roboto"/>
                <a:ea typeface="Roboto"/>
                <a:cs typeface="Roboto"/>
                <a:sym typeface="Roboto"/>
              </a:rPr>
              <a:t>Assess the model’s performance using the Mean Absolute Percentage Error (MAPE) as the evaluation metric. Fine-tune the model based on feedback and continuous monitoring of prediction accuracy.</a:t>
            </a:r>
            <a:endParaRPr sz="1200">
              <a:solidFill>
                <a:srgbClr val="111111"/>
              </a:solidFill>
              <a:latin typeface="Roboto"/>
              <a:ea typeface="Roboto"/>
              <a:cs typeface="Roboto"/>
              <a:sym typeface="Roboto"/>
            </a:endParaRPr>
          </a:p>
          <a:p>
            <a:pPr indent="-304800" lvl="0" marL="457200" rtl="0" algn="just">
              <a:lnSpc>
                <a:spcPct val="160000"/>
              </a:lnSpc>
              <a:spcBef>
                <a:spcPts val="0"/>
              </a:spcBef>
              <a:spcAft>
                <a:spcPts val="0"/>
              </a:spcAft>
              <a:buSzPts val="1200"/>
              <a:buFont typeface="Roboto"/>
              <a:buChar char="◼"/>
            </a:pPr>
            <a:r>
              <a:rPr b="1" lang="en" sz="1200">
                <a:solidFill>
                  <a:srgbClr val="111111"/>
                </a:solidFill>
                <a:latin typeface="Roboto"/>
                <a:ea typeface="Roboto"/>
                <a:cs typeface="Roboto"/>
                <a:sym typeface="Roboto"/>
              </a:rPr>
              <a:t>Result: </a:t>
            </a:r>
            <a:r>
              <a:rPr lang="en" sz="1200">
                <a:solidFill>
                  <a:srgbClr val="111111"/>
                </a:solidFill>
                <a:latin typeface="Roboto"/>
                <a:ea typeface="Roboto"/>
                <a:cs typeface="Roboto"/>
                <a:sym typeface="Roboto"/>
              </a:rPr>
              <a:t>Present the MAPE of each model and discuss which model performed the best. This will provide a reliable estimate of house prices to all stakeholders in the real estate market.</a:t>
            </a:r>
            <a:endParaRPr sz="1200">
              <a:solidFill>
                <a:srgbClr val="11111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435894" y="496929"/>
            <a:ext cx="8272212" cy="397722"/>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69" name="Google Shape;169;p30"/>
          <p:cNvSpPr txBox="1"/>
          <p:nvPr>
            <p:ph idx="1" type="body"/>
          </p:nvPr>
        </p:nvSpPr>
        <p:spPr>
          <a:xfrm>
            <a:off x="435900" y="976525"/>
            <a:ext cx="8272200" cy="3743100"/>
          </a:xfrm>
          <a:prstGeom prst="rect">
            <a:avLst/>
          </a:prstGeom>
          <a:noFill/>
          <a:ln>
            <a:noFill/>
          </a:ln>
        </p:spPr>
        <p:txBody>
          <a:bodyPr anchorCtr="0" anchor="ctr" bIns="34275" lIns="68575" spcFirstLastPara="1" rIns="68575" wrap="square" tIns="34275">
            <a:noAutofit/>
          </a:bodyPr>
          <a:lstStyle/>
          <a:p>
            <a:pPr indent="0" lvl="0" marL="0" rtl="0" algn="just">
              <a:lnSpc>
                <a:spcPct val="150000"/>
              </a:lnSpc>
              <a:spcBef>
                <a:spcPts val="900"/>
              </a:spcBef>
              <a:spcAft>
                <a:spcPts val="0"/>
              </a:spcAft>
              <a:buSzPts val="358"/>
              <a:buNone/>
            </a:pPr>
            <a:r>
              <a:rPr lang="en" sz="1200">
                <a:solidFill>
                  <a:srgbClr val="111111"/>
                </a:solidFill>
                <a:latin typeface="Roboto"/>
                <a:ea typeface="Roboto"/>
                <a:cs typeface="Roboto"/>
                <a:sym typeface="Roboto"/>
              </a:rPr>
              <a:t>The system approach outlines the overall strategy and methodology for developing and implementing the House Price Prediction system.</a:t>
            </a:r>
            <a:endParaRPr sz="1200">
              <a:solidFill>
                <a:srgbClr val="111111"/>
              </a:solidFill>
              <a:latin typeface="Roboto"/>
              <a:ea typeface="Roboto"/>
              <a:cs typeface="Roboto"/>
              <a:sym typeface="Roboto"/>
            </a:endParaRPr>
          </a:p>
          <a:p>
            <a:pPr indent="-304800" lvl="0" marL="457200" rtl="0" algn="just">
              <a:lnSpc>
                <a:spcPct val="150000"/>
              </a:lnSpc>
              <a:spcBef>
                <a:spcPts val="900"/>
              </a:spcBef>
              <a:spcAft>
                <a:spcPts val="0"/>
              </a:spcAft>
              <a:buSzPts val="1200"/>
              <a:buFont typeface="Roboto"/>
              <a:buChar char="❏"/>
            </a:pPr>
            <a:r>
              <a:rPr b="1" lang="en" sz="1200">
                <a:solidFill>
                  <a:srgbClr val="111111"/>
                </a:solidFill>
                <a:latin typeface="Roboto"/>
                <a:ea typeface="Roboto"/>
                <a:cs typeface="Roboto"/>
                <a:sym typeface="Roboto"/>
              </a:rPr>
              <a:t>System Requirements:</a:t>
            </a:r>
            <a:endParaRPr b="1" sz="1200">
              <a:solidFill>
                <a:srgbClr val="111111"/>
              </a:solidFill>
              <a:latin typeface="Roboto"/>
              <a:ea typeface="Roboto"/>
              <a:cs typeface="Roboto"/>
              <a:sym typeface="Roboto"/>
            </a:endParaRPr>
          </a:p>
          <a:p>
            <a:pPr indent="-304800" lvl="0" marL="914400" rtl="0" algn="just">
              <a:lnSpc>
                <a:spcPct val="10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A computer with a Python environment installed.</a:t>
            </a:r>
            <a:endParaRPr sz="1200">
              <a:solidFill>
                <a:srgbClr val="111111"/>
              </a:solidFill>
              <a:latin typeface="Roboto"/>
              <a:ea typeface="Roboto"/>
              <a:cs typeface="Roboto"/>
              <a:sym typeface="Roboto"/>
            </a:endParaRPr>
          </a:p>
          <a:p>
            <a:pPr indent="-304800" lvl="0" marL="914400" rtl="0" algn="just">
              <a:lnSpc>
                <a:spcPct val="10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Access to the house price dataset.</a:t>
            </a:r>
            <a:endParaRPr sz="1200">
              <a:solidFill>
                <a:srgbClr val="111111"/>
              </a:solidFill>
              <a:latin typeface="Roboto"/>
              <a:ea typeface="Roboto"/>
              <a:cs typeface="Roboto"/>
              <a:sym typeface="Roboto"/>
            </a:endParaRPr>
          </a:p>
          <a:p>
            <a:pPr indent="-304800" lvl="0" marL="914400" rtl="0" algn="just">
              <a:lnSpc>
                <a:spcPct val="105000"/>
              </a:lnSpc>
              <a:spcBef>
                <a:spcPts val="0"/>
              </a:spcBef>
              <a:spcAft>
                <a:spcPts val="0"/>
              </a:spcAft>
              <a:buClr>
                <a:srgbClr val="111111"/>
              </a:buClr>
              <a:buSzPts val="1200"/>
              <a:buFont typeface="Roboto"/>
              <a:buChar char="●"/>
            </a:pPr>
            <a:r>
              <a:rPr lang="en" sz="1200">
                <a:solidFill>
                  <a:srgbClr val="111111"/>
                </a:solidFill>
                <a:latin typeface="Roboto"/>
                <a:ea typeface="Roboto"/>
                <a:cs typeface="Roboto"/>
                <a:sym typeface="Roboto"/>
              </a:rPr>
              <a:t>Sufficient memory and processing power to handle data preprocessing, model training, and prediction.</a:t>
            </a:r>
            <a:endParaRPr sz="1200">
              <a:solidFill>
                <a:srgbClr val="111111"/>
              </a:solidFill>
              <a:latin typeface="Roboto"/>
              <a:ea typeface="Roboto"/>
              <a:cs typeface="Roboto"/>
              <a:sym typeface="Roboto"/>
            </a:endParaRPr>
          </a:p>
          <a:p>
            <a:pPr indent="-304800" lvl="0" marL="457200" rtl="0" algn="just">
              <a:lnSpc>
                <a:spcPct val="150000"/>
              </a:lnSpc>
              <a:spcBef>
                <a:spcPts val="1000"/>
              </a:spcBef>
              <a:spcAft>
                <a:spcPts val="0"/>
              </a:spcAft>
              <a:buSzPts val="1200"/>
              <a:buFont typeface="Roboto"/>
              <a:buChar char="❏"/>
            </a:pPr>
            <a:r>
              <a:rPr b="1" lang="en" sz="1200">
                <a:solidFill>
                  <a:srgbClr val="111111"/>
                </a:solidFill>
                <a:latin typeface="Roboto"/>
                <a:ea typeface="Roboto"/>
                <a:cs typeface="Roboto"/>
                <a:sym typeface="Roboto"/>
              </a:rPr>
              <a:t>Libraries Required to Build the Model:</a:t>
            </a:r>
            <a:endParaRPr b="1" sz="1200">
              <a:solidFill>
                <a:srgbClr val="111111"/>
              </a:solidFill>
              <a:latin typeface="Roboto"/>
              <a:ea typeface="Roboto"/>
              <a:cs typeface="Roboto"/>
              <a:sym typeface="Roboto"/>
            </a:endParaRPr>
          </a:p>
          <a:p>
            <a:pPr indent="-304800" lvl="0" marL="914400" rtl="0" algn="just">
              <a:lnSpc>
                <a:spcPct val="105000"/>
              </a:lnSpc>
              <a:spcBef>
                <a:spcPts val="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Pandas</a:t>
            </a:r>
            <a:r>
              <a:rPr lang="en" sz="1200">
                <a:solidFill>
                  <a:srgbClr val="111111"/>
                </a:solidFill>
                <a:latin typeface="Roboto"/>
                <a:ea typeface="Roboto"/>
                <a:cs typeface="Roboto"/>
                <a:sym typeface="Roboto"/>
              </a:rPr>
              <a:t>: Used for data manipulation and analysis. It provides data structures and functions needed to manipulate structured data.</a:t>
            </a:r>
            <a:endParaRPr sz="1200">
              <a:solidFill>
                <a:srgbClr val="111111"/>
              </a:solidFill>
              <a:latin typeface="Roboto"/>
              <a:ea typeface="Roboto"/>
              <a:cs typeface="Roboto"/>
              <a:sym typeface="Roboto"/>
            </a:endParaRPr>
          </a:p>
          <a:p>
            <a:pPr indent="-304800" lvl="0" marL="914400" rtl="0" algn="just">
              <a:lnSpc>
                <a:spcPct val="105000"/>
              </a:lnSpc>
              <a:spcBef>
                <a:spcPts val="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Matplotlib and Seaborn</a:t>
            </a:r>
            <a:r>
              <a:rPr lang="en" sz="1200">
                <a:solidFill>
                  <a:srgbClr val="111111"/>
                </a:solidFill>
                <a:latin typeface="Roboto"/>
                <a:ea typeface="Roboto"/>
                <a:cs typeface="Roboto"/>
                <a:sym typeface="Roboto"/>
              </a:rPr>
              <a:t>: Used for data visualization. They provide a flexible and powerful declarative framework for creating static, animated, and interactive visualizations in Python.</a:t>
            </a:r>
            <a:endParaRPr sz="1200">
              <a:solidFill>
                <a:srgbClr val="111111"/>
              </a:solidFill>
              <a:latin typeface="Roboto"/>
              <a:ea typeface="Roboto"/>
              <a:cs typeface="Roboto"/>
              <a:sym typeface="Roboto"/>
            </a:endParaRPr>
          </a:p>
          <a:p>
            <a:pPr indent="-304800" lvl="0" marL="914400" rtl="0" algn="just">
              <a:lnSpc>
                <a:spcPct val="105000"/>
              </a:lnSpc>
              <a:spcBef>
                <a:spcPts val="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Scikit-learn</a:t>
            </a:r>
            <a:r>
              <a:rPr lang="en" sz="1200">
                <a:solidFill>
                  <a:srgbClr val="111111"/>
                </a:solidFill>
                <a:latin typeface="Roboto"/>
                <a:ea typeface="Roboto"/>
                <a:cs typeface="Roboto"/>
                <a:sym typeface="Roboto"/>
              </a:rPr>
              <a:t>: Used for machine learning and statistical modeling including classification, regression, clustering, and dimensionality reduction.</a:t>
            </a:r>
            <a:endParaRPr sz="1200">
              <a:solidFill>
                <a:srgbClr val="111111"/>
              </a:solidFill>
              <a:latin typeface="Roboto"/>
              <a:ea typeface="Roboto"/>
              <a:cs typeface="Roboto"/>
              <a:sym typeface="Roboto"/>
            </a:endParaRPr>
          </a:p>
          <a:p>
            <a:pPr indent="-304800" lvl="0" marL="914400" rtl="0" algn="just">
              <a:lnSpc>
                <a:spcPct val="105000"/>
              </a:lnSpc>
              <a:spcBef>
                <a:spcPts val="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NumPy</a:t>
            </a:r>
            <a:r>
              <a:rPr lang="en" sz="1200">
                <a:solidFill>
                  <a:srgbClr val="111111"/>
                </a:solidFill>
                <a:latin typeface="Roboto"/>
                <a:ea typeface="Roboto"/>
                <a:cs typeface="Roboto"/>
                <a:sym typeface="Roboto"/>
              </a:rPr>
              <a:t>: Used for numerical computations and working with arrays.</a:t>
            </a:r>
            <a:endParaRPr b="1" sz="12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435894" y="496929"/>
            <a:ext cx="8272200" cy="3978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75" name="Google Shape;175;p31"/>
          <p:cNvSpPr txBox="1"/>
          <p:nvPr>
            <p:ph idx="1" type="body"/>
          </p:nvPr>
        </p:nvSpPr>
        <p:spPr>
          <a:xfrm>
            <a:off x="435894" y="976520"/>
            <a:ext cx="8272200" cy="3504900"/>
          </a:xfrm>
          <a:prstGeom prst="rect">
            <a:avLst/>
          </a:prstGeom>
          <a:noFill/>
          <a:ln>
            <a:noFill/>
          </a:ln>
        </p:spPr>
        <p:txBody>
          <a:bodyPr anchorCtr="0" anchor="ctr" bIns="34275" lIns="68575" spcFirstLastPara="1" rIns="68575" wrap="square" tIns="34275">
            <a:noAutofit/>
          </a:bodyPr>
          <a:lstStyle/>
          <a:p>
            <a:pPr indent="-304800" lvl="0" marL="457200" rtl="0" algn="just">
              <a:lnSpc>
                <a:spcPct val="115000"/>
              </a:lnSpc>
              <a:spcBef>
                <a:spcPts val="900"/>
              </a:spcBef>
              <a:spcAft>
                <a:spcPts val="0"/>
              </a:spcAft>
              <a:buSzPts val="1200"/>
              <a:buFont typeface="Roboto"/>
              <a:buChar char="◼"/>
            </a:pPr>
            <a:r>
              <a:rPr b="1" lang="en" sz="1200">
                <a:solidFill>
                  <a:srgbClr val="111111"/>
                </a:solidFill>
                <a:latin typeface="Roboto"/>
                <a:ea typeface="Roboto"/>
                <a:cs typeface="Roboto"/>
                <a:sym typeface="Roboto"/>
              </a:rPr>
              <a:t>Data Collection:</a:t>
            </a:r>
            <a:r>
              <a:rPr lang="en" sz="1200">
                <a:solidFill>
                  <a:srgbClr val="111111"/>
                </a:solidFill>
                <a:latin typeface="Roboto"/>
                <a:ea typeface="Roboto"/>
                <a:cs typeface="Roboto"/>
                <a:sym typeface="Roboto"/>
              </a:rPr>
              <a:t> The dataset is collected and loaded into a pandas DataFrame.</a:t>
            </a:r>
            <a:endParaRPr sz="1200">
              <a:solidFill>
                <a:srgbClr val="111111"/>
              </a:solidFill>
              <a:latin typeface="Roboto"/>
              <a:ea typeface="Roboto"/>
              <a:cs typeface="Roboto"/>
              <a:sym typeface="Roboto"/>
            </a:endParaRPr>
          </a:p>
          <a:p>
            <a:pPr indent="-304800" lvl="0" marL="457200" rtl="0" algn="just">
              <a:lnSpc>
                <a:spcPct val="115000"/>
              </a:lnSpc>
              <a:spcBef>
                <a:spcPts val="1000"/>
              </a:spcBef>
              <a:spcAft>
                <a:spcPts val="0"/>
              </a:spcAft>
              <a:buSzPts val="1200"/>
              <a:buFont typeface="Roboto"/>
              <a:buChar char="◼"/>
            </a:pPr>
            <a:r>
              <a:rPr b="1" lang="en" sz="1200">
                <a:solidFill>
                  <a:srgbClr val="111111"/>
                </a:solidFill>
                <a:latin typeface="Roboto"/>
                <a:ea typeface="Roboto"/>
                <a:cs typeface="Roboto"/>
                <a:sym typeface="Roboto"/>
              </a:rPr>
              <a:t>Data Preprocessing:</a:t>
            </a:r>
            <a:r>
              <a:rPr lang="en" sz="1200">
                <a:solidFill>
                  <a:srgbClr val="111111"/>
                </a:solidFill>
                <a:latin typeface="Roboto"/>
                <a:ea typeface="Roboto"/>
                <a:cs typeface="Roboto"/>
                <a:sym typeface="Roboto"/>
              </a:rPr>
              <a:t> The data is cleaned and preprocessed. This includes handling missing values, outliers, and inconsistencies. Feature engineering is performed to extract relevant features from the data that might impact house prices.</a:t>
            </a:r>
            <a:endParaRPr sz="1200">
              <a:solidFill>
                <a:srgbClr val="111111"/>
              </a:solidFill>
              <a:latin typeface="Roboto"/>
              <a:ea typeface="Roboto"/>
              <a:cs typeface="Roboto"/>
              <a:sym typeface="Roboto"/>
            </a:endParaRPr>
          </a:p>
          <a:p>
            <a:pPr indent="-304800" lvl="0" marL="457200" rtl="0" algn="just">
              <a:lnSpc>
                <a:spcPct val="115000"/>
              </a:lnSpc>
              <a:spcBef>
                <a:spcPts val="1000"/>
              </a:spcBef>
              <a:spcAft>
                <a:spcPts val="0"/>
              </a:spcAft>
              <a:buSzPts val="1200"/>
              <a:buFont typeface="Roboto"/>
              <a:buChar char="◼"/>
            </a:pPr>
            <a:r>
              <a:rPr b="1" lang="en" sz="1200">
                <a:solidFill>
                  <a:srgbClr val="111111"/>
                </a:solidFill>
                <a:latin typeface="Roboto"/>
                <a:ea typeface="Roboto"/>
                <a:cs typeface="Roboto"/>
                <a:sym typeface="Roboto"/>
              </a:rPr>
              <a:t>Model Building:</a:t>
            </a:r>
            <a:r>
              <a:rPr lang="en" sz="1200">
                <a:solidFill>
                  <a:srgbClr val="111111"/>
                </a:solidFill>
                <a:latin typeface="Roboto"/>
                <a:ea typeface="Roboto"/>
                <a:cs typeface="Roboto"/>
                <a:sym typeface="Roboto"/>
              </a:rPr>
              <a:t> Several machine learning algorithms are implemented including Support Vector Regressor (SVR), Random Forest Regressor, Decision Tree Regressor, Gradient Boosting Regressor, and K-Nearest Neighbors (KNN). These models are trained and tested on a split of the dataset to predict house prices based on historical patterns.</a:t>
            </a:r>
            <a:endParaRPr sz="1200">
              <a:solidFill>
                <a:srgbClr val="111111"/>
              </a:solidFill>
              <a:latin typeface="Roboto"/>
              <a:ea typeface="Roboto"/>
              <a:cs typeface="Roboto"/>
              <a:sym typeface="Roboto"/>
            </a:endParaRPr>
          </a:p>
          <a:p>
            <a:pPr indent="-304800" lvl="0" marL="457200" rtl="0" algn="just">
              <a:lnSpc>
                <a:spcPct val="115000"/>
              </a:lnSpc>
              <a:spcBef>
                <a:spcPts val="1000"/>
              </a:spcBef>
              <a:spcAft>
                <a:spcPts val="0"/>
              </a:spcAft>
              <a:buSzPts val="1200"/>
              <a:buFont typeface="Roboto"/>
              <a:buChar char="◼"/>
            </a:pPr>
            <a:r>
              <a:rPr b="1" lang="en" sz="1200">
                <a:solidFill>
                  <a:srgbClr val="111111"/>
                </a:solidFill>
                <a:latin typeface="Roboto"/>
                <a:ea typeface="Roboto"/>
                <a:cs typeface="Roboto"/>
                <a:sym typeface="Roboto"/>
              </a:rPr>
              <a:t>Model Evaluation:</a:t>
            </a:r>
            <a:r>
              <a:rPr lang="en" sz="1200">
                <a:solidFill>
                  <a:srgbClr val="111111"/>
                </a:solidFill>
                <a:latin typeface="Roboto"/>
                <a:ea typeface="Roboto"/>
                <a:cs typeface="Roboto"/>
                <a:sym typeface="Roboto"/>
              </a:rPr>
              <a:t> The model’s performance is assessed using the Mean Absolute Percentage Error (MAPE) as the evaluation metric.</a:t>
            </a:r>
            <a:endParaRPr sz="1200">
              <a:solidFill>
                <a:srgbClr val="111111"/>
              </a:solidFill>
              <a:latin typeface="Roboto"/>
              <a:ea typeface="Roboto"/>
              <a:cs typeface="Roboto"/>
              <a:sym typeface="Roboto"/>
            </a:endParaRPr>
          </a:p>
          <a:p>
            <a:pPr indent="-304800" lvl="0" marL="457200" rtl="0" algn="just">
              <a:lnSpc>
                <a:spcPct val="115000"/>
              </a:lnSpc>
              <a:spcBef>
                <a:spcPts val="1000"/>
              </a:spcBef>
              <a:spcAft>
                <a:spcPts val="1000"/>
              </a:spcAft>
              <a:buSzPts val="1200"/>
              <a:buFont typeface="Roboto"/>
              <a:buChar char="◼"/>
            </a:pPr>
            <a:r>
              <a:rPr b="1" lang="en" sz="1200">
                <a:solidFill>
                  <a:srgbClr val="111111"/>
                </a:solidFill>
                <a:latin typeface="Roboto"/>
                <a:ea typeface="Roboto"/>
                <a:cs typeface="Roboto"/>
                <a:sym typeface="Roboto"/>
              </a:rPr>
              <a:t>Deployment:</a:t>
            </a:r>
            <a:r>
              <a:rPr lang="en" sz="1200">
                <a:solidFill>
                  <a:srgbClr val="111111"/>
                </a:solidFill>
                <a:latin typeface="Roboto"/>
                <a:ea typeface="Roboto"/>
                <a:cs typeface="Roboto"/>
                <a:sym typeface="Roboto"/>
              </a:rPr>
              <a:t> The final model is deployed to make real-time prediction</a:t>
            </a:r>
            <a:endParaRPr b="1" sz="1200">
              <a:solidFill>
                <a:srgbClr val="0F0F0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35894" y="526617"/>
            <a:ext cx="8272212" cy="397722"/>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ALGORITHM &amp; DEPLOYMENT</a:t>
            </a:r>
            <a:endParaRPr/>
          </a:p>
        </p:txBody>
      </p:sp>
      <p:sp>
        <p:nvSpPr>
          <p:cNvPr id="181" name="Google Shape;181;p32"/>
          <p:cNvSpPr txBox="1"/>
          <p:nvPr>
            <p:ph idx="1" type="body"/>
          </p:nvPr>
        </p:nvSpPr>
        <p:spPr>
          <a:xfrm>
            <a:off x="435900" y="976525"/>
            <a:ext cx="8272200" cy="3665700"/>
          </a:xfrm>
          <a:prstGeom prst="rect">
            <a:avLst/>
          </a:prstGeom>
          <a:noFill/>
          <a:ln>
            <a:noFill/>
          </a:ln>
        </p:spPr>
        <p:txBody>
          <a:bodyPr anchorCtr="0" anchor="ctr" bIns="34275" lIns="68575" spcFirstLastPara="1" rIns="68575" wrap="square" tIns="34275">
            <a:normAutofit/>
          </a:bodyPr>
          <a:lstStyle/>
          <a:p>
            <a:pPr indent="-304800" lvl="0" marL="457200" rtl="0" algn="just">
              <a:lnSpc>
                <a:spcPct val="115000"/>
              </a:lnSpc>
              <a:spcBef>
                <a:spcPts val="900"/>
              </a:spcBef>
              <a:spcAft>
                <a:spcPts val="0"/>
              </a:spcAft>
              <a:buSzPts val="1200"/>
              <a:buFont typeface="Roboto"/>
              <a:buChar char="❏"/>
            </a:pPr>
            <a:r>
              <a:rPr b="1" lang="en" sz="1200">
                <a:solidFill>
                  <a:srgbClr val="111111"/>
                </a:solidFill>
                <a:latin typeface="Roboto"/>
                <a:ea typeface="Roboto"/>
                <a:cs typeface="Roboto"/>
                <a:sym typeface="Roboto"/>
              </a:rPr>
              <a:t>Algorithm Selection:</a:t>
            </a:r>
            <a:endParaRPr b="1" sz="1200">
              <a:solidFill>
                <a:srgbClr val="111111"/>
              </a:solidFill>
              <a:latin typeface="Roboto"/>
              <a:ea typeface="Roboto"/>
              <a:cs typeface="Roboto"/>
              <a:sym typeface="Roboto"/>
            </a:endParaRPr>
          </a:p>
          <a:p>
            <a:pPr indent="-304800" lvl="0" marL="914400" rtl="0" algn="just">
              <a:lnSpc>
                <a:spcPct val="115000"/>
              </a:lnSpc>
              <a:spcBef>
                <a:spcPts val="100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Random Forest Regressor</a:t>
            </a:r>
            <a:r>
              <a:rPr lang="en" sz="1200">
                <a:solidFill>
                  <a:srgbClr val="111111"/>
                </a:solidFill>
                <a:latin typeface="Roboto"/>
                <a:ea typeface="Roboto"/>
                <a:cs typeface="Roboto"/>
                <a:sym typeface="Roboto"/>
              </a:rPr>
              <a:t>: This is a meta estimator that fits several classifying decision trees on various sub-samples of the dataset and uses averaging to improve the predictive accuracy and control over-fitting.</a:t>
            </a:r>
            <a:endParaRPr sz="1200">
              <a:solidFill>
                <a:srgbClr val="111111"/>
              </a:solidFill>
              <a:latin typeface="Roboto"/>
              <a:ea typeface="Roboto"/>
              <a:cs typeface="Roboto"/>
              <a:sym typeface="Roboto"/>
            </a:endParaRPr>
          </a:p>
          <a:p>
            <a:pPr indent="-304800" lvl="0" marL="914400" rtl="0" algn="just">
              <a:lnSpc>
                <a:spcPct val="115000"/>
              </a:lnSpc>
              <a:spcBef>
                <a:spcPts val="100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Decision Tree Regressor</a:t>
            </a:r>
            <a:r>
              <a:rPr lang="en" sz="1200">
                <a:solidFill>
                  <a:srgbClr val="111111"/>
                </a:solidFill>
                <a:latin typeface="Roboto"/>
                <a:ea typeface="Roboto"/>
                <a:cs typeface="Roboto"/>
                <a:sym typeface="Roboto"/>
              </a:rPr>
              <a:t>: This algorithm builds regression models in the form of a tree structure and breaks down our dataset into smaller subsets while at the same time an associated decision tree is incrementally developed.</a:t>
            </a:r>
            <a:endParaRPr sz="1200">
              <a:solidFill>
                <a:srgbClr val="111111"/>
              </a:solidFill>
              <a:latin typeface="Roboto"/>
              <a:ea typeface="Roboto"/>
              <a:cs typeface="Roboto"/>
              <a:sym typeface="Roboto"/>
            </a:endParaRPr>
          </a:p>
          <a:p>
            <a:pPr indent="-304800" lvl="0" marL="914400" rtl="0" algn="just">
              <a:lnSpc>
                <a:spcPct val="115000"/>
              </a:lnSpc>
              <a:spcBef>
                <a:spcPts val="1000"/>
              </a:spcBef>
              <a:spcAft>
                <a:spcPts val="0"/>
              </a:spcAft>
              <a:buClr>
                <a:srgbClr val="111111"/>
              </a:buClr>
              <a:buSzPts val="1200"/>
              <a:buFont typeface="Roboto"/>
              <a:buChar char="●"/>
            </a:pPr>
            <a:r>
              <a:rPr b="1" lang="en" sz="1200">
                <a:solidFill>
                  <a:srgbClr val="111111"/>
                </a:solidFill>
                <a:latin typeface="Roboto"/>
                <a:ea typeface="Roboto"/>
                <a:cs typeface="Roboto"/>
                <a:sym typeface="Roboto"/>
              </a:rPr>
              <a:t>Gradient Boosting Regressor</a:t>
            </a:r>
            <a:r>
              <a:rPr lang="en" sz="1200">
                <a:solidFill>
                  <a:srgbClr val="111111"/>
                </a:solidFill>
                <a:latin typeface="Roboto"/>
                <a:ea typeface="Roboto"/>
                <a:cs typeface="Roboto"/>
                <a:sym typeface="Roboto"/>
              </a:rPr>
              <a:t>: This algorithm produces a prediction model in the form of an ensemble of weak prediction models, typically decision trees. It builds the model in a stage-wise fashion, and it generalizes them by allowing optimization of an arbitrary differentiable loss function.</a:t>
            </a:r>
            <a:endParaRPr sz="1200">
              <a:solidFill>
                <a:srgbClr val="111111"/>
              </a:solidFill>
              <a:latin typeface="Roboto"/>
              <a:ea typeface="Roboto"/>
              <a:cs typeface="Roboto"/>
              <a:sym typeface="Roboto"/>
            </a:endParaRPr>
          </a:p>
          <a:p>
            <a:pPr indent="-304800" lvl="0" marL="914400" rtl="0" algn="just">
              <a:lnSpc>
                <a:spcPct val="115000"/>
              </a:lnSpc>
              <a:spcBef>
                <a:spcPts val="1000"/>
              </a:spcBef>
              <a:spcAft>
                <a:spcPts val="1000"/>
              </a:spcAft>
              <a:buClr>
                <a:srgbClr val="111111"/>
              </a:buClr>
              <a:buSzPts val="1200"/>
              <a:buFont typeface="Roboto"/>
              <a:buChar char="●"/>
            </a:pPr>
            <a:r>
              <a:rPr b="1" lang="en" sz="1200">
                <a:solidFill>
                  <a:srgbClr val="111111"/>
                </a:solidFill>
                <a:latin typeface="Roboto"/>
                <a:ea typeface="Roboto"/>
                <a:cs typeface="Roboto"/>
                <a:sym typeface="Roboto"/>
              </a:rPr>
              <a:t>K-Nearest Neighbors (KNN)</a:t>
            </a:r>
            <a:r>
              <a:rPr lang="en" sz="1200">
                <a:solidFill>
                  <a:srgbClr val="111111"/>
                </a:solidFill>
                <a:latin typeface="Roboto"/>
                <a:ea typeface="Roboto"/>
                <a:cs typeface="Roboto"/>
                <a:sym typeface="Roboto"/>
              </a:rPr>
              <a:t>: This algorithm assumes that similar things exist in close proximity and predicts the value of any given point in the dataset by averaging the values of the ‘k’ closest points.</a:t>
            </a:r>
            <a:endParaRPr sz="1200">
              <a:solidFill>
                <a:srgbClr val="11111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435894" y="526617"/>
            <a:ext cx="8272200" cy="3978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 sz="3300">
                <a:solidFill>
                  <a:schemeClr val="accent1"/>
                </a:solidFill>
                <a:latin typeface="Arial"/>
                <a:ea typeface="Arial"/>
                <a:cs typeface="Arial"/>
                <a:sym typeface="Arial"/>
              </a:rPr>
              <a:t>ALGORITHM &amp; DEPLOYMENT</a:t>
            </a:r>
            <a:endParaRPr/>
          </a:p>
        </p:txBody>
      </p:sp>
      <p:sp>
        <p:nvSpPr>
          <p:cNvPr id="187" name="Google Shape;187;p33"/>
          <p:cNvSpPr txBox="1"/>
          <p:nvPr>
            <p:ph idx="1" type="body"/>
          </p:nvPr>
        </p:nvSpPr>
        <p:spPr>
          <a:xfrm>
            <a:off x="435900" y="976525"/>
            <a:ext cx="8272200" cy="3665700"/>
          </a:xfrm>
          <a:prstGeom prst="rect">
            <a:avLst/>
          </a:prstGeom>
          <a:noFill/>
          <a:ln>
            <a:noFill/>
          </a:ln>
        </p:spPr>
        <p:txBody>
          <a:bodyPr anchorCtr="0" anchor="ctr" bIns="34275" lIns="68575" spcFirstLastPara="1" rIns="68575" wrap="square" tIns="34275">
            <a:normAutofit/>
          </a:bodyPr>
          <a:lstStyle/>
          <a:p>
            <a:pPr indent="-304800" lvl="0" marL="457200" rtl="0" algn="just">
              <a:lnSpc>
                <a:spcPct val="115000"/>
              </a:lnSpc>
              <a:spcBef>
                <a:spcPts val="900"/>
              </a:spcBef>
              <a:spcAft>
                <a:spcPts val="0"/>
              </a:spcAft>
              <a:buSzPts val="1200"/>
              <a:buFont typeface="Roboto"/>
              <a:buChar char="◼"/>
            </a:pPr>
            <a:r>
              <a:rPr b="1" lang="en" sz="1200">
                <a:solidFill>
                  <a:srgbClr val="111111"/>
                </a:solidFill>
                <a:latin typeface="Roboto"/>
                <a:ea typeface="Roboto"/>
                <a:cs typeface="Roboto"/>
                <a:sym typeface="Roboto"/>
              </a:rPr>
              <a:t>Data Input:</a:t>
            </a:r>
            <a:r>
              <a:rPr lang="en" sz="1200">
                <a:solidFill>
                  <a:srgbClr val="111111"/>
                </a:solidFill>
                <a:latin typeface="Roboto"/>
                <a:ea typeface="Roboto"/>
                <a:cs typeface="Roboto"/>
                <a:sym typeface="Roboto"/>
              </a:rPr>
              <a:t> The input features used by the algorithms include type of dwelling, lot size, overall condition, year built, and other relevant factors.</a:t>
            </a:r>
            <a:endParaRPr sz="1200">
              <a:solidFill>
                <a:srgbClr val="111111"/>
              </a:solidFill>
              <a:latin typeface="Roboto"/>
              <a:ea typeface="Roboto"/>
              <a:cs typeface="Roboto"/>
              <a:sym typeface="Roboto"/>
            </a:endParaRPr>
          </a:p>
          <a:p>
            <a:pPr indent="-304800" lvl="0" marL="457200" rtl="0" algn="just">
              <a:lnSpc>
                <a:spcPct val="115000"/>
              </a:lnSpc>
              <a:spcBef>
                <a:spcPts val="1000"/>
              </a:spcBef>
              <a:spcAft>
                <a:spcPts val="0"/>
              </a:spcAft>
              <a:buSzPts val="1200"/>
              <a:buFont typeface="Roboto"/>
              <a:buChar char="◼"/>
            </a:pPr>
            <a:r>
              <a:rPr b="1" lang="en" sz="1200">
                <a:solidFill>
                  <a:srgbClr val="111111"/>
                </a:solidFill>
                <a:latin typeface="Roboto"/>
                <a:ea typeface="Roboto"/>
                <a:cs typeface="Roboto"/>
                <a:sym typeface="Roboto"/>
              </a:rPr>
              <a:t>Training Process: </a:t>
            </a:r>
            <a:r>
              <a:rPr lang="en" sz="1200">
                <a:solidFill>
                  <a:srgbClr val="111111"/>
                </a:solidFill>
                <a:latin typeface="Roboto"/>
                <a:ea typeface="Roboto"/>
                <a:cs typeface="Roboto"/>
                <a:sym typeface="Roboto"/>
              </a:rPr>
              <a:t>The algorithms are trained using the historical house price data. The data is split into a training set and a test set, with the training set used to train the model and the test set used to evaluate its performance. The models are trained to find the best parameters that minimize the difference between the predicted and actual house prices.</a:t>
            </a:r>
            <a:endParaRPr sz="1200">
              <a:solidFill>
                <a:srgbClr val="111111"/>
              </a:solidFill>
              <a:latin typeface="Roboto"/>
              <a:ea typeface="Roboto"/>
              <a:cs typeface="Roboto"/>
              <a:sym typeface="Roboto"/>
            </a:endParaRPr>
          </a:p>
          <a:p>
            <a:pPr indent="-304800" lvl="0" marL="457200" rtl="0" algn="just">
              <a:lnSpc>
                <a:spcPct val="115000"/>
              </a:lnSpc>
              <a:spcBef>
                <a:spcPts val="1000"/>
              </a:spcBef>
              <a:spcAft>
                <a:spcPts val="0"/>
              </a:spcAft>
              <a:buSzPts val="1200"/>
              <a:buFont typeface="Roboto"/>
              <a:buChar char="◼"/>
            </a:pPr>
            <a:r>
              <a:rPr b="1" lang="en" sz="1200">
                <a:solidFill>
                  <a:srgbClr val="111111"/>
                </a:solidFill>
                <a:latin typeface="Roboto"/>
                <a:ea typeface="Roboto"/>
                <a:cs typeface="Roboto"/>
                <a:sym typeface="Roboto"/>
              </a:rPr>
              <a:t>Prediction Process:</a:t>
            </a:r>
            <a:r>
              <a:rPr lang="en" sz="1200">
                <a:solidFill>
                  <a:srgbClr val="111111"/>
                </a:solidFill>
                <a:latin typeface="Roboto"/>
                <a:ea typeface="Roboto"/>
                <a:cs typeface="Roboto"/>
                <a:sym typeface="Roboto"/>
              </a:rPr>
              <a:t> Once trained, the models make predictions for house prices based on the input features of the dataset. The output is a continuous value representing the predicted price of the house.</a:t>
            </a:r>
            <a:endParaRPr sz="1200">
              <a:solidFill>
                <a:srgbClr val="111111"/>
              </a:solidFill>
              <a:latin typeface="Roboto"/>
              <a:ea typeface="Roboto"/>
              <a:cs typeface="Roboto"/>
              <a:sym typeface="Roboto"/>
            </a:endParaRPr>
          </a:p>
          <a:p>
            <a:pPr indent="-304800" lvl="0" marL="457200" rtl="0" algn="just">
              <a:lnSpc>
                <a:spcPct val="115000"/>
              </a:lnSpc>
              <a:spcBef>
                <a:spcPts val="1000"/>
              </a:spcBef>
              <a:spcAft>
                <a:spcPts val="1000"/>
              </a:spcAft>
              <a:buSzPts val="1200"/>
              <a:buFont typeface="Roboto"/>
              <a:buChar char="◼"/>
            </a:pPr>
            <a:r>
              <a:rPr b="1" lang="en" sz="1200">
                <a:solidFill>
                  <a:srgbClr val="111111"/>
                </a:solidFill>
                <a:latin typeface="Roboto"/>
                <a:ea typeface="Roboto"/>
                <a:cs typeface="Roboto"/>
                <a:sym typeface="Roboto"/>
              </a:rPr>
              <a:t>Deployment: </a:t>
            </a:r>
            <a:r>
              <a:rPr lang="en" sz="1200">
                <a:solidFill>
                  <a:srgbClr val="111111"/>
                </a:solidFill>
                <a:latin typeface="Roboto"/>
                <a:ea typeface="Roboto"/>
                <a:cs typeface="Roboto"/>
                <a:sym typeface="Roboto"/>
              </a:rPr>
              <a:t>The final model is deployed to make real-time predictions. This could be in the form of a web application or a software component in a larger system, depending on the specific requirements of the project.</a:t>
            </a:r>
            <a:endParaRPr sz="1200">
              <a:solidFill>
                <a:srgbClr val="11111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