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Average"/>
      <p:regular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9" roundtripDataSignature="AMtx7mgn/xYN78wmf82fKHxmjdTdFhFj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verage-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3065c5ce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3065c5ce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3065c5ce9_0_146"/>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g2a3065c5ce9_0_146"/>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2a3065c5ce9_0_146"/>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g2a3065c5ce9_0_146"/>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g2a3065c5ce9_0_14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g2a3065c5ce9_0_194"/>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g2a3065c5ce9_0_194"/>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g2a3065c5ce9_0_19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g2a3065c5ce9_0_19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2a3065c5ce9_0_152"/>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g2a3065c5ce9_0_15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g2a3065c5ce9_0_15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2a3065c5ce9_0_15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2a3065c5ce9_0_15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g2a3065c5ce9_0_15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2a3065c5ce9_0_15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a3065c5ce9_0_161"/>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g2a3065c5ce9_0_16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2a3065c5ce9_0_16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g2a3065c5ce9_0_161"/>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2a3065c5ce9_0_161"/>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g2a3065c5ce9_0_16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2a3065c5ce9_0_16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2a3065c5ce9_0_16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2a3065c5ce9_0_16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g2a3065c5ce9_0_16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2a3065c5ce9_0_173"/>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g2a3065c5ce9_0_173"/>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2a3065c5ce9_0_173"/>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g2a3065c5ce9_0_173"/>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g2a3065c5ce9_0_17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g2a3065c5ce9_0_179"/>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g2a3065c5ce9_0_17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2a3065c5ce9_0_182"/>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g2a3065c5ce9_0_182"/>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2a3065c5ce9_0_18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g2a3065c5ce9_0_182"/>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g2a3065c5ce9_0_18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g2a3065c5ce9_0_18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2a3065c5ce9_0_18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2a3065c5ce9_0_18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2a3065c5ce9_0_189"/>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g2a3065c5ce9_0_18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g2a3065c5ce9_0_14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g2a3065c5ce9_0_14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g2a3065c5ce9_0_14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GB"/>
              <a:t>Generative 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0"/>
          <p:cNvSpPr txBox="1"/>
          <p:nvPr>
            <p:ph idx="4294967295" type="body"/>
          </p:nvPr>
        </p:nvSpPr>
        <p:spPr>
          <a:xfrm>
            <a:off x="460950" y="272350"/>
            <a:ext cx="8222100" cy="271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GB" sz="1400"/>
              <a:t>Generative AI is a subset of deep learning and Generative models are trained on huge amount of data. </a:t>
            </a:r>
            <a:r>
              <a:rPr lang="en-GB" sz="1400"/>
              <a:t>While training the generative model we don’t need to provide a label data, It is not possible when we have a huge amount of data, So, it's just try to see the relationship between the distribution of the data. </a:t>
            </a:r>
            <a:r>
              <a:rPr b="1" lang="en-GB" sz="1400">
                <a:solidFill>
                  <a:srgbClr val="A64D79"/>
                </a:solidFill>
              </a:rPr>
              <a:t>In Generative AI we give unstructured data to the LLM model for training purpose.</a:t>
            </a:r>
            <a:endParaRPr b="1" sz="1400">
              <a:solidFill>
                <a:srgbClr val="A64D79"/>
              </a:solidFill>
            </a:endParaRPr>
          </a:p>
          <a:p>
            <a:pPr indent="0" lvl="0" marL="0" rtl="0" algn="l">
              <a:lnSpc>
                <a:spcPct val="115000"/>
              </a:lnSpc>
              <a:spcBef>
                <a:spcPts val="1200"/>
              </a:spcBef>
              <a:spcAft>
                <a:spcPts val="1200"/>
              </a:spcAft>
              <a:buSzPts val="1800"/>
              <a:buNone/>
            </a:pPr>
            <a:r>
              <a:t/>
            </a:r>
            <a:endParaRPr sz="1400"/>
          </a:p>
        </p:txBody>
      </p:sp>
      <p:pic>
        <p:nvPicPr>
          <p:cNvPr id="128" name="Google Shape;128;p10"/>
          <p:cNvPicPr preferRelativeResize="0"/>
          <p:nvPr/>
        </p:nvPicPr>
        <p:blipFill rotWithShape="1">
          <a:blip r:embed="rId3">
            <a:alphaModFix/>
          </a:blip>
          <a:srcRect b="0" l="0" r="0" t="0"/>
          <a:stretch/>
        </p:blipFill>
        <p:spPr>
          <a:xfrm>
            <a:off x="2046600" y="2571747"/>
            <a:ext cx="4052500" cy="168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GB"/>
              <a:t>What is LLMs?</a:t>
            </a:r>
            <a:endParaRPr b="1"/>
          </a:p>
        </p:txBody>
      </p:sp>
      <p:sp>
        <p:nvSpPr>
          <p:cNvPr id="134" name="Google Shape;134;p1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rPr lang="en-GB" sz="1450">
                <a:solidFill>
                  <a:srgbClr val="222222"/>
                </a:solidFill>
                <a:latin typeface="Arial"/>
                <a:ea typeface="Arial"/>
                <a:cs typeface="Arial"/>
                <a:sym typeface="Arial"/>
              </a:rPr>
              <a:t>Large Language Models (LLMs) are foundational machine learning models that use deep learning algorithms to process and understand natural language. These models are trained on massive amounts of text data to learn patterns and entity relationships in the language. </a:t>
            </a:r>
            <a:endParaRPr sz="1450">
              <a:solidFill>
                <a:srgbClr val="222222"/>
              </a:solidFill>
              <a:latin typeface="Arial"/>
              <a:ea typeface="Arial"/>
              <a:cs typeface="Arial"/>
              <a:sym typeface="Arial"/>
            </a:endParaRPr>
          </a:p>
          <a:p>
            <a:pPr indent="0" lvl="0" marL="457200" rtl="0" algn="l">
              <a:lnSpc>
                <a:spcPct val="115000"/>
              </a:lnSpc>
              <a:spcBef>
                <a:spcPts val="1200"/>
              </a:spcBef>
              <a:spcAft>
                <a:spcPts val="0"/>
              </a:spcAft>
              <a:buSzPts val="1800"/>
              <a:buNone/>
            </a:pPr>
            <a:r>
              <a:t/>
            </a:r>
            <a:endParaRPr sz="1450">
              <a:solidFill>
                <a:srgbClr val="222222"/>
              </a:solidFill>
              <a:latin typeface="Arial"/>
              <a:ea typeface="Arial"/>
              <a:cs typeface="Arial"/>
              <a:sym typeface="Arial"/>
            </a:endParaRPr>
          </a:p>
          <a:p>
            <a:pPr indent="0" lvl="0" marL="457200" rtl="0" algn="l">
              <a:lnSpc>
                <a:spcPct val="115000"/>
              </a:lnSpc>
              <a:spcBef>
                <a:spcPts val="1200"/>
              </a:spcBef>
              <a:spcAft>
                <a:spcPts val="1200"/>
              </a:spcAft>
              <a:buSzPts val="1800"/>
              <a:buNone/>
            </a:pPr>
            <a:r>
              <a:rPr lang="en-GB" sz="1450">
                <a:solidFill>
                  <a:srgbClr val="222222"/>
                </a:solidFill>
                <a:latin typeface="Arial"/>
                <a:ea typeface="Arial"/>
                <a:cs typeface="Arial"/>
                <a:sym typeface="Arial"/>
              </a:rPr>
              <a:t>It is a language model which is responsible for performing task such as </a:t>
            </a:r>
            <a:r>
              <a:rPr b="1" lang="en-GB" sz="1450">
                <a:solidFill>
                  <a:srgbClr val="0000FF"/>
                </a:solidFill>
                <a:latin typeface="Arial"/>
                <a:ea typeface="Arial"/>
                <a:cs typeface="Arial"/>
                <a:sym typeface="Arial"/>
              </a:rPr>
              <a:t>text </a:t>
            </a:r>
            <a:r>
              <a:rPr lang="en-GB" sz="1450">
                <a:solidFill>
                  <a:srgbClr val="222222"/>
                </a:solidFill>
                <a:latin typeface="Arial"/>
                <a:ea typeface="Arial"/>
                <a:cs typeface="Arial"/>
                <a:sym typeface="Arial"/>
              </a:rPr>
              <a:t>to </a:t>
            </a:r>
            <a:r>
              <a:rPr b="1" lang="en-GB" sz="1450">
                <a:solidFill>
                  <a:srgbClr val="0000FF"/>
                </a:solidFill>
                <a:latin typeface="Arial"/>
                <a:ea typeface="Arial"/>
                <a:cs typeface="Arial"/>
                <a:sym typeface="Arial"/>
              </a:rPr>
              <a:t>text generation , text to image generation and image to text generations.</a:t>
            </a:r>
            <a:endParaRPr b="1" sz="1450">
              <a:solidFill>
                <a:srgbClr val="0000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GB"/>
              <a:t>What makes LLM so Powerful?</a:t>
            </a:r>
            <a:endParaRPr b="1"/>
          </a:p>
        </p:txBody>
      </p:sp>
      <p:sp>
        <p:nvSpPr>
          <p:cNvPr id="140" name="Google Shape;140;p1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GB"/>
              <a:t>In case of LLM, one model can be used for a whole variety of tasks like:-</a:t>
            </a:r>
            <a:endParaRPr/>
          </a:p>
          <a:p>
            <a:pPr indent="0" lvl="0" marL="0" rtl="0" algn="l">
              <a:lnSpc>
                <a:spcPct val="115000"/>
              </a:lnSpc>
              <a:spcBef>
                <a:spcPts val="1200"/>
              </a:spcBef>
              <a:spcAft>
                <a:spcPts val="0"/>
              </a:spcAft>
              <a:buSzPts val="1800"/>
              <a:buNone/>
            </a:pPr>
            <a:r>
              <a:rPr b="1" lang="en-GB"/>
              <a:t>Text generation, Chatbot, summarizer, translation, code generation </a:t>
            </a:r>
            <a:endParaRPr b="1"/>
          </a:p>
          <a:p>
            <a:pPr indent="0" lvl="0" marL="0" rtl="0" algn="l">
              <a:lnSpc>
                <a:spcPct val="115000"/>
              </a:lnSpc>
              <a:spcBef>
                <a:spcPts val="1200"/>
              </a:spcBef>
              <a:spcAft>
                <a:spcPts val="0"/>
              </a:spcAft>
              <a:buSzPts val="1800"/>
              <a:buNone/>
            </a:pPr>
            <a:r>
              <a:rPr b="1" lang="en-GB"/>
              <a:t>&amp; so on …</a:t>
            </a:r>
            <a:endParaRPr b="1"/>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GB">
                <a:solidFill>
                  <a:srgbClr val="9900FF"/>
                </a:solidFill>
              </a:rPr>
              <a:t>So, LLM is subset of Deep Learning &amp; it has some properties merge with</a:t>
            </a:r>
            <a:endParaRPr>
              <a:solidFill>
                <a:srgbClr val="9900FF"/>
              </a:solidFill>
            </a:endParaRPr>
          </a:p>
          <a:p>
            <a:pPr indent="0" lvl="0" marL="0" rtl="0" algn="l">
              <a:lnSpc>
                <a:spcPct val="115000"/>
              </a:lnSpc>
              <a:spcBef>
                <a:spcPts val="1200"/>
              </a:spcBef>
              <a:spcAft>
                <a:spcPts val="1200"/>
              </a:spcAft>
              <a:buSzPts val="1800"/>
              <a:buNone/>
            </a:pPr>
            <a:r>
              <a:rPr lang="en-GB">
                <a:solidFill>
                  <a:srgbClr val="9900FF"/>
                </a:solidFill>
              </a:rPr>
              <a:t>Generative AI</a:t>
            </a:r>
            <a:endParaRPr>
              <a:solidFill>
                <a:srgbClr val="99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GB"/>
              <a:t>Why LLM so Powerful?</a:t>
            </a:r>
            <a:endParaRPr b="1"/>
          </a:p>
        </p:txBody>
      </p:sp>
      <p:pic>
        <p:nvPicPr>
          <p:cNvPr id="146" name="Google Shape;146;p15"/>
          <p:cNvPicPr preferRelativeResize="0"/>
          <p:nvPr/>
        </p:nvPicPr>
        <p:blipFill rotWithShape="1">
          <a:blip r:embed="rId3">
            <a:alphaModFix/>
          </a:blip>
          <a:srcRect b="18771" l="0" r="0" t="0"/>
          <a:stretch/>
        </p:blipFill>
        <p:spPr>
          <a:xfrm>
            <a:off x="988525" y="2379200"/>
            <a:ext cx="3690701" cy="2247374"/>
          </a:xfrm>
          <a:prstGeom prst="rect">
            <a:avLst/>
          </a:prstGeom>
          <a:noFill/>
          <a:ln>
            <a:noFill/>
          </a:ln>
        </p:spPr>
      </p:pic>
      <p:pic>
        <p:nvPicPr>
          <p:cNvPr id="147" name="Google Shape;147;p15"/>
          <p:cNvPicPr preferRelativeResize="0"/>
          <p:nvPr/>
        </p:nvPicPr>
        <p:blipFill rotWithShape="1">
          <a:blip r:embed="rId4">
            <a:alphaModFix/>
          </a:blip>
          <a:srcRect b="0" l="0" r="0" t="0"/>
          <a:stretch/>
        </p:blipFill>
        <p:spPr>
          <a:xfrm>
            <a:off x="5222575" y="2379188"/>
            <a:ext cx="3126474" cy="1641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GB"/>
              <a:t>Few milestone in large language model</a:t>
            </a:r>
            <a:endParaRPr b="1"/>
          </a:p>
        </p:txBody>
      </p:sp>
      <p:sp>
        <p:nvSpPr>
          <p:cNvPr id="153" name="Google Shape;153;p1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Bard</a:t>
            </a:r>
            <a:endParaRPr/>
          </a:p>
          <a:p>
            <a:pPr indent="-342900" lvl="0" marL="457200" rtl="0" algn="l">
              <a:lnSpc>
                <a:spcPct val="115000"/>
              </a:lnSpc>
              <a:spcBef>
                <a:spcPts val="0"/>
              </a:spcBef>
              <a:spcAft>
                <a:spcPts val="0"/>
              </a:spcAft>
              <a:buSzPts val="1800"/>
              <a:buChar char="●"/>
            </a:pPr>
            <a:r>
              <a:rPr lang="en-GB"/>
              <a:t>GPT</a:t>
            </a:r>
            <a:endParaRPr/>
          </a:p>
          <a:p>
            <a:pPr indent="-342900" lvl="0" marL="457200" rtl="0" algn="l">
              <a:lnSpc>
                <a:spcPct val="115000"/>
              </a:lnSpc>
              <a:spcBef>
                <a:spcPts val="0"/>
              </a:spcBef>
              <a:spcAft>
                <a:spcPts val="0"/>
              </a:spcAft>
              <a:buSzPts val="1800"/>
              <a:buChar char="●"/>
            </a:pPr>
            <a:r>
              <a:rPr lang="en-GB"/>
              <a:t>XLM</a:t>
            </a:r>
            <a:endParaRPr/>
          </a:p>
          <a:p>
            <a:pPr indent="-342900" lvl="0" marL="457200" rtl="0" algn="l">
              <a:lnSpc>
                <a:spcPct val="115000"/>
              </a:lnSpc>
              <a:spcBef>
                <a:spcPts val="0"/>
              </a:spcBef>
              <a:spcAft>
                <a:spcPts val="0"/>
              </a:spcAft>
              <a:buSzPts val="1800"/>
              <a:buChar char="●"/>
            </a:pPr>
            <a:r>
              <a:rPr lang="en-GB"/>
              <a:t>T5</a:t>
            </a:r>
            <a:endParaRPr/>
          </a:p>
          <a:p>
            <a:pPr indent="-342900" lvl="0" marL="457200" rtl="0" algn="l">
              <a:lnSpc>
                <a:spcPct val="115000"/>
              </a:lnSpc>
              <a:spcBef>
                <a:spcPts val="0"/>
              </a:spcBef>
              <a:spcAft>
                <a:spcPts val="0"/>
              </a:spcAft>
              <a:buSzPts val="1800"/>
              <a:buChar char="●"/>
            </a:pPr>
            <a:r>
              <a:rPr lang="en-GB"/>
              <a:t>M2M-100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GB"/>
              <a:t>What you will learn?</a:t>
            </a:r>
            <a:endParaRPr b="1"/>
          </a:p>
        </p:txBody>
      </p:sp>
      <p:sp>
        <p:nvSpPr>
          <p:cNvPr id="73" name="Google Shape;73;p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Generative AI?</a:t>
            </a:r>
            <a:endParaRPr/>
          </a:p>
          <a:p>
            <a:pPr indent="-342900" lvl="0" marL="457200" rtl="0" algn="l">
              <a:lnSpc>
                <a:spcPct val="115000"/>
              </a:lnSpc>
              <a:spcBef>
                <a:spcPts val="0"/>
              </a:spcBef>
              <a:spcAft>
                <a:spcPts val="0"/>
              </a:spcAft>
              <a:buSzPts val="1800"/>
              <a:buChar char="●"/>
            </a:pPr>
            <a:r>
              <a:rPr lang="en-GB"/>
              <a:t>Large Language Models </a:t>
            </a:r>
            <a:r>
              <a:rPr b="1" lang="en-GB"/>
              <a:t>(LLMs)</a:t>
            </a:r>
            <a:endParaRPr b="1"/>
          </a:p>
          <a:p>
            <a:pPr indent="-342900" lvl="0" marL="457200" rtl="0" algn="l">
              <a:lnSpc>
                <a:spcPct val="115000"/>
              </a:lnSpc>
              <a:spcBef>
                <a:spcPts val="0"/>
              </a:spcBef>
              <a:spcAft>
                <a:spcPts val="0"/>
              </a:spcAft>
              <a:buSzPts val="1800"/>
              <a:buChar char="●"/>
            </a:pPr>
            <a:r>
              <a:rPr lang="en-GB"/>
              <a:t>OpenAI </a:t>
            </a:r>
            <a:endParaRPr/>
          </a:p>
          <a:p>
            <a:pPr indent="-342900" lvl="0" marL="457200" rtl="0" algn="l">
              <a:lnSpc>
                <a:spcPct val="115000"/>
              </a:lnSpc>
              <a:spcBef>
                <a:spcPts val="0"/>
              </a:spcBef>
              <a:spcAft>
                <a:spcPts val="0"/>
              </a:spcAft>
              <a:buSzPts val="1800"/>
              <a:buChar char="●"/>
            </a:pPr>
            <a:r>
              <a:rPr lang="en-GB"/>
              <a:t>Langchain</a:t>
            </a:r>
            <a:endParaRPr/>
          </a:p>
          <a:p>
            <a:pPr indent="-342900" lvl="0" marL="457200" rtl="0" algn="l">
              <a:lnSpc>
                <a:spcPct val="115000"/>
              </a:lnSpc>
              <a:spcBef>
                <a:spcPts val="0"/>
              </a:spcBef>
              <a:spcAft>
                <a:spcPts val="0"/>
              </a:spcAft>
              <a:buSzPts val="1800"/>
              <a:buChar char="●"/>
            </a:pPr>
            <a:r>
              <a:rPr lang="en-GB"/>
              <a:t>Vector Database</a:t>
            </a:r>
            <a:endParaRPr/>
          </a:p>
          <a:p>
            <a:pPr indent="-342900" lvl="0" marL="457200" rtl="0" algn="l">
              <a:lnSpc>
                <a:spcPct val="115000"/>
              </a:lnSpc>
              <a:spcBef>
                <a:spcPts val="0"/>
              </a:spcBef>
              <a:spcAft>
                <a:spcPts val="0"/>
              </a:spcAft>
              <a:buSzPts val="1800"/>
              <a:buChar char="●"/>
            </a:pPr>
            <a:r>
              <a:rPr lang="en-GB"/>
              <a:t>Llama Index</a:t>
            </a:r>
            <a:endParaRPr/>
          </a:p>
          <a:p>
            <a:pPr indent="-342900" lvl="0" marL="457200" rtl="0" algn="l">
              <a:lnSpc>
                <a:spcPct val="115000"/>
              </a:lnSpc>
              <a:spcBef>
                <a:spcPts val="0"/>
              </a:spcBef>
              <a:spcAft>
                <a:spcPts val="0"/>
              </a:spcAft>
              <a:buSzPts val="1800"/>
              <a:buChar char="●"/>
            </a:pPr>
            <a:r>
              <a:rPr lang="en-GB"/>
              <a:t>Open Source LLM model</a:t>
            </a:r>
            <a:endParaRPr/>
          </a:p>
          <a:p>
            <a:pPr indent="-342900" lvl="0" marL="457200" rtl="0" algn="l">
              <a:lnSpc>
                <a:spcPct val="115000"/>
              </a:lnSpc>
              <a:spcBef>
                <a:spcPts val="0"/>
              </a:spcBef>
              <a:spcAft>
                <a:spcPts val="0"/>
              </a:spcAft>
              <a:buSzPts val="1800"/>
              <a:buChar char="●"/>
            </a:pPr>
            <a:r>
              <a:rPr lang="en-GB"/>
              <a:t>End to End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GB"/>
              <a:t>Generative AI</a:t>
            </a:r>
            <a:endParaRPr b="1"/>
          </a:p>
        </p:txBody>
      </p:sp>
      <p:pic>
        <p:nvPicPr>
          <p:cNvPr id="79" name="Google Shape;79;p3"/>
          <p:cNvPicPr preferRelativeResize="0"/>
          <p:nvPr/>
        </p:nvPicPr>
        <p:blipFill rotWithShape="1">
          <a:blip r:embed="rId3">
            <a:alphaModFix/>
          </a:blip>
          <a:srcRect b="0" l="0" r="0" t="0"/>
          <a:stretch/>
        </p:blipFill>
        <p:spPr>
          <a:xfrm>
            <a:off x="311700" y="2019100"/>
            <a:ext cx="4162951" cy="2341651"/>
          </a:xfrm>
          <a:prstGeom prst="rect">
            <a:avLst/>
          </a:prstGeom>
          <a:noFill/>
          <a:ln>
            <a:noFill/>
          </a:ln>
        </p:spPr>
      </p:pic>
      <p:sp>
        <p:nvSpPr>
          <p:cNvPr id="80" name="Google Shape;80;p3"/>
          <p:cNvSpPr txBox="1"/>
          <p:nvPr/>
        </p:nvSpPr>
        <p:spPr>
          <a:xfrm>
            <a:off x="5218450" y="2019100"/>
            <a:ext cx="2618100" cy="1737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1" i="0" lang="en-GB" sz="1400" u="none" cap="none" strike="noStrike">
                <a:solidFill>
                  <a:srgbClr val="000000"/>
                </a:solidFill>
                <a:latin typeface="Open Sans"/>
                <a:ea typeface="Open Sans"/>
                <a:cs typeface="Open Sans"/>
                <a:sym typeface="Open Sans"/>
              </a:rPr>
              <a:t>ChatGPT</a:t>
            </a:r>
            <a:endParaRPr b="1" i="0" sz="14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1" i="0" lang="en-GB" sz="1400" u="none" cap="none" strike="noStrike">
                <a:solidFill>
                  <a:srgbClr val="000000"/>
                </a:solidFill>
                <a:latin typeface="Open Sans"/>
                <a:ea typeface="Open Sans"/>
                <a:cs typeface="Open Sans"/>
                <a:sym typeface="Open Sans"/>
              </a:rPr>
              <a:t>Google Bard</a:t>
            </a:r>
            <a:endParaRPr b="1" i="0" sz="14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1" i="0" lang="en-GB" sz="1400" u="none" cap="none" strike="noStrike">
                <a:solidFill>
                  <a:srgbClr val="000000"/>
                </a:solidFill>
                <a:latin typeface="Open Sans"/>
                <a:ea typeface="Open Sans"/>
                <a:cs typeface="Open Sans"/>
                <a:sym typeface="Open Sans"/>
              </a:rPr>
              <a:t>Meta Llama 2</a:t>
            </a:r>
            <a:endParaRPr b="1"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GB"/>
              <a:t>What is Generative AI?</a:t>
            </a:r>
            <a:endParaRPr b="1"/>
          </a:p>
        </p:txBody>
      </p:sp>
      <p:sp>
        <p:nvSpPr>
          <p:cNvPr id="86" name="Google Shape;86;p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Generative AI generate new data based on training sample.Generative model can generate Image,Text, Audio, Videos etc. data as output.</a:t>
            </a:r>
            <a:endParaRPr/>
          </a:p>
          <a:p>
            <a:pPr indent="0" lvl="0" marL="0" rtl="0" algn="l">
              <a:lnSpc>
                <a:spcPct val="115000"/>
              </a:lnSpc>
              <a:spcBef>
                <a:spcPts val="1200"/>
              </a:spcBef>
              <a:spcAft>
                <a:spcPts val="0"/>
              </a:spcAft>
              <a:buSzPts val="1800"/>
              <a:buNone/>
            </a:pPr>
            <a:r>
              <a:t/>
            </a:r>
            <a:endParaRPr>
              <a:solidFill>
                <a:srgbClr val="0C343D"/>
              </a:solidFill>
            </a:endParaRPr>
          </a:p>
          <a:p>
            <a:pPr indent="0" lvl="0" marL="0" rtl="0" algn="l">
              <a:lnSpc>
                <a:spcPct val="115000"/>
              </a:lnSpc>
              <a:spcBef>
                <a:spcPts val="1200"/>
              </a:spcBef>
              <a:spcAft>
                <a:spcPts val="0"/>
              </a:spcAft>
              <a:buSzPts val="1800"/>
              <a:buNone/>
            </a:pPr>
            <a:r>
              <a:rPr lang="en-GB">
                <a:solidFill>
                  <a:srgbClr val="0C343D"/>
                </a:solidFill>
              </a:rPr>
              <a:t>So generative AI is a very huge topics, </a:t>
            </a:r>
            <a:endParaRPr>
              <a:solidFill>
                <a:srgbClr val="0C343D"/>
              </a:solidFill>
            </a:endParaRPr>
          </a:p>
          <a:p>
            <a:pPr indent="-342900" lvl="0" marL="457200" rtl="0" algn="l">
              <a:lnSpc>
                <a:spcPct val="115000"/>
              </a:lnSpc>
              <a:spcBef>
                <a:spcPts val="1200"/>
              </a:spcBef>
              <a:spcAft>
                <a:spcPts val="0"/>
              </a:spcAft>
              <a:buClr>
                <a:srgbClr val="0C343D"/>
              </a:buClr>
              <a:buSzPts val="1800"/>
              <a:buChar char="-"/>
            </a:pPr>
            <a:r>
              <a:rPr lang="en-GB">
                <a:solidFill>
                  <a:srgbClr val="0C343D"/>
                </a:solidFill>
              </a:rPr>
              <a:t>Generative Image model</a:t>
            </a:r>
            <a:endParaRPr>
              <a:solidFill>
                <a:srgbClr val="0C343D"/>
              </a:solidFill>
            </a:endParaRPr>
          </a:p>
          <a:p>
            <a:pPr indent="-342900" lvl="0" marL="457200" rtl="0" algn="l">
              <a:lnSpc>
                <a:spcPct val="115000"/>
              </a:lnSpc>
              <a:spcBef>
                <a:spcPts val="0"/>
              </a:spcBef>
              <a:spcAft>
                <a:spcPts val="0"/>
              </a:spcAft>
              <a:buClr>
                <a:srgbClr val="0C343D"/>
              </a:buClr>
              <a:buSzPts val="1800"/>
              <a:buChar char="-"/>
            </a:pPr>
            <a:r>
              <a:rPr lang="en-GB">
                <a:solidFill>
                  <a:srgbClr val="0C343D"/>
                </a:solidFill>
              </a:rPr>
              <a:t>Generative Language model</a:t>
            </a:r>
            <a:endParaRPr>
              <a:solidFill>
                <a:srgbClr val="0C343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GB"/>
              <a:t>Generative Model:</a:t>
            </a:r>
            <a:endParaRPr b="1"/>
          </a:p>
        </p:txBody>
      </p:sp>
      <p:pic>
        <p:nvPicPr>
          <p:cNvPr id="92" name="Google Shape;92;p5"/>
          <p:cNvPicPr preferRelativeResize="0"/>
          <p:nvPr/>
        </p:nvPicPr>
        <p:blipFill rotWithShape="1">
          <a:blip r:embed="rId3">
            <a:alphaModFix/>
          </a:blip>
          <a:srcRect b="0" l="0" r="0" t="0"/>
          <a:stretch/>
        </p:blipFill>
        <p:spPr>
          <a:xfrm>
            <a:off x="3322150" y="2070625"/>
            <a:ext cx="2300150" cy="1380100"/>
          </a:xfrm>
          <a:prstGeom prst="rect">
            <a:avLst/>
          </a:prstGeom>
          <a:noFill/>
          <a:ln>
            <a:noFill/>
          </a:ln>
        </p:spPr>
      </p:pic>
      <p:sp>
        <p:nvSpPr>
          <p:cNvPr id="93" name="Google Shape;93;p5"/>
          <p:cNvSpPr/>
          <p:nvPr/>
        </p:nvSpPr>
        <p:spPr>
          <a:xfrm>
            <a:off x="1961625" y="2587200"/>
            <a:ext cx="1243500" cy="32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94" name="Google Shape;94;p5"/>
          <p:cNvSpPr txBox="1"/>
          <p:nvPr/>
        </p:nvSpPr>
        <p:spPr>
          <a:xfrm>
            <a:off x="903500" y="2536950"/>
            <a:ext cx="941100" cy="4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verage"/>
                <a:ea typeface="Average"/>
                <a:cs typeface="Average"/>
                <a:sym typeface="Average"/>
              </a:rPr>
              <a:t>Questions</a:t>
            </a:r>
            <a:endParaRPr b="0" i="0" sz="1400" u="none" cap="none" strike="noStrike">
              <a:solidFill>
                <a:schemeClr val="dk1"/>
              </a:solidFill>
              <a:latin typeface="Average"/>
              <a:ea typeface="Average"/>
              <a:cs typeface="Average"/>
              <a:sym typeface="Average"/>
            </a:endParaRPr>
          </a:p>
        </p:txBody>
      </p:sp>
      <p:sp>
        <p:nvSpPr>
          <p:cNvPr id="95" name="Google Shape;95;p5"/>
          <p:cNvSpPr/>
          <p:nvPr/>
        </p:nvSpPr>
        <p:spPr>
          <a:xfrm>
            <a:off x="5739325" y="2637450"/>
            <a:ext cx="1243500" cy="32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96" name="Google Shape;96;p5"/>
          <p:cNvSpPr txBox="1"/>
          <p:nvPr/>
        </p:nvSpPr>
        <p:spPr>
          <a:xfrm>
            <a:off x="7164775" y="2587200"/>
            <a:ext cx="1021500" cy="4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verage"/>
                <a:ea typeface="Average"/>
                <a:cs typeface="Average"/>
                <a:sym typeface="Average"/>
              </a:rPr>
              <a:t>Responses</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GB"/>
              <a:t>Where Generative AI Exists.</a:t>
            </a:r>
            <a:endParaRPr b="1"/>
          </a:p>
        </p:txBody>
      </p:sp>
      <p:pic>
        <p:nvPicPr>
          <p:cNvPr id="102" name="Google Shape;102;p6"/>
          <p:cNvPicPr preferRelativeResize="0"/>
          <p:nvPr/>
        </p:nvPicPr>
        <p:blipFill rotWithShape="1">
          <a:blip r:embed="rId3">
            <a:alphaModFix/>
          </a:blip>
          <a:srcRect b="0" l="0" r="0" t="0"/>
          <a:stretch/>
        </p:blipFill>
        <p:spPr>
          <a:xfrm>
            <a:off x="586150" y="2149450"/>
            <a:ext cx="2538875" cy="2249450"/>
          </a:xfrm>
          <a:prstGeom prst="rect">
            <a:avLst/>
          </a:prstGeom>
          <a:noFill/>
          <a:ln>
            <a:noFill/>
          </a:ln>
        </p:spPr>
      </p:pic>
      <p:sp>
        <p:nvSpPr>
          <p:cNvPr id="103" name="Google Shape;103;p6"/>
          <p:cNvSpPr txBox="1"/>
          <p:nvPr/>
        </p:nvSpPr>
        <p:spPr>
          <a:xfrm>
            <a:off x="3284375" y="2149450"/>
            <a:ext cx="4935000" cy="28035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0" i="0" lang="en-GB" sz="1400" u="none" cap="none" strike="noStrike">
                <a:solidFill>
                  <a:srgbClr val="000000"/>
                </a:solidFill>
                <a:latin typeface="Open Sans"/>
                <a:ea typeface="Open Sans"/>
                <a:cs typeface="Open Sans"/>
                <a:sym typeface="Open Sans"/>
              </a:rPr>
              <a:t>Machine Learning is the subset of Artificial Intelligence</a:t>
            </a:r>
            <a:endParaRPr b="0" i="0" sz="1400" u="none" cap="none" strike="noStrike">
              <a:solidFill>
                <a:srgbClr val="000000"/>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GB" sz="1400" u="none" cap="none" strike="noStrike">
                <a:solidFill>
                  <a:srgbClr val="000000"/>
                </a:solidFill>
                <a:latin typeface="Open Sans"/>
                <a:ea typeface="Open Sans"/>
                <a:cs typeface="Open Sans"/>
                <a:sym typeface="Open Sans"/>
              </a:rPr>
              <a:t>Deep Learning is the subset of Machine Learning</a:t>
            </a:r>
            <a:endParaRPr b="0" i="0" sz="1400" u="none" cap="none" strike="noStrike">
              <a:solidFill>
                <a:srgbClr val="000000"/>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GB" sz="1400" u="none" cap="none" strike="noStrike">
                <a:solidFill>
                  <a:srgbClr val="000000"/>
                </a:solidFill>
                <a:latin typeface="Open Sans"/>
                <a:ea typeface="Open Sans"/>
                <a:cs typeface="Open Sans"/>
                <a:sym typeface="Open Sans"/>
              </a:rPr>
              <a:t>Generative AI is the subset of Deep Learning </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GB"/>
              <a:t>Discriminative vs Generative Model</a:t>
            </a:r>
            <a:endParaRPr b="1"/>
          </a:p>
        </p:txBody>
      </p:sp>
      <p:pic>
        <p:nvPicPr>
          <p:cNvPr id="109" name="Google Shape;109;p7"/>
          <p:cNvPicPr preferRelativeResize="0"/>
          <p:nvPr/>
        </p:nvPicPr>
        <p:blipFill rotWithShape="1">
          <a:blip r:embed="rId3">
            <a:alphaModFix/>
          </a:blip>
          <a:srcRect b="0" l="0" r="0" t="0"/>
          <a:stretch/>
        </p:blipFill>
        <p:spPr>
          <a:xfrm>
            <a:off x="1659525" y="1995325"/>
            <a:ext cx="6026925" cy="296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GB"/>
              <a:t>Discriminative vs Generative Model</a:t>
            </a:r>
            <a:endParaRPr b="1"/>
          </a:p>
        </p:txBody>
      </p:sp>
      <p:pic>
        <p:nvPicPr>
          <p:cNvPr id="115" name="Google Shape;115;p8"/>
          <p:cNvPicPr preferRelativeResize="0"/>
          <p:nvPr/>
        </p:nvPicPr>
        <p:blipFill rotWithShape="1">
          <a:blip r:embed="rId3">
            <a:alphaModFix/>
          </a:blip>
          <a:srcRect b="0" l="0" r="0" t="0"/>
          <a:stretch/>
        </p:blipFill>
        <p:spPr>
          <a:xfrm>
            <a:off x="739388" y="2023123"/>
            <a:ext cx="7665223" cy="258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g2a3065c5ce9_0_135"/>
          <p:cNvPicPr preferRelativeResize="0"/>
          <p:nvPr/>
        </p:nvPicPr>
        <p:blipFill rotWithShape="1">
          <a:blip r:embed="rId3">
            <a:alphaModFix/>
          </a:blip>
          <a:srcRect b="0" l="0" r="0" t="0"/>
          <a:stretch/>
        </p:blipFill>
        <p:spPr>
          <a:xfrm>
            <a:off x="1490538" y="0"/>
            <a:ext cx="6162924" cy="3466650"/>
          </a:xfrm>
          <a:prstGeom prst="rect">
            <a:avLst/>
          </a:prstGeom>
          <a:noFill/>
          <a:ln>
            <a:noFill/>
          </a:ln>
        </p:spPr>
      </p:pic>
      <p:sp>
        <p:nvSpPr>
          <p:cNvPr id="121" name="Google Shape;121;g2a3065c5ce9_0_135"/>
          <p:cNvSpPr txBox="1"/>
          <p:nvPr/>
        </p:nvSpPr>
        <p:spPr>
          <a:xfrm>
            <a:off x="1560050" y="3730200"/>
            <a:ext cx="2726100" cy="9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a:ea typeface="Open Sans"/>
                <a:cs typeface="Open Sans"/>
                <a:sym typeface="Open Sans"/>
              </a:rPr>
              <a:t>Clustering:</a:t>
            </a:r>
            <a:endParaRPr b="0" i="0" sz="14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GB" sz="1400" u="none" cap="none" strike="noStrike">
                <a:solidFill>
                  <a:srgbClr val="000000"/>
                </a:solidFill>
                <a:latin typeface="Open Sans"/>
                <a:ea typeface="Open Sans"/>
                <a:cs typeface="Open Sans"/>
                <a:sym typeface="Open Sans"/>
              </a:rPr>
              <a:t>K-Means</a:t>
            </a:r>
            <a:endParaRPr b="0" i="0" sz="14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GB" sz="1400" u="none" cap="none" strike="noStrike">
                <a:solidFill>
                  <a:srgbClr val="000000"/>
                </a:solidFill>
                <a:latin typeface="Open Sans"/>
                <a:ea typeface="Open Sans"/>
                <a:cs typeface="Open Sans"/>
                <a:sym typeface="Open Sans"/>
              </a:rPr>
              <a:t>DBScan</a:t>
            </a:r>
            <a:endParaRPr b="0" i="0" sz="1400" u="none" cap="none" strike="noStrike">
              <a:solidFill>
                <a:srgbClr val="000000"/>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22" name="Google Shape;122;g2a3065c5ce9_0_135"/>
          <p:cNvSpPr txBox="1"/>
          <p:nvPr/>
        </p:nvSpPr>
        <p:spPr>
          <a:xfrm>
            <a:off x="4979275" y="3859450"/>
            <a:ext cx="2726100" cy="9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a:ea typeface="Open Sans"/>
                <a:cs typeface="Open Sans"/>
                <a:sym typeface="Open Sans"/>
              </a:rPr>
              <a:t>Classification &amp; Regression:</a:t>
            </a:r>
            <a:endParaRPr b="0" i="0" sz="1400" u="none" cap="none" strike="noStrike">
              <a:solidFill>
                <a:srgbClr val="000000"/>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