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embeddedFontLst>
    <p:embeddedFont>
      <p:font typeface="Anonymous Pro" panose="020B0604020202020204" charset="0"/>
      <p:regular r:id="rId18"/>
    </p:embeddedFont>
    <p:embeddedFont>
      <p:font typeface="Anonymous Pro Bold" panose="020B0604020202020204" charset="0"/>
      <p:regular r:id="rId19"/>
    </p:embeddedFont>
    <p:embeddedFont>
      <p:font typeface="Calibri" panose="020F0502020204030204" pitchFamily="34" charset="0"/>
      <p:regular r:id="rId20"/>
      <p:bold r:id="rId21"/>
      <p:italic r:id="rId22"/>
      <p:boldItalic r:id="rId23"/>
    </p:embeddedFont>
    <p:embeddedFont>
      <p:font typeface="Canva Sans Bold"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8" d="100"/>
          <a:sy n="58" d="100"/>
        </p:scale>
        <p:origin x="514"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convert-html-to-doc.netlify.app/" TargetMode="Externa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rgbClr val="513295">
                <a:alpha val="100000"/>
              </a:srgbClr>
            </a:gs>
            <a:gs pos="33333">
              <a:srgbClr val="8157AB">
                <a:alpha val="100000"/>
              </a:srgbClr>
            </a:gs>
            <a:gs pos="66667">
              <a:srgbClr val="AF7FC2">
                <a:alpha val="100000"/>
              </a:srgbClr>
            </a:gs>
            <a:gs pos="100000">
              <a:srgbClr val="DCA8D8">
                <a:alpha val="100000"/>
              </a:srgbClr>
            </a:gs>
          </a:gsLst>
          <a:lin ang="2700000"/>
        </a:gradFill>
        <a:effectLst/>
      </p:bgPr>
    </p:bg>
    <p:spTree>
      <p:nvGrpSpPr>
        <p:cNvPr id="1" name=""/>
        <p:cNvGrpSpPr/>
        <p:nvPr/>
      </p:nvGrpSpPr>
      <p:grpSpPr>
        <a:xfrm>
          <a:off x="0" y="0"/>
          <a:ext cx="0" cy="0"/>
          <a:chOff x="0" y="0"/>
          <a:chExt cx="0" cy="0"/>
        </a:xfrm>
      </p:grpSpPr>
      <p:sp>
        <p:nvSpPr>
          <p:cNvPr id="2" name="Freeform 2"/>
          <p:cNvSpPr/>
          <p:nvPr/>
        </p:nvSpPr>
        <p:spPr>
          <a:xfrm>
            <a:off x="1352669" y="4518250"/>
            <a:ext cx="7311329" cy="5343167"/>
          </a:xfrm>
          <a:custGeom>
            <a:avLst/>
            <a:gdLst/>
            <a:ahLst/>
            <a:cxnLst/>
            <a:rect l="l" t="t" r="r" b="b"/>
            <a:pathLst>
              <a:path w="7311329" h="5343167">
                <a:moveTo>
                  <a:pt x="0" y="0"/>
                </a:moveTo>
                <a:lnTo>
                  <a:pt x="7311329" y="0"/>
                </a:lnTo>
                <a:lnTo>
                  <a:pt x="7311329" y="5343167"/>
                </a:lnTo>
                <a:lnTo>
                  <a:pt x="0" y="5343167"/>
                </a:lnTo>
                <a:lnTo>
                  <a:pt x="0" y="0"/>
                </a:lnTo>
                <a:close/>
              </a:path>
            </a:pathLst>
          </a:custGeom>
          <a:blipFill>
            <a:blip r:embed="rId2"/>
            <a:stretch>
              <a:fillRect/>
            </a:stretch>
          </a:blipFill>
        </p:spPr>
      </p:sp>
      <p:sp>
        <p:nvSpPr>
          <p:cNvPr id="3" name="Freeform 3"/>
          <p:cNvSpPr/>
          <p:nvPr/>
        </p:nvSpPr>
        <p:spPr>
          <a:xfrm>
            <a:off x="9687672" y="4518250"/>
            <a:ext cx="7529009" cy="5343167"/>
          </a:xfrm>
          <a:custGeom>
            <a:avLst/>
            <a:gdLst/>
            <a:ahLst/>
            <a:cxnLst/>
            <a:rect l="l" t="t" r="r" b="b"/>
            <a:pathLst>
              <a:path w="7529009" h="5343167">
                <a:moveTo>
                  <a:pt x="0" y="0"/>
                </a:moveTo>
                <a:lnTo>
                  <a:pt x="7529008" y="0"/>
                </a:lnTo>
                <a:lnTo>
                  <a:pt x="7529008" y="5343167"/>
                </a:lnTo>
                <a:lnTo>
                  <a:pt x="0" y="5343167"/>
                </a:lnTo>
                <a:lnTo>
                  <a:pt x="0" y="0"/>
                </a:lnTo>
                <a:close/>
              </a:path>
            </a:pathLst>
          </a:custGeom>
          <a:blipFill>
            <a:blip r:embed="rId3"/>
            <a:stretch>
              <a:fillRect/>
            </a:stretch>
          </a:blipFill>
        </p:spPr>
      </p:sp>
      <p:sp>
        <p:nvSpPr>
          <p:cNvPr id="4" name="TextBox 4"/>
          <p:cNvSpPr txBox="1"/>
          <p:nvPr/>
        </p:nvSpPr>
        <p:spPr>
          <a:xfrm>
            <a:off x="5954910" y="847725"/>
            <a:ext cx="6541889" cy="1498552"/>
          </a:xfrm>
          <a:prstGeom prst="rect">
            <a:avLst/>
          </a:prstGeom>
        </p:spPr>
        <p:txBody>
          <a:bodyPr wrap="square" lIns="0" tIns="0" rIns="0" bIns="0" rtlCol="0" anchor="t">
            <a:spAutoFit/>
          </a:bodyPr>
          <a:lstStyle/>
          <a:p>
            <a:pPr algn="ctr">
              <a:lnSpc>
                <a:spcPts val="12880"/>
              </a:lnSpc>
            </a:pPr>
            <a:r>
              <a:rPr lang="en-US" sz="9200" dirty="0">
                <a:solidFill>
                  <a:srgbClr val="E9E9E9"/>
                </a:solidFill>
                <a:latin typeface="Anonymous Pro Bold"/>
              </a:rPr>
              <a:t>ADVANTAGES</a:t>
            </a:r>
          </a:p>
        </p:txBody>
      </p:sp>
      <p:sp>
        <p:nvSpPr>
          <p:cNvPr id="5" name="TextBox 5"/>
          <p:cNvSpPr txBox="1"/>
          <p:nvPr/>
        </p:nvSpPr>
        <p:spPr>
          <a:xfrm>
            <a:off x="1256049" y="3147285"/>
            <a:ext cx="15775901" cy="547370"/>
          </a:xfrm>
          <a:prstGeom prst="rect">
            <a:avLst/>
          </a:prstGeom>
        </p:spPr>
        <p:txBody>
          <a:bodyPr lIns="0" tIns="0" rIns="0" bIns="0" rtlCol="0" anchor="t">
            <a:spAutoFit/>
          </a:bodyPr>
          <a:lstStyle/>
          <a:p>
            <a:pPr marL="690881" lvl="1" indent="-345440" algn="ctr">
              <a:lnSpc>
                <a:spcPts val="4480"/>
              </a:lnSpc>
              <a:buFont typeface="Arial"/>
              <a:buChar char="•"/>
            </a:pPr>
            <a:r>
              <a:rPr lang="en-US" sz="3200">
                <a:solidFill>
                  <a:srgbClr val="E9E9E9"/>
                </a:solidFill>
                <a:latin typeface="Anonymous Pro Bold"/>
              </a:rPr>
              <a:t>WE CAN RETAIN MOST OF THE CRUCIAL DATA, Hyper-Links AND STYLING CSS.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rgbClr val="513295">
                <a:alpha val="100000"/>
              </a:srgbClr>
            </a:gs>
            <a:gs pos="33333">
              <a:srgbClr val="8157AB">
                <a:alpha val="100000"/>
              </a:srgbClr>
            </a:gs>
            <a:gs pos="66667">
              <a:srgbClr val="AF7FC2">
                <a:alpha val="100000"/>
              </a:srgbClr>
            </a:gs>
            <a:gs pos="100000">
              <a:srgbClr val="DCA8D8">
                <a:alpha val="100000"/>
              </a:srgbClr>
            </a:gs>
          </a:gsLst>
          <a:lin ang="2700000"/>
        </a:gradFill>
        <a:effectLst/>
      </p:bgPr>
    </p:bg>
    <p:spTree>
      <p:nvGrpSpPr>
        <p:cNvPr id="1" name=""/>
        <p:cNvGrpSpPr/>
        <p:nvPr/>
      </p:nvGrpSpPr>
      <p:grpSpPr>
        <a:xfrm>
          <a:off x="0" y="0"/>
          <a:ext cx="0" cy="0"/>
          <a:chOff x="0" y="0"/>
          <a:chExt cx="0" cy="0"/>
        </a:xfrm>
      </p:grpSpPr>
      <p:sp>
        <p:nvSpPr>
          <p:cNvPr id="2" name="Freeform 2"/>
          <p:cNvSpPr/>
          <p:nvPr/>
        </p:nvSpPr>
        <p:spPr>
          <a:xfrm>
            <a:off x="1352669" y="4518250"/>
            <a:ext cx="7311329" cy="5343167"/>
          </a:xfrm>
          <a:custGeom>
            <a:avLst/>
            <a:gdLst/>
            <a:ahLst/>
            <a:cxnLst/>
            <a:rect l="l" t="t" r="r" b="b"/>
            <a:pathLst>
              <a:path w="7311329" h="5343167">
                <a:moveTo>
                  <a:pt x="0" y="0"/>
                </a:moveTo>
                <a:lnTo>
                  <a:pt x="7311329" y="0"/>
                </a:lnTo>
                <a:lnTo>
                  <a:pt x="7311329" y="5343167"/>
                </a:lnTo>
                <a:lnTo>
                  <a:pt x="0" y="5343167"/>
                </a:lnTo>
                <a:lnTo>
                  <a:pt x="0" y="0"/>
                </a:lnTo>
                <a:close/>
              </a:path>
            </a:pathLst>
          </a:custGeom>
          <a:blipFill>
            <a:blip r:embed="rId2"/>
            <a:stretch>
              <a:fillRect/>
            </a:stretch>
          </a:blipFill>
        </p:spPr>
      </p:sp>
      <p:sp>
        <p:nvSpPr>
          <p:cNvPr id="3" name="Freeform 3"/>
          <p:cNvSpPr/>
          <p:nvPr/>
        </p:nvSpPr>
        <p:spPr>
          <a:xfrm>
            <a:off x="9687672" y="4518250"/>
            <a:ext cx="7529009" cy="5343167"/>
          </a:xfrm>
          <a:custGeom>
            <a:avLst/>
            <a:gdLst/>
            <a:ahLst/>
            <a:cxnLst/>
            <a:rect l="l" t="t" r="r" b="b"/>
            <a:pathLst>
              <a:path w="7529009" h="5343167">
                <a:moveTo>
                  <a:pt x="0" y="0"/>
                </a:moveTo>
                <a:lnTo>
                  <a:pt x="7529008" y="0"/>
                </a:lnTo>
                <a:lnTo>
                  <a:pt x="7529008" y="5343167"/>
                </a:lnTo>
                <a:lnTo>
                  <a:pt x="0" y="5343167"/>
                </a:lnTo>
                <a:lnTo>
                  <a:pt x="0" y="0"/>
                </a:lnTo>
                <a:close/>
              </a:path>
            </a:pathLst>
          </a:custGeom>
          <a:blipFill>
            <a:blip r:embed="rId3"/>
            <a:stretch>
              <a:fillRect/>
            </a:stretch>
          </a:blipFill>
        </p:spPr>
      </p:sp>
      <p:sp>
        <p:nvSpPr>
          <p:cNvPr id="4" name="TextBox 4"/>
          <p:cNvSpPr txBox="1"/>
          <p:nvPr/>
        </p:nvSpPr>
        <p:spPr>
          <a:xfrm>
            <a:off x="6273820" y="847725"/>
            <a:ext cx="5918180" cy="1498552"/>
          </a:xfrm>
          <a:prstGeom prst="rect">
            <a:avLst/>
          </a:prstGeom>
        </p:spPr>
        <p:txBody>
          <a:bodyPr wrap="square" lIns="0" tIns="0" rIns="0" bIns="0" rtlCol="0" anchor="t">
            <a:spAutoFit/>
          </a:bodyPr>
          <a:lstStyle/>
          <a:p>
            <a:pPr algn="ctr">
              <a:lnSpc>
                <a:spcPts val="12880"/>
              </a:lnSpc>
            </a:pPr>
            <a:r>
              <a:rPr lang="en-US" sz="9200" dirty="0">
                <a:solidFill>
                  <a:srgbClr val="E9E9E9"/>
                </a:solidFill>
                <a:latin typeface="Anonymous Pro Bold"/>
              </a:rPr>
              <a:t>DRAWBACKS</a:t>
            </a:r>
          </a:p>
        </p:txBody>
      </p:sp>
      <p:sp>
        <p:nvSpPr>
          <p:cNvPr id="5" name="TextBox 5"/>
          <p:cNvSpPr txBox="1"/>
          <p:nvPr/>
        </p:nvSpPr>
        <p:spPr>
          <a:xfrm>
            <a:off x="368677" y="3147285"/>
            <a:ext cx="17550646" cy="547370"/>
          </a:xfrm>
          <a:prstGeom prst="rect">
            <a:avLst/>
          </a:prstGeom>
        </p:spPr>
        <p:txBody>
          <a:bodyPr lIns="0" tIns="0" rIns="0" bIns="0" rtlCol="0" anchor="t">
            <a:spAutoFit/>
          </a:bodyPr>
          <a:lstStyle/>
          <a:p>
            <a:pPr marL="690881" lvl="1" indent="-345440" algn="ctr">
              <a:lnSpc>
                <a:spcPts val="4480"/>
              </a:lnSpc>
              <a:buFont typeface="Arial"/>
              <a:buChar char="•"/>
            </a:pPr>
            <a:r>
              <a:rPr lang="en-US" sz="3200" dirty="0">
                <a:solidFill>
                  <a:srgbClr val="E9E9E9"/>
                </a:solidFill>
                <a:latin typeface="Anonymous Pro Bold"/>
              </a:rPr>
              <a:t>WATERMARKS, HEADNOTES/FOOTNOTES AND INTERNAL CSS ARE NOT RETRIEVED PROPERLY.</a:t>
            </a:r>
          </a:p>
        </p:txBody>
      </p:sp>
      <p:grpSp>
        <p:nvGrpSpPr>
          <p:cNvPr id="6" name="Group 6"/>
          <p:cNvGrpSpPr/>
          <p:nvPr/>
        </p:nvGrpSpPr>
        <p:grpSpPr>
          <a:xfrm>
            <a:off x="1602105" y="4540568"/>
            <a:ext cx="4825365" cy="2511742"/>
            <a:chOff x="0" y="0"/>
            <a:chExt cx="6433820" cy="3348990"/>
          </a:xfrm>
        </p:grpSpPr>
        <p:sp>
          <p:nvSpPr>
            <p:cNvPr id="7" name="Freeform 7"/>
            <p:cNvSpPr/>
            <p:nvPr/>
          </p:nvSpPr>
          <p:spPr>
            <a:xfrm>
              <a:off x="39370" y="33020"/>
              <a:ext cx="6353810" cy="3270250"/>
            </a:xfrm>
            <a:custGeom>
              <a:avLst/>
              <a:gdLst/>
              <a:ahLst/>
              <a:cxnLst/>
              <a:rect l="l" t="t" r="r" b="b"/>
              <a:pathLst>
                <a:path w="6353810" h="3270250">
                  <a:moveTo>
                    <a:pt x="5805170" y="1120140"/>
                  </a:moveTo>
                  <a:cubicBezTo>
                    <a:pt x="5619750" y="798830"/>
                    <a:pt x="5563870" y="723900"/>
                    <a:pt x="5487670" y="661670"/>
                  </a:cubicBezTo>
                  <a:cubicBezTo>
                    <a:pt x="5400040" y="590550"/>
                    <a:pt x="5275580" y="528320"/>
                    <a:pt x="5167630" y="485140"/>
                  </a:cubicBezTo>
                  <a:cubicBezTo>
                    <a:pt x="5066030" y="444500"/>
                    <a:pt x="4936490" y="429260"/>
                    <a:pt x="4860290" y="405130"/>
                  </a:cubicBezTo>
                  <a:cubicBezTo>
                    <a:pt x="4813300" y="389890"/>
                    <a:pt x="4798060" y="375920"/>
                    <a:pt x="4749800" y="361950"/>
                  </a:cubicBezTo>
                  <a:cubicBezTo>
                    <a:pt x="4663440" y="336550"/>
                    <a:pt x="4519930" y="306070"/>
                    <a:pt x="4382770" y="287020"/>
                  </a:cubicBezTo>
                  <a:cubicBezTo>
                    <a:pt x="4211320" y="262890"/>
                    <a:pt x="4036060" y="248920"/>
                    <a:pt x="3801110" y="240030"/>
                  </a:cubicBezTo>
                  <a:cubicBezTo>
                    <a:pt x="3444240" y="226060"/>
                    <a:pt x="2696210" y="257810"/>
                    <a:pt x="2449830" y="245110"/>
                  </a:cubicBezTo>
                  <a:cubicBezTo>
                    <a:pt x="2355850" y="240030"/>
                    <a:pt x="2325370" y="227330"/>
                    <a:pt x="2256790" y="223520"/>
                  </a:cubicBezTo>
                  <a:cubicBezTo>
                    <a:pt x="2176780" y="218440"/>
                    <a:pt x="2094230" y="228600"/>
                    <a:pt x="1997710" y="222250"/>
                  </a:cubicBezTo>
                  <a:cubicBezTo>
                    <a:pt x="1877060" y="214630"/>
                    <a:pt x="1756410" y="184150"/>
                    <a:pt x="1590040" y="175260"/>
                  </a:cubicBezTo>
                  <a:cubicBezTo>
                    <a:pt x="1332230" y="161290"/>
                    <a:pt x="788670" y="118110"/>
                    <a:pt x="601980" y="179070"/>
                  </a:cubicBezTo>
                  <a:cubicBezTo>
                    <a:pt x="516890" y="207010"/>
                    <a:pt x="482600" y="251460"/>
                    <a:pt x="436880" y="299720"/>
                  </a:cubicBezTo>
                  <a:cubicBezTo>
                    <a:pt x="391160" y="347980"/>
                    <a:pt x="355600" y="415290"/>
                    <a:pt x="328930" y="468630"/>
                  </a:cubicBezTo>
                  <a:cubicBezTo>
                    <a:pt x="307340" y="511810"/>
                    <a:pt x="297180" y="546100"/>
                    <a:pt x="281940" y="593090"/>
                  </a:cubicBezTo>
                  <a:cubicBezTo>
                    <a:pt x="262890" y="654050"/>
                    <a:pt x="237490" y="735330"/>
                    <a:pt x="227330" y="807720"/>
                  </a:cubicBezTo>
                  <a:cubicBezTo>
                    <a:pt x="218440" y="878840"/>
                    <a:pt x="231140" y="966470"/>
                    <a:pt x="223520" y="1021080"/>
                  </a:cubicBezTo>
                  <a:cubicBezTo>
                    <a:pt x="218440" y="1056640"/>
                    <a:pt x="208280" y="1069340"/>
                    <a:pt x="201930" y="1107440"/>
                  </a:cubicBezTo>
                  <a:cubicBezTo>
                    <a:pt x="190500" y="1179830"/>
                    <a:pt x="181610" y="1297940"/>
                    <a:pt x="175260" y="1430020"/>
                  </a:cubicBezTo>
                  <a:cubicBezTo>
                    <a:pt x="166370" y="1639570"/>
                    <a:pt x="161290" y="2101850"/>
                    <a:pt x="170180" y="2241550"/>
                  </a:cubicBezTo>
                  <a:cubicBezTo>
                    <a:pt x="172720" y="2289810"/>
                    <a:pt x="172720" y="2301240"/>
                    <a:pt x="182880" y="2339340"/>
                  </a:cubicBezTo>
                  <a:cubicBezTo>
                    <a:pt x="198120" y="2397760"/>
                    <a:pt x="238760" y="2493010"/>
                    <a:pt x="273050" y="2553970"/>
                  </a:cubicBezTo>
                  <a:cubicBezTo>
                    <a:pt x="302260" y="2604770"/>
                    <a:pt x="336550" y="2656840"/>
                    <a:pt x="368300" y="2684780"/>
                  </a:cubicBezTo>
                  <a:cubicBezTo>
                    <a:pt x="389890" y="2703830"/>
                    <a:pt x="405130" y="2707640"/>
                    <a:pt x="435610" y="2720340"/>
                  </a:cubicBezTo>
                  <a:cubicBezTo>
                    <a:pt x="494030" y="2745740"/>
                    <a:pt x="608330" y="2782570"/>
                    <a:pt x="702310" y="2806700"/>
                  </a:cubicBezTo>
                  <a:cubicBezTo>
                    <a:pt x="806450" y="2833370"/>
                    <a:pt x="880110" y="2854960"/>
                    <a:pt x="1033780" y="2870200"/>
                  </a:cubicBezTo>
                  <a:cubicBezTo>
                    <a:pt x="1375410" y="2904490"/>
                    <a:pt x="2444750" y="2843530"/>
                    <a:pt x="2703830" y="2882900"/>
                  </a:cubicBezTo>
                  <a:cubicBezTo>
                    <a:pt x="2783840" y="2895600"/>
                    <a:pt x="2792730" y="2915920"/>
                    <a:pt x="2858770" y="2929890"/>
                  </a:cubicBezTo>
                  <a:cubicBezTo>
                    <a:pt x="2969260" y="2954020"/>
                    <a:pt x="3173730" y="2962910"/>
                    <a:pt x="3313430" y="2994660"/>
                  </a:cubicBezTo>
                  <a:cubicBezTo>
                    <a:pt x="3437890" y="3022600"/>
                    <a:pt x="3535680" y="3079750"/>
                    <a:pt x="3658870" y="3102610"/>
                  </a:cubicBezTo>
                  <a:cubicBezTo>
                    <a:pt x="3792220" y="3128010"/>
                    <a:pt x="3940810" y="3125470"/>
                    <a:pt x="4084320" y="3131820"/>
                  </a:cubicBezTo>
                  <a:cubicBezTo>
                    <a:pt x="4230370" y="3138170"/>
                    <a:pt x="4382770" y="3140710"/>
                    <a:pt x="4528820" y="3136900"/>
                  </a:cubicBezTo>
                  <a:cubicBezTo>
                    <a:pt x="4669790" y="3133090"/>
                    <a:pt x="4820920" y="3134360"/>
                    <a:pt x="4946650" y="3111500"/>
                  </a:cubicBezTo>
                  <a:cubicBezTo>
                    <a:pt x="5054600" y="3091180"/>
                    <a:pt x="5173980" y="3054350"/>
                    <a:pt x="5241290" y="3018790"/>
                  </a:cubicBezTo>
                  <a:cubicBezTo>
                    <a:pt x="5281930" y="2997200"/>
                    <a:pt x="5287010" y="2969260"/>
                    <a:pt x="5330190" y="2948940"/>
                  </a:cubicBezTo>
                  <a:cubicBezTo>
                    <a:pt x="5407660" y="2913380"/>
                    <a:pt x="5590540" y="2890520"/>
                    <a:pt x="5693410" y="2874010"/>
                  </a:cubicBezTo>
                  <a:cubicBezTo>
                    <a:pt x="5769610" y="2862580"/>
                    <a:pt x="5826760" y="2870200"/>
                    <a:pt x="5891530" y="2852420"/>
                  </a:cubicBezTo>
                  <a:cubicBezTo>
                    <a:pt x="5957570" y="2834640"/>
                    <a:pt x="6036310" y="2791460"/>
                    <a:pt x="6084570" y="2763520"/>
                  </a:cubicBezTo>
                  <a:cubicBezTo>
                    <a:pt x="6117590" y="2744470"/>
                    <a:pt x="6144260" y="2738120"/>
                    <a:pt x="6162040" y="2707640"/>
                  </a:cubicBezTo>
                  <a:cubicBezTo>
                    <a:pt x="6189980" y="2659380"/>
                    <a:pt x="6177280" y="2565400"/>
                    <a:pt x="6181090" y="2470150"/>
                  </a:cubicBezTo>
                  <a:cubicBezTo>
                    <a:pt x="6186170" y="2329180"/>
                    <a:pt x="6193790" y="2052320"/>
                    <a:pt x="6181090" y="1945640"/>
                  </a:cubicBezTo>
                  <a:cubicBezTo>
                    <a:pt x="6176010" y="1898650"/>
                    <a:pt x="6160770" y="1877060"/>
                    <a:pt x="6156960" y="1844040"/>
                  </a:cubicBezTo>
                  <a:cubicBezTo>
                    <a:pt x="6153150" y="1813560"/>
                    <a:pt x="6159500" y="1794510"/>
                    <a:pt x="6154420" y="1753870"/>
                  </a:cubicBezTo>
                  <a:cubicBezTo>
                    <a:pt x="6141720" y="1662430"/>
                    <a:pt x="6090920" y="1403350"/>
                    <a:pt x="6045200" y="1318260"/>
                  </a:cubicBezTo>
                  <a:cubicBezTo>
                    <a:pt x="6022340" y="1275080"/>
                    <a:pt x="5994400" y="1270000"/>
                    <a:pt x="5969000" y="1235710"/>
                  </a:cubicBezTo>
                  <a:cubicBezTo>
                    <a:pt x="5934710" y="1189990"/>
                    <a:pt x="5872480" y="1103630"/>
                    <a:pt x="5863590" y="1061720"/>
                  </a:cubicBezTo>
                  <a:cubicBezTo>
                    <a:pt x="5858510" y="1040130"/>
                    <a:pt x="5861050" y="1023620"/>
                    <a:pt x="5869940" y="1008380"/>
                  </a:cubicBezTo>
                  <a:cubicBezTo>
                    <a:pt x="5881370" y="989330"/>
                    <a:pt x="5910580" y="965200"/>
                    <a:pt x="5933440" y="961390"/>
                  </a:cubicBezTo>
                  <a:cubicBezTo>
                    <a:pt x="5956300" y="957580"/>
                    <a:pt x="5991860" y="972820"/>
                    <a:pt x="6008370" y="988060"/>
                  </a:cubicBezTo>
                  <a:cubicBezTo>
                    <a:pt x="6021070" y="1000760"/>
                    <a:pt x="6029960" y="1019810"/>
                    <a:pt x="6029960" y="1037590"/>
                  </a:cubicBezTo>
                  <a:cubicBezTo>
                    <a:pt x="6029960" y="1059180"/>
                    <a:pt x="6014720" y="1094740"/>
                    <a:pt x="5999480" y="1109980"/>
                  </a:cubicBezTo>
                  <a:cubicBezTo>
                    <a:pt x="5986780" y="1122680"/>
                    <a:pt x="5965190" y="1129030"/>
                    <a:pt x="5948680" y="1130300"/>
                  </a:cubicBezTo>
                  <a:cubicBezTo>
                    <a:pt x="5932170" y="1131570"/>
                    <a:pt x="5911850" y="1125220"/>
                    <a:pt x="5897880" y="1115060"/>
                  </a:cubicBezTo>
                  <a:cubicBezTo>
                    <a:pt x="5883910" y="1104900"/>
                    <a:pt x="5868670" y="1088390"/>
                    <a:pt x="5864860" y="1070610"/>
                  </a:cubicBezTo>
                  <a:cubicBezTo>
                    <a:pt x="5859780" y="1049020"/>
                    <a:pt x="5864860" y="1010920"/>
                    <a:pt x="5878830" y="993140"/>
                  </a:cubicBezTo>
                  <a:cubicBezTo>
                    <a:pt x="5892800" y="975360"/>
                    <a:pt x="5929630" y="961390"/>
                    <a:pt x="5951220" y="961390"/>
                  </a:cubicBezTo>
                  <a:cubicBezTo>
                    <a:pt x="5969000" y="961390"/>
                    <a:pt x="5982970" y="966470"/>
                    <a:pt x="6002020" y="981710"/>
                  </a:cubicBezTo>
                  <a:cubicBezTo>
                    <a:pt x="6050280" y="1021080"/>
                    <a:pt x="6144260" y="1153160"/>
                    <a:pt x="6195060" y="1262380"/>
                  </a:cubicBezTo>
                  <a:cubicBezTo>
                    <a:pt x="6254750" y="1388110"/>
                    <a:pt x="6304280" y="1590040"/>
                    <a:pt x="6320790" y="1701800"/>
                  </a:cubicBezTo>
                  <a:cubicBezTo>
                    <a:pt x="6330950" y="1767840"/>
                    <a:pt x="6316980" y="1819910"/>
                    <a:pt x="6323330" y="1863090"/>
                  </a:cubicBezTo>
                  <a:cubicBezTo>
                    <a:pt x="6327140" y="1893570"/>
                    <a:pt x="6338570" y="1905000"/>
                    <a:pt x="6343650" y="1940560"/>
                  </a:cubicBezTo>
                  <a:cubicBezTo>
                    <a:pt x="6353810" y="2019300"/>
                    <a:pt x="6344920" y="2212340"/>
                    <a:pt x="6342380" y="2322830"/>
                  </a:cubicBezTo>
                  <a:cubicBezTo>
                    <a:pt x="6341110" y="2406650"/>
                    <a:pt x="6342380" y="2471420"/>
                    <a:pt x="6334760" y="2543810"/>
                  </a:cubicBezTo>
                  <a:cubicBezTo>
                    <a:pt x="6327140" y="2616200"/>
                    <a:pt x="6323330" y="2705100"/>
                    <a:pt x="6297930" y="2759710"/>
                  </a:cubicBezTo>
                  <a:cubicBezTo>
                    <a:pt x="6278880" y="2800350"/>
                    <a:pt x="6254750" y="2821940"/>
                    <a:pt x="6220460" y="2851150"/>
                  </a:cubicBezTo>
                  <a:cubicBezTo>
                    <a:pt x="6174740" y="2889250"/>
                    <a:pt x="6093460" y="2931160"/>
                    <a:pt x="6041390" y="2956560"/>
                  </a:cubicBezTo>
                  <a:cubicBezTo>
                    <a:pt x="6003290" y="2975610"/>
                    <a:pt x="5980430" y="2988310"/>
                    <a:pt x="5938520" y="2997200"/>
                  </a:cubicBezTo>
                  <a:cubicBezTo>
                    <a:pt x="5881370" y="3009900"/>
                    <a:pt x="5797550" y="2999740"/>
                    <a:pt x="5723890" y="3009900"/>
                  </a:cubicBezTo>
                  <a:cubicBezTo>
                    <a:pt x="5645150" y="3020060"/>
                    <a:pt x="5548630" y="3046730"/>
                    <a:pt x="5483860" y="3061970"/>
                  </a:cubicBezTo>
                  <a:cubicBezTo>
                    <a:pt x="5439410" y="3073400"/>
                    <a:pt x="5405120" y="3075940"/>
                    <a:pt x="5370830" y="3092450"/>
                  </a:cubicBezTo>
                  <a:cubicBezTo>
                    <a:pt x="5337810" y="3107690"/>
                    <a:pt x="5323840" y="3136900"/>
                    <a:pt x="5283200" y="3157220"/>
                  </a:cubicBezTo>
                  <a:cubicBezTo>
                    <a:pt x="5213350" y="3192780"/>
                    <a:pt x="5058410" y="3235960"/>
                    <a:pt x="4969510" y="3252470"/>
                  </a:cubicBezTo>
                  <a:cubicBezTo>
                    <a:pt x="4907280" y="3263900"/>
                    <a:pt x="4883150" y="3263900"/>
                    <a:pt x="4805680" y="3265170"/>
                  </a:cubicBezTo>
                  <a:cubicBezTo>
                    <a:pt x="4622800" y="3270250"/>
                    <a:pt x="4086860" y="3251200"/>
                    <a:pt x="3874770" y="3238500"/>
                  </a:cubicBezTo>
                  <a:cubicBezTo>
                    <a:pt x="3764280" y="3232150"/>
                    <a:pt x="3712210" y="3233420"/>
                    <a:pt x="3623310" y="3215640"/>
                  </a:cubicBezTo>
                  <a:cubicBezTo>
                    <a:pt x="3520440" y="3195320"/>
                    <a:pt x="3409950" y="3139440"/>
                    <a:pt x="3296920" y="3115310"/>
                  </a:cubicBezTo>
                  <a:cubicBezTo>
                    <a:pt x="3178810" y="3091180"/>
                    <a:pt x="3036570" y="3093720"/>
                    <a:pt x="2929890" y="3073400"/>
                  </a:cubicBezTo>
                  <a:cubicBezTo>
                    <a:pt x="2844800" y="3056890"/>
                    <a:pt x="2814320" y="3027680"/>
                    <a:pt x="2702560" y="3013710"/>
                  </a:cubicBezTo>
                  <a:cubicBezTo>
                    <a:pt x="2411730" y="2976880"/>
                    <a:pt x="1311910" y="3028950"/>
                    <a:pt x="1102360" y="3021330"/>
                  </a:cubicBezTo>
                  <a:cubicBezTo>
                    <a:pt x="1051560" y="3018790"/>
                    <a:pt x="1040130" y="3020060"/>
                    <a:pt x="1007110" y="3013710"/>
                  </a:cubicBezTo>
                  <a:cubicBezTo>
                    <a:pt x="971550" y="3007360"/>
                    <a:pt x="941070" y="2989580"/>
                    <a:pt x="896620" y="2979420"/>
                  </a:cubicBezTo>
                  <a:cubicBezTo>
                    <a:pt x="834390" y="2964180"/>
                    <a:pt x="749300" y="2957830"/>
                    <a:pt x="668020" y="2938780"/>
                  </a:cubicBezTo>
                  <a:cubicBezTo>
                    <a:pt x="572770" y="2917190"/>
                    <a:pt x="435610" y="2885440"/>
                    <a:pt x="360680" y="2853690"/>
                  </a:cubicBezTo>
                  <a:cubicBezTo>
                    <a:pt x="313690" y="2833370"/>
                    <a:pt x="284480" y="2815590"/>
                    <a:pt x="252730" y="2788920"/>
                  </a:cubicBezTo>
                  <a:cubicBezTo>
                    <a:pt x="220980" y="2762250"/>
                    <a:pt x="194310" y="2730500"/>
                    <a:pt x="167640" y="2693670"/>
                  </a:cubicBezTo>
                  <a:cubicBezTo>
                    <a:pt x="137160" y="2651760"/>
                    <a:pt x="107950" y="2602230"/>
                    <a:pt x="85090" y="2551430"/>
                  </a:cubicBezTo>
                  <a:cubicBezTo>
                    <a:pt x="60960" y="2496820"/>
                    <a:pt x="40640" y="2429510"/>
                    <a:pt x="29210" y="2373630"/>
                  </a:cubicBezTo>
                  <a:cubicBezTo>
                    <a:pt x="19050" y="2326640"/>
                    <a:pt x="16510" y="2303780"/>
                    <a:pt x="12700" y="2241550"/>
                  </a:cubicBezTo>
                  <a:cubicBezTo>
                    <a:pt x="3810" y="2091690"/>
                    <a:pt x="0" y="1727200"/>
                    <a:pt x="11430" y="1473200"/>
                  </a:cubicBezTo>
                  <a:cubicBezTo>
                    <a:pt x="22860" y="1220470"/>
                    <a:pt x="45720" y="910590"/>
                    <a:pt x="81280" y="721360"/>
                  </a:cubicBezTo>
                  <a:cubicBezTo>
                    <a:pt x="102870" y="604520"/>
                    <a:pt x="121920" y="527050"/>
                    <a:pt x="161290" y="440690"/>
                  </a:cubicBezTo>
                  <a:cubicBezTo>
                    <a:pt x="199390" y="356870"/>
                    <a:pt x="248920" y="274320"/>
                    <a:pt x="309880" y="207010"/>
                  </a:cubicBezTo>
                  <a:cubicBezTo>
                    <a:pt x="370840" y="139700"/>
                    <a:pt x="468630" y="66040"/>
                    <a:pt x="524510" y="38100"/>
                  </a:cubicBezTo>
                  <a:cubicBezTo>
                    <a:pt x="553720" y="22860"/>
                    <a:pt x="560070" y="22860"/>
                    <a:pt x="599440" y="17780"/>
                  </a:cubicBezTo>
                  <a:cubicBezTo>
                    <a:pt x="741680" y="0"/>
                    <a:pt x="1337310" y="10160"/>
                    <a:pt x="1595120" y="26670"/>
                  </a:cubicBezTo>
                  <a:cubicBezTo>
                    <a:pt x="1758950" y="36830"/>
                    <a:pt x="1859280" y="60960"/>
                    <a:pt x="1997710" y="73660"/>
                  </a:cubicBezTo>
                  <a:cubicBezTo>
                    <a:pt x="2143760" y="86360"/>
                    <a:pt x="2255520" y="95250"/>
                    <a:pt x="2449830" y="101600"/>
                  </a:cubicBezTo>
                  <a:cubicBezTo>
                    <a:pt x="2801620" y="114300"/>
                    <a:pt x="3601720" y="99060"/>
                    <a:pt x="3933190" y="113030"/>
                  </a:cubicBezTo>
                  <a:cubicBezTo>
                    <a:pt x="4100830" y="119380"/>
                    <a:pt x="4193540" y="125730"/>
                    <a:pt x="4311650" y="140970"/>
                  </a:cubicBezTo>
                  <a:cubicBezTo>
                    <a:pt x="4418330" y="154940"/>
                    <a:pt x="4503420" y="172720"/>
                    <a:pt x="4611370" y="196850"/>
                  </a:cubicBezTo>
                  <a:cubicBezTo>
                    <a:pt x="4739640" y="226060"/>
                    <a:pt x="4914900" y="271780"/>
                    <a:pt x="5029200" y="306070"/>
                  </a:cubicBezTo>
                  <a:cubicBezTo>
                    <a:pt x="5109210" y="330200"/>
                    <a:pt x="5156200" y="341630"/>
                    <a:pt x="5231130" y="374650"/>
                  </a:cubicBezTo>
                  <a:cubicBezTo>
                    <a:pt x="5334000" y="420370"/>
                    <a:pt x="5486400" y="491490"/>
                    <a:pt x="5581650" y="570230"/>
                  </a:cubicBezTo>
                  <a:cubicBezTo>
                    <a:pt x="5665470" y="640080"/>
                    <a:pt x="5723890" y="726440"/>
                    <a:pt x="5782310" y="808990"/>
                  </a:cubicBezTo>
                  <a:cubicBezTo>
                    <a:pt x="5838190" y="889000"/>
                    <a:pt x="5910580" y="1007110"/>
                    <a:pt x="5927090" y="1059180"/>
                  </a:cubicBezTo>
                  <a:cubicBezTo>
                    <a:pt x="5933440" y="1080770"/>
                    <a:pt x="5937250" y="1092200"/>
                    <a:pt x="5932170" y="1107440"/>
                  </a:cubicBezTo>
                  <a:cubicBezTo>
                    <a:pt x="5927090" y="1125220"/>
                    <a:pt x="5905500" y="1146810"/>
                    <a:pt x="5888990" y="1154430"/>
                  </a:cubicBezTo>
                  <a:cubicBezTo>
                    <a:pt x="5875020" y="1160780"/>
                    <a:pt x="5854700" y="1158240"/>
                    <a:pt x="5840730" y="1153160"/>
                  </a:cubicBezTo>
                  <a:cubicBezTo>
                    <a:pt x="5826760" y="1148080"/>
                    <a:pt x="5805170" y="1120140"/>
                    <a:pt x="5805170" y="1120140"/>
                  </a:cubicBezTo>
                </a:path>
              </a:pathLst>
            </a:custGeom>
            <a:solidFill>
              <a:srgbClr val="E7191F"/>
            </a:solidFill>
            <a:ln cap="sq">
              <a:noFill/>
              <a:prstDash val="solid"/>
              <a:miter/>
            </a:ln>
          </p:spPr>
        </p:sp>
      </p:grpSp>
      <p:grpSp>
        <p:nvGrpSpPr>
          <p:cNvPr id="8" name="Group 8"/>
          <p:cNvGrpSpPr/>
          <p:nvPr/>
        </p:nvGrpSpPr>
        <p:grpSpPr>
          <a:xfrm>
            <a:off x="14576107" y="4462462"/>
            <a:ext cx="2539365" cy="681990"/>
            <a:chOff x="0" y="0"/>
            <a:chExt cx="3385820" cy="909320"/>
          </a:xfrm>
        </p:grpSpPr>
        <p:sp>
          <p:nvSpPr>
            <p:cNvPr id="9" name="Freeform 9"/>
            <p:cNvSpPr/>
            <p:nvPr/>
          </p:nvSpPr>
          <p:spPr>
            <a:xfrm>
              <a:off x="39370" y="34290"/>
              <a:ext cx="3312160" cy="868680"/>
            </a:xfrm>
            <a:custGeom>
              <a:avLst/>
              <a:gdLst/>
              <a:ahLst/>
              <a:cxnLst/>
              <a:rect l="l" t="t" r="r" b="b"/>
              <a:pathLst>
                <a:path w="3312160" h="868680">
                  <a:moveTo>
                    <a:pt x="213360" y="251460"/>
                  </a:moveTo>
                  <a:cubicBezTo>
                    <a:pt x="176530" y="372110"/>
                    <a:pt x="172720" y="407670"/>
                    <a:pt x="170180" y="452120"/>
                  </a:cubicBezTo>
                  <a:cubicBezTo>
                    <a:pt x="166370" y="513080"/>
                    <a:pt x="114300" y="614680"/>
                    <a:pt x="168910" y="669290"/>
                  </a:cubicBezTo>
                  <a:cubicBezTo>
                    <a:pt x="336550" y="838200"/>
                    <a:pt x="1870710" y="687070"/>
                    <a:pt x="2230120" y="670560"/>
                  </a:cubicBezTo>
                  <a:cubicBezTo>
                    <a:pt x="2358390" y="664210"/>
                    <a:pt x="2387600" y="652780"/>
                    <a:pt x="2489200" y="646430"/>
                  </a:cubicBezTo>
                  <a:cubicBezTo>
                    <a:pt x="2632710" y="637540"/>
                    <a:pt x="2898140" y="648970"/>
                    <a:pt x="3007360" y="631190"/>
                  </a:cubicBezTo>
                  <a:cubicBezTo>
                    <a:pt x="3059430" y="623570"/>
                    <a:pt x="3096260" y="628650"/>
                    <a:pt x="3120390" y="598170"/>
                  </a:cubicBezTo>
                  <a:cubicBezTo>
                    <a:pt x="3158490" y="548640"/>
                    <a:pt x="3161030" y="346710"/>
                    <a:pt x="3128010" y="297180"/>
                  </a:cubicBezTo>
                  <a:cubicBezTo>
                    <a:pt x="3110230" y="270510"/>
                    <a:pt x="3083560" y="270510"/>
                    <a:pt x="3041650" y="262890"/>
                  </a:cubicBezTo>
                  <a:cubicBezTo>
                    <a:pt x="2948940" y="245110"/>
                    <a:pt x="2696210" y="251460"/>
                    <a:pt x="2574290" y="259080"/>
                  </a:cubicBezTo>
                  <a:cubicBezTo>
                    <a:pt x="2495550" y="264160"/>
                    <a:pt x="2470150" y="278130"/>
                    <a:pt x="2382520" y="283210"/>
                  </a:cubicBezTo>
                  <a:cubicBezTo>
                    <a:pt x="2190750" y="294640"/>
                    <a:pt x="1659890" y="293370"/>
                    <a:pt x="1464310" y="281940"/>
                  </a:cubicBezTo>
                  <a:cubicBezTo>
                    <a:pt x="1371600" y="276860"/>
                    <a:pt x="1328420" y="270510"/>
                    <a:pt x="1261110" y="259080"/>
                  </a:cubicBezTo>
                  <a:cubicBezTo>
                    <a:pt x="1195070" y="247650"/>
                    <a:pt x="1130300" y="218440"/>
                    <a:pt x="1065530" y="210820"/>
                  </a:cubicBezTo>
                  <a:cubicBezTo>
                    <a:pt x="1002030" y="203200"/>
                    <a:pt x="927100" y="218440"/>
                    <a:pt x="876300" y="212090"/>
                  </a:cubicBezTo>
                  <a:cubicBezTo>
                    <a:pt x="840740" y="207010"/>
                    <a:pt x="830580" y="193040"/>
                    <a:pt x="786130" y="186690"/>
                  </a:cubicBezTo>
                  <a:cubicBezTo>
                    <a:pt x="668020" y="170180"/>
                    <a:pt x="220980" y="203200"/>
                    <a:pt x="124460" y="187960"/>
                  </a:cubicBezTo>
                  <a:cubicBezTo>
                    <a:pt x="96520" y="184150"/>
                    <a:pt x="86360" y="184150"/>
                    <a:pt x="72390" y="171450"/>
                  </a:cubicBezTo>
                  <a:cubicBezTo>
                    <a:pt x="55880" y="156210"/>
                    <a:pt x="38100" y="120650"/>
                    <a:pt x="38100" y="97790"/>
                  </a:cubicBezTo>
                  <a:cubicBezTo>
                    <a:pt x="38100" y="80010"/>
                    <a:pt x="45720" y="59690"/>
                    <a:pt x="58420" y="46990"/>
                  </a:cubicBezTo>
                  <a:cubicBezTo>
                    <a:pt x="73660" y="30480"/>
                    <a:pt x="110490" y="16510"/>
                    <a:pt x="133350" y="16510"/>
                  </a:cubicBezTo>
                  <a:cubicBezTo>
                    <a:pt x="152400" y="16510"/>
                    <a:pt x="171450" y="25400"/>
                    <a:pt x="184150" y="39370"/>
                  </a:cubicBezTo>
                  <a:cubicBezTo>
                    <a:pt x="199390" y="55880"/>
                    <a:pt x="210820" y="93980"/>
                    <a:pt x="209550" y="116840"/>
                  </a:cubicBezTo>
                  <a:cubicBezTo>
                    <a:pt x="208280" y="134620"/>
                    <a:pt x="198120" y="153670"/>
                    <a:pt x="184150" y="165100"/>
                  </a:cubicBezTo>
                  <a:cubicBezTo>
                    <a:pt x="166370" y="179070"/>
                    <a:pt x="128270" y="189230"/>
                    <a:pt x="105410" y="186690"/>
                  </a:cubicBezTo>
                  <a:cubicBezTo>
                    <a:pt x="87630" y="184150"/>
                    <a:pt x="69850" y="171450"/>
                    <a:pt x="58420" y="158750"/>
                  </a:cubicBezTo>
                  <a:cubicBezTo>
                    <a:pt x="46990" y="144780"/>
                    <a:pt x="36830" y="125730"/>
                    <a:pt x="38100" y="106680"/>
                  </a:cubicBezTo>
                  <a:cubicBezTo>
                    <a:pt x="39370" y="83820"/>
                    <a:pt x="55880" y="49530"/>
                    <a:pt x="72390" y="34290"/>
                  </a:cubicBezTo>
                  <a:cubicBezTo>
                    <a:pt x="86360" y="21590"/>
                    <a:pt x="96520" y="21590"/>
                    <a:pt x="124460" y="16510"/>
                  </a:cubicBezTo>
                  <a:cubicBezTo>
                    <a:pt x="223520" y="0"/>
                    <a:pt x="704850" y="10160"/>
                    <a:pt x="821690" y="24130"/>
                  </a:cubicBezTo>
                  <a:cubicBezTo>
                    <a:pt x="862330" y="29210"/>
                    <a:pt x="869950" y="39370"/>
                    <a:pt x="901700" y="43180"/>
                  </a:cubicBezTo>
                  <a:cubicBezTo>
                    <a:pt x="949960" y="49530"/>
                    <a:pt x="1036320" y="39370"/>
                    <a:pt x="1084580" y="48260"/>
                  </a:cubicBezTo>
                  <a:cubicBezTo>
                    <a:pt x="1117600" y="54610"/>
                    <a:pt x="1129030" y="68580"/>
                    <a:pt x="1164590" y="77470"/>
                  </a:cubicBezTo>
                  <a:cubicBezTo>
                    <a:pt x="1231900" y="93980"/>
                    <a:pt x="1347470" y="113030"/>
                    <a:pt x="1464310" y="121920"/>
                  </a:cubicBezTo>
                  <a:cubicBezTo>
                    <a:pt x="1629410" y="134620"/>
                    <a:pt x="1879600" y="130810"/>
                    <a:pt x="2062480" y="128270"/>
                  </a:cubicBezTo>
                  <a:cubicBezTo>
                    <a:pt x="2218690" y="125730"/>
                    <a:pt x="2407920" y="120650"/>
                    <a:pt x="2494280" y="110490"/>
                  </a:cubicBezTo>
                  <a:cubicBezTo>
                    <a:pt x="2531110" y="105410"/>
                    <a:pt x="2534920" y="97790"/>
                    <a:pt x="2573020" y="93980"/>
                  </a:cubicBezTo>
                  <a:cubicBezTo>
                    <a:pt x="2672080" y="83820"/>
                    <a:pt x="3012440" y="81280"/>
                    <a:pt x="3112770" y="92710"/>
                  </a:cubicBezTo>
                  <a:cubicBezTo>
                    <a:pt x="3152140" y="96520"/>
                    <a:pt x="3171190" y="97790"/>
                    <a:pt x="3192780" y="110490"/>
                  </a:cubicBezTo>
                  <a:cubicBezTo>
                    <a:pt x="3214370" y="123190"/>
                    <a:pt x="3228340" y="144780"/>
                    <a:pt x="3244850" y="167640"/>
                  </a:cubicBezTo>
                  <a:cubicBezTo>
                    <a:pt x="3263900" y="194310"/>
                    <a:pt x="3285490" y="223520"/>
                    <a:pt x="3295650" y="265430"/>
                  </a:cubicBezTo>
                  <a:cubicBezTo>
                    <a:pt x="3312160" y="331470"/>
                    <a:pt x="3299460" y="466090"/>
                    <a:pt x="3295650" y="530860"/>
                  </a:cubicBezTo>
                  <a:cubicBezTo>
                    <a:pt x="3293110" y="567690"/>
                    <a:pt x="3295650" y="588010"/>
                    <a:pt x="3285490" y="617220"/>
                  </a:cubicBezTo>
                  <a:cubicBezTo>
                    <a:pt x="3272790" y="652780"/>
                    <a:pt x="3248660" y="697230"/>
                    <a:pt x="3216910" y="725170"/>
                  </a:cubicBezTo>
                  <a:cubicBezTo>
                    <a:pt x="3183890" y="753110"/>
                    <a:pt x="3131820" y="769620"/>
                    <a:pt x="3092450" y="782320"/>
                  </a:cubicBezTo>
                  <a:cubicBezTo>
                    <a:pt x="3059430" y="793750"/>
                    <a:pt x="3042920" y="797560"/>
                    <a:pt x="2997200" y="802640"/>
                  </a:cubicBezTo>
                  <a:cubicBezTo>
                    <a:pt x="2884170" y="814070"/>
                    <a:pt x="2564130" y="795020"/>
                    <a:pt x="2406650" y="801370"/>
                  </a:cubicBezTo>
                  <a:cubicBezTo>
                    <a:pt x="2299970" y="805180"/>
                    <a:pt x="2270760" y="819150"/>
                    <a:pt x="2141220" y="824230"/>
                  </a:cubicBezTo>
                  <a:cubicBezTo>
                    <a:pt x="1786890" y="839470"/>
                    <a:pt x="394970" y="868680"/>
                    <a:pt x="153670" y="822960"/>
                  </a:cubicBezTo>
                  <a:cubicBezTo>
                    <a:pt x="97790" y="812800"/>
                    <a:pt x="77470" y="807720"/>
                    <a:pt x="53340" y="783590"/>
                  </a:cubicBezTo>
                  <a:cubicBezTo>
                    <a:pt x="27940" y="758190"/>
                    <a:pt x="19050" y="716280"/>
                    <a:pt x="11430" y="668020"/>
                  </a:cubicBezTo>
                  <a:cubicBezTo>
                    <a:pt x="0" y="591820"/>
                    <a:pt x="10160" y="448310"/>
                    <a:pt x="22860" y="363220"/>
                  </a:cubicBezTo>
                  <a:cubicBezTo>
                    <a:pt x="31750" y="299720"/>
                    <a:pt x="48260" y="237490"/>
                    <a:pt x="66040" y="201930"/>
                  </a:cubicBezTo>
                  <a:cubicBezTo>
                    <a:pt x="76200" y="181610"/>
                    <a:pt x="85090" y="167640"/>
                    <a:pt x="100330" y="158750"/>
                  </a:cubicBezTo>
                  <a:cubicBezTo>
                    <a:pt x="115570" y="149860"/>
                    <a:pt x="139700" y="147320"/>
                    <a:pt x="154940" y="149860"/>
                  </a:cubicBezTo>
                  <a:cubicBezTo>
                    <a:pt x="167640" y="151130"/>
                    <a:pt x="179070" y="157480"/>
                    <a:pt x="189230" y="166370"/>
                  </a:cubicBezTo>
                  <a:cubicBezTo>
                    <a:pt x="200660" y="176530"/>
                    <a:pt x="212090" y="198120"/>
                    <a:pt x="215900" y="213360"/>
                  </a:cubicBezTo>
                  <a:cubicBezTo>
                    <a:pt x="218440" y="226060"/>
                    <a:pt x="213360" y="251460"/>
                    <a:pt x="213360" y="251460"/>
                  </a:cubicBezTo>
                </a:path>
              </a:pathLst>
            </a:custGeom>
            <a:solidFill>
              <a:srgbClr val="E7191F"/>
            </a:solidFill>
            <a:ln cap="sq">
              <a:noFill/>
              <a:prstDash val="solid"/>
              <a:miter/>
            </a:ln>
          </p:spPr>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rgbClr val="513295">
                <a:alpha val="100000"/>
              </a:srgbClr>
            </a:gs>
            <a:gs pos="33333">
              <a:srgbClr val="8157AB">
                <a:alpha val="100000"/>
              </a:srgbClr>
            </a:gs>
            <a:gs pos="66667">
              <a:srgbClr val="AF7FC2">
                <a:alpha val="100000"/>
              </a:srgbClr>
            </a:gs>
            <a:gs pos="100000">
              <a:srgbClr val="DCA8D8">
                <a:alpha val="100000"/>
              </a:srgbClr>
            </a:gs>
          </a:gsLst>
          <a:lin ang="2700000"/>
        </a:gradFill>
        <a:effectLst/>
      </p:bgPr>
    </p:bg>
    <p:spTree>
      <p:nvGrpSpPr>
        <p:cNvPr id="1" name=""/>
        <p:cNvGrpSpPr/>
        <p:nvPr/>
      </p:nvGrpSpPr>
      <p:grpSpPr>
        <a:xfrm>
          <a:off x="0" y="0"/>
          <a:ext cx="0" cy="0"/>
          <a:chOff x="0" y="0"/>
          <a:chExt cx="0" cy="0"/>
        </a:xfrm>
      </p:grpSpPr>
      <p:sp>
        <p:nvSpPr>
          <p:cNvPr id="2" name="TextBox 2"/>
          <p:cNvSpPr txBox="1"/>
          <p:nvPr/>
        </p:nvSpPr>
        <p:spPr>
          <a:xfrm>
            <a:off x="1154192" y="4274503"/>
            <a:ext cx="15979616" cy="1566544"/>
          </a:xfrm>
          <a:prstGeom prst="rect">
            <a:avLst/>
          </a:prstGeom>
        </p:spPr>
        <p:txBody>
          <a:bodyPr lIns="0" tIns="0" rIns="0" bIns="0" rtlCol="0" anchor="t">
            <a:spAutoFit/>
          </a:bodyPr>
          <a:lstStyle/>
          <a:p>
            <a:pPr algn="ctr">
              <a:lnSpc>
                <a:spcPts val="12880"/>
              </a:lnSpc>
            </a:pPr>
            <a:r>
              <a:rPr lang="en-US" sz="9200">
                <a:solidFill>
                  <a:srgbClr val="E9E9E9"/>
                </a:solidFill>
                <a:latin typeface="Canva Sans Bold"/>
              </a:rPr>
              <a:t>APPROACH 2 : Using Python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rgbClr val="513295">
                <a:alpha val="100000"/>
              </a:srgbClr>
            </a:gs>
            <a:gs pos="33333">
              <a:srgbClr val="8157AB">
                <a:alpha val="100000"/>
              </a:srgbClr>
            </a:gs>
            <a:gs pos="66667">
              <a:srgbClr val="AF7FC2">
                <a:alpha val="100000"/>
              </a:srgbClr>
            </a:gs>
            <a:gs pos="100000">
              <a:srgbClr val="DCA8D8">
                <a:alpha val="100000"/>
              </a:srgbClr>
            </a:gs>
          </a:gsLst>
          <a:lin ang="2700000"/>
        </a:gradFill>
        <a:effectLst/>
      </p:bgPr>
    </p:bg>
    <p:spTree>
      <p:nvGrpSpPr>
        <p:cNvPr id="1" name=""/>
        <p:cNvGrpSpPr/>
        <p:nvPr/>
      </p:nvGrpSpPr>
      <p:grpSpPr>
        <a:xfrm>
          <a:off x="0" y="0"/>
          <a:ext cx="0" cy="0"/>
          <a:chOff x="0" y="0"/>
          <a:chExt cx="0" cy="0"/>
        </a:xfrm>
      </p:grpSpPr>
      <p:sp>
        <p:nvSpPr>
          <p:cNvPr id="2" name="TextBox 2"/>
          <p:cNvSpPr txBox="1"/>
          <p:nvPr/>
        </p:nvSpPr>
        <p:spPr>
          <a:xfrm>
            <a:off x="944262" y="3816047"/>
            <a:ext cx="16315038" cy="4836358"/>
          </a:xfrm>
          <a:prstGeom prst="rect">
            <a:avLst/>
          </a:prstGeom>
        </p:spPr>
        <p:txBody>
          <a:bodyPr lIns="0" tIns="0" rIns="0" bIns="0" rtlCol="0" anchor="t">
            <a:spAutoFit/>
          </a:bodyPr>
          <a:lstStyle/>
          <a:p>
            <a:pPr>
              <a:lnSpc>
                <a:spcPts val="6429"/>
              </a:lnSpc>
            </a:pPr>
            <a:r>
              <a:rPr lang="en-US" sz="4592" dirty="0">
                <a:solidFill>
                  <a:srgbClr val="E9E9E9"/>
                </a:solidFill>
                <a:latin typeface="Anonymous Pro Bold"/>
              </a:rPr>
              <a:t>WE USED A THIRD-PARTY PYTHON MODULE TO CONVERT HTML TO DOCX.</a:t>
            </a:r>
          </a:p>
          <a:p>
            <a:pPr>
              <a:lnSpc>
                <a:spcPts val="6429"/>
              </a:lnSpc>
            </a:pPr>
            <a:endParaRPr lang="en-US" sz="4592" dirty="0">
              <a:solidFill>
                <a:srgbClr val="E9E9E9"/>
              </a:solidFill>
              <a:latin typeface="Anonymous Pro Bold"/>
            </a:endParaRPr>
          </a:p>
          <a:p>
            <a:pPr algn="just">
              <a:lnSpc>
                <a:spcPts val="6429"/>
              </a:lnSpc>
            </a:pPr>
            <a:r>
              <a:rPr lang="en-US" sz="4592" dirty="0">
                <a:solidFill>
                  <a:srgbClr val="E9E9E9"/>
                </a:solidFill>
                <a:latin typeface="Anonymous Pro Bold"/>
              </a:rPr>
              <a:t>Module names : </a:t>
            </a:r>
          </a:p>
          <a:p>
            <a:pPr marL="991454" lvl="1" indent="-495727" algn="just">
              <a:lnSpc>
                <a:spcPts val="6429"/>
              </a:lnSpc>
              <a:buFont typeface="Arial"/>
              <a:buChar char="•"/>
            </a:pPr>
            <a:r>
              <a:rPr lang="en-US" sz="4592" dirty="0" err="1">
                <a:solidFill>
                  <a:srgbClr val="E9E9E9"/>
                </a:solidFill>
                <a:latin typeface="Anonymous Pro Bold"/>
              </a:rPr>
              <a:t>aspose.words</a:t>
            </a:r>
            <a:endParaRPr lang="en-US" sz="4592" dirty="0">
              <a:solidFill>
                <a:srgbClr val="E9E9E9"/>
              </a:solidFill>
              <a:latin typeface="Anonymous Pro Bold"/>
            </a:endParaRPr>
          </a:p>
          <a:p>
            <a:pPr marL="991454" lvl="1" indent="-495727" algn="just">
              <a:lnSpc>
                <a:spcPts val="6429"/>
              </a:lnSpc>
              <a:buFont typeface="Arial"/>
              <a:buChar char="•"/>
            </a:pPr>
            <a:r>
              <a:rPr lang="en-US" sz="4592" dirty="0">
                <a:solidFill>
                  <a:srgbClr val="E9E9E9"/>
                </a:solidFill>
                <a:latin typeface="Anonymous Pro Bold"/>
              </a:rPr>
              <a:t>python-docx</a:t>
            </a:r>
          </a:p>
        </p:txBody>
      </p:sp>
      <p:sp>
        <p:nvSpPr>
          <p:cNvPr id="3" name="TextBox 3"/>
          <p:cNvSpPr txBox="1"/>
          <p:nvPr/>
        </p:nvSpPr>
        <p:spPr>
          <a:xfrm>
            <a:off x="7211498" y="933450"/>
            <a:ext cx="4218501" cy="887095"/>
          </a:xfrm>
          <a:prstGeom prst="rect">
            <a:avLst/>
          </a:prstGeom>
        </p:spPr>
        <p:txBody>
          <a:bodyPr wrap="square" lIns="0" tIns="0" rIns="0" bIns="0" rtlCol="0" anchor="t">
            <a:spAutoFit/>
          </a:bodyPr>
          <a:lstStyle/>
          <a:p>
            <a:pPr algn="ctr">
              <a:lnSpc>
                <a:spcPts val="7279"/>
              </a:lnSpc>
            </a:pPr>
            <a:r>
              <a:rPr lang="en-US" sz="5199" u="sng" dirty="0">
                <a:solidFill>
                  <a:srgbClr val="E9E9E9"/>
                </a:solidFill>
                <a:latin typeface="Canva Sans Bold"/>
              </a:rPr>
              <a:t>OVERVIEW</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rgbClr val="513295">
                <a:alpha val="100000"/>
              </a:srgbClr>
            </a:gs>
            <a:gs pos="33333">
              <a:srgbClr val="8157AB">
                <a:alpha val="100000"/>
              </a:srgbClr>
            </a:gs>
            <a:gs pos="66667">
              <a:srgbClr val="AF7FC2">
                <a:alpha val="100000"/>
              </a:srgbClr>
            </a:gs>
            <a:gs pos="100000">
              <a:srgbClr val="DCA8D8">
                <a:alpha val="100000"/>
              </a:srgbClr>
            </a:gs>
          </a:gsLst>
          <a:lin ang="2700000"/>
        </a:gradFill>
        <a:effectLst/>
      </p:bgPr>
    </p:bg>
    <p:spTree>
      <p:nvGrpSpPr>
        <p:cNvPr id="1" name=""/>
        <p:cNvGrpSpPr/>
        <p:nvPr/>
      </p:nvGrpSpPr>
      <p:grpSpPr>
        <a:xfrm>
          <a:off x="0" y="0"/>
          <a:ext cx="0" cy="0"/>
          <a:chOff x="0" y="0"/>
          <a:chExt cx="0" cy="0"/>
        </a:xfrm>
      </p:grpSpPr>
      <p:sp>
        <p:nvSpPr>
          <p:cNvPr id="2" name="Freeform 2"/>
          <p:cNvSpPr/>
          <p:nvPr/>
        </p:nvSpPr>
        <p:spPr>
          <a:xfrm>
            <a:off x="1574103" y="3331395"/>
            <a:ext cx="14616539" cy="6215577"/>
          </a:xfrm>
          <a:custGeom>
            <a:avLst/>
            <a:gdLst/>
            <a:ahLst/>
            <a:cxnLst/>
            <a:rect l="l" t="t" r="r" b="b"/>
            <a:pathLst>
              <a:path w="14616539" h="6215577">
                <a:moveTo>
                  <a:pt x="0" y="0"/>
                </a:moveTo>
                <a:lnTo>
                  <a:pt x="14616538" y="0"/>
                </a:lnTo>
                <a:lnTo>
                  <a:pt x="14616538" y="6215577"/>
                </a:lnTo>
                <a:lnTo>
                  <a:pt x="0" y="6215577"/>
                </a:lnTo>
                <a:lnTo>
                  <a:pt x="0" y="0"/>
                </a:lnTo>
                <a:close/>
              </a:path>
            </a:pathLst>
          </a:custGeom>
          <a:blipFill>
            <a:blip r:embed="rId2"/>
            <a:stretch>
              <a:fillRect/>
            </a:stretch>
          </a:blipFill>
        </p:spPr>
      </p:sp>
      <p:sp>
        <p:nvSpPr>
          <p:cNvPr id="3" name="TextBox 3"/>
          <p:cNvSpPr txBox="1"/>
          <p:nvPr/>
        </p:nvSpPr>
        <p:spPr>
          <a:xfrm>
            <a:off x="6620589" y="923925"/>
            <a:ext cx="5046822" cy="896620"/>
          </a:xfrm>
          <a:prstGeom prst="rect">
            <a:avLst/>
          </a:prstGeom>
        </p:spPr>
        <p:txBody>
          <a:bodyPr lIns="0" tIns="0" rIns="0" bIns="0" rtlCol="0" anchor="t">
            <a:spAutoFit/>
          </a:bodyPr>
          <a:lstStyle/>
          <a:p>
            <a:pPr algn="ctr">
              <a:lnSpc>
                <a:spcPts val="7279"/>
              </a:lnSpc>
            </a:pPr>
            <a:r>
              <a:rPr lang="en-US" sz="5199">
                <a:solidFill>
                  <a:srgbClr val="E9E9E9"/>
                </a:solidFill>
                <a:latin typeface="Anonymous Pro Bold"/>
              </a:rPr>
              <a:t>SAMPLE RESULTS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rgbClr val="513295">
                <a:alpha val="100000"/>
              </a:srgbClr>
            </a:gs>
            <a:gs pos="33333">
              <a:srgbClr val="8157AB">
                <a:alpha val="100000"/>
              </a:srgbClr>
            </a:gs>
            <a:gs pos="66667">
              <a:srgbClr val="AF7FC2">
                <a:alpha val="100000"/>
              </a:srgbClr>
            </a:gs>
            <a:gs pos="100000">
              <a:srgbClr val="DCA8D8">
                <a:alpha val="100000"/>
              </a:srgbClr>
            </a:gs>
          </a:gsLst>
          <a:lin ang="2700000"/>
        </a:gradFill>
        <a:effectLst/>
      </p:bgPr>
    </p:bg>
    <p:spTree>
      <p:nvGrpSpPr>
        <p:cNvPr id="1" name=""/>
        <p:cNvGrpSpPr/>
        <p:nvPr/>
      </p:nvGrpSpPr>
      <p:grpSpPr>
        <a:xfrm>
          <a:off x="0" y="0"/>
          <a:ext cx="0" cy="0"/>
          <a:chOff x="0" y="0"/>
          <a:chExt cx="0" cy="0"/>
        </a:xfrm>
      </p:grpSpPr>
      <p:sp>
        <p:nvSpPr>
          <p:cNvPr id="2" name="Freeform 2"/>
          <p:cNvSpPr/>
          <p:nvPr/>
        </p:nvSpPr>
        <p:spPr>
          <a:xfrm>
            <a:off x="2064755" y="4483890"/>
            <a:ext cx="5862470" cy="5285507"/>
          </a:xfrm>
          <a:custGeom>
            <a:avLst/>
            <a:gdLst/>
            <a:ahLst/>
            <a:cxnLst/>
            <a:rect l="l" t="t" r="r" b="b"/>
            <a:pathLst>
              <a:path w="5862470" h="5285507">
                <a:moveTo>
                  <a:pt x="0" y="0"/>
                </a:moveTo>
                <a:lnTo>
                  <a:pt x="5862470" y="0"/>
                </a:lnTo>
                <a:lnTo>
                  <a:pt x="5862470" y="5285508"/>
                </a:lnTo>
                <a:lnTo>
                  <a:pt x="0" y="5285508"/>
                </a:lnTo>
                <a:lnTo>
                  <a:pt x="0" y="0"/>
                </a:lnTo>
                <a:close/>
              </a:path>
            </a:pathLst>
          </a:custGeom>
          <a:blipFill>
            <a:blip r:embed="rId2"/>
            <a:stretch>
              <a:fillRect/>
            </a:stretch>
          </a:blipFill>
        </p:spPr>
      </p:sp>
      <p:sp>
        <p:nvSpPr>
          <p:cNvPr id="3" name="Freeform 3"/>
          <p:cNvSpPr/>
          <p:nvPr/>
        </p:nvSpPr>
        <p:spPr>
          <a:xfrm>
            <a:off x="9474533" y="4483890"/>
            <a:ext cx="7273669" cy="5137959"/>
          </a:xfrm>
          <a:custGeom>
            <a:avLst/>
            <a:gdLst/>
            <a:ahLst/>
            <a:cxnLst/>
            <a:rect l="l" t="t" r="r" b="b"/>
            <a:pathLst>
              <a:path w="7273669" h="5137959">
                <a:moveTo>
                  <a:pt x="0" y="0"/>
                </a:moveTo>
                <a:lnTo>
                  <a:pt x="7273669" y="0"/>
                </a:lnTo>
                <a:lnTo>
                  <a:pt x="7273669" y="5137959"/>
                </a:lnTo>
                <a:lnTo>
                  <a:pt x="0" y="5137959"/>
                </a:lnTo>
                <a:lnTo>
                  <a:pt x="0" y="0"/>
                </a:lnTo>
                <a:close/>
              </a:path>
            </a:pathLst>
          </a:custGeom>
          <a:blipFill>
            <a:blip r:embed="rId3"/>
            <a:stretch>
              <a:fillRect/>
            </a:stretch>
          </a:blipFill>
        </p:spPr>
      </p:sp>
      <p:sp>
        <p:nvSpPr>
          <p:cNvPr id="4" name="TextBox 4"/>
          <p:cNvSpPr txBox="1"/>
          <p:nvPr/>
        </p:nvSpPr>
        <p:spPr>
          <a:xfrm>
            <a:off x="6273820" y="847725"/>
            <a:ext cx="5740361" cy="1576069"/>
          </a:xfrm>
          <a:prstGeom prst="rect">
            <a:avLst/>
          </a:prstGeom>
        </p:spPr>
        <p:txBody>
          <a:bodyPr lIns="0" tIns="0" rIns="0" bIns="0" rtlCol="0" anchor="t">
            <a:spAutoFit/>
          </a:bodyPr>
          <a:lstStyle/>
          <a:p>
            <a:pPr algn="ctr">
              <a:lnSpc>
                <a:spcPts val="12880"/>
              </a:lnSpc>
            </a:pPr>
            <a:r>
              <a:rPr lang="en-US" sz="9200">
                <a:solidFill>
                  <a:srgbClr val="E9E9E9"/>
                </a:solidFill>
                <a:latin typeface="Anonymous Pro Bold"/>
              </a:rPr>
              <a:t>DRAWBACKS</a:t>
            </a:r>
          </a:p>
        </p:txBody>
      </p:sp>
      <p:sp>
        <p:nvSpPr>
          <p:cNvPr id="5" name="TextBox 5"/>
          <p:cNvSpPr txBox="1"/>
          <p:nvPr/>
        </p:nvSpPr>
        <p:spPr>
          <a:xfrm>
            <a:off x="1028700" y="2478332"/>
            <a:ext cx="16230600" cy="1376468"/>
          </a:xfrm>
          <a:prstGeom prst="rect">
            <a:avLst/>
          </a:prstGeom>
        </p:spPr>
        <p:txBody>
          <a:bodyPr lIns="0" tIns="0" rIns="0" bIns="0" rtlCol="0" anchor="t">
            <a:spAutoFit/>
          </a:bodyPr>
          <a:lstStyle/>
          <a:p>
            <a:pPr marL="849208" lvl="1" indent="-424604">
              <a:lnSpc>
                <a:spcPts val="5506"/>
              </a:lnSpc>
              <a:buFont typeface="Arial"/>
              <a:buChar char="•"/>
            </a:pPr>
            <a:r>
              <a:rPr lang="en-US" sz="3933" dirty="0">
                <a:solidFill>
                  <a:srgbClr val="E9E9E9"/>
                </a:solidFill>
                <a:latin typeface="Anonymous Pro"/>
              </a:rPr>
              <a:t>Third-party APIs have their own licensing and watermarks that can affect the quality of the resulting data.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rgbClr val="513295">
                <a:alpha val="100000"/>
              </a:srgbClr>
            </a:gs>
            <a:gs pos="33333">
              <a:srgbClr val="8157AB">
                <a:alpha val="100000"/>
              </a:srgbClr>
            </a:gs>
            <a:gs pos="66667">
              <a:srgbClr val="AF7FC2">
                <a:alpha val="100000"/>
              </a:srgbClr>
            </a:gs>
            <a:gs pos="100000">
              <a:srgbClr val="DCA8D8">
                <a:alpha val="100000"/>
              </a:srgbClr>
            </a:gs>
          </a:gsLst>
          <a:lin ang="2700000"/>
        </a:gradFill>
        <a:effectLst/>
      </p:bgPr>
    </p:bg>
    <p:spTree>
      <p:nvGrpSpPr>
        <p:cNvPr id="1" name=""/>
        <p:cNvGrpSpPr/>
        <p:nvPr/>
      </p:nvGrpSpPr>
      <p:grpSpPr>
        <a:xfrm>
          <a:off x="0" y="0"/>
          <a:ext cx="0" cy="0"/>
          <a:chOff x="0" y="0"/>
          <a:chExt cx="0" cy="0"/>
        </a:xfrm>
      </p:grpSpPr>
      <p:sp>
        <p:nvSpPr>
          <p:cNvPr id="2" name="TextBox 2"/>
          <p:cNvSpPr txBox="1"/>
          <p:nvPr/>
        </p:nvSpPr>
        <p:spPr>
          <a:xfrm>
            <a:off x="5954910" y="847725"/>
            <a:ext cx="7075289" cy="1498552"/>
          </a:xfrm>
          <a:prstGeom prst="rect">
            <a:avLst/>
          </a:prstGeom>
        </p:spPr>
        <p:txBody>
          <a:bodyPr wrap="square" lIns="0" tIns="0" rIns="0" bIns="0" rtlCol="0" anchor="t">
            <a:spAutoFit/>
          </a:bodyPr>
          <a:lstStyle/>
          <a:p>
            <a:pPr algn="ctr">
              <a:lnSpc>
                <a:spcPts val="12880"/>
              </a:lnSpc>
            </a:pPr>
            <a:r>
              <a:rPr lang="en-US" sz="9200" dirty="0">
                <a:solidFill>
                  <a:srgbClr val="E9E9E9"/>
                </a:solidFill>
                <a:latin typeface="Anonymous Pro Bold"/>
              </a:rPr>
              <a:t>Conclusion</a:t>
            </a:r>
          </a:p>
        </p:txBody>
      </p:sp>
      <p:sp>
        <p:nvSpPr>
          <p:cNvPr id="3" name="TextBox 3"/>
          <p:cNvSpPr txBox="1"/>
          <p:nvPr/>
        </p:nvSpPr>
        <p:spPr>
          <a:xfrm>
            <a:off x="152400" y="3634106"/>
            <a:ext cx="17983200" cy="4646917"/>
          </a:xfrm>
          <a:prstGeom prst="rect">
            <a:avLst/>
          </a:prstGeom>
        </p:spPr>
        <p:txBody>
          <a:bodyPr lIns="0" tIns="0" rIns="0" bIns="0" rtlCol="0" anchor="t">
            <a:spAutoFit/>
          </a:bodyPr>
          <a:lstStyle/>
          <a:p>
            <a:pPr algn="ctr">
              <a:lnSpc>
                <a:spcPts val="7420"/>
              </a:lnSpc>
            </a:pPr>
            <a:r>
              <a:rPr lang="en-US" sz="5300">
                <a:solidFill>
                  <a:srgbClr val="E9E9E9"/>
                </a:solidFill>
                <a:latin typeface="Anonymous Pro"/>
              </a:rPr>
              <a:t>The first approach i.e. using Javascript is preferable as it provides cleaner data and can be used without investment. Although, if we talk about big companies who can purchase third party licensing, they can also use python modules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513295">
                <a:alpha val="100000"/>
              </a:srgbClr>
            </a:gs>
            <a:gs pos="33333">
              <a:srgbClr val="8157AB">
                <a:alpha val="100000"/>
              </a:srgbClr>
            </a:gs>
            <a:gs pos="66667">
              <a:srgbClr val="AF7FC2">
                <a:alpha val="100000"/>
              </a:srgbClr>
            </a:gs>
            <a:gs pos="100000">
              <a:srgbClr val="DCA8D8">
                <a:alpha val="100000"/>
              </a:srgbClr>
            </a:gs>
          </a:gsLst>
          <a:lin ang="2700000"/>
        </a:gradFill>
        <a:effectLst/>
      </p:bgPr>
    </p:bg>
    <p:spTree>
      <p:nvGrpSpPr>
        <p:cNvPr id="1" name=""/>
        <p:cNvGrpSpPr/>
        <p:nvPr/>
      </p:nvGrpSpPr>
      <p:grpSpPr>
        <a:xfrm>
          <a:off x="0" y="0"/>
          <a:ext cx="0" cy="0"/>
          <a:chOff x="0" y="0"/>
          <a:chExt cx="0" cy="0"/>
        </a:xfrm>
      </p:grpSpPr>
      <p:grpSp>
        <p:nvGrpSpPr>
          <p:cNvPr id="2" name="Group 2"/>
          <p:cNvGrpSpPr/>
          <p:nvPr/>
        </p:nvGrpSpPr>
        <p:grpSpPr>
          <a:xfrm>
            <a:off x="5281550" y="4267752"/>
            <a:ext cx="7973889" cy="2299834"/>
            <a:chOff x="0" y="0"/>
            <a:chExt cx="10631853" cy="3066445"/>
          </a:xfrm>
        </p:grpSpPr>
        <p:sp>
          <p:nvSpPr>
            <p:cNvPr id="3" name="TextBox 3"/>
            <p:cNvSpPr txBox="1"/>
            <p:nvPr/>
          </p:nvSpPr>
          <p:spPr>
            <a:xfrm>
              <a:off x="0" y="209550"/>
              <a:ext cx="10631853" cy="2032045"/>
            </a:xfrm>
            <a:prstGeom prst="rect">
              <a:avLst/>
            </a:prstGeom>
          </p:spPr>
          <p:txBody>
            <a:bodyPr lIns="0" tIns="0" rIns="0" bIns="0" rtlCol="0" anchor="t">
              <a:spAutoFit/>
            </a:bodyPr>
            <a:lstStyle/>
            <a:p>
              <a:pPr algn="ctr">
                <a:lnSpc>
                  <a:spcPts val="11063"/>
                </a:lnSpc>
              </a:pPr>
              <a:r>
                <a:rPr lang="en-US" sz="11063" spc="553">
                  <a:solidFill>
                    <a:srgbClr val="FFFFFF"/>
                  </a:solidFill>
                  <a:latin typeface="Anonymous Pro Bold"/>
                </a:rPr>
                <a:t>405 FOUND</a:t>
              </a:r>
            </a:p>
          </p:txBody>
        </p:sp>
        <p:sp>
          <p:nvSpPr>
            <p:cNvPr id="4" name="TextBox 4"/>
            <p:cNvSpPr txBox="1"/>
            <p:nvPr/>
          </p:nvSpPr>
          <p:spPr>
            <a:xfrm>
              <a:off x="0" y="2411917"/>
              <a:ext cx="10631853" cy="654528"/>
            </a:xfrm>
            <a:prstGeom prst="rect">
              <a:avLst/>
            </a:prstGeom>
          </p:spPr>
          <p:txBody>
            <a:bodyPr lIns="0" tIns="0" rIns="0" bIns="0" rtlCol="0" anchor="t">
              <a:spAutoFit/>
            </a:bodyPr>
            <a:lstStyle/>
            <a:p>
              <a:pPr algn="ctr">
                <a:lnSpc>
                  <a:spcPts val="4130"/>
                </a:lnSpc>
              </a:pPr>
              <a:r>
                <a:rPr lang="en-US" sz="2950" spc="295" dirty="0">
                  <a:solidFill>
                    <a:srgbClr val="FFFFFF"/>
                  </a:solidFill>
                  <a:latin typeface="Anonymous Pro"/>
                </a:rPr>
                <a:t>TEAM</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513295">
                <a:alpha val="100000"/>
              </a:srgbClr>
            </a:gs>
            <a:gs pos="33333">
              <a:srgbClr val="8157AB">
                <a:alpha val="100000"/>
              </a:srgbClr>
            </a:gs>
            <a:gs pos="66667">
              <a:srgbClr val="AF7FC2">
                <a:alpha val="100000"/>
              </a:srgbClr>
            </a:gs>
            <a:gs pos="100000">
              <a:srgbClr val="DCA8D8">
                <a:alpha val="100000"/>
              </a:srgbClr>
            </a:gs>
          </a:gsLst>
          <a:lin ang="2700000"/>
        </a:gradFill>
        <a:effectLst/>
      </p:bgPr>
    </p:bg>
    <p:spTree>
      <p:nvGrpSpPr>
        <p:cNvPr id="1" name=""/>
        <p:cNvGrpSpPr/>
        <p:nvPr/>
      </p:nvGrpSpPr>
      <p:grpSpPr>
        <a:xfrm>
          <a:off x="0" y="0"/>
          <a:ext cx="0" cy="0"/>
          <a:chOff x="0" y="0"/>
          <a:chExt cx="0" cy="0"/>
        </a:xfrm>
      </p:grpSpPr>
      <p:grpSp>
        <p:nvGrpSpPr>
          <p:cNvPr id="2" name="Group 2"/>
          <p:cNvGrpSpPr/>
          <p:nvPr/>
        </p:nvGrpSpPr>
        <p:grpSpPr>
          <a:xfrm>
            <a:off x="5157055" y="1028700"/>
            <a:ext cx="7973889" cy="2299834"/>
            <a:chOff x="0" y="0"/>
            <a:chExt cx="10631853" cy="3066445"/>
          </a:xfrm>
        </p:grpSpPr>
        <p:sp>
          <p:nvSpPr>
            <p:cNvPr id="3" name="TextBox 3"/>
            <p:cNvSpPr txBox="1"/>
            <p:nvPr/>
          </p:nvSpPr>
          <p:spPr>
            <a:xfrm>
              <a:off x="0" y="209550"/>
              <a:ext cx="10631853" cy="2032045"/>
            </a:xfrm>
            <a:prstGeom prst="rect">
              <a:avLst/>
            </a:prstGeom>
          </p:spPr>
          <p:txBody>
            <a:bodyPr lIns="0" tIns="0" rIns="0" bIns="0" rtlCol="0" anchor="t">
              <a:spAutoFit/>
            </a:bodyPr>
            <a:lstStyle/>
            <a:p>
              <a:pPr algn="ctr">
                <a:lnSpc>
                  <a:spcPts val="11063"/>
                </a:lnSpc>
              </a:pPr>
              <a:r>
                <a:rPr lang="en-US" sz="11063" spc="553">
                  <a:solidFill>
                    <a:srgbClr val="FFFFFF"/>
                  </a:solidFill>
                  <a:latin typeface="Anonymous Pro Bold"/>
                </a:rPr>
                <a:t>405 FOUND</a:t>
              </a:r>
            </a:p>
          </p:txBody>
        </p:sp>
        <p:sp>
          <p:nvSpPr>
            <p:cNvPr id="4" name="TextBox 4"/>
            <p:cNvSpPr txBox="1"/>
            <p:nvPr/>
          </p:nvSpPr>
          <p:spPr>
            <a:xfrm>
              <a:off x="0" y="2411917"/>
              <a:ext cx="10631853" cy="654528"/>
            </a:xfrm>
            <a:prstGeom prst="rect">
              <a:avLst/>
            </a:prstGeom>
          </p:spPr>
          <p:txBody>
            <a:bodyPr lIns="0" tIns="0" rIns="0" bIns="0" rtlCol="0" anchor="t">
              <a:spAutoFit/>
            </a:bodyPr>
            <a:lstStyle/>
            <a:p>
              <a:pPr algn="ctr">
                <a:lnSpc>
                  <a:spcPts val="4130"/>
                </a:lnSpc>
              </a:pPr>
              <a:r>
                <a:rPr lang="en-US" sz="2950" spc="295">
                  <a:solidFill>
                    <a:srgbClr val="FFFFFF"/>
                  </a:solidFill>
                  <a:latin typeface="Anonymous Pro"/>
                </a:rPr>
                <a:t>TEAM</a:t>
              </a:r>
            </a:p>
          </p:txBody>
        </p:sp>
      </p:grpSp>
      <p:sp>
        <p:nvSpPr>
          <p:cNvPr id="5" name="TextBox 5"/>
          <p:cNvSpPr txBox="1"/>
          <p:nvPr/>
        </p:nvSpPr>
        <p:spPr>
          <a:xfrm>
            <a:off x="5761228" y="4092296"/>
            <a:ext cx="6765543" cy="4200527"/>
          </a:xfrm>
          <a:prstGeom prst="rect">
            <a:avLst/>
          </a:prstGeom>
        </p:spPr>
        <p:txBody>
          <a:bodyPr lIns="0" tIns="0" rIns="0" bIns="0" rtlCol="0" anchor="t">
            <a:spAutoFit/>
          </a:bodyPr>
          <a:lstStyle/>
          <a:p>
            <a:pPr marL="971540" lvl="1" indent="-485770">
              <a:lnSpc>
                <a:spcPts val="6749"/>
              </a:lnSpc>
              <a:buFont typeface="Arial"/>
              <a:buChar char="•"/>
            </a:pPr>
            <a:r>
              <a:rPr lang="en-US" sz="4499">
                <a:solidFill>
                  <a:srgbClr val="FFFFFF"/>
                </a:solidFill>
                <a:latin typeface="Anonymous Pro"/>
              </a:rPr>
              <a:t>SHREY YADAV</a:t>
            </a:r>
          </a:p>
          <a:p>
            <a:pPr marL="971540" lvl="1" indent="-485770">
              <a:lnSpc>
                <a:spcPts val="6749"/>
              </a:lnSpc>
              <a:buFont typeface="Arial"/>
              <a:buChar char="•"/>
            </a:pPr>
            <a:r>
              <a:rPr lang="en-US" sz="4499">
                <a:solidFill>
                  <a:srgbClr val="FFFFFF"/>
                </a:solidFill>
                <a:latin typeface="Anonymous Pro"/>
              </a:rPr>
              <a:t>VISHWAJEET YADAV</a:t>
            </a:r>
          </a:p>
          <a:p>
            <a:pPr marL="971540" lvl="1" indent="-485770">
              <a:lnSpc>
                <a:spcPts val="6749"/>
              </a:lnSpc>
              <a:buFont typeface="Arial"/>
              <a:buChar char="•"/>
            </a:pPr>
            <a:r>
              <a:rPr lang="en-US" sz="4499">
                <a:solidFill>
                  <a:srgbClr val="FFFFFF"/>
                </a:solidFill>
                <a:latin typeface="Anonymous Pro"/>
              </a:rPr>
              <a:t>RAHUL RANA</a:t>
            </a:r>
          </a:p>
          <a:p>
            <a:pPr marL="971540" lvl="1" indent="-485770">
              <a:lnSpc>
                <a:spcPts val="6749"/>
              </a:lnSpc>
              <a:buFont typeface="Arial"/>
              <a:buChar char="•"/>
            </a:pPr>
            <a:r>
              <a:rPr lang="en-US" sz="4499">
                <a:solidFill>
                  <a:srgbClr val="FFFFFF"/>
                </a:solidFill>
                <a:latin typeface="Anonymous Pro"/>
              </a:rPr>
              <a:t>CHIRAG GUPTA</a:t>
            </a:r>
          </a:p>
          <a:p>
            <a:pPr marL="971540" lvl="1" indent="-485770">
              <a:lnSpc>
                <a:spcPts val="6749"/>
              </a:lnSpc>
              <a:buFont typeface="Arial"/>
              <a:buChar char="•"/>
            </a:pPr>
            <a:r>
              <a:rPr lang="en-US" sz="4499">
                <a:solidFill>
                  <a:srgbClr val="FFFFFF"/>
                </a:solidFill>
                <a:latin typeface="Anonymous Pro"/>
              </a:rPr>
              <a:t>BHUPESH CHAUDHARY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513295">
                <a:alpha val="100000"/>
              </a:srgbClr>
            </a:gs>
            <a:gs pos="33333">
              <a:srgbClr val="8157AB">
                <a:alpha val="100000"/>
              </a:srgbClr>
            </a:gs>
            <a:gs pos="66667">
              <a:srgbClr val="AF7FC2">
                <a:alpha val="100000"/>
              </a:srgbClr>
            </a:gs>
            <a:gs pos="100000">
              <a:srgbClr val="DCA8D8">
                <a:alpha val="100000"/>
              </a:srgbClr>
            </a:gs>
          </a:gsLst>
          <a:lin ang="2700000"/>
        </a:gradFill>
        <a:effectLst/>
      </p:bgPr>
    </p:bg>
    <p:spTree>
      <p:nvGrpSpPr>
        <p:cNvPr id="1" name=""/>
        <p:cNvGrpSpPr/>
        <p:nvPr/>
      </p:nvGrpSpPr>
      <p:grpSpPr>
        <a:xfrm>
          <a:off x="0" y="0"/>
          <a:ext cx="0" cy="0"/>
          <a:chOff x="0" y="0"/>
          <a:chExt cx="0" cy="0"/>
        </a:xfrm>
      </p:grpSpPr>
      <p:grpSp>
        <p:nvGrpSpPr>
          <p:cNvPr id="2" name="Group 2"/>
          <p:cNvGrpSpPr/>
          <p:nvPr/>
        </p:nvGrpSpPr>
        <p:grpSpPr>
          <a:xfrm>
            <a:off x="5134427" y="3279140"/>
            <a:ext cx="8019145" cy="3728720"/>
            <a:chOff x="0" y="0"/>
            <a:chExt cx="10692194" cy="4971627"/>
          </a:xfrm>
        </p:grpSpPr>
        <p:sp>
          <p:nvSpPr>
            <p:cNvPr id="3" name="TextBox 3"/>
            <p:cNvSpPr txBox="1"/>
            <p:nvPr/>
          </p:nvSpPr>
          <p:spPr>
            <a:xfrm>
              <a:off x="0" y="161925"/>
              <a:ext cx="10692194" cy="3107902"/>
            </a:xfrm>
            <a:prstGeom prst="rect">
              <a:avLst/>
            </a:prstGeom>
          </p:spPr>
          <p:txBody>
            <a:bodyPr lIns="0" tIns="0" rIns="0" bIns="0" rtlCol="0" anchor="t">
              <a:spAutoFit/>
            </a:bodyPr>
            <a:lstStyle/>
            <a:p>
              <a:pPr algn="ctr">
                <a:lnSpc>
                  <a:spcPts val="8799"/>
                </a:lnSpc>
              </a:pPr>
              <a:r>
                <a:rPr lang="en-US" sz="8799" spc="879">
                  <a:solidFill>
                    <a:srgbClr val="FFFFFF"/>
                  </a:solidFill>
                  <a:latin typeface="Anonymous Pro Bold"/>
                </a:rPr>
                <a:t>WHAT IS THE PROJECT?</a:t>
              </a:r>
            </a:p>
          </p:txBody>
        </p:sp>
        <p:sp>
          <p:nvSpPr>
            <p:cNvPr id="4" name="TextBox 4"/>
            <p:cNvSpPr txBox="1"/>
            <p:nvPr/>
          </p:nvSpPr>
          <p:spPr>
            <a:xfrm>
              <a:off x="0" y="3514302"/>
              <a:ext cx="10692194" cy="1457325"/>
            </a:xfrm>
            <a:prstGeom prst="rect">
              <a:avLst/>
            </a:prstGeom>
          </p:spPr>
          <p:txBody>
            <a:bodyPr lIns="0" tIns="0" rIns="0" bIns="0" rtlCol="0" anchor="t">
              <a:spAutoFit/>
            </a:bodyPr>
            <a:lstStyle/>
            <a:p>
              <a:pPr algn="ctr">
                <a:lnSpc>
                  <a:spcPts val="4320"/>
                </a:lnSpc>
              </a:pPr>
              <a:r>
                <a:rPr lang="en-US" sz="3600">
                  <a:solidFill>
                    <a:srgbClr val="FFFFFF"/>
                  </a:solidFill>
                  <a:latin typeface="Anonymous Pro"/>
                </a:rPr>
                <a:t>understanding the problem statement.</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513295">
                <a:alpha val="100000"/>
              </a:srgbClr>
            </a:gs>
            <a:gs pos="33333">
              <a:srgbClr val="8157AB">
                <a:alpha val="100000"/>
              </a:srgbClr>
            </a:gs>
            <a:gs pos="66667">
              <a:srgbClr val="AF7FC2">
                <a:alpha val="100000"/>
              </a:srgbClr>
            </a:gs>
            <a:gs pos="100000">
              <a:srgbClr val="DCA8D8">
                <a:alpha val="100000"/>
              </a:srgbClr>
            </a:gs>
          </a:gsLst>
          <a:lin ang="2700000"/>
        </a:gradFill>
        <a:effectLst/>
      </p:bgPr>
    </p:bg>
    <p:spTree>
      <p:nvGrpSpPr>
        <p:cNvPr id="1" name=""/>
        <p:cNvGrpSpPr/>
        <p:nvPr/>
      </p:nvGrpSpPr>
      <p:grpSpPr>
        <a:xfrm>
          <a:off x="0" y="0"/>
          <a:ext cx="0" cy="0"/>
          <a:chOff x="0" y="0"/>
          <a:chExt cx="0" cy="0"/>
        </a:xfrm>
      </p:grpSpPr>
      <p:grpSp>
        <p:nvGrpSpPr>
          <p:cNvPr id="2" name="Group 2"/>
          <p:cNvGrpSpPr/>
          <p:nvPr/>
        </p:nvGrpSpPr>
        <p:grpSpPr>
          <a:xfrm>
            <a:off x="3271151" y="1634173"/>
            <a:ext cx="11745698" cy="7018655"/>
            <a:chOff x="0" y="0"/>
            <a:chExt cx="15660930" cy="9358207"/>
          </a:xfrm>
        </p:grpSpPr>
        <p:sp>
          <p:nvSpPr>
            <p:cNvPr id="3" name="TextBox 3"/>
            <p:cNvSpPr txBox="1"/>
            <p:nvPr/>
          </p:nvSpPr>
          <p:spPr>
            <a:xfrm>
              <a:off x="0" y="161925"/>
              <a:ext cx="15660930" cy="3107902"/>
            </a:xfrm>
            <a:prstGeom prst="rect">
              <a:avLst/>
            </a:prstGeom>
          </p:spPr>
          <p:txBody>
            <a:bodyPr lIns="0" tIns="0" rIns="0" bIns="0" rtlCol="0" anchor="t">
              <a:spAutoFit/>
            </a:bodyPr>
            <a:lstStyle/>
            <a:p>
              <a:pPr algn="ctr">
                <a:lnSpc>
                  <a:spcPts val="8799"/>
                </a:lnSpc>
              </a:pPr>
              <a:r>
                <a:rPr lang="en-US" sz="8799" spc="879">
                  <a:solidFill>
                    <a:srgbClr val="FFFFFF"/>
                  </a:solidFill>
                  <a:latin typeface="Anonymous Pro Bold"/>
                </a:rPr>
                <a:t>PROBLEM STATEMENT</a:t>
              </a:r>
            </a:p>
          </p:txBody>
        </p:sp>
        <p:sp>
          <p:nvSpPr>
            <p:cNvPr id="4" name="TextBox 4"/>
            <p:cNvSpPr txBox="1"/>
            <p:nvPr/>
          </p:nvSpPr>
          <p:spPr>
            <a:xfrm>
              <a:off x="0" y="3447627"/>
              <a:ext cx="15660930" cy="5910580"/>
            </a:xfrm>
            <a:prstGeom prst="rect">
              <a:avLst/>
            </a:prstGeom>
          </p:spPr>
          <p:txBody>
            <a:bodyPr lIns="0" tIns="0" rIns="0" bIns="0" rtlCol="0" anchor="t">
              <a:spAutoFit/>
            </a:bodyPr>
            <a:lstStyle/>
            <a:p>
              <a:pPr algn="ctr">
                <a:lnSpc>
                  <a:spcPts val="5040"/>
                </a:lnSpc>
              </a:pPr>
              <a:r>
                <a:rPr lang="en-US" sz="3600">
                  <a:solidFill>
                    <a:srgbClr val="FFFFFF"/>
                  </a:solidFill>
                  <a:latin typeface="Anonymous Pro"/>
                </a:rPr>
                <a:t>One common challenge faced by users is converting HTML (Hypertext Markup Language) documents to DOCX (Microsoft Word) format. While both formats serve different purposes, there are scenarios where it's necessary to convert </a:t>
              </a:r>
              <a:r>
                <a:rPr lang="en-US" sz="3600" u="sng">
                  <a:solidFill>
                    <a:srgbClr val="FFFFFF"/>
                  </a:solidFill>
                  <a:latin typeface="Anonymous Pro"/>
                </a:rPr>
                <a:t>HTML</a:t>
              </a:r>
              <a:r>
                <a:rPr lang="en-US" sz="3600">
                  <a:solidFill>
                    <a:srgbClr val="FFFFFF"/>
                  </a:solidFill>
                  <a:latin typeface="Anonymous Pro"/>
                </a:rPr>
                <a:t> content into a more widely used and editable format like </a:t>
              </a:r>
              <a:r>
                <a:rPr lang="en-US" sz="3600" u="sng">
                  <a:solidFill>
                    <a:srgbClr val="FFFFFF"/>
                  </a:solidFill>
                  <a:latin typeface="Anonymous Pro"/>
                </a:rPr>
                <a:t>DOCX</a:t>
              </a:r>
              <a:r>
                <a:rPr lang="en-US" sz="3600">
                  <a:solidFill>
                    <a:srgbClr val="FFFFFF"/>
                  </a:solidFill>
                  <a:latin typeface="Anonymous Pro"/>
                </a:rPr>
                <a:t>.</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513295">
                <a:alpha val="100000"/>
              </a:srgbClr>
            </a:gs>
            <a:gs pos="33333">
              <a:srgbClr val="8157AB">
                <a:alpha val="100000"/>
              </a:srgbClr>
            </a:gs>
            <a:gs pos="66667">
              <a:srgbClr val="AF7FC2">
                <a:alpha val="100000"/>
              </a:srgbClr>
            </a:gs>
            <a:gs pos="100000">
              <a:srgbClr val="DCA8D8">
                <a:alpha val="100000"/>
              </a:srgbClr>
            </a:gs>
          </a:gsLst>
          <a:lin ang="2700000"/>
        </a:gradFill>
        <a:effectLst/>
      </p:bgPr>
    </p:bg>
    <p:spTree>
      <p:nvGrpSpPr>
        <p:cNvPr id="1" name=""/>
        <p:cNvGrpSpPr/>
        <p:nvPr/>
      </p:nvGrpSpPr>
      <p:grpSpPr>
        <a:xfrm>
          <a:off x="0" y="0"/>
          <a:ext cx="0" cy="0"/>
          <a:chOff x="0" y="0"/>
          <a:chExt cx="0" cy="0"/>
        </a:xfrm>
      </p:grpSpPr>
      <p:sp>
        <p:nvSpPr>
          <p:cNvPr id="2" name="AutoShape 2"/>
          <p:cNvSpPr/>
          <p:nvPr/>
        </p:nvSpPr>
        <p:spPr>
          <a:xfrm>
            <a:off x="9124950" y="1219687"/>
            <a:ext cx="9525" cy="9276863"/>
          </a:xfrm>
          <a:prstGeom prst="rect">
            <a:avLst/>
          </a:prstGeom>
          <a:solidFill>
            <a:srgbClr val="E2EDF1"/>
          </a:solidFill>
          <a:ln w="314325" cap="sq">
            <a:solidFill>
              <a:srgbClr val="000000"/>
            </a:solidFill>
            <a:prstDash val="solid"/>
            <a:miter/>
          </a:ln>
        </p:spPr>
      </p:sp>
      <p:grpSp>
        <p:nvGrpSpPr>
          <p:cNvPr id="3" name="Group 3"/>
          <p:cNvGrpSpPr/>
          <p:nvPr/>
        </p:nvGrpSpPr>
        <p:grpSpPr>
          <a:xfrm>
            <a:off x="9015423" y="1695937"/>
            <a:ext cx="257154" cy="257154"/>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2EDF1"/>
            </a:solidFill>
          </p:spPr>
        </p:sp>
      </p:grpSp>
      <p:grpSp>
        <p:nvGrpSpPr>
          <p:cNvPr id="5" name="Group 5"/>
          <p:cNvGrpSpPr/>
          <p:nvPr/>
        </p:nvGrpSpPr>
        <p:grpSpPr>
          <a:xfrm>
            <a:off x="9015423" y="3908594"/>
            <a:ext cx="257154" cy="257154"/>
            <a:chOff x="0" y="0"/>
            <a:chExt cx="6350000" cy="6350000"/>
          </a:xfrm>
        </p:grpSpPr>
        <p:sp>
          <p:nvSpPr>
            <p:cNvPr id="6" name="Freeform 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2EDF1"/>
            </a:solidFill>
          </p:spPr>
        </p:sp>
      </p:grpSp>
      <p:grpSp>
        <p:nvGrpSpPr>
          <p:cNvPr id="7" name="Group 7"/>
          <p:cNvGrpSpPr/>
          <p:nvPr/>
        </p:nvGrpSpPr>
        <p:grpSpPr>
          <a:xfrm>
            <a:off x="9015423" y="6121252"/>
            <a:ext cx="257154" cy="257154"/>
            <a:chOff x="0" y="0"/>
            <a:chExt cx="6350000" cy="6350000"/>
          </a:xfrm>
        </p:grpSpPr>
        <p:sp>
          <p:nvSpPr>
            <p:cNvPr id="8" name="Freeform 8"/>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2EDF1"/>
            </a:solidFill>
          </p:spPr>
        </p:sp>
      </p:grpSp>
      <p:grpSp>
        <p:nvGrpSpPr>
          <p:cNvPr id="9" name="Group 9"/>
          <p:cNvGrpSpPr/>
          <p:nvPr/>
        </p:nvGrpSpPr>
        <p:grpSpPr>
          <a:xfrm>
            <a:off x="9015423" y="8333909"/>
            <a:ext cx="257154" cy="257154"/>
            <a:chOff x="0" y="0"/>
            <a:chExt cx="6350000" cy="6350000"/>
          </a:xfrm>
        </p:grpSpPr>
        <p:sp>
          <p:nvSpPr>
            <p:cNvPr id="10" name="Freeform 1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2EDF1"/>
            </a:solidFill>
          </p:spPr>
        </p:sp>
      </p:grpSp>
      <p:sp>
        <p:nvSpPr>
          <p:cNvPr id="11" name="TextBox 11"/>
          <p:cNvSpPr txBox="1"/>
          <p:nvPr/>
        </p:nvSpPr>
        <p:spPr>
          <a:xfrm>
            <a:off x="2086312" y="1686412"/>
            <a:ext cx="6148061" cy="1638300"/>
          </a:xfrm>
          <a:prstGeom prst="rect">
            <a:avLst/>
          </a:prstGeom>
        </p:spPr>
        <p:txBody>
          <a:bodyPr lIns="0" tIns="0" rIns="0" bIns="0" rtlCol="0" anchor="t">
            <a:spAutoFit/>
          </a:bodyPr>
          <a:lstStyle/>
          <a:p>
            <a:pPr>
              <a:lnSpc>
                <a:spcPts val="4320"/>
              </a:lnSpc>
            </a:pPr>
            <a:r>
              <a:rPr lang="en-US" sz="3600" u="sng" spc="359">
                <a:solidFill>
                  <a:srgbClr val="FFFFFF"/>
                </a:solidFill>
                <a:latin typeface="Anonymous Pro Bold"/>
              </a:rPr>
              <a:t>STRUCTURAL DIFFERENCES BETWEEN HTML AND DOCX</a:t>
            </a:r>
          </a:p>
        </p:txBody>
      </p:sp>
      <p:sp>
        <p:nvSpPr>
          <p:cNvPr id="12" name="TextBox 12"/>
          <p:cNvSpPr txBox="1"/>
          <p:nvPr/>
        </p:nvSpPr>
        <p:spPr>
          <a:xfrm>
            <a:off x="10158402" y="2839220"/>
            <a:ext cx="5143900" cy="1638300"/>
          </a:xfrm>
          <a:prstGeom prst="rect">
            <a:avLst/>
          </a:prstGeom>
        </p:spPr>
        <p:txBody>
          <a:bodyPr lIns="0" tIns="0" rIns="0" bIns="0" rtlCol="0" anchor="t">
            <a:spAutoFit/>
          </a:bodyPr>
          <a:lstStyle/>
          <a:p>
            <a:pPr algn="l">
              <a:lnSpc>
                <a:spcPts val="4320"/>
              </a:lnSpc>
            </a:pPr>
            <a:r>
              <a:rPr lang="en-US" sz="3600" u="sng" strike="noStrike" spc="359">
                <a:solidFill>
                  <a:srgbClr val="FFFFFF"/>
                </a:solidFill>
                <a:latin typeface="Anonymous Pro Bold"/>
              </a:rPr>
              <a:t>PRESERVING FORMATTING AND STYLES</a:t>
            </a:r>
          </a:p>
        </p:txBody>
      </p:sp>
      <p:sp>
        <p:nvSpPr>
          <p:cNvPr id="13" name="TextBox 13"/>
          <p:cNvSpPr txBox="1"/>
          <p:nvPr/>
        </p:nvSpPr>
        <p:spPr>
          <a:xfrm>
            <a:off x="10144932" y="7238534"/>
            <a:ext cx="5143900" cy="1095375"/>
          </a:xfrm>
          <a:prstGeom prst="rect">
            <a:avLst/>
          </a:prstGeom>
        </p:spPr>
        <p:txBody>
          <a:bodyPr lIns="0" tIns="0" rIns="0" bIns="0" rtlCol="0" anchor="t">
            <a:spAutoFit/>
          </a:bodyPr>
          <a:lstStyle/>
          <a:p>
            <a:pPr>
              <a:lnSpc>
                <a:spcPts val="4320"/>
              </a:lnSpc>
            </a:pPr>
            <a:r>
              <a:rPr lang="en-US" sz="3600" u="sng" spc="359">
                <a:solidFill>
                  <a:srgbClr val="FFFFFF"/>
                </a:solidFill>
                <a:latin typeface="Anonymous Pro Bold"/>
              </a:rPr>
              <a:t>MINIMIZING DATA LOSS</a:t>
            </a:r>
          </a:p>
        </p:txBody>
      </p:sp>
      <p:sp>
        <p:nvSpPr>
          <p:cNvPr id="14" name="TextBox 14"/>
          <p:cNvSpPr txBox="1"/>
          <p:nvPr/>
        </p:nvSpPr>
        <p:spPr>
          <a:xfrm>
            <a:off x="3195248" y="5133975"/>
            <a:ext cx="5143900" cy="1638300"/>
          </a:xfrm>
          <a:prstGeom prst="rect">
            <a:avLst/>
          </a:prstGeom>
        </p:spPr>
        <p:txBody>
          <a:bodyPr lIns="0" tIns="0" rIns="0" bIns="0" rtlCol="0" anchor="t">
            <a:spAutoFit/>
          </a:bodyPr>
          <a:lstStyle/>
          <a:p>
            <a:pPr>
              <a:lnSpc>
                <a:spcPts val="4320"/>
              </a:lnSpc>
            </a:pPr>
            <a:r>
              <a:rPr lang="en-US" sz="3600" u="sng" spc="359">
                <a:solidFill>
                  <a:srgbClr val="FFFFFF"/>
                </a:solidFill>
                <a:latin typeface="Anonymous Pro Bold"/>
              </a:rPr>
              <a:t>DEALING WITH HYPERLINKS AND REFERENCES</a:t>
            </a:r>
          </a:p>
        </p:txBody>
      </p:sp>
      <p:sp>
        <p:nvSpPr>
          <p:cNvPr id="15" name="TextBox 15"/>
          <p:cNvSpPr txBox="1"/>
          <p:nvPr/>
        </p:nvSpPr>
        <p:spPr>
          <a:xfrm>
            <a:off x="3090473" y="8436432"/>
            <a:ext cx="5143900" cy="1095375"/>
          </a:xfrm>
          <a:prstGeom prst="rect">
            <a:avLst/>
          </a:prstGeom>
        </p:spPr>
        <p:txBody>
          <a:bodyPr lIns="0" tIns="0" rIns="0" bIns="0" rtlCol="0" anchor="t">
            <a:spAutoFit/>
          </a:bodyPr>
          <a:lstStyle/>
          <a:p>
            <a:pPr>
              <a:lnSpc>
                <a:spcPts val="4320"/>
              </a:lnSpc>
            </a:pPr>
            <a:r>
              <a:rPr lang="en-US" sz="3600" u="sng" spc="359">
                <a:solidFill>
                  <a:srgbClr val="FFFFFF"/>
                </a:solidFill>
                <a:latin typeface="Anonymous Pro Bold"/>
              </a:rPr>
              <a:t>SCALABILITY AND PERFORMANCE</a:t>
            </a:r>
          </a:p>
        </p:txBody>
      </p:sp>
      <p:sp>
        <p:nvSpPr>
          <p:cNvPr id="16" name="TextBox 16"/>
          <p:cNvSpPr txBox="1"/>
          <p:nvPr/>
        </p:nvSpPr>
        <p:spPr>
          <a:xfrm>
            <a:off x="6198547" y="238612"/>
            <a:ext cx="6148061" cy="981075"/>
          </a:xfrm>
          <a:prstGeom prst="rect">
            <a:avLst/>
          </a:prstGeom>
        </p:spPr>
        <p:txBody>
          <a:bodyPr lIns="0" tIns="0" rIns="0" bIns="0" rtlCol="0" anchor="t">
            <a:spAutoFit/>
          </a:bodyPr>
          <a:lstStyle/>
          <a:p>
            <a:pPr algn="ctr">
              <a:lnSpc>
                <a:spcPts val="7799"/>
              </a:lnSpc>
            </a:pPr>
            <a:r>
              <a:rPr lang="en-US" sz="6499" spc="649">
                <a:solidFill>
                  <a:srgbClr val="FFFFFF"/>
                </a:solidFill>
                <a:latin typeface="Anonymous Pro Bold"/>
              </a:rPr>
              <a:t>CHALLENGES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513295">
                <a:alpha val="100000"/>
              </a:srgbClr>
            </a:gs>
            <a:gs pos="33333">
              <a:srgbClr val="8157AB">
                <a:alpha val="100000"/>
              </a:srgbClr>
            </a:gs>
            <a:gs pos="66667">
              <a:srgbClr val="AF7FC2">
                <a:alpha val="100000"/>
              </a:srgbClr>
            </a:gs>
            <a:gs pos="100000">
              <a:srgbClr val="DCA8D8">
                <a:alpha val="100000"/>
              </a:srgbClr>
            </a:gs>
          </a:gsLst>
          <a:lin ang="2700000"/>
        </a:gradFill>
        <a:effectLst/>
      </p:bgPr>
    </p:bg>
    <p:spTree>
      <p:nvGrpSpPr>
        <p:cNvPr id="1" name=""/>
        <p:cNvGrpSpPr/>
        <p:nvPr/>
      </p:nvGrpSpPr>
      <p:grpSpPr>
        <a:xfrm>
          <a:off x="0" y="0"/>
          <a:ext cx="0" cy="0"/>
          <a:chOff x="0" y="0"/>
          <a:chExt cx="0" cy="0"/>
        </a:xfrm>
      </p:grpSpPr>
      <p:sp>
        <p:nvSpPr>
          <p:cNvPr id="2" name="Freeform 2"/>
          <p:cNvSpPr/>
          <p:nvPr/>
        </p:nvSpPr>
        <p:spPr>
          <a:xfrm>
            <a:off x="11018333" y="8718820"/>
            <a:ext cx="8431253" cy="2339673"/>
          </a:xfrm>
          <a:custGeom>
            <a:avLst/>
            <a:gdLst/>
            <a:ahLst/>
            <a:cxnLst/>
            <a:rect l="l" t="t" r="r" b="b"/>
            <a:pathLst>
              <a:path w="8431253" h="2339673">
                <a:moveTo>
                  <a:pt x="0" y="0"/>
                </a:moveTo>
                <a:lnTo>
                  <a:pt x="8431252" y="0"/>
                </a:lnTo>
                <a:lnTo>
                  <a:pt x="8431252" y="2339673"/>
                </a:lnTo>
                <a:lnTo>
                  <a:pt x="0" y="2339673"/>
                </a:lnTo>
                <a:lnTo>
                  <a:pt x="0" y="0"/>
                </a:lnTo>
                <a:close/>
              </a:path>
            </a:pathLst>
          </a:custGeom>
          <a:blipFill>
            <a:blip r:embed="rId2">
              <a:alphaModFix amt="54000"/>
            </a:blip>
            <a:stretch>
              <a:fillRect/>
            </a:stretch>
          </a:blipFill>
        </p:spPr>
      </p:sp>
      <p:sp>
        <p:nvSpPr>
          <p:cNvPr id="3" name="Freeform 3"/>
          <p:cNvSpPr/>
          <p:nvPr/>
        </p:nvSpPr>
        <p:spPr>
          <a:xfrm>
            <a:off x="13674652" y="3662134"/>
            <a:ext cx="4397758" cy="6316349"/>
          </a:xfrm>
          <a:custGeom>
            <a:avLst/>
            <a:gdLst/>
            <a:ahLst/>
            <a:cxnLst/>
            <a:rect l="l" t="t" r="r" b="b"/>
            <a:pathLst>
              <a:path w="4397758" h="6316349">
                <a:moveTo>
                  <a:pt x="0" y="0"/>
                </a:moveTo>
                <a:lnTo>
                  <a:pt x="4397758" y="0"/>
                </a:lnTo>
                <a:lnTo>
                  <a:pt x="4397758" y="6316349"/>
                </a:lnTo>
                <a:lnTo>
                  <a:pt x="0" y="6316349"/>
                </a:lnTo>
                <a:lnTo>
                  <a:pt x="0" y="0"/>
                </a:lnTo>
                <a:close/>
              </a:path>
            </a:pathLst>
          </a:custGeom>
          <a:blipFill>
            <a:blip r:embed="rId3"/>
            <a:stretch>
              <a:fillRect/>
            </a:stretch>
          </a:blipFill>
        </p:spPr>
      </p:sp>
      <p:sp>
        <p:nvSpPr>
          <p:cNvPr id="4" name="Freeform 4"/>
          <p:cNvSpPr/>
          <p:nvPr/>
        </p:nvSpPr>
        <p:spPr>
          <a:xfrm>
            <a:off x="12207979" y="6064147"/>
            <a:ext cx="1870533" cy="3824509"/>
          </a:xfrm>
          <a:custGeom>
            <a:avLst/>
            <a:gdLst/>
            <a:ahLst/>
            <a:cxnLst/>
            <a:rect l="l" t="t" r="r" b="b"/>
            <a:pathLst>
              <a:path w="1870533" h="3824509">
                <a:moveTo>
                  <a:pt x="0" y="0"/>
                </a:moveTo>
                <a:lnTo>
                  <a:pt x="1870533" y="0"/>
                </a:lnTo>
                <a:lnTo>
                  <a:pt x="1870533" y="3824509"/>
                </a:lnTo>
                <a:lnTo>
                  <a:pt x="0" y="3824509"/>
                </a:lnTo>
                <a:lnTo>
                  <a:pt x="0" y="0"/>
                </a:lnTo>
                <a:close/>
              </a:path>
            </a:pathLst>
          </a:custGeom>
          <a:blipFill>
            <a:blip r:embed="rId4"/>
            <a:stretch>
              <a:fillRect/>
            </a:stretch>
          </a:blipFill>
        </p:spPr>
      </p:sp>
      <p:sp>
        <p:nvSpPr>
          <p:cNvPr id="5" name="TextBox 5"/>
          <p:cNvSpPr txBox="1"/>
          <p:nvPr/>
        </p:nvSpPr>
        <p:spPr>
          <a:xfrm>
            <a:off x="1179741" y="847815"/>
            <a:ext cx="5613640" cy="2292351"/>
          </a:xfrm>
          <a:prstGeom prst="rect">
            <a:avLst/>
          </a:prstGeom>
        </p:spPr>
        <p:txBody>
          <a:bodyPr lIns="0" tIns="0" rIns="0" bIns="0" rtlCol="0" anchor="t">
            <a:spAutoFit/>
          </a:bodyPr>
          <a:lstStyle/>
          <a:p>
            <a:pPr algn="ctr">
              <a:lnSpc>
                <a:spcPts val="8740"/>
              </a:lnSpc>
            </a:pPr>
            <a:r>
              <a:rPr lang="en-US" sz="9200">
                <a:solidFill>
                  <a:srgbClr val="E2EDF1"/>
                </a:solidFill>
                <a:latin typeface="Anonymous Pro Bold"/>
              </a:rPr>
              <a:t>Solution</a:t>
            </a:r>
          </a:p>
          <a:p>
            <a:pPr algn="ctr">
              <a:lnSpc>
                <a:spcPts val="8740"/>
              </a:lnSpc>
            </a:pPr>
            <a:r>
              <a:rPr lang="en-US" sz="9200">
                <a:solidFill>
                  <a:srgbClr val="E2EDF1"/>
                </a:solidFill>
                <a:latin typeface="Anonymous Pro Bold"/>
              </a:rPr>
              <a:t>overview</a:t>
            </a:r>
          </a:p>
        </p:txBody>
      </p:sp>
      <p:sp>
        <p:nvSpPr>
          <p:cNvPr id="7" name="TextBox 6">
            <a:extLst>
              <a:ext uri="{FF2B5EF4-FFF2-40B4-BE49-F238E27FC236}">
                <a16:creationId xmlns:a16="http://schemas.microsoft.com/office/drawing/2014/main" id="{93A16314-5CC3-CA4E-965B-1C5FE210DA81}"/>
              </a:ext>
            </a:extLst>
          </p:cNvPr>
          <p:cNvSpPr txBox="1"/>
          <p:nvPr/>
        </p:nvSpPr>
        <p:spPr>
          <a:xfrm>
            <a:off x="1311117" y="3278471"/>
            <a:ext cx="9727094" cy="6581802"/>
          </a:xfrm>
          <a:prstGeom prst="rect">
            <a:avLst/>
          </a:prstGeom>
          <a:noFill/>
        </p:spPr>
        <p:txBody>
          <a:bodyPr wrap="square">
            <a:spAutoFit/>
          </a:bodyPr>
          <a:lstStyle/>
          <a:p>
            <a:pPr>
              <a:lnSpc>
                <a:spcPts val="6429"/>
              </a:lnSpc>
            </a:pPr>
            <a:r>
              <a:rPr lang="en-US" sz="4592" dirty="0">
                <a:solidFill>
                  <a:srgbClr val="E9E9E9"/>
                </a:solidFill>
                <a:latin typeface="Anonymous Pro Bold"/>
              </a:rPr>
              <a:t>We used </a:t>
            </a:r>
            <a:r>
              <a:rPr lang="en-US" sz="4592" dirty="0" err="1">
                <a:solidFill>
                  <a:srgbClr val="E9E9E9"/>
                </a:solidFill>
                <a:latin typeface="Anonymous Pro Bold"/>
              </a:rPr>
              <a:t>Jquery</a:t>
            </a:r>
            <a:r>
              <a:rPr lang="en-US" sz="4592" dirty="0">
                <a:solidFill>
                  <a:srgbClr val="E9E9E9"/>
                </a:solidFill>
                <a:latin typeface="Anonymous Pro Bold"/>
              </a:rPr>
              <a:t> library to convert HTML to DOCX. We have also made a frontend website where user can easily upload and download the doc file.</a:t>
            </a:r>
          </a:p>
          <a:p>
            <a:pPr>
              <a:lnSpc>
                <a:spcPts val="6429"/>
              </a:lnSpc>
            </a:pPr>
            <a:endParaRPr lang="en-US" sz="4592" dirty="0">
              <a:solidFill>
                <a:srgbClr val="E9E9E9"/>
              </a:solidFill>
              <a:latin typeface="Anonymous Pro Bold"/>
            </a:endParaRPr>
          </a:p>
          <a:p>
            <a:pPr>
              <a:lnSpc>
                <a:spcPts val="6429"/>
              </a:lnSpc>
            </a:pPr>
            <a:r>
              <a:rPr lang="en-US" sz="3200" dirty="0">
                <a:solidFill>
                  <a:schemeClr val="accent2">
                    <a:lumMod val="40000"/>
                    <a:lumOff val="60000"/>
                  </a:schemeClr>
                </a:solidFill>
                <a:latin typeface="Anonymous Pro Bold"/>
                <a:hlinkClick r:id="rId5">
                  <a:extLst>
                    <a:ext uri="{A12FA001-AC4F-418D-AE19-62706E023703}">
                      <ahyp:hlinkClr xmlns:ahyp="http://schemas.microsoft.com/office/drawing/2018/hyperlinkcolor" val="tx"/>
                    </a:ext>
                  </a:extLst>
                </a:hlinkClick>
              </a:rPr>
              <a:t>https://convert-html-to-doc.netlify.app</a:t>
            </a:r>
            <a:br>
              <a:rPr lang="en-US" sz="4592" dirty="0">
                <a:solidFill>
                  <a:srgbClr val="E9E9E9"/>
                </a:solidFill>
                <a:latin typeface="Anonymous Pro Bold"/>
              </a:rPr>
            </a:br>
            <a:endParaRPr lang="en-US" sz="4592" dirty="0">
              <a:solidFill>
                <a:srgbClr val="E9E9E9"/>
              </a:solidFill>
              <a:latin typeface="Anonymous Pro 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513295">
                <a:alpha val="100000"/>
              </a:srgbClr>
            </a:gs>
            <a:gs pos="33333">
              <a:srgbClr val="8157AB">
                <a:alpha val="100000"/>
              </a:srgbClr>
            </a:gs>
            <a:gs pos="66667">
              <a:srgbClr val="AF7FC2">
                <a:alpha val="100000"/>
              </a:srgbClr>
            </a:gs>
            <a:gs pos="100000">
              <a:srgbClr val="DCA8D8">
                <a:alpha val="100000"/>
              </a:srgbClr>
            </a:gs>
          </a:gsLst>
          <a:lin ang="2700000"/>
        </a:gradFill>
        <a:effectLst/>
      </p:bgPr>
    </p:bg>
    <p:spTree>
      <p:nvGrpSpPr>
        <p:cNvPr id="1" name=""/>
        <p:cNvGrpSpPr/>
        <p:nvPr/>
      </p:nvGrpSpPr>
      <p:grpSpPr>
        <a:xfrm>
          <a:off x="0" y="0"/>
          <a:ext cx="0" cy="0"/>
          <a:chOff x="0" y="0"/>
          <a:chExt cx="0" cy="0"/>
        </a:xfrm>
      </p:grpSpPr>
      <p:sp>
        <p:nvSpPr>
          <p:cNvPr id="2" name="Freeform 2"/>
          <p:cNvSpPr/>
          <p:nvPr/>
        </p:nvSpPr>
        <p:spPr>
          <a:xfrm>
            <a:off x="11018333" y="8718820"/>
            <a:ext cx="8431253" cy="2339673"/>
          </a:xfrm>
          <a:custGeom>
            <a:avLst/>
            <a:gdLst/>
            <a:ahLst/>
            <a:cxnLst/>
            <a:rect l="l" t="t" r="r" b="b"/>
            <a:pathLst>
              <a:path w="8431253" h="2339673">
                <a:moveTo>
                  <a:pt x="0" y="0"/>
                </a:moveTo>
                <a:lnTo>
                  <a:pt x="8431252" y="0"/>
                </a:lnTo>
                <a:lnTo>
                  <a:pt x="8431252" y="2339673"/>
                </a:lnTo>
                <a:lnTo>
                  <a:pt x="0" y="2339673"/>
                </a:lnTo>
                <a:lnTo>
                  <a:pt x="0" y="0"/>
                </a:lnTo>
                <a:close/>
              </a:path>
            </a:pathLst>
          </a:custGeom>
          <a:blipFill>
            <a:blip r:embed="rId2">
              <a:alphaModFix amt="54000"/>
            </a:blip>
            <a:stretch>
              <a:fillRect/>
            </a:stretch>
          </a:blipFill>
        </p:spPr>
      </p:sp>
      <p:sp>
        <p:nvSpPr>
          <p:cNvPr id="3" name="TextBox 3"/>
          <p:cNvSpPr txBox="1"/>
          <p:nvPr/>
        </p:nvSpPr>
        <p:spPr>
          <a:xfrm>
            <a:off x="2543056" y="4274503"/>
            <a:ext cx="13201888" cy="1566544"/>
          </a:xfrm>
          <a:prstGeom prst="rect">
            <a:avLst/>
          </a:prstGeom>
        </p:spPr>
        <p:txBody>
          <a:bodyPr lIns="0" tIns="0" rIns="0" bIns="0" rtlCol="0" anchor="t">
            <a:spAutoFit/>
          </a:bodyPr>
          <a:lstStyle/>
          <a:p>
            <a:pPr algn="ctr">
              <a:lnSpc>
                <a:spcPts val="12880"/>
              </a:lnSpc>
            </a:pPr>
            <a:r>
              <a:rPr lang="en-US" sz="9200">
                <a:solidFill>
                  <a:srgbClr val="E9E9E9"/>
                </a:solidFill>
                <a:latin typeface="Canva Sans Bold"/>
              </a:rPr>
              <a:t>APPROACH 1 : Using JS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513295">
                <a:alpha val="100000"/>
              </a:srgbClr>
            </a:gs>
            <a:gs pos="33333">
              <a:srgbClr val="8157AB">
                <a:alpha val="100000"/>
              </a:srgbClr>
            </a:gs>
            <a:gs pos="66667">
              <a:srgbClr val="AF7FC2">
                <a:alpha val="100000"/>
              </a:srgbClr>
            </a:gs>
            <a:gs pos="100000">
              <a:srgbClr val="DCA8D8">
                <a:alpha val="100000"/>
              </a:srgbClr>
            </a:gs>
          </a:gsLst>
          <a:lin ang="2700000"/>
        </a:gra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393107" y="2520315"/>
            <a:ext cx="6534348" cy="5246370"/>
            <a:chOff x="0" y="0"/>
            <a:chExt cx="7467600" cy="5995670"/>
          </a:xfrm>
        </p:grpSpPr>
        <p:sp>
          <p:nvSpPr>
            <p:cNvPr id="3" name="Freeform 3"/>
            <p:cNvSpPr/>
            <p:nvPr/>
          </p:nvSpPr>
          <p:spPr>
            <a:xfrm>
              <a:off x="0" y="0"/>
              <a:ext cx="7467600" cy="4513580"/>
            </a:xfrm>
            <a:custGeom>
              <a:avLst/>
              <a:gdLst/>
              <a:ahLst/>
              <a:cxnLst/>
              <a:rect l="l" t="t" r="r" b="b"/>
              <a:pathLst>
                <a:path w="7467600" h="4513580">
                  <a:moveTo>
                    <a:pt x="7127240" y="0"/>
                  </a:moveTo>
                  <a:lnTo>
                    <a:pt x="340360" y="0"/>
                  </a:lnTo>
                  <a:cubicBezTo>
                    <a:pt x="152400" y="0"/>
                    <a:pt x="0" y="152400"/>
                    <a:pt x="0" y="340360"/>
                  </a:cubicBezTo>
                  <a:lnTo>
                    <a:pt x="0" y="4513580"/>
                  </a:lnTo>
                  <a:lnTo>
                    <a:pt x="7467600" y="4513580"/>
                  </a:lnTo>
                  <a:lnTo>
                    <a:pt x="7467600" y="340360"/>
                  </a:lnTo>
                  <a:cubicBezTo>
                    <a:pt x="7467600" y="152400"/>
                    <a:pt x="7315200" y="0"/>
                    <a:pt x="7127240" y="0"/>
                  </a:cubicBezTo>
                  <a:close/>
                  <a:moveTo>
                    <a:pt x="7142480" y="4188460"/>
                  </a:moveTo>
                  <a:lnTo>
                    <a:pt x="314961" y="4188460"/>
                  </a:lnTo>
                  <a:lnTo>
                    <a:pt x="314961" y="353060"/>
                  </a:lnTo>
                  <a:lnTo>
                    <a:pt x="7142480" y="353060"/>
                  </a:lnTo>
                  <a:lnTo>
                    <a:pt x="7142480" y="4188460"/>
                  </a:lnTo>
                  <a:close/>
                </a:path>
              </a:pathLst>
            </a:custGeom>
            <a:solidFill>
              <a:srgbClr val="000000"/>
            </a:solidFill>
          </p:spPr>
        </p:sp>
        <p:sp>
          <p:nvSpPr>
            <p:cNvPr id="4" name="Freeform 4"/>
            <p:cNvSpPr/>
            <p:nvPr/>
          </p:nvSpPr>
          <p:spPr>
            <a:xfrm>
              <a:off x="0" y="4514850"/>
              <a:ext cx="7467600" cy="695960"/>
            </a:xfrm>
            <a:custGeom>
              <a:avLst/>
              <a:gdLst/>
              <a:ahLst/>
              <a:cxnLst/>
              <a:rect l="l" t="t" r="r" b="b"/>
              <a:pathLst>
                <a:path w="7467600" h="695960">
                  <a:moveTo>
                    <a:pt x="0" y="355600"/>
                  </a:moveTo>
                  <a:cubicBezTo>
                    <a:pt x="0" y="543560"/>
                    <a:pt x="152400" y="695960"/>
                    <a:pt x="340360" y="695960"/>
                  </a:cubicBezTo>
                  <a:lnTo>
                    <a:pt x="7127240" y="695960"/>
                  </a:lnTo>
                  <a:cubicBezTo>
                    <a:pt x="7315200" y="695960"/>
                    <a:pt x="7467600" y="543560"/>
                    <a:pt x="7467600" y="355600"/>
                  </a:cubicBezTo>
                  <a:lnTo>
                    <a:pt x="7467600" y="0"/>
                  </a:lnTo>
                  <a:lnTo>
                    <a:pt x="0" y="0"/>
                  </a:lnTo>
                  <a:lnTo>
                    <a:pt x="0" y="355600"/>
                  </a:lnTo>
                  <a:close/>
                </a:path>
              </a:pathLst>
            </a:custGeom>
            <a:solidFill>
              <a:srgbClr val="E9E9E9"/>
            </a:solidFill>
          </p:spPr>
        </p:sp>
        <p:sp>
          <p:nvSpPr>
            <p:cNvPr id="5" name="Freeform 5"/>
            <p:cNvSpPr/>
            <p:nvPr/>
          </p:nvSpPr>
          <p:spPr>
            <a:xfrm>
              <a:off x="2429510" y="5210810"/>
              <a:ext cx="2606040" cy="791210"/>
            </a:xfrm>
            <a:custGeom>
              <a:avLst/>
              <a:gdLst/>
              <a:ahLst/>
              <a:cxnLst/>
              <a:rect l="l" t="t" r="r" b="b"/>
              <a:pathLst>
                <a:path w="2606040" h="791210">
                  <a:moveTo>
                    <a:pt x="1258570" y="0"/>
                  </a:moveTo>
                  <a:lnTo>
                    <a:pt x="453390" y="0"/>
                  </a:lnTo>
                  <a:cubicBezTo>
                    <a:pt x="453390" y="0"/>
                    <a:pt x="429260" y="370840"/>
                    <a:pt x="403860" y="525780"/>
                  </a:cubicBezTo>
                  <a:cubicBezTo>
                    <a:pt x="359410" y="791210"/>
                    <a:pt x="87630" y="706120"/>
                    <a:pt x="10160" y="762000"/>
                  </a:cubicBezTo>
                  <a:cubicBezTo>
                    <a:pt x="0" y="769620"/>
                    <a:pt x="5080" y="786130"/>
                    <a:pt x="17780" y="786130"/>
                  </a:cubicBezTo>
                  <a:lnTo>
                    <a:pt x="2588260" y="786130"/>
                  </a:lnTo>
                  <a:cubicBezTo>
                    <a:pt x="2600960" y="786130"/>
                    <a:pt x="2606040" y="769620"/>
                    <a:pt x="2595880" y="762000"/>
                  </a:cubicBezTo>
                  <a:cubicBezTo>
                    <a:pt x="2518410" y="706120"/>
                    <a:pt x="2246630" y="791210"/>
                    <a:pt x="2202180" y="525780"/>
                  </a:cubicBezTo>
                  <a:cubicBezTo>
                    <a:pt x="2176780" y="370840"/>
                    <a:pt x="2152650" y="0"/>
                    <a:pt x="2152650" y="0"/>
                  </a:cubicBezTo>
                  <a:lnTo>
                    <a:pt x="1258570" y="0"/>
                  </a:lnTo>
                  <a:close/>
                </a:path>
              </a:pathLst>
            </a:custGeom>
            <a:solidFill>
              <a:srgbClr val="BBBBBB"/>
            </a:solidFill>
          </p:spPr>
        </p:sp>
        <p:sp>
          <p:nvSpPr>
            <p:cNvPr id="6" name="Freeform 6"/>
            <p:cNvSpPr/>
            <p:nvPr/>
          </p:nvSpPr>
          <p:spPr>
            <a:xfrm>
              <a:off x="314960" y="353060"/>
              <a:ext cx="6827520" cy="3835400"/>
            </a:xfrm>
            <a:custGeom>
              <a:avLst/>
              <a:gdLst/>
              <a:ahLst/>
              <a:cxnLst/>
              <a:rect l="l" t="t" r="r" b="b"/>
              <a:pathLst>
                <a:path w="6827520" h="3835400">
                  <a:moveTo>
                    <a:pt x="0" y="0"/>
                  </a:moveTo>
                  <a:lnTo>
                    <a:pt x="6827520" y="0"/>
                  </a:lnTo>
                  <a:lnTo>
                    <a:pt x="6827520" y="3835400"/>
                  </a:lnTo>
                  <a:lnTo>
                    <a:pt x="0" y="3835400"/>
                  </a:lnTo>
                  <a:close/>
                </a:path>
              </a:pathLst>
            </a:custGeom>
            <a:blipFill>
              <a:blip r:embed="rId2"/>
              <a:stretch>
                <a:fillRect t="-8999" b="-8999"/>
              </a:stretch>
            </a:blipFill>
          </p:spPr>
        </p:sp>
      </p:grpSp>
      <p:grpSp>
        <p:nvGrpSpPr>
          <p:cNvPr id="7" name="Group 7"/>
          <p:cNvGrpSpPr>
            <a:grpSpLocks noChangeAspect="1"/>
          </p:cNvGrpSpPr>
          <p:nvPr/>
        </p:nvGrpSpPr>
        <p:grpSpPr>
          <a:xfrm>
            <a:off x="10521315" y="2125376"/>
            <a:ext cx="6737985" cy="6737985"/>
            <a:chOff x="0" y="0"/>
            <a:chExt cx="6350000" cy="6350000"/>
          </a:xfrm>
        </p:grpSpPr>
        <p:sp>
          <p:nvSpPr>
            <p:cNvPr id="8" name="Freeform 8"/>
            <p:cNvSpPr/>
            <p:nvPr/>
          </p:nvSpPr>
          <p:spPr>
            <a:xfrm>
              <a:off x="124460" y="124460"/>
              <a:ext cx="6101080" cy="6101080"/>
            </a:xfrm>
            <a:custGeom>
              <a:avLst/>
              <a:gdLst/>
              <a:ahLst/>
              <a:cxnLst/>
              <a:rect l="l" t="t" r="r" b="b"/>
              <a:pathLst>
                <a:path w="6101080" h="6101080">
                  <a:moveTo>
                    <a:pt x="0" y="0"/>
                  </a:moveTo>
                  <a:lnTo>
                    <a:pt x="6101080" y="0"/>
                  </a:lnTo>
                  <a:lnTo>
                    <a:pt x="6101080" y="6101080"/>
                  </a:lnTo>
                  <a:lnTo>
                    <a:pt x="0" y="6101080"/>
                  </a:lnTo>
                  <a:close/>
                </a:path>
              </a:pathLst>
            </a:custGeom>
            <a:blipFill>
              <a:blip r:embed="rId3"/>
              <a:stretch>
                <a:fillRect l="-11049" r="-11049"/>
              </a:stretch>
            </a:blipFill>
          </p:spPr>
        </p:sp>
        <p:sp>
          <p:nvSpPr>
            <p:cNvPr id="9" name="Freeform 9"/>
            <p:cNvSpPr/>
            <p:nvPr/>
          </p:nvSpPr>
          <p:spPr>
            <a:xfrm>
              <a:off x="0" y="0"/>
              <a:ext cx="6350000" cy="6350000"/>
            </a:xfrm>
            <a:custGeom>
              <a:avLst/>
              <a:gdLst/>
              <a:ahLst/>
              <a:cxnLst/>
              <a:rect l="l" t="t" r="r" b="b"/>
              <a:pathLst>
                <a:path w="6350000" h="6350000">
                  <a:moveTo>
                    <a:pt x="6350000" y="6350000"/>
                  </a:moveTo>
                  <a:lnTo>
                    <a:pt x="0" y="6350000"/>
                  </a:lnTo>
                  <a:lnTo>
                    <a:pt x="0" y="0"/>
                  </a:lnTo>
                  <a:lnTo>
                    <a:pt x="6350000" y="0"/>
                  </a:lnTo>
                  <a:lnTo>
                    <a:pt x="6350000" y="6350000"/>
                  </a:lnTo>
                  <a:close/>
                  <a:moveTo>
                    <a:pt x="248920" y="6101080"/>
                  </a:moveTo>
                  <a:lnTo>
                    <a:pt x="6099810" y="6101080"/>
                  </a:lnTo>
                  <a:lnTo>
                    <a:pt x="6099810" y="248920"/>
                  </a:lnTo>
                  <a:lnTo>
                    <a:pt x="248920" y="248920"/>
                  </a:lnTo>
                  <a:lnTo>
                    <a:pt x="248920" y="6101080"/>
                  </a:lnTo>
                  <a:close/>
                </a:path>
              </a:pathLst>
            </a:custGeom>
            <a:solidFill>
              <a:srgbClr val="BBBBBB"/>
            </a:solidFill>
          </p:spPr>
        </p:sp>
      </p:grpSp>
      <p:sp>
        <p:nvSpPr>
          <p:cNvPr id="10" name="Freeform 10"/>
          <p:cNvSpPr/>
          <p:nvPr/>
        </p:nvSpPr>
        <p:spPr>
          <a:xfrm>
            <a:off x="1940040" y="8084692"/>
            <a:ext cx="5440481" cy="1557338"/>
          </a:xfrm>
          <a:custGeom>
            <a:avLst/>
            <a:gdLst/>
            <a:ahLst/>
            <a:cxnLst/>
            <a:rect l="l" t="t" r="r" b="b"/>
            <a:pathLst>
              <a:path w="5440481" h="1557338">
                <a:moveTo>
                  <a:pt x="0" y="0"/>
                </a:moveTo>
                <a:lnTo>
                  <a:pt x="5440481" y="0"/>
                </a:lnTo>
                <a:lnTo>
                  <a:pt x="5440481" y="1557338"/>
                </a:lnTo>
                <a:lnTo>
                  <a:pt x="0" y="155733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TextBox 11"/>
          <p:cNvSpPr txBox="1"/>
          <p:nvPr/>
        </p:nvSpPr>
        <p:spPr>
          <a:xfrm>
            <a:off x="6295345" y="923925"/>
            <a:ext cx="5046822" cy="896620"/>
          </a:xfrm>
          <a:prstGeom prst="rect">
            <a:avLst/>
          </a:prstGeom>
        </p:spPr>
        <p:txBody>
          <a:bodyPr lIns="0" tIns="0" rIns="0" bIns="0" rtlCol="0" anchor="t">
            <a:spAutoFit/>
          </a:bodyPr>
          <a:lstStyle/>
          <a:p>
            <a:pPr algn="ctr">
              <a:lnSpc>
                <a:spcPts val="7279"/>
              </a:lnSpc>
            </a:pPr>
            <a:r>
              <a:rPr lang="en-US" sz="5199" u="sng">
                <a:solidFill>
                  <a:srgbClr val="E2EDF1"/>
                </a:solidFill>
                <a:latin typeface="Anonymous Pro Bold"/>
              </a:rPr>
              <a:t>SAMPLE RESULTS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266</Words>
  <Application>Microsoft Office PowerPoint</Application>
  <PresentationFormat>Custom</PresentationFormat>
  <Paragraphs>42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Anonymous Pro</vt:lpstr>
      <vt:lpstr>Anonymous Pro Bold</vt:lpstr>
      <vt:lpstr>Canva Sans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405 found</dc:title>
  <cp:lastModifiedBy>Vishwajeet Yadav</cp:lastModifiedBy>
  <cp:revision>2</cp:revision>
  <dcterms:created xsi:type="dcterms:W3CDTF">2006-08-16T00:00:00Z</dcterms:created>
  <dcterms:modified xsi:type="dcterms:W3CDTF">2023-10-16T01:02:17Z</dcterms:modified>
  <dc:identifier>DAFxW9L-mHY</dc:identifier>
</cp:coreProperties>
</file>