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92" r:id="rId4"/>
    <p:sldId id="293" r:id="rId5"/>
    <p:sldId id="291" r:id="rId6"/>
    <p:sldId id="290" r:id="rId7"/>
    <p:sldId id="304" r:id="rId8"/>
    <p:sldId id="309" r:id="rId9"/>
    <p:sldId id="308" r:id="rId10"/>
    <p:sldId id="307" r:id="rId11"/>
    <p:sldId id="310" r:id="rId12"/>
    <p:sldId id="311" r:id="rId13"/>
    <p:sldId id="306" r:id="rId14"/>
    <p:sldId id="305" r:id="rId15"/>
    <p:sldId id="287" r:id="rId16"/>
    <p:sldId id="312" r:id="rId17"/>
    <p:sldId id="296" r:id="rId18"/>
    <p:sldId id="283" r:id="rId19"/>
    <p:sldId id="301" r:id="rId20"/>
    <p:sldId id="286" r:id="rId21"/>
    <p:sldId id="303" r:id="rId22"/>
    <p:sldId id="31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94660"/>
  </p:normalViewPr>
  <p:slideViewPr>
    <p:cSldViewPr>
      <p:cViewPr varScale="1">
        <p:scale>
          <a:sx n="62" d="100"/>
          <a:sy n="62" d="100"/>
        </p:scale>
        <p:origin x="140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3F148-05C8-48A2-A5DC-552A40A2CD8F}" type="datetimeFigureOut">
              <a:rPr lang="en-US" smtClean="0"/>
              <a:pPr/>
              <a:t>7/19/2022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E1729-28EE-4128-86FC-92E136F3F83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11</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1566763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12</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75881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13</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47638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14</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553716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15</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16</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1729132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17</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18</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19</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291608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21</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422330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3</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22</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6194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4</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5</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6</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7</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208874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8</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116460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9</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417588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10</a:t>
            </a:fld>
            <a:endParaRPr lang="en-US" dirty="0"/>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dirty="0"/>
          </a:p>
        </p:txBody>
      </p:sp>
    </p:spTree>
    <p:extLst>
      <p:ext uri="{BB962C8B-B14F-4D97-AF65-F5344CB8AC3E}">
        <p14:creationId xmlns:p14="http://schemas.microsoft.com/office/powerpoint/2010/main" val="34862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20E3CB-1344-47B3-9F8C-709BC40884EF}" type="datetime1">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62E88-2208-4C89-8EF7-816A861B43F3}" type="datetime1">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D9AC8-9E2B-4227-A9A9-F487B49D1ED8}" type="datetime1">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D4FC6-3EFE-49A9-845C-FF80D2CCE418}" type="datetime1">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B40637-C57E-4D00-9E5D-7F40BC707ED9}" type="datetime1">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4790E0-BCE0-463E-869D-3598482184A1}" type="datetime1">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17FE56-2A70-4860-996A-F6D8B036F5B7}" type="datetime1">
              <a:rPr lang="en-US" smtClean="0"/>
              <a:pPr/>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3C28FD-D5AD-4077-9842-DE25FD500561}" type="datetime1">
              <a:rPr lang="en-US" smtClean="0"/>
              <a:pPr/>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3D8CA-4B31-4D93-8E6E-81A140DF1B55}" type="datetime1">
              <a:rPr lang="en-US" smtClean="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5F3F1-72FC-45D7-AA54-B269138785CB}" type="datetime1">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22AB3-C346-4B3B-A52B-E52A5DE2538E}" type="datetime1">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D7E50-D242-4554-BA09-4063127E46C9}" type="datetime1">
              <a:rPr lang="en-US" smtClean="0"/>
              <a:pPr/>
              <a:t>7/19/2022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55820-C221-4D56-8E60-9700C03B654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hyperlink" Target="https://futurereadytalent.in/" TargetMode="External"/><Relationship Id="rId1" Type="http://schemas.openxmlformats.org/officeDocument/2006/relationships/slideLayout" Target="../slideLayouts/slideLayout1.xml"/><Relationship Id="rId4" Type="http://schemas.openxmlformats.org/officeDocument/2006/relationships/hyperlink" Target="https://reactjs.org/docs/getting-started.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elightful-cliff-0e7ed1510.1.azurestaticapps.ne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143000" y="580518"/>
            <a:ext cx="6934200" cy="1077218"/>
          </a:xfrm>
          <a:prstGeom prst="rect">
            <a:avLst/>
          </a:prstGeom>
          <a:noFill/>
        </p:spPr>
        <p:txBody>
          <a:bodyPr wrap="square" rtlCol="0">
            <a:spAutoFit/>
          </a:bodyPr>
          <a:lstStyle/>
          <a:p>
            <a:pPr algn="ctr"/>
            <a:r>
              <a:rPr lang="en-US" sz="3200" b="1" dirty="0">
                <a:solidFill>
                  <a:srgbClr val="7030A0"/>
                </a:solidFill>
              </a:rPr>
              <a:t>AICTE Microsoft Industry Project</a:t>
            </a:r>
          </a:p>
          <a:p>
            <a:pPr algn="ctr"/>
            <a:r>
              <a:rPr lang="en-US" sz="3200" b="1" dirty="0">
                <a:solidFill>
                  <a:srgbClr val="7030A0"/>
                </a:solidFill>
              </a:rPr>
              <a:t>“Hospital Management System” </a:t>
            </a:r>
          </a:p>
        </p:txBody>
      </p:sp>
      <p:sp>
        <p:nvSpPr>
          <p:cNvPr id="5" name="TextBox 4"/>
          <p:cNvSpPr txBox="1"/>
          <p:nvPr/>
        </p:nvSpPr>
        <p:spPr>
          <a:xfrm>
            <a:off x="1143000" y="1950660"/>
            <a:ext cx="6934200" cy="4385816"/>
          </a:xfrm>
          <a:prstGeom prst="rect">
            <a:avLst/>
          </a:prstGeom>
          <a:noFill/>
        </p:spPr>
        <p:txBody>
          <a:bodyPr wrap="square" rtlCol="0">
            <a:spAutoFit/>
          </a:bodyPr>
          <a:lstStyle/>
          <a:p>
            <a:pPr algn="ctr"/>
            <a:r>
              <a:rPr lang="en-US" sz="2800" b="1" dirty="0">
                <a:solidFill>
                  <a:schemeClr val="accent1"/>
                </a:solidFill>
              </a:rPr>
              <a:t>By</a:t>
            </a:r>
          </a:p>
          <a:p>
            <a:pPr algn="ctr"/>
            <a:endParaRPr lang="en-US" sz="1100" b="1" dirty="0">
              <a:solidFill>
                <a:srgbClr val="00B050"/>
              </a:solidFill>
            </a:endParaRPr>
          </a:p>
          <a:p>
            <a:pPr algn="ctr"/>
            <a:r>
              <a:rPr lang="en-US" sz="2800" b="1" dirty="0">
                <a:solidFill>
                  <a:srgbClr val="00B050"/>
                </a:solidFill>
              </a:rPr>
              <a:t>Vishwanath             :   2GI18CS188</a:t>
            </a:r>
          </a:p>
          <a:p>
            <a:pPr algn="ctr"/>
            <a:endParaRPr lang="en-US" sz="2800" b="1" dirty="0">
              <a:solidFill>
                <a:srgbClr val="00B050"/>
              </a:solidFill>
            </a:endParaRPr>
          </a:p>
          <a:p>
            <a:pPr algn="ctr"/>
            <a:r>
              <a:rPr lang="en-US" sz="2800" b="1" dirty="0">
                <a:solidFill>
                  <a:srgbClr val="7030A0"/>
                </a:solidFill>
              </a:rPr>
              <a:t>Under the Guidance of</a:t>
            </a:r>
          </a:p>
          <a:p>
            <a:pPr algn="ctr"/>
            <a:r>
              <a:rPr lang="en-US" sz="2800" b="1" dirty="0">
                <a:solidFill>
                  <a:srgbClr val="7030A0"/>
                </a:solidFill>
              </a:rPr>
              <a:t>Prof.  </a:t>
            </a:r>
            <a:r>
              <a:rPr lang="en-US" sz="2800" b="1" dirty="0">
                <a:solidFill>
                  <a:srgbClr val="FF0000"/>
                </a:solidFill>
              </a:rPr>
              <a:t>Sudha Ayatti</a:t>
            </a:r>
          </a:p>
          <a:p>
            <a:pPr algn="ctr"/>
            <a:endParaRPr lang="en-US" sz="2800" b="1" dirty="0">
              <a:solidFill>
                <a:schemeClr val="accent1"/>
              </a:solidFill>
            </a:endParaRPr>
          </a:p>
          <a:p>
            <a:pPr algn="ctr"/>
            <a:endParaRPr lang="en-US" sz="2800" b="1" dirty="0">
              <a:solidFill>
                <a:schemeClr val="accent1"/>
              </a:solidFill>
            </a:endParaRPr>
          </a:p>
          <a:p>
            <a:pPr algn="ctr"/>
            <a:r>
              <a:rPr lang="en-US" sz="2400" b="1" dirty="0">
                <a:solidFill>
                  <a:srgbClr val="FF0000"/>
                </a:solidFill>
              </a:rPr>
              <a:t>Department of Computer Science and Engineering</a:t>
            </a:r>
          </a:p>
          <a:p>
            <a:pPr algn="ctr"/>
            <a:r>
              <a:rPr lang="en-US" sz="2400" b="1" dirty="0">
                <a:solidFill>
                  <a:srgbClr val="FF0000"/>
                </a:solidFill>
              </a:rPr>
              <a:t>KLS, GIT, Belgaum</a:t>
            </a:r>
          </a:p>
          <a:p>
            <a:pPr algn="ctr"/>
            <a:r>
              <a:rPr lang="en-US" sz="2400" b="1" dirty="0">
                <a:solidFill>
                  <a:srgbClr val="FF0000"/>
                </a:solidFill>
              </a:rPr>
              <a:t>Academic Year – 2021-22</a:t>
            </a:r>
          </a:p>
        </p:txBody>
      </p:sp>
      <p:sp>
        <p:nvSpPr>
          <p:cNvPr id="8" name="Slide Number Placeholder 7"/>
          <p:cNvSpPr>
            <a:spLocks noGrp="1"/>
          </p:cNvSpPr>
          <p:nvPr>
            <p:ph type="sldNum" sz="quarter" idx="12"/>
          </p:nvPr>
        </p:nvSpPr>
        <p:spPr/>
        <p:txBody>
          <a:bodyPr/>
          <a:lstStyle/>
          <a:p>
            <a:fld id="{A98C39E0-FF9B-46A4-8411-929647AC27A7}" type="slidenum">
              <a:rPr lang="en-US" smtClean="0"/>
              <a:pPr/>
              <a:t>1</a:t>
            </a:fld>
            <a:endParaRPr lang="en-US" dirty="0"/>
          </a:p>
        </p:txBody>
      </p:sp>
      <p:sp>
        <p:nvSpPr>
          <p:cNvPr id="6" name="Date Placeholder 5"/>
          <p:cNvSpPr>
            <a:spLocks noGrp="1"/>
          </p:cNvSpPr>
          <p:nvPr>
            <p:ph type="dt" sz="half" idx="10"/>
          </p:nvPr>
        </p:nvSpPr>
        <p:spPr/>
        <p:txBody>
          <a:bodyPr/>
          <a:lstStyle/>
          <a:p>
            <a:fld id="{D81B5E28-C62F-431E-8156-940C833A7DE9}" type="datetime1">
              <a:rPr lang="en-US" smtClean="0"/>
              <a:pPr/>
              <a:t>7/19/2022</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10</a:t>
            </a:fld>
            <a:endParaRPr lang="en-US" dirty="0"/>
          </a:p>
        </p:txBody>
      </p:sp>
      <p:pic>
        <p:nvPicPr>
          <p:cNvPr id="6" name="Picture 5">
            <a:extLst>
              <a:ext uri="{FF2B5EF4-FFF2-40B4-BE49-F238E27FC236}">
                <a16:creationId xmlns:a16="http://schemas.microsoft.com/office/drawing/2014/main" id="{CBE8BD99-AF69-4D7D-BE12-566D64AAF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74" y="1061233"/>
            <a:ext cx="8481651" cy="4349280"/>
          </a:xfrm>
          <a:prstGeom prst="rect">
            <a:avLst/>
          </a:prstGeom>
        </p:spPr>
      </p:pic>
    </p:spTree>
    <p:extLst>
      <p:ext uri="{BB962C8B-B14F-4D97-AF65-F5344CB8AC3E}">
        <p14:creationId xmlns:p14="http://schemas.microsoft.com/office/powerpoint/2010/main" val="9839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11</a:t>
            </a:fld>
            <a:endParaRPr lang="en-US" dirty="0"/>
          </a:p>
        </p:txBody>
      </p:sp>
      <p:pic>
        <p:nvPicPr>
          <p:cNvPr id="3" name="Picture 2">
            <a:extLst>
              <a:ext uri="{FF2B5EF4-FFF2-40B4-BE49-F238E27FC236}">
                <a16:creationId xmlns:a16="http://schemas.microsoft.com/office/drawing/2014/main" id="{6A8E0D3B-59CE-46E7-8F0A-7DC995E87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4" y="1078486"/>
            <a:ext cx="8260436" cy="4255514"/>
          </a:xfrm>
          <a:prstGeom prst="rect">
            <a:avLst/>
          </a:prstGeom>
        </p:spPr>
      </p:pic>
    </p:spTree>
    <p:extLst>
      <p:ext uri="{BB962C8B-B14F-4D97-AF65-F5344CB8AC3E}">
        <p14:creationId xmlns:p14="http://schemas.microsoft.com/office/powerpoint/2010/main" val="302468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12</a:t>
            </a:fld>
            <a:endParaRPr lang="en-US" dirty="0"/>
          </a:p>
        </p:txBody>
      </p:sp>
      <p:pic>
        <p:nvPicPr>
          <p:cNvPr id="4" name="Picture 3">
            <a:extLst>
              <a:ext uri="{FF2B5EF4-FFF2-40B4-BE49-F238E27FC236}">
                <a16:creationId xmlns:a16="http://schemas.microsoft.com/office/drawing/2014/main" id="{28630FD9-D408-4E9A-94F7-3E736306C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3" y="1171092"/>
            <a:ext cx="8458194" cy="4383578"/>
          </a:xfrm>
          <a:prstGeom prst="rect">
            <a:avLst/>
          </a:prstGeom>
        </p:spPr>
      </p:pic>
    </p:spTree>
    <p:extLst>
      <p:ext uri="{BB962C8B-B14F-4D97-AF65-F5344CB8AC3E}">
        <p14:creationId xmlns:p14="http://schemas.microsoft.com/office/powerpoint/2010/main" val="125318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13</a:t>
            </a:fld>
            <a:endParaRPr lang="en-US" dirty="0"/>
          </a:p>
        </p:txBody>
      </p:sp>
      <p:pic>
        <p:nvPicPr>
          <p:cNvPr id="4" name="Picture 3">
            <a:extLst>
              <a:ext uri="{FF2B5EF4-FFF2-40B4-BE49-F238E27FC236}">
                <a16:creationId xmlns:a16="http://schemas.microsoft.com/office/drawing/2014/main" id="{BE882A3F-7330-41DA-BF30-32EE2EED6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11" y="1308088"/>
            <a:ext cx="8305978" cy="4097353"/>
          </a:xfrm>
          <a:prstGeom prst="rect">
            <a:avLst/>
          </a:prstGeom>
        </p:spPr>
      </p:pic>
    </p:spTree>
    <p:extLst>
      <p:ext uri="{BB962C8B-B14F-4D97-AF65-F5344CB8AC3E}">
        <p14:creationId xmlns:p14="http://schemas.microsoft.com/office/powerpoint/2010/main" val="410535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14</a:t>
            </a:fld>
            <a:endParaRPr lang="en-US" dirty="0"/>
          </a:p>
        </p:txBody>
      </p:sp>
      <p:pic>
        <p:nvPicPr>
          <p:cNvPr id="4" name="Picture 3">
            <a:extLst>
              <a:ext uri="{FF2B5EF4-FFF2-40B4-BE49-F238E27FC236}">
                <a16:creationId xmlns:a16="http://schemas.microsoft.com/office/drawing/2014/main" id="{15465E50-3A82-422D-A7F0-EC93AF3DB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27" y="1228716"/>
            <a:ext cx="8271145" cy="4193793"/>
          </a:xfrm>
          <a:prstGeom prst="rect">
            <a:avLst/>
          </a:prstGeom>
        </p:spPr>
      </p:pic>
    </p:spTree>
    <p:extLst>
      <p:ext uri="{BB962C8B-B14F-4D97-AF65-F5344CB8AC3E}">
        <p14:creationId xmlns:p14="http://schemas.microsoft.com/office/powerpoint/2010/main" val="6972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80646" y="1447800"/>
            <a:ext cx="8206154" cy="4551364"/>
          </a:xfrm>
        </p:spPr>
        <p:txBody>
          <a:bodyPr>
            <a:noAutofit/>
          </a:bodyPr>
          <a:lstStyle/>
          <a:p>
            <a:pPr algn="l"/>
            <a:r>
              <a:rPr lang="en-US" sz="2000" b="1" dirty="0">
                <a:solidFill>
                  <a:srgbClr val="C00000"/>
                </a:solidFill>
              </a:rPr>
              <a:t>Programming Language (Front-End)</a:t>
            </a:r>
            <a:r>
              <a:rPr lang="en-US" sz="2000" b="1" dirty="0">
                <a:solidFill>
                  <a:srgbClr val="7030A0"/>
                </a:solidFill>
              </a:rPr>
              <a:t>: React</a:t>
            </a: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r>
              <a:rPr lang="en-US" sz="2000" b="1" dirty="0">
                <a:solidFill>
                  <a:srgbClr val="C00000"/>
                </a:solidFill>
              </a:rPr>
              <a:t>Programming Language (Back-End)</a:t>
            </a:r>
            <a:r>
              <a:rPr lang="en-US" sz="2000" b="1" dirty="0">
                <a:solidFill>
                  <a:srgbClr val="7030A0"/>
                </a:solidFill>
              </a:rPr>
              <a:t>: Spring-Boot</a:t>
            </a:r>
            <a:br>
              <a:rPr lang="en-US" sz="2000" b="1" dirty="0">
                <a:solidFill>
                  <a:srgbClr val="7030A0"/>
                </a:solidFill>
              </a:rPr>
            </a:br>
            <a:br>
              <a:rPr lang="en-US" sz="2000" b="1" dirty="0">
                <a:solidFill>
                  <a:srgbClr val="7030A0"/>
                </a:solidFill>
              </a:rPr>
            </a:b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80646" y="425724"/>
            <a:ext cx="8458200" cy="1569660"/>
          </a:xfrm>
          <a:prstGeom prst="rect">
            <a:avLst/>
          </a:prstGeom>
          <a:noFill/>
        </p:spPr>
        <p:txBody>
          <a:bodyPr wrap="square" rtlCol="0">
            <a:spAutoFit/>
          </a:bodyPr>
          <a:lstStyle/>
          <a:p>
            <a:r>
              <a:rPr lang="en-US" sz="3200" b="1" dirty="0">
                <a:solidFill>
                  <a:srgbClr val="7030A0"/>
                </a:solidFill>
              </a:rPr>
              <a:t>Software Platforms and Development Tools Identified</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16"/>
          <p:cNvSpPr>
            <a:spLocks noGrp="1"/>
          </p:cNvSpPr>
          <p:nvPr>
            <p:ph type="dt" sz="half" idx="10"/>
          </p:nvPr>
        </p:nvSpPr>
        <p:spPr/>
        <p:txBody>
          <a:bodyPr/>
          <a:lstStyle/>
          <a:p>
            <a:fld id="{7E718080-3434-46FD-B9D9-BA9A05876DC4}" type="datetime1">
              <a:rPr lang="en-US" smtClean="0"/>
              <a:pPr/>
              <a:t>7/19/2022</a:t>
            </a:fld>
            <a:endParaRPr lang="en-US" dirty="0"/>
          </a:p>
        </p:txBody>
      </p:sp>
      <p:sp>
        <p:nvSpPr>
          <p:cNvPr id="18" name="Slide Number Placeholder 17"/>
          <p:cNvSpPr>
            <a:spLocks noGrp="1"/>
          </p:cNvSpPr>
          <p:nvPr>
            <p:ph type="sldNum" sz="quarter" idx="12"/>
          </p:nvPr>
        </p:nvSpPr>
        <p:spPr/>
        <p:txBody>
          <a:bodyPr/>
          <a:lstStyle/>
          <a:p>
            <a:fld id="{6F455820-C221-4D56-8E60-9700C03B6541}" type="slidenum">
              <a:rPr lang="en-US" smtClean="0"/>
              <a:pPr/>
              <a:t>15</a:t>
            </a:fld>
            <a:endParaRPr lang="en-US" dirty="0"/>
          </a:p>
        </p:txBody>
      </p:sp>
      <p:pic>
        <p:nvPicPr>
          <p:cNvPr id="3" name="Picture 2">
            <a:extLst>
              <a:ext uri="{FF2B5EF4-FFF2-40B4-BE49-F238E27FC236}">
                <a16:creationId xmlns:a16="http://schemas.microsoft.com/office/drawing/2014/main" id="{F7AB4D39-7C6D-44B1-BDB0-7BFD39F1DA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608" y="1544673"/>
            <a:ext cx="2272910" cy="1295669"/>
          </a:xfrm>
          <a:prstGeom prst="rect">
            <a:avLst/>
          </a:prstGeom>
        </p:spPr>
      </p:pic>
      <p:pic>
        <p:nvPicPr>
          <p:cNvPr id="5" name="Picture 4">
            <a:extLst>
              <a:ext uri="{FF2B5EF4-FFF2-40B4-BE49-F238E27FC236}">
                <a16:creationId xmlns:a16="http://schemas.microsoft.com/office/drawing/2014/main" id="{E5F8F208-0672-443D-B0DE-E87107CA8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608" y="3337765"/>
            <a:ext cx="2398800" cy="1847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80646" y="1447800"/>
            <a:ext cx="8206154" cy="4984476"/>
          </a:xfrm>
        </p:spPr>
        <p:txBody>
          <a:bodyPr>
            <a:noAutofit/>
          </a:bodyPr>
          <a:lstStyle/>
          <a:p>
            <a:pPr algn="l"/>
            <a:br>
              <a:rPr lang="en-US" sz="2000" b="1" dirty="0">
                <a:solidFill>
                  <a:srgbClr val="7030A0"/>
                </a:solidFill>
              </a:rPr>
            </a:br>
            <a:r>
              <a:rPr lang="en-US" sz="2000" b="1" dirty="0">
                <a:solidFill>
                  <a:srgbClr val="C00000"/>
                </a:solidFill>
              </a:rPr>
              <a:t>Platform</a:t>
            </a:r>
            <a:r>
              <a:rPr lang="en-US" sz="2000" b="1" dirty="0">
                <a:solidFill>
                  <a:srgbClr val="7030A0"/>
                </a:solidFill>
              </a:rPr>
              <a:t>: Microsoft Azure</a:t>
            </a:r>
            <a:br>
              <a:rPr lang="en-US" sz="2000" b="1" dirty="0">
                <a:solidFill>
                  <a:srgbClr val="7030A0"/>
                </a:solidFill>
              </a:rPr>
            </a:br>
            <a:br>
              <a:rPr lang="en-US" sz="2000" b="1" dirty="0">
                <a:solidFill>
                  <a:srgbClr val="7030A0"/>
                </a:solidFill>
              </a:rPr>
            </a:br>
            <a:br>
              <a:rPr lang="en-US" sz="2000" b="1" dirty="0">
                <a:solidFill>
                  <a:srgbClr val="C00000"/>
                </a:solidFill>
              </a:rPr>
            </a:br>
            <a:br>
              <a:rPr lang="en-US" sz="2000" b="1" dirty="0">
                <a:solidFill>
                  <a:srgbClr val="C00000"/>
                </a:solidFill>
              </a:rPr>
            </a:br>
            <a:br>
              <a:rPr lang="en-US" sz="2000" b="1" dirty="0">
                <a:solidFill>
                  <a:srgbClr val="C00000"/>
                </a:solidFill>
              </a:rPr>
            </a:br>
            <a:br>
              <a:rPr lang="en-US" sz="2000" b="1" dirty="0">
                <a:solidFill>
                  <a:srgbClr val="C00000"/>
                </a:solidFill>
              </a:rPr>
            </a:br>
            <a:r>
              <a:rPr lang="en-US" sz="2000" b="1" dirty="0">
                <a:solidFill>
                  <a:srgbClr val="C00000"/>
                </a:solidFill>
              </a:rPr>
              <a:t>Operating System : </a:t>
            </a:r>
            <a:r>
              <a:rPr lang="en-US" sz="2000" b="1" dirty="0">
                <a:solidFill>
                  <a:srgbClr val="00B0F0"/>
                </a:solidFill>
              </a:rPr>
              <a:t>Windows/Linux/MacOS</a:t>
            </a:r>
            <a:br>
              <a:rPr lang="en-US" sz="2000" b="1" dirty="0">
                <a:solidFill>
                  <a:srgbClr val="00B0F0"/>
                </a:solidFill>
              </a:rPr>
            </a:br>
            <a:br>
              <a:rPr lang="en-US" sz="2000" b="1" dirty="0">
                <a:solidFill>
                  <a:srgbClr val="00B0F0"/>
                </a:solidFill>
              </a:rPr>
            </a:br>
            <a:br>
              <a:rPr lang="en-US" sz="2000" b="1" dirty="0">
                <a:solidFill>
                  <a:srgbClr val="00B0F0"/>
                </a:solidFill>
              </a:rPr>
            </a:br>
            <a:br>
              <a:rPr lang="en-US" sz="2000" b="1" dirty="0">
                <a:solidFill>
                  <a:srgbClr val="00B0F0"/>
                </a:solidFill>
              </a:rPr>
            </a:br>
            <a:br>
              <a:rPr lang="en-US" sz="2000" b="1" dirty="0">
                <a:solidFill>
                  <a:srgbClr val="00B0F0"/>
                </a:solidFill>
              </a:rPr>
            </a:br>
            <a:br>
              <a:rPr lang="en-US" sz="2000" b="1" dirty="0">
                <a:solidFill>
                  <a:srgbClr val="C00000"/>
                </a:solidFill>
              </a:rPr>
            </a:br>
            <a:r>
              <a:rPr lang="en-US" sz="2000" b="1" dirty="0">
                <a:solidFill>
                  <a:srgbClr val="C00000"/>
                </a:solidFill>
              </a:rPr>
              <a:t>Development IDE :  </a:t>
            </a:r>
            <a:r>
              <a:rPr lang="en-US" sz="2000" b="1" dirty="0">
                <a:solidFill>
                  <a:srgbClr val="7030A0"/>
                </a:solidFill>
              </a:rPr>
              <a:t>VS Code</a:t>
            </a:r>
            <a:br>
              <a:rPr lang="en-US" sz="2000" b="1" dirty="0">
                <a:solidFill>
                  <a:srgbClr val="7030A0"/>
                </a:solidFill>
              </a:rPr>
            </a:b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80646" y="425724"/>
            <a:ext cx="8458200" cy="1569660"/>
          </a:xfrm>
          <a:prstGeom prst="rect">
            <a:avLst/>
          </a:prstGeom>
          <a:noFill/>
        </p:spPr>
        <p:txBody>
          <a:bodyPr wrap="square" rtlCol="0">
            <a:spAutoFit/>
          </a:bodyPr>
          <a:lstStyle/>
          <a:p>
            <a:r>
              <a:rPr lang="en-US" sz="3200" b="1" dirty="0">
                <a:solidFill>
                  <a:srgbClr val="7030A0"/>
                </a:solidFill>
              </a:rPr>
              <a:t>Software Platforms and Development Tools Identified</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16"/>
          <p:cNvSpPr>
            <a:spLocks noGrp="1"/>
          </p:cNvSpPr>
          <p:nvPr>
            <p:ph type="dt" sz="half" idx="10"/>
          </p:nvPr>
        </p:nvSpPr>
        <p:spPr/>
        <p:txBody>
          <a:bodyPr/>
          <a:lstStyle/>
          <a:p>
            <a:fld id="{7E718080-3434-46FD-B9D9-BA9A05876DC4}" type="datetime1">
              <a:rPr lang="en-US" smtClean="0"/>
              <a:pPr/>
              <a:t>7/19/2022</a:t>
            </a:fld>
            <a:endParaRPr lang="en-US" dirty="0"/>
          </a:p>
        </p:txBody>
      </p:sp>
      <p:sp>
        <p:nvSpPr>
          <p:cNvPr id="18" name="Slide Number Placeholder 17"/>
          <p:cNvSpPr>
            <a:spLocks noGrp="1"/>
          </p:cNvSpPr>
          <p:nvPr>
            <p:ph type="sldNum" sz="quarter" idx="12"/>
          </p:nvPr>
        </p:nvSpPr>
        <p:spPr/>
        <p:txBody>
          <a:bodyPr/>
          <a:lstStyle/>
          <a:p>
            <a:fld id="{6F455820-C221-4D56-8E60-9700C03B6541}" type="slidenum">
              <a:rPr lang="en-US" smtClean="0"/>
              <a:pPr/>
              <a:t>16</a:t>
            </a:fld>
            <a:endParaRPr lang="en-US" dirty="0"/>
          </a:p>
        </p:txBody>
      </p:sp>
      <p:pic>
        <p:nvPicPr>
          <p:cNvPr id="4" name="Picture 3">
            <a:extLst>
              <a:ext uri="{FF2B5EF4-FFF2-40B4-BE49-F238E27FC236}">
                <a16:creationId xmlns:a16="http://schemas.microsoft.com/office/drawing/2014/main" id="{7DE36EA6-5F9A-4BFC-A657-88BE22C641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16" y="1385901"/>
            <a:ext cx="2603985" cy="1631559"/>
          </a:xfrm>
          <a:prstGeom prst="rect">
            <a:avLst/>
          </a:prstGeom>
        </p:spPr>
      </p:pic>
      <p:pic>
        <p:nvPicPr>
          <p:cNvPr id="7" name="Picture 6">
            <a:extLst>
              <a:ext uri="{FF2B5EF4-FFF2-40B4-BE49-F238E27FC236}">
                <a16:creationId xmlns:a16="http://schemas.microsoft.com/office/drawing/2014/main" id="{60CBC3FA-9BC0-459A-99D5-5B7116A612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599" y="3374646"/>
            <a:ext cx="3135923" cy="1306603"/>
          </a:xfrm>
          <a:prstGeom prst="rect">
            <a:avLst/>
          </a:prstGeom>
        </p:spPr>
      </p:pic>
      <p:pic>
        <p:nvPicPr>
          <p:cNvPr id="9" name="Picture 8">
            <a:extLst>
              <a:ext uri="{FF2B5EF4-FFF2-40B4-BE49-F238E27FC236}">
                <a16:creationId xmlns:a16="http://schemas.microsoft.com/office/drawing/2014/main" id="{21FE1F33-FAC9-44E7-8576-2E01FBCEE7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3822" y="4941599"/>
            <a:ext cx="1331905" cy="1331905"/>
          </a:xfrm>
          <a:prstGeom prst="rect">
            <a:avLst/>
          </a:prstGeom>
        </p:spPr>
      </p:pic>
    </p:spTree>
    <p:extLst>
      <p:ext uri="{BB962C8B-B14F-4D97-AF65-F5344CB8AC3E}">
        <p14:creationId xmlns:p14="http://schemas.microsoft.com/office/powerpoint/2010/main" val="345757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795338" y="1757359"/>
            <a:ext cx="7696199" cy="2509841"/>
          </a:xfrm>
        </p:spPr>
        <p:txBody>
          <a:bodyPr>
            <a:noAutofit/>
          </a:bodyPr>
          <a:lstStyle/>
          <a:p>
            <a:pPr algn="l"/>
            <a:r>
              <a:rPr lang="en-US" sz="2000" b="1" dirty="0">
                <a:solidFill>
                  <a:srgbClr val="FF0000"/>
                </a:solidFill>
              </a:rPr>
              <a:t>Web Development – For making the front end using React Framework.</a:t>
            </a:r>
            <a:br>
              <a:rPr lang="en-US" sz="2000" b="1" dirty="0">
                <a:solidFill>
                  <a:srgbClr val="FF0000"/>
                </a:solidFill>
              </a:rPr>
            </a:br>
            <a:br>
              <a:rPr lang="en-US" sz="2000" b="1" dirty="0">
                <a:solidFill>
                  <a:srgbClr val="FF0000"/>
                </a:solidFill>
              </a:rPr>
            </a:br>
            <a:r>
              <a:rPr lang="en-US" sz="2000" b="1" dirty="0">
                <a:solidFill>
                  <a:srgbClr val="FF0000"/>
                </a:solidFill>
              </a:rPr>
              <a:t>Java Programming – For making the back end using Spring Boot Framework.</a:t>
            </a:r>
            <a:br>
              <a:rPr lang="en-US" sz="2000" b="1" dirty="0">
                <a:solidFill>
                  <a:srgbClr val="FF0000"/>
                </a:solidFill>
              </a:rPr>
            </a:br>
            <a:br>
              <a:rPr lang="en-US" sz="2000" b="1" dirty="0">
                <a:solidFill>
                  <a:srgbClr val="7030A0"/>
                </a:solidFill>
              </a:rPr>
            </a:br>
            <a:r>
              <a:rPr lang="en-US" sz="2000" b="1" dirty="0">
                <a:solidFill>
                  <a:srgbClr val="FF0000"/>
                </a:solidFill>
              </a:rPr>
              <a:t>Database Management System -  For storing the data in Spring Boot H2 database.</a:t>
            </a: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685800" y="381000"/>
            <a:ext cx="8458200" cy="1569660"/>
          </a:xfrm>
          <a:prstGeom prst="rect">
            <a:avLst/>
          </a:prstGeom>
          <a:noFill/>
        </p:spPr>
        <p:txBody>
          <a:bodyPr wrap="square" rtlCol="0">
            <a:spAutoFit/>
          </a:bodyPr>
          <a:lstStyle/>
          <a:p>
            <a:r>
              <a:rPr lang="en-US" sz="3200" b="1" dirty="0">
                <a:solidFill>
                  <a:srgbClr val="7030A0"/>
                </a:solidFill>
              </a:rPr>
              <a:t>Fundamental Subjects/Concepts Used in the Project </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9515A3D4-89FF-41A4-B408-50AACFEA31DB}"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17</a:t>
            </a:fld>
            <a:endParaRPr lang="en-US" dirty="0"/>
          </a:p>
        </p:txBody>
      </p:sp>
      <p:pic>
        <p:nvPicPr>
          <p:cNvPr id="3" name="Picture 2">
            <a:extLst>
              <a:ext uri="{FF2B5EF4-FFF2-40B4-BE49-F238E27FC236}">
                <a16:creationId xmlns:a16="http://schemas.microsoft.com/office/drawing/2014/main" id="{136855D3-EC4E-4EEE-929B-E480EB7F9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591" y="4185580"/>
            <a:ext cx="1910420" cy="1910420"/>
          </a:xfrm>
          <a:prstGeom prst="rect">
            <a:avLst/>
          </a:prstGeom>
        </p:spPr>
      </p:pic>
      <p:pic>
        <p:nvPicPr>
          <p:cNvPr id="5" name="Picture 4">
            <a:extLst>
              <a:ext uri="{FF2B5EF4-FFF2-40B4-BE49-F238E27FC236}">
                <a16:creationId xmlns:a16="http://schemas.microsoft.com/office/drawing/2014/main" id="{D6BC7A93-9649-4EB4-8292-B5FD4101F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276" y="4255028"/>
            <a:ext cx="2619440" cy="1637150"/>
          </a:xfrm>
          <a:prstGeom prst="rect">
            <a:avLst/>
          </a:prstGeom>
        </p:spPr>
      </p:pic>
      <p:pic>
        <p:nvPicPr>
          <p:cNvPr id="7" name="Picture 6">
            <a:extLst>
              <a:ext uri="{FF2B5EF4-FFF2-40B4-BE49-F238E27FC236}">
                <a16:creationId xmlns:a16="http://schemas.microsoft.com/office/drawing/2014/main" id="{57FC313B-52C9-4D67-B851-E6D0099A4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3833" y="4388949"/>
            <a:ext cx="1763993" cy="13914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533400" y="2633116"/>
            <a:ext cx="8153400" cy="609600"/>
          </a:xfrm>
        </p:spPr>
        <p:txBody>
          <a:bodyPr>
            <a:noAutofit/>
          </a:bodyPr>
          <a:lstStyle/>
          <a:p>
            <a:pPr algn="l"/>
            <a:r>
              <a:rPr lang="en-US" sz="1600" b="1" dirty="0">
                <a:solidFill>
                  <a:srgbClr val="C00000"/>
                </a:solidFill>
              </a:rPr>
              <a:t>1. Problem Statement  &amp; Title                                                         Finalized - Yes</a:t>
            </a:r>
            <a:br>
              <a:rPr lang="en-US" sz="1600" b="1" dirty="0">
                <a:solidFill>
                  <a:srgbClr val="C00000"/>
                </a:solidFill>
              </a:rPr>
            </a:br>
            <a:br>
              <a:rPr lang="en-US" sz="1600" b="1" dirty="0">
                <a:solidFill>
                  <a:srgbClr val="C00000"/>
                </a:solidFill>
              </a:rPr>
            </a:br>
            <a:r>
              <a:rPr lang="en-US" sz="1600" b="1" dirty="0">
                <a:solidFill>
                  <a:srgbClr val="C00000"/>
                </a:solidFill>
              </a:rPr>
              <a:t>2.  Functional, Non-functional Requirements – Identified        Yes</a:t>
            </a:r>
            <a:br>
              <a:rPr lang="en-US" sz="1600" b="1" dirty="0">
                <a:solidFill>
                  <a:srgbClr val="C00000"/>
                </a:solidFill>
              </a:rPr>
            </a:br>
            <a:br>
              <a:rPr lang="en-US" sz="1600" b="1" dirty="0">
                <a:solidFill>
                  <a:srgbClr val="C00000"/>
                </a:solidFill>
              </a:rPr>
            </a:br>
            <a:r>
              <a:rPr lang="en-US" sz="1600" b="1" dirty="0">
                <a:solidFill>
                  <a:srgbClr val="C00000"/>
                </a:solidFill>
              </a:rPr>
              <a:t>3. Design – Database, Class/Module, GUI                                    Complete</a:t>
            </a:r>
            <a:br>
              <a:rPr lang="en-US" sz="1600" b="1" dirty="0">
                <a:solidFill>
                  <a:srgbClr val="C00000"/>
                </a:solidFill>
              </a:rPr>
            </a:br>
            <a:br>
              <a:rPr lang="en-US" sz="1600" b="1" dirty="0">
                <a:solidFill>
                  <a:srgbClr val="C00000"/>
                </a:solidFill>
              </a:rPr>
            </a:br>
            <a:r>
              <a:rPr lang="en-US" sz="1600" b="1" dirty="0">
                <a:solidFill>
                  <a:srgbClr val="C00000"/>
                </a:solidFill>
              </a:rPr>
              <a:t>4. Code – Modules Developed                                                        Done</a:t>
            </a:r>
            <a:br>
              <a:rPr lang="en-US" sz="1600" b="1" dirty="0">
                <a:solidFill>
                  <a:srgbClr val="C00000"/>
                </a:solidFill>
              </a:rPr>
            </a:br>
            <a:br>
              <a:rPr lang="en-US" sz="1600" b="1" dirty="0">
                <a:solidFill>
                  <a:srgbClr val="C00000"/>
                </a:solidFill>
              </a:rPr>
            </a:br>
            <a:r>
              <a:rPr lang="en-US" sz="1600" b="1" dirty="0">
                <a:solidFill>
                  <a:srgbClr val="C00000"/>
                </a:solidFill>
              </a:rPr>
              <a:t>5.  Future Plan of Action                                                                   Ready</a:t>
            </a:r>
            <a:br>
              <a:rPr lang="en-US" sz="1600" b="1" dirty="0">
                <a:solidFill>
                  <a:srgbClr val="C00000"/>
                </a:solidFill>
              </a:rPr>
            </a:br>
            <a:br>
              <a:rPr lang="en-US" sz="1600" b="1" dirty="0">
                <a:solidFill>
                  <a:srgbClr val="C00000"/>
                </a:solidFill>
              </a:rPr>
            </a:br>
            <a:br>
              <a:rPr lang="en-US" sz="1600" b="1" dirty="0">
                <a:solidFill>
                  <a:srgbClr val="C00000"/>
                </a:solidFill>
              </a:rPr>
            </a:br>
            <a:br>
              <a:rPr lang="en-US" sz="1600" b="1" dirty="0">
                <a:solidFill>
                  <a:srgbClr val="C00000"/>
                </a:solidFill>
              </a:rPr>
            </a:br>
            <a:br>
              <a:rPr lang="en-US" sz="1600" b="1" dirty="0">
                <a:solidFill>
                  <a:srgbClr val="C00000"/>
                </a:solidFill>
              </a:rPr>
            </a:br>
            <a:endParaRPr lang="en-US" sz="16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48529"/>
            <a:ext cx="4343400" cy="1077218"/>
          </a:xfrm>
          <a:prstGeom prst="rect">
            <a:avLst/>
          </a:prstGeom>
          <a:noFill/>
        </p:spPr>
        <p:txBody>
          <a:bodyPr wrap="square" rtlCol="0">
            <a:spAutoFit/>
          </a:bodyPr>
          <a:lstStyle/>
          <a:p>
            <a:r>
              <a:rPr lang="en-US" sz="3200" b="1" dirty="0">
                <a:solidFill>
                  <a:srgbClr val="7030A0"/>
                </a:solidFill>
              </a:rPr>
              <a:t>Project Work Progress</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ate Placeholder 17"/>
          <p:cNvSpPr>
            <a:spLocks noGrp="1"/>
          </p:cNvSpPr>
          <p:nvPr>
            <p:ph type="dt" sz="half" idx="10"/>
          </p:nvPr>
        </p:nvSpPr>
        <p:spPr/>
        <p:txBody>
          <a:bodyPr/>
          <a:lstStyle/>
          <a:p>
            <a:fld id="{0D35D30F-19E1-4EC6-B7BD-C04EDE8A2065}" type="datetime1">
              <a:rPr lang="en-US" smtClean="0"/>
              <a:pPr/>
              <a:t>7/19/2022</a:t>
            </a:fld>
            <a:endParaRPr lang="en-US" dirty="0"/>
          </a:p>
        </p:txBody>
      </p:sp>
      <p:sp>
        <p:nvSpPr>
          <p:cNvPr id="19" name="Slide Number Placeholder 18"/>
          <p:cNvSpPr>
            <a:spLocks noGrp="1"/>
          </p:cNvSpPr>
          <p:nvPr>
            <p:ph type="sldNum" sz="quarter" idx="12"/>
          </p:nvPr>
        </p:nvSpPr>
        <p:spPr/>
        <p:txBody>
          <a:bodyPr/>
          <a:lstStyle/>
          <a:p>
            <a:fld id="{6F455820-C221-4D56-8E60-9700C03B6541}"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795339" y="914400"/>
            <a:ext cx="7662862" cy="5441949"/>
          </a:xfrm>
        </p:spPr>
        <p:txBody>
          <a:bodyPr>
            <a:noAutofit/>
          </a:bodyPr>
          <a:lstStyle/>
          <a:p>
            <a:pPr algn="l"/>
            <a:r>
              <a:rPr lang="en-US" sz="2000" b="1" dirty="0">
                <a:solidFill>
                  <a:srgbClr val="7030A0"/>
                </a:solidFill>
              </a:rPr>
              <a:t>Adding IOT Device for calculating Heart beats and predicting the health using the number of heart beats.</a:t>
            </a: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br>
              <a:rPr lang="en-US" sz="2000" b="1" dirty="0">
                <a:solidFill>
                  <a:srgbClr val="7030A0"/>
                </a:solidFill>
              </a:rPr>
            </a:b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685800" y="381000"/>
            <a:ext cx="8458200" cy="1077218"/>
          </a:xfrm>
          <a:prstGeom prst="rect">
            <a:avLst/>
          </a:prstGeom>
          <a:noFill/>
        </p:spPr>
        <p:txBody>
          <a:bodyPr wrap="square" rtlCol="0">
            <a:spAutoFit/>
          </a:bodyPr>
          <a:lstStyle/>
          <a:p>
            <a:r>
              <a:rPr lang="en-US" sz="3200" b="1" dirty="0">
                <a:solidFill>
                  <a:srgbClr val="7030A0"/>
                </a:solidFill>
              </a:rPr>
              <a:t>Future Plan of  Action</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9515A3D4-89FF-41A4-B408-50AACFEA31DB}"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19</a:t>
            </a:fld>
            <a:endParaRPr lang="en-US" dirty="0"/>
          </a:p>
        </p:txBody>
      </p:sp>
      <p:pic>
        <p:nvPicPr>
          <p:cNvPr id="20" name="Picture 19">
            <a:extLst>
              <a:ext uri="{FF2B5EF4-FFF2-40B4-BE49-F238E27FC236}">
                <a16:creationId xmlns:a16="http://schemas.microsoft.com/office/drawing/2014/main" id="{3E86AD39-243A-42C1-AD5D-529314CF7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987" y="2521645"/>
            <a:ext cx="4914901" cy="3276600"/>
          </a:xfrm>
          <a:prstGeom prst="rect">
            <a:avLst/>
          </a:prstGeom>
        </p:spPr>
      </p:pic>
    </p:spTree>
    <p:extLst>
      <p:ext uri="{BB962C8B-B14F-4D97-AF65-F5344CB8AC3E}">
        <p14:creationId xmlns:p14="http://schemas.microsoft.com/office/powerpoint/2010/main" val="397571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905000"/>
            <a:ext cx="7620000" cy="3352800"/>
          </a:xfrm>
        </p:spPr>
        <p:txBody>
          <a:bodyPr>
            <a:noAutofit/>
          </a:bodyPr>
          <a:lstStyle/>
          <a:p>
            <a:pPr algn="l"/>
            <a:r>
              <a:rPr lang="en-US" sz="2800" b="1" dirty="0">
                <a:solidFill>
                  <a:srgbClr val="C00000"/>
                </a:solidFill>
              </a:rPr>
              <a:t>1. Project Title</a:t>
            </a:r>
            <a:br>
              <a:rPr lang="en-US" sz="2800" b="1" dirty="0">
                <a:solidFill>
                  <a:srgbClr val="C00000"/>
                </a:solidFill>
              </a:rPr>
            </a:br>
            <a:br>
              <a:rPr lang="en-US" sz="2800" b="1" dirty="0">
                <a:solidFill>
                  <a:srgbClr val="C00000"/>
                </a:solidFill>
              </a:rPr>
            </a:br>
            <a:r>
              <a:rPr lang="en-US" sz="2800" b="1" dirty="0">
                <a:solidFill>
                  <a:srgbClr val="C00000"/>
                </a:solidFill>
              </a:rPr>
              <a:t>2. Motivations</a:t>
            </a:r>
            <a:br>
              <a:rPr lang="en-US" sz="2800" b="1" dirty="0">
                <a:solidFill>
                  <a:srgbClr val="C00000"/>
                </a:solidFill>
              </a:rPr>
            </a:br>
            <a:br>
              <a:rPr lang="en-US" sz="2800" b="1" dirty="0">
                <a:solidFill>
                  <a:srgbClr val="C00000"/>
                </a:solidFill>
              </a:rPr>
            </a:br>
            <a:r>
              <a:rPr lang="en-US" sz="2800" b="1" dirty="0">
                <a:solidFill>
                  <a:srgbClr val="C00000"/>
                </a:solidFill>
              </a:rPr>
              <a:t>3. GUI Design </a:t>
            </a:r>
            <a:br>
              <a:rPr lang="en-US" sz="2800" b="1" dirty="0">
                <a:solidFill>
                  <a:srgbClr val="C00000"/>
                </a:solidFill>
              </a:rPr>
            </a:br>
            <a:br>
              <a:rPr lang="en-US" sz="2800" b="1" dirty="0">
                <a:solidFill>
                  <a:srgbClr val="C00000"/>
                </a:solidFill>
              </a:rPr>
            </a:br>
            <a:r>
              <a:rPr lang="en-US" sz="2800" b="1" dirty="0">
                <a:solidFill>
                  <a:srgbClr val="C00000"/>
                </a:solidFill>
              </a:rPr>
              <a:t>4. SRS Document</a:t>
            </a:r>
            <a:br>
              <a:rPr lang="en-US" sz="2800" b="1" dirty="0">
                <a:solidFill>
                  <a:srgbClr val="C00000"/>
                </a:solidFill>
              </a:rPr>
            </a:br>
            <a:br>
              <a:rPr lang="en-US" sz="2800" b="1" dirty="0">
                <a:solidFill>
                  <a:srgbClr val="C00000"/>
                </a:solidFill>
              </a:rPr>
            </a:br>
            <a:r>
              <a:rPr lang="en-US" sz="2800" b="1" dirty="0">
                <a:solidFill>
                  <a:srgbClr val="C00000"/>
                </a:solidFill>
              </a:rPr>
              <a:t>5. References</a:t>
            </a:r>
            <a:br>
              <a:rPr lang="en-US" sz="2000" b="1" dirty="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304800"/>
            <a:ext cx="4343400" cy="584775"/>
          </a:xfrm>
          <a:prstGeom prst="rect">
            <a:avLst/>
          </a:prstGeom>
          <a:noFill/>
        </p:spPr>
        <p:txBody>
          <a:bodyPr wrap="square" rtlCol="0">
            <a:spAutoFit/>
          </a:bodyPr>
          <a:lstStyle/>
          <a:p>
            <a:r>
              <a:rPr lang="en-US" sz="3200" b="1" dirty="0">
                <a:solidFill>
                  <a:srgbClr val="7030A0"/>
                </a:solidFill>
              </a:rPr>
              <a:t>Table of Contents</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ate Placeholder 25"/>
          <p:cNvSpPr>
            <a:spLocks noGrp="1"/>
          </p:cNvSpPr>
          <p:nvPr>
            <p:ph type="dt" sz="half" idx="10"/>
          </p:nvPr>
        </p:nvSpPr>
        <p:spPr/>
        <p:txBody>
          <a:bodyPr/>
          <a:lstStyle/>
          <a:p>
            <a:fld id="{A5363BFD-6E69-43A2-93B6-C77DE5731BD8}" type="datetime1">
              <a:rPr lang="en-US" smtClean="0"/>
              <a:pPr/>
              <a:t>7/19/2022</a:t>
            </a:fld>
            <a:endParaRPr lang="en-US" dirty="0"/>
          </a:p>
        </p:txBody>
      </p:sp>
      <p:sp>
        <p:nvSpPr>
          <p:cNvPr id="27" name="Slide Number Placeholder 26"/>
          <p:cNvSpPr>
            <a:spLocks noGrp="1"/>
          </p:cNvSpPr>
          <p:nvPr>
            <p:ph type="sldNum" sz="quarter" idx="12"/>
          </p:nvPr>
        </p:nvSpPr>
        <p:spPr/>
        <p:txBody>
          <a:bodyPr/>
          <a:lstStyle/>
          <a:p>
            <a:fld id="{6F455820-C221-4D56-8E60-9700C03B654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57200" y="533400"/>
            <a:ext cx="8305800" cy="2554545"/>
          </a:xfrm>
          <a:prstGeom prst="rect">
            <a:avLst/>
          </a:prstGeom>
          <a:noFill/>
        </p:spPr>
        <p:txBody>
          <a:bodyPr wrap="square" rtlCol="0">
            <a:spAutoFit/>
          </a:bodyPr>
          <a:lstStyle/>
          <a:p>
            <a:pPr algn="ctr"/>
            <a:r>
              <a:rPr lang="en-US" sz="3200" b="1" dirty="0">
                <a:solidFill>
                  <a:srgbClr val="7030A0"/>
                </a:solidFill>
              </a:rPr>
              <a:t>References</a:t>
            </a:r>
          </a:p>
          <a:p>
            <a:pPr algn="ctr"/>
            <a:endParaRPr lang="en-US" sz="2800" b="1" dirty="0">
              <a:solidFill>
                <a:srgbClr val="7030A0"/>
              </a:solidFill>
            </a:endParaRPr>
          </a:p>
          <a:p>
            <a:pPr marL="457200" indent="-457200">
              <a:buAutoNum type="arabicParenR"/>
            </a:pPr>
            <a:r>
              <a:rPr lang="en-US" sz="2400" b="1" dirty="0">
                <a:solidFill>
                  <a:srgbClr val="002060"/>
                </a:solidFill>
                <a:hlinkClick r:id="rId2"/>
              </a:rPr>
              <a:t>https://futurereadytalent.in/</a:t>
            </a:r>
            <a:endParaRPr lang="en-US" sz="2400" b="1" dirty="0">
              <a:solidFill>
                <a:srgbClr val="002060"/>
              </a:solidFill>
            </a:endParaRPr>
          </a:p>
          <a:p>
            <a:pPr marL="457200" indent="-457200">
              <a:buAutoNum type="arabicParenR"/>
            </a:pPr>
            <a:r>
              <a:rPr lang="en-US" sz="2400" b="1" dirty="0">
                <a:solidFill>
                  <a:srgbClr val="002060"/>
                </a:solidFill>
                <a:hlinkClick r:id="rId3"/>
              </a:rPr>
              <a:t>https://spring.io/projects/spring-boot</a:t>
            </a:r>
            <a:endParaRPr lang="en-US" sz="2400" b="1" dirty="0">
              <a:solidFill>
                <a:srgbClr val="002060"/>
              </a:solidFill>
            </a:endParaRPr>
          </a:p>
          <a:p>
            <a:pPr marL="457200" indent="-457200">
              <a:buAutoNum type="arabicParenR"/>
            </a:pPr>
            <a:r>
              <a:rPr lang="en-US" sz="2400" b="1" dirty="0">
                <a:solidFill>
                  <a:srgbClr val="002060"/>
                </a:solidFill>
                <a:hlinkClick r:id="rId4"/>
              </a:rPr>
              <a:t>https://reactjs.org/docs/getting-started.html</a:t>
            </a:r>
            <a:endParaRPr lang="en-US" sz="2400" b="1" dirty="0">
              <a:solidFill>
                <a:srgbClr val="002060"/>
              </a:solidFill>
            </a:endParaRPr>
          </a:p>
          <a:p>
            <a:pPr algn="ctr"/>
            <a:endParaRPr lang="en-US" sz="2400" b="1" dirty="0">
              <a:solidFill>
                <a:srgbClr val="002060"/>
              </a:solidFill>
            </a:endParaRPr>
          </a:p>
        </p:txBody>
      </p:sp>
      <p:sp>
        <p:nvSpPr>
          <p:cNvPr id="8" name="Slide Number Placeholder 7"/>
          <p:cNvSpPr>
            <a:spLocks noGrp="1"/>
          </p:cNvSpPr>
          <p:nvPr>
            <p:ph type="sldNum" sz="quarter" idx="12"/>
          </p:nvPr>
        </p:nvSpPr>
        <p:spPr/>
        <p:txBody>
          <a:bodyPr/>
          <a:lstStyle/>
          <a:p>
            <a:fld id="{A98C39E0-FF9B-46A4-8411-929647AC27A7}" type="slidenum">
              <a:rPr lang="en-US" smtClean="0"/>
              <a:pPr/>
              <a:t>20</a:t>
            </a:fld>
            <a:endParaRPr lang="en-US" dirty="0"/>
          </a:p>
        </p:txBody>
      </p:sp>
      <p:sp>
        <p:nvSpPr>
          <p:cNvPr id="5" name="Date Placeholder 4"/>
          <p:cNvSpPr>
            <a:spLocks noGrp="1"/>
          </p:cNvSpPr>
          <p:nvPr>
            <p:ph type="dt" sz="half" idx="10"/>
          </p:nvPr>
        </p:nvSpPr>
        <p:spPr/>
        <p:txBody>
          <a:bodyPr/>
          <a:lstStyle/>
          <a:p>
            <a:fld id="{C9CD4141-4413-4637-A9E1-02C7B32305FE}" type="datetime1">
              <a:rPr lang="en-US" smtClean="0"/>
              <a:pPr/>
              <a:t>7/19/2022</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1918494" y="1885950"/>
            <a:ext cx="10618787" cy="1938992"/>
          </a:xfrm>
          <a:prstGeom prst="rect">
            <a:avLst/>
          </a:prstGeom>
          <a:noFill/>
        </p:spPr>
        <p:txBody>
          <a:bodyPr wrap="square" rtlCol="0">
            <a:spAutoFit/>
          </a:bodyPr>
          <a:lstStyle/>
          <a:p>
            <a:r>
              <a:rPr lang="en-US" sz="8800" b="1" dirty="0">
                <a:solidFill>
                  <a:srgbClr val="7030A0"/>
                </a:solidFill>
              </a:rPr>
              <a:t>LIVE DEMO</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9515A3D4-89FF-41A4-B408-50AACFEA31DB}"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21</a:t>
            </a:fld>
            <a:endParaRPr lang="en-US" dirty="0"/>
          </a:p>
        </p:txBody>
      </p:sp>
      <p:sp>
        <p:nvSpPr>
          <p:cNvPr id="19" name="Title 1">
            <a:extLst>
              <a:ext uri="{FF2B5EF4-FFF2-40B4-BE49-F238E27FC236}">
                <a16:creationId xmlns:a16="http://schemas.microsoft.com/office/drawing/2014/main" id="{61848D76-DB90-4D69-B4BD-A0520521B13F}"/>
              </a:ext>
            </a:extLst>
          </p:cNvPr>
          <p:cNvSpPr>
            <a:spLocks noGrp="1"/>
          </p:cNvSpPr>
          <p:nvPr>
            <p:ph type="subTitle" idx="1"/>
          </p:nvPr>
        </p:nvSpPr>
        <p:spPr>
          <a:xfrm>
            <a:off x="685805" y="3706554"/>
            <a:ext cx="8229595" cy="1057015"/>
          </a:xfrm>
        </p:spPr>
        <p:txBody>
          <a:bodyPr>
            <a:normAutofit/>
          </a:bodyPr>
          <a:lstStyle/>
          <a:p>
            <a:r>
              <a:rPr lang="en-IN" sz="1600" b="1" dirty="0"/>
              <a:t>PROJECT DEMO LINK : </a:t>
            </a:r>
            <a:r>
              <a:rPr lang="en-IN" sz="1600" b="1" dirty="0">
                <a:hlinkClick r:id="rId3"/>
              </a:rPr>
              <a:t>https://delightful-cliff-0e7ed1510.1.azurestaticapps.net</a:t>
            </a:r>
            <a:endParaRPr lang="en-IN" sz="1600" b="1" dirty="0"/>
          </a:p>
          <a:p>
            <a:endParaRPr lang="en-IN" dirty="0"/>
          </a:p>
          <a:p>
            <a:endParaRPr lang="en-IN" dirty="0"/>
          </a:p>
        </p:txBody>
      </p:sp>
    </p:spTree>
    <p:extLst>
      <p:ext uri="{BB962C8B-B14F-4D97-AF65-F5344CB8AC3E}">
        <p14:creationId xmlns:p14="http://schemas.microsoft.com/office/powerpoint/2010/main" val="331818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2058988" y="2390329"/>
            <a:ext cx="10618787" cy="1938992"/>
          </a:xfrm>
          <a:prstGeom prst="rect">
            <a:avLst/>
          </a:prstGeom>
          <a:noFill/>
        </p:spPr>
        <p:txBody>
          <a:bodyPr wrap="square" rtlCol="0">
            <a:spAutoFit/>
          </a:bodyPr>
          <a:lstStyle/>
          <a:p>
            <a:r>
              <a:rPr lang="en-US" sz="8800" b="1" dirty="0">
                <a:solidFill>
                  <a:srgbClr val="7030A0"/>
                </a:solidFill>
              </a:rPr>
              <a:t>Thank You</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9515A3D4-89FF-41A4-B408-50AACFEA31DB}"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22</a:t>
            </a:fld>
            <a:endParaRPr lang="en-US" dirty="0"/>
          </a:p>
        </p:txBody>
      </p:sp>
    </p:spTree>
    <p:extLst>
      <p:ext uri="{BB962C8B-B14F-4D97-AF65-F5344CB8AC3E}">
        <p14:creationId xmlns:p14="http://schemas.microsoft.com/office/powerpoint/2010/main" val="22325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95300" y="1149926"/>
            <a:ext cx="8153400" cy="2274310"/>
          </a:xfrm>
        </p:spPr>
        <p:txBody>
          <a:bodyPr>
            <a:noAutofit/>
          </a:bodyPr>
          <a:lstStyle/>
          <a:p>
            <a:pPr algn="l"/>
            <a:br>
              <a:rPr lang="en-US" sz="2600" b="1" dirty="0">
                <a:solidFill>
                  <a:srgbClr val="FF0000"/>
                </a:solidFill>
              </a:rPr>
            </a:br>
            <a:r>
              <a:rPr lang="en-US" sz="2600" b="1" dirty="0">
                <a:solidFill>
                  <a:srgbClr val="FF0000"/>
                </a:solidFill>
              </a:rPr>
              <a:t>Project Title :</a:t>
            </a:r>
            <a:r>
              <a:rPr lang="en-US" sz="2600" b="1" dirty="0">
                <a:solidFill>
                  <a:srgbClr val="7030A0"/>
                </a:solidFill>
              </a:rPr>
              <a:t> Hospital Management System.</a:t>
            </a:r>
            <a:br>
              <a:rPr lang="en-US" sz="2600" b="1" dirty="0">
                <a:solidFill>
                  <a:srgbClr val="7030A0"/>
                </a:solidFill>
              </a:rPr>
            </a:br>
            <a:br>
              <a:rPr lang="en-US" sz="2600" b="1" dirty="0">
                <a:solidFill>
                  <a:srgbClr val="FF0000"/>
                </a:solidFill>
              </a:rPr>
            </a:br>
            <a:r>
              <a:rPr lang="en-US" sz="2600" b="1" dirty="0">
                <a:solidFill>
                  <a:srgbClr val="FF0000"/>
                </a:solidFill>
              </a:rPr>
              <a:t>Problem Statement : </a:t>
            </a:r>
            <a:r>
              <a:rPr lang="en-US" sz="2600" b="1" dirty="0">
                <a:solidFill>
                  <a:srgbClr val="7030A0"/>
                </a:solidFill>
              </a:rPr>
              <a:t>To design and develop a system software for proper hospital management using Microsoft Azure platform, React and Spring Boot frameworks.</a:t>
            </a:r>
            <a:br>
              <a:rPr lang="en-US" sz="2600" b="1" dirty="0">
                <a:solidFill>
                  <a:srgbClr val="7030A0"/>
                </a:solidFill>
              </a:rPr>
            </a:br>
            <a:br>
              <a:rPr lang="en-US" sz="2600" b="1" dirty="0">
                <a:solidFill>
                  <a:srgbClr val="C00000"/>
                </a:solidFill>
              </a:rPr>
            </a:br>
            <a:endParaRPr lang="en-US" sz="2600" b="1" dirty="0">
              <a:solidFill>
                <a:srgbClr val="00B05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a:solidFill>
                  <a:srgbClr val="7030A0"/>
                </a:solidFill>
              </a:rPr>
              <a:t>Project Title</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CD6ADC75-26C5-4681-B529-923B98704085}"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95300" y="551415"/>
            <a:ext cx="8153400" cy="3727082"/>
          </a:xfrm>
        </p:spPr>
        <p:txBody>
          <a:bodyPr>
            <a:noAutofit/>
          </a:bodyPr>
          <a:lstStyle/>
          <a:p>
            <a:pPr algn="l"/>
            <a:r>
              <a:rPr lang="en-US" sz="2800" b="1" dirty="0">
                <a:solidFill>
                  <a:srgbClr val="FF0000"/>
                </a:solidFill>
              </a:rPr>
              <a:t>Objective :</a:t>
            </a:r>
            <a:br>
              <a:rPr lang="en-US" sz="2800" b="1" dirty="0">
                <a:solidFill>
                  <a:srgbClr val="7030A0"/>
                </a:solidFill>
              </a:rPr>
            </a:br>
            <a:r>
              <a:rPr lang="en-US" sz="2400" b="1" dirty="0">
                <a:solidFill>
                  <a:srgbClr val="7030A0"/>
                </a:solidFill>
              </a:rPr>
              <a:t>To help in the management of Hospitals.</a:t>
            </a:r>
            <a:br>
              <a:rPr lang="en-US" sz="2400" b="1" dirty="0">
                <a:solidFill>
                  <a:srgbClr val="7030A0"/>
                </a:solidFill>
              </a:rPr>
            </a:br>
            <a:r>
              <a:rPr lang="en-US" sz="2800" b="1" dirty="0">
                <a:solidFill>
                  <a:srgbClr val="7030A0"/>
                </a:solidFill>
              </a:rPr>
              <a:t> </a:t>
            </a:r>
            <a:br>
              <a:rPr lang="en-US" sz="2800" b="1" dirty="0">
                <a:solidFill>
                  <a:srgbClr val="7030A0"/>
                </a:solidFill>
              </a:rPr>
            </a:br>
            <a:r>
              <a:rPr lang="en-US" sz="2800" b="1" dirty="0">
                <a:solidFill>
                  <a:srgbClr val="FF0000"/>
                </a:solidFill>
              </a:rPr>
              <a:t>Challenges :</a:t>
            </a:r>
            <a:br>
              <a:rPr lang="en-US" sz="2800" b="1" dirty="0">
                <a:solidFill>
                  <a:srgbClr val="7030A0"/>
                </a:solidFill>
              </a:rPr>
            </a:br>
            <a:r>
              <a:rPr lang="en-US" sz="2400" b="1" dirty="0">
                <a:solidFill>
                  <a:srgbClr val="7030A0"/>
                </a:solidFill>
              </a:rPr>
              <a:t>Already many solutions are there to solve the problem but they are not user friendly, they are complex and harder to understand. Our project is user friendly  which will help the hospital workers to use the system properly even if they are a newbie and take appropriate decisions.</a:t>
            </a:r>
            <a:endParaRPr lang="en-US" sz="2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CD6ADC75-26C5-4681-B529-923B98704085}"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533400" y="1034094"/>
            <a:ext cx="8153400" cy="1744669"/>
          </a:xfrm>
        </p:spPr>
        <p:txBody>
          <a:bodyPr>
            <a:noAutofit/>
          </a:bodyPr>
          <a:lstStyle/>
          <a:p>
            <a:pPr algn="l"/>
            <a:r>
              <a:rPr lang="en-US" sz="2400" b="1" dirty="0">
                <a:solidFill>
                  <a:srgbClr val="00B050"/>
                </a:solidFill>
              </a:rPr>
              <a:t>1 ) To help the hospital workers.</a:t>
            </a:r>
            <a:br>
              <a:rPr lang="en-US" sz="2400" b="1" dirty="0">
                <a:solidFill>
                  <a:srgbClr val="00B050"/>
                </a:solidFill>
              </a:rPr>
            </a:br>
            <a:r>
              <a:rPr lang="en-US" sz="2400" b="1" dirty="0">
                <a:solidFill>
                  <a:srgbClr val="00B050"/>
                </a:solidFill>
              </a:rPr>
              <a:t>2 ) To learn about software development.</a:t>
            </a:r>
            <a:br>
              <a:rPr lang="en-US" sz="2400" b="1" dirty="0">
                <a:solidFill>
                  <a:srgbClr val="00B050"/>
                </a:solidFill>
              </a:rPr>
            </a:br>
            <a:r>
              <a:rPr lang="en-US" sz="2400" b="1" dirty="0">
                <a:solidFill>
                  <a:srgbClr val="00B050"/>
                </a:solidFill>
              </a:rPr>
              <a:t>3 ) To contribute in the development of the society.</a:t>
            </a:r>
            <a:br>
              <a:rPr lang="en-US" sz="2800" b="1" dirty="0">
                <a:solidFill>
                  <a:srgbClr val="00B050"/>
                </a:solidFill>
              </a:rPr>
            </a:br>
            <a:endParaRPr lang="en-US" sz="2800" b="1" dirty="0">
              <a:solidFill>
                <a:srgbClr val="00B05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a:solidFill>
                  <a:srgbClr val="7030A0"/>
                </a:solidFill>
              </a:rPr>
              <a:t>Motivation for taking up the project</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CD6ADC75-26C5-4681-B529-923B98704085}"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6</a:t>
            </a:fld>
            <a:endParaRPr lang="en-US" dirty="0"/>
          </a:p>
        </p:txBody>
      </p:sp>
      <p:pic>
        <p:nvPicPr>
          <p:cNvPr id="3" name="Picture 2">
            <a:extLst>
              <a:ext uri="{FF2B5EF4-FFF2-40B4-BE49-F238E27FC236}">
                <a16:creationId xmlns:a16="http://schemas.microsoft.com/office/drawing/2014/main" id="{8272EB7C-A88F-45A5-8077-428DFF1082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969" y="1052489"/>
            <a:ext cx="7724061" cy="43413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7</a:t>
            </a:fld>
            <a:endParaRPr lang="en-US" dirty="0"/>
          </a:p>
        </p:txBody>
      </p:sp>
      <p:pic>
        <p:nvPicPr>
          <p:cNvPr id="4" name="Picture 3">
            <a:extLst>
              <a:ext uri="{FF2B5EF4-FFF2-40B4-BE49-F238E27FC236}">
                <a16:creationId xmlns:a16="http://schemas.microsoft.com/office/drawing/2014/main" id="{70D5A43E-D3E3-4405-8BC0-8A57B6C8B8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557" y="997578"/>
            <a:ext cx="8096886" cy="4550943"/>
          </a:xfrm>
          <a:prstGeom prst="rect">
            <a:avLst/>
          </a:prstGeom>
        </p:spPr>
      </p:pic>
    </p:spTree>
    <p:extLst>
      <p:ext uri="{BB962C8B-B14F-4D97-AF65-F5344CB8AC3E}">
        <p14:creationId xmlns:p14="http://schemas.microsoft.com/office/powerpoint/2010/main" val="223859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8</a:t>
            </a:fld>
            <a:endParaRPr lang="en-US" dirty="0"/>
          </a:p>
        </p:txBody>
      </p:sp>
      <p:pic>
        <p:nvPicPr>
          <p:cNvPr id="4" name="Picture 3">
            <a:extLst>
              <a:ext uri="{FF2B5EF4-FFF2-40B4-BE49-F238E27FC236}">
                <a16:creationId xmlns:a16="http://schemas.microsoft.com/office/drawing/2014/main" id="{D7A905B2-6307-46EA-BDAD-4A3B16777B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575" y="1073726"/>
            <a:ext cx="8449668" cy="4749228"/>
          </a:xfrm>
          <a:prstGeom prst="rect">
            <a:avLst/>
          </a:prstGeom>
        </p:spPr>
      </p:pic>
    </p:spTree>
    <p:extLst>
      <p:ext uri="{BB962C8B-B14F-4D97-AF65-F5344CB8AC3E}">
        <p14:creationId xmlns:p14="http://schemas.microsoft.com/office/powerpoint/2010/main" val="84648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dirty="0"/>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dirty="0">
              <a:latin typeface="Arial" charset="0"/>
            </a:endParaRPr>
          </a:p>
        </p:txBody>
      </p:sp>
      <p:sp>
        <p:nvSpPr>
          <p:cNvPr id="36" name="TextBox 35"/>
          <p:cNvSpPr txBox="1"/>
          <p:nvPr/>
        </p:nvSpPr>
        <p:spPr>
          <a:xfrm>
            <a:off x="457200" y="228600"/>
            <a:ext cx="7772400" cy="584775"/>
          </a:xfrm>
          <a:prstGeom prst="rect">
            <a:avLst/>
          </a:prstGeom>
          <a:noFill/>
        </p:spPr>
        <p:txBody>
          <a:bodyPr wrap="square" rtlCol="0">
            <a:spAutoFit/>
          </a:bodyPr>
          <a:lstStyle/>
          <a:p>
            <a:r>
              <a:rPr lang="en-US" sz="3200" b="1" dirty="0">
                <a:solidFill>
                  <a:srgbClr val="7030A0"/>
                </a:solidFill>
              </a:rPr>
              <a:t>GUI Design</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ate Placeholder 15"/>
          <p:cNvSpPr>
            <a:spLocks noGrp="1"/>
          </p:cNvSpPr>
          <p:nvPr>
            <p:ph type="dt" sz="half" idx="10"/>
          </p:nvPr>
        </p:nvSpPr>
        <p:spPr/>
        <p:txBody>
          <a:bodyPr/>
          <a:lstStyle/>
          <a:p>
            <a:fld id="{871E9CEF-C09D-48D9-B297-C2AAD6971F5C}" type="datetime1">
              <a:rPr lang="en-US" smtClean="0"/>
              <a:pPr/>
              <a:t>7/19/2022</a:t>
            </a:fld>
            <a:endParaRPr lang="en-US" dirty="0"/>
          </a:p>
        </p:txBody>
      </p:sp>
      <p:sp>
        <p:nvSpPr>
          <p:cNvPr id="17" name="Slide Number Placeholder 16"/>
          <p:cNvSpPr>
            <a:spLocks noGrp="1"/>
          </p:cNvSpPr>
          <p:nvPr>
            <p:ph type="sldNum" sz="quarter" idx="12"/>
          </p:nvPr>
        </p:nvSpPr>
        <p:spPr/>
        <p:txBody>
          <a:bodyPr/>
          <a:lstStyle/>
          <a:p>
            <a:fld id="{6F455820-C221-4D56-8E60-9700C03B6541}" type="slidenum">
              <a:rPr lang="en-US" smtClean="0"/>
              <a:pPr/>
              <a:t>9</a:t>
            </a:fld>
            <a:endParaRPr lang="en-US" dirty="0"/>
          </a:p>
        </p:txBody>
      </p:sp>
      <p:pic>
        <p:nvPicPr>
          <p:cNvPr id="6" name="Picture 5">
            <a:extLst>
              <a:ext uri="{FF2B5EF4-FFF2-40B4-BE49-F238E27FC236}">
                <a16:creationId xmlns:a16="http://schemas.microsoft.com/office/drawing/2014/main" id="{499F1CF2-D6EC-443F-B1E0-C419FBC80E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9" y="977322"/>
            <a:ext cx="8381998" cy="4711193"/>
          </a:xfrm>
          <a:prstGeom prst="rect">
            <a:avLst/>
          </a:prstGeom>
        </p:spPr>
      </p:pic>
    </p:spTree>
    <p:extLst>
      <p:ext uri="{BB962C8B-B14F-4D97-AF65-F5344CB8AC3E}">
        <p14:creationId xmlns:p14="http://schemas.microsoft.com/office/powerpoint/2010/main" val="182643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541</Words>
  <Application>Microsoft Office PowerPoint</Application>
  <PresentationFormat>On-screen Show (4:3)</PresentationFormat>
  <Paragraphs>111</Paragraphs>
  <Slides>22</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1. Project Title  2. Motivations  3. GUI Design   4. SRS Document  5. References </vt:lpstr>
      <vt:lpstr> Project Title : Hospital Management System.  Problem Statement : To design and develop a system software for proper hospital management using Microsoft Azure platform, React and Spring Boot frameworks.  </vt:lpstr>
      <vt:lpstr>Objective : To help in the management of Hospitals.   Challenges : Already many solutions are there to solve the problem but they are not user friendly, they are complex and harder to understand. Our project is user friendly  which will help the hospital workers to use the system properly even if they are a newbie and take appropriate decisions.</vt:lpstr>
      <vt:lpstr>1 ) To help the hospital workers. 2 ) To learn about software development. 3 ) To contribute in the development of the society.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Language (Front-End): React      Programming Language (Back-End): Spring-Boot  </vt:lpstr>
      <vt:lpstr> Platform: Microsoft Azure      Operating System : Windows/Linux/MacOS      Development IDE :  VS Code </vt:lpstr>
      <vt:lpstr>Web Development – For making the front end using React Framework.  Java Programming – For making the back end using Spring Boot Framework.  Database Management System -  For storing the data in Spring Boot H2 database.</vt:lpstr>
      <vt:lpstr>1. Problem Statement  &amp; Title                                                         Finalized - Yes  2.  Functional, Non-functional Requirements – Identified        Yes  3. Design – Database, Class/Module, GUI                                    Complete  4. Code – Modules Developed                                                        Done  5.  Future Plan of Action                                                                   Ready     </vt:lpstr>
      <vt:lpstr>Adding IOT Device for calculating Heart beats and predicting the health using the number of heart beats.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Vishwanath .</cp:lastModifiedBy>
  <cp:revision>57</cp:revision>
  <dcterms:created xsi:type="dcterms:W3CDTF">2018-12-18T07:46:07Z</dcterms:created>
  <dcterms:modified xsi:type="dcterms:W3CDTF">2022-07-18T19:50:20Z</dcterms:modified>
</cp:coreProperties>
</file>