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1" r:id="rId5"/>
    <p:sldId id="263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6600"/>
            <a:ext cx="9144000" cy="1414145"/>
          </a:xfrm>
        </p:spPr>
        <p:txBody>
          <a:bodyPr>
            <a:normAutofit fontScale="90000"/>
          </a:bodyPr>
          <a:lstStyle/>
          <a:p>
            <a:br>
              <a:rPr lang="en-GB" sz="4800" b="1">
                <a:latin typeface="Times New Roman" panose="02020603050405020304"/>
                <a:cs typeface="Times New Roman" panose="02020603050405020304"/>
              </a:rPr>
            </a:br>
            <a:r>
              <a:rPr lang="en-GB" sz="4800" b="1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lang="en-GB" sz="4800" b="1"/>
              <a:t> - 3</a:t>
            </a:r>
            <a:endParaRPr lang="en-GB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6180" y="2545080"/>
            <a:ext cx="9481820" cy="4181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GB" sz="2800" b="1">
                <a:latin typeface="Times New Roman" panose="02020603050405020304"/>
                <a:ea typeface="+mn-lt"/>
                <a:cs typeface="+mn-lt"/>
              </a:rPr>
              <a:t>ACULTY OD REQUEST AND APPROVAL MODULE</a:t>
            </a:r>
            <a:endParaRPr lang="en-GB" sz="2800" b="1">
              <a:latin typeface="Times New Roman" panose="02020603050405020304"/>
              <a:ea typeface="+mn-lt"/>
              <a:cs typeface="+mn-lt"/>
            </a:endParaRPr>
          </a:p>
          <a:p>
            <a:endParaRPr lang="en-US" sz="2800" b="1">
              <a:latin typeface="Times New Roman" panose="02020603050405020304"/>
              <a:cs typeface="Times New Roman" panose="02020603050405020304"/>
            </a:endParaRPr>
          </a:p>
          <a:p>
            <a:r>
              <a:rPr lang="en-US" b="1">
                <a:latin typeface="Times New Roman" panose="02020603050405020304"/>
                <a:cs typeface="Times New Roman" panose="02020603050405020304"/>
              </a:rPr>
              <a:t>TEAM MEMBERS</a:t>
            </a:r>
            <a:endParaRPr lang="en-US" b="1">
              <a:latin typeface="Times New Roman" panose="02020603050405020304"/>
              <a:cs typeface="Times New Roman" panose="02020603050405020304"/>
            </a:endParaRPr>
          </a:p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1. Visvesswar A M - 2022103013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Shibani Selvakumar</a:t>
            </a:r>
            <a:r>
              <a:rPr lang="en-US"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 - </a:t>
            </a:r>
            <a:r>
              <a:rPr lang="en-US" altLang="en-GB"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2023103005</a:t>
            </a:r>
            <a:endParaRPr lang="en-US" altLang="en-GB" sz="20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3. </a:t>
            </a:r>
            <a:r>
              <a:rPr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Nikhitaa M</a:t>
            </a:r>
            <a:r>
              <a:rPr lang="en-US"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 - </a:t>
            </a:r>
            <a:r>
              <a:rPr lang="en-US" altLang="en-GB"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2023103010</a:t>
            </a:r>
            <a:endParaRPr lang="en-US" altLang="en-GB" sz="20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4. </a:t>
            </a:r>
            <a:r>
              <a:rPr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Sai Nikitha</a:t>
            </a:r>
            <a:r>
              <a:rPr lang="en-US"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 - </a:t>
            </a:r>
            <a:r>
              <a:rPr lang="en-US" altLang="en-GB" sz="200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+mn-ea"/>
              </a:rPr>
              <a:t>2023103006</a:t>
            </a:r>
            <a:endParaRPr lang="en-US" altLang="en-GB" sz="200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+mn-ea"/>
            </a:endParaRPr>
          </a:p>
          <a:p>
            <a:endParaRPr lang="en-US" sz="2800">
              <a:latin typeface="Times New Roman" panose="02020603050405020304"/>
              <a:cs typeface="Times New Roman" panose="02020603050405020304"/>
            </a:endParaRPr>
          </a:p>
          <a:p>
            <a:endParaRPr lang="en-GB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/>
                <a:cs typeface="Times New Roman" panose="02020603050405020304"/>
              </a:rPr>
              <a:t>Objective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267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2400">
                <a:latin typeface="Times New Roman" panose="02020603050405020304"/>
                <a:ea typeface="+mn-lt"/>
                <a:cs typeface="+mn-lt"/>
              </a:rPr>
              <a:t>To design and implement a comprehensive module that facilitates </a:t>
            </a:r>
            <a:r>
              <a:rPr lang="en-GB" sz="240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  <a:p>
            <a:pPr marL="914400" lvl="1" indent="-457200" algn="just">
              <a:buAutoNum type="romanLcPeriod"/>
            </a:pPr>
            <a:r>
              <a:rPr lang="en-GB">
                <a:latin typeface="Times New Roman" panose="02020603050405020304"/>
                <a:cs typeface="Times New Roman" panose="02020603050405020304"/>
              </a:rPr>
              <a:t>Submission and Approval of </a:t>
            </a:r>
            <a:r>
              <a:rPr lang="en-GB" b="1">
                <a:latin typeface="Times New Roman" panose="02020603050405020304"/>
                <a:cs typeface="Times New Roman" panose="02020603050405020304"/>
              </a:rPr>
              <a:t>OD request</a:t>
            </a:r>
            <a:r>
              <a:rPr lang="en-GB">
                <a:latin typeface="Times New Roman" panose="02020603050405020304"/>
                <a:cs typeface="Times New Roman" panose="02020603050405020304"/>
              </a:rPr>
              <a:t>.</a:t>
            </a:r>
            <a:endParaRPr lang="en-GB">
              <a:latin typeface="Times New Roman" panose="02020603050405020304"/>
              <a:cs typeface="Times New Roman" panose="02020603050405020304"/>
            </a:endParaRPr>
          </a:p>
          <a:p>
            <a:pPr marL="914400" lvl="1" indent="-457200" algn="just">
              <a:buAutoNum type="romanLcPeriod"/>
            </a:pPr>
            <a:r>
              <a:rPr lang="en-GB">
                <a:latin typeface="Times New Roman" panose="02020603050405020304"/>
                <a:cs typeface="Times New Roman" panose="02020603050405020304"/>
              </a:rPr>
              <a:t>Manages </a:t>
            </a:r>
            <a:r>
              <a:rPr lang="en-GB" b="1">
                <a:latin typeface="Times New Roman" panose="02020603050405020304"/>
                <a:cs typeface="Times New Roman" panose="02020603050405020304"/>
              </a:rPr>
              <a:t>PG-Scholar</a:t>
            </a:r>
            <a:r>
              <a:rPr lang="en-GB">
                <a:latin typeface="Times New Roman" panose="02020603050405020304"/>
                <a:cs typeface="Times New Roman" panose="02020603050405020304"/>
              </a:rPr>
              <a:t> details.</a:t>
            </a:r>
            <a:endParaRPr lang="en-GB">
              <a:latin typeface="Times New Roman" panose="02020603050405020304"/>
              <a:cs typeface="Times New Roman" panose="02020603050405020304"/>
            </a:endParaRPr>
          </a:p>
          <a:p>
            <a:pPr marL="914400" lvl="1" indent="-457200" algn="just">
              <a:buAutoNum type="romanLcPeriod"/>
            </a:pPr>
            <a:r>
              <a:rPr lang="en-GB">
                <a:latin typeface="Times New Roman" panose="02020603050405020304"/>
                <a:cs typeface="Times New Roman" panose="02020603050405020304"/>
              </a:rPr>
              <a:t>Manages </a:t>
            </a:r>
            <a:r>
              <a:rPr lang="en-GB" b="1">
                <a:latin typeface="Times New Roman" panose="02020603050405020304"/>
                <a:cs typeface="Times New Roman" panose="02020603050405020304"/>
              </a:rPr>
              <a:t>Publication </a:t>
            </a:r>
            <a:r>
              <a:rPr lang="en-GB">
                <a:latin typeface="Times New Roman" panose="02020603050405020304"/>
                <a:cs typeface="Times New Roman" panose="02020603050405020304"/>
              </a:rPr>
              <a:t>records.</a:t>
            </a:r>
            <a:endParaRPr lang="en-GB">
              <a:latin typeface="Times New Roman" panose="02020603050405020304"/>
              <a:cs typeface="Times New Roman" panose="02020603050405020304"/>
            </a:endParaRPr>
          </a:p>
          <a:p>
            <a:pPr marL="914400" lvl="1" indent="-457200" algn="just">
              <a:buAutoNum type="romanLcPeriod"/>
            </a:pPr>
            <a:r>
              <a:rPr lang="en-GB">
                <a:latin typeface="Times New Roman" panose="02020603050405020304"/>
                <a:cs typeface="Times New Roman" panose="02020603050405020304"/>
              </a:rPr>
              <a:t>Generates </a:t>
            </a:r>
            <a:r>
              <a:rPr lang="en-GB" b="1">
                <a:latin typeface="Times New Roman" panose="02020603050405020304"/>
                <a:cs typeface="Times New Roman" panose="02020603050405020304"/>
              </a:rPr>
              <a:t>CR </a:t>
            </a:r>
            <a:r>
              <a:rPr lang="en-GB">
                <a:latin typeface="Times New Roman" panose="02020603050405020304"/>
                <a:cs typeface="Times New Roman" panose="02020603050405020304"/>
              </a:rPr>
              <a:t>( based on provided format )</a:t>
            </a:r>
            <a:endParaRPr lang="en-GB">
              <a:latin typeface="Times New Roman" panose="02020603050405020304"/>
              <a:cs typeface="Times New Roman" panose="02020603050405020304"/>
            </a:endParaRPr>
          </a:p>
          <a:p>
            <a:pPr marL="457200" lvl="1" indent="0" algn="just">
              <a:buNone/>
            </a:pPr>
            <a:endParaRPr lang="en-GB" dirty="0"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GB" sz="2400" dirty="0"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GB"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2"/>
            <a:ext cx="10327710" cy="94978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/>
                <a:cs typeface="Times New Roman" panose="02020603050405020304"/>
              </a:rPr>
              <a:t>Requirements</a:t>
            </a:r>
            <a:endParaRPr lang="en-US" b="1"/>
          </a:p>
        </p:txBody>
      </p:sp>
      <p:sp>
        <p:nvSpPr>
          <p:cNvPr id="5" name="Content Placeholder 2"/>
          <p:cNvSpPr txBox="1"/>
          <p:nvPr/>
        </p:nvSpPr>
        <p:spPr>
          <a:xfrm>
            <a:off x="746125" y="791210"/>
            <a:ext cx="10601960" cy="5971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600" b="1" dirty="0">
                <a:latin typeface="Times New Roman" panose="02020603050405020304"/>
                <a:cs typeface="Times New Roman" panose="02020603050405020304"/>
              </a:rPr>
              <a:t>1. Faculty Portal Requirements</a:t>
            </a:r>
            <a:endParaRPr lang="en-US" sz="1600" b="1" dirty="0">
              <a:latin typeface="Times New Roman" panose="02020603050405020304"/>
              <a:cs typeface="Times New Roman" panose="02020603050405020304"/>
            </a:endParaRPr>
          </a:p>
          <a:p>
            <a:pPr marL="457200" lvl="1" indent="457200" algn="just">
              <a:buNone/>
            </a:pPr>
            <a:r>
              <a:rPr lang="en-GB" sz="1600" b="1" dirty="0">
                <a:latin typeface="Times New Roman" panose="02020603050405020304"/>
                <a:cs typeface="Times New Roman" panose="02020603050405020304"/>
              </a:rPr>
              <a:t>OD Request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Choose whether the faculty </a:t>
            </a:r>
            <a:r>
              <a:rPr lang="en-GB" sz="1600" b="1" dirty="0">
                <a:latin typeface="Times New Roman" panose="02020603050405020304"/>
                <a:ea typeface="+mn-lt"/>
                <a:cs typeface="+mn-lt"/>
              </a:rPr>
              <a:t>conducted or participated</a:t>
            </a:r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 in the event.</a:t>
            </a:r>
            <a:endParaRPr lang="en-GB" sz="1600" dirty="0">
              <a:latin typeface="Times New Roman" panose="02020603050405020304"/>
              <a:ea typeface="+mn-lt"/>
              <a:cs typeface="+mn-lt"/>
            </a:endParaRPr>
          </a:p>
          <a:p>
            <a:pPr lvl="1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Enter event details: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lvl="2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Type of event (e.g., course, workshop, seminar), Period/dates of participation or conduction, Name and location of the event, Upload supporting documents, Specify departmental procurements required (if applicable).</a:t>
            </a:r>
            <a:endParaRPr lang="en-GB" sz="1600" b="1" dirty="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Add, update, or delete PG scholar information:</a:t>
            </a:r>
            <a:endParaRPr lang="en-US" sz="1600" dirty="0">
              <a:latin typeface="Times New Roman" panose="02020603050405020304"/>
              <a:ea typeface="+mn-lt"/>
              <a:cs typeface="+mn-lt"/>
            </a:endParaRPr>
          </a:p>
          <a:p>
            <a:pPr lvl="2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Name, Area of Research, Contact Information, Registration Number</a:t>
            </a:r>
            <a:endParaRPr lang="en-GB" sz="1600" dirty="0">
              <a:latin typeface="Times New Roman" panose="02020603050405020304"/>
              <a:ea typeface="+mn-lt"/>
              <a:cs typeface="+mn-lt"/>
            </a:endParaRPr>
          </a:p>
          <a:p>
            <a:pPr marL="914400" lvl="2" indent="0" algn="just">
              <a:buNone/>
            </a:pPr>
            <a:r>
              <a:rPr lang="en-GB" sz="1600" b="1" dirty="0">
                <a:latin typeface="Times New Roman" panose="02020603050405020304"/>
                <a:ea typeface="+mn-lt"/>
                <a:cs typeface="+mn-lt"/>
              </a:rPr>
              <a:t>Manage</a:t>
            </a:r>
            <a:r>
              <a:rPr lang="en-GB" sz="1600" b="1" dirty="0">
                <a:latin typeface="Times New Roman" panose="02020603050405020304"/>
                <a:cs typeface="Times New Roman" panose="02020603050405020304"/>
              </a:rPr>
              <a:t> Publications.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Add or update publication details:</a:t>
            </a:r>
            <a:endParaRPr lang="en-US" sz="1600" dirty="0">
              <a:latin typeface="Times New Roman" panose="02020603050405020304"/>
              <a:ea typeface="+mn-lt"/>
              <a:cs typeface="+mn-lt"/>
            </a:endParaRPr>
          </a:p>
          <a:p>
            <a:pPr lvl="2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Title, Author(s), Date of Publication, Journal or Publisher, DOI</a:t>
            </a:r>
            <a:endParaRPr lang="en-GB" sz="1600" dirty="0">
              <a:latin typeface="Times New Roman" panose="02020603050405020304"/>
              <a:ea typeface="+mn-lt"/>
              <a:cs typeface="+mn-lt"/>
            </a:endParaRPr>
          </a:p>
          <a:p>
            <a:pPr marL="914400" lvl="2" indent="0" algn="just">
              <a:buNone/>
            </a:pPr>
            <a:r>
              <a:rPr lang="en-GB" sz="1600" b="1" dirty="0">
                <a:latin typeface="Times New Roman" panose="02020603050405020304"/>
                <a:ea typeface="+mn-lt"/>
                <a:cs typeface="+mn-lt"/>
              </a:rPr>
              <a:t>Generate</a:t>
            </a:r>
            <a:r>
              <a:rPr lang="en-GB" sz="1600" b="1" dirty="0">
                <a:latin typeface="Times New Roman" panose="02020603050405020304"/>
                <a:cs typeface="Times New Roman" panose="02020603050405020304"/>
              </a:rPr>
              <a:t> Confidential Reports.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Generate CRs using:</a:t>
            </a:r>
            <a:endParaRPr lang="en-US" sz="1600" dirty="0">
              <a:latin typeface="Times New Roman" panose="02020603050405020304"/>
              <a:ea typeface="+mn-lt"/>
              <a:cs typeface="+mn-lt"/>
            </a:endParaRPr>
          </a:p>
          <a:p>
            <a:pPr lvl="2" algn="just"/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Event participation/conduction history, Publications, Supervised PG scholars.</a:t>
            </a:r>
            <a:endParaRPr lang="en-GB" sz="16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marL="0" indent="0" algn="just">
              <a:buNone/>
            </a:pPr>
            <a:r>
              <a:rPr lang="en-GB" sz="1600" b="1" dirty="0">
                <a:latin typeface="Times New Roman" panose="02020603050405020304"/>
                <a:cs typeface="Times New Roman" panose="02020603050405020304"/>
              </a:rPr>
              <a:t>2. Admin Portal Requirements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lvl="1" indent="0" algn="just">
              <a:buNone/>
            </a:pPr>
            <a:r>
              <a:rPr lang="en-GB" sz="1600" b="1">
                <a:latin typeface="Times New Roman" panose="02020603050405020304"/>
                <a:cs typeface="Times New Roman" panose="02020603050405020304"/>
              </a:rPr>
              <a:t>OD Request Management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marL="971550" lvl="1" indent="-285750" algn="just"/>
            <a:r>
              <a:rPr lang="en-GB" sz="1600" dirty="0">
                <a:latin typeface="Times New Roman" panose="02020603050405020304"/>
                <a:cs typeface="Times New Roman" panose="02020603050405020304"/>
              </a:rPr>
              <a:t>View all OD requests.</a:t>
            </a:r>
            <a:endParaRPr lang="en-US" sz="1600" dirty="0">
              <a:latin typeface="Times New Roman" panose="02020603050405020304"/>
              <a:cs typeface="Times New Roman" panose="02020603050405020304"/>
            </a:endParaRPr>
          </a:p>
          <a:p>
            <a:pPr marL="971550" lvl="1" indent="-285750" algn="just"/>
            <a:r>
              <a:rPr lang="en-GB" sz="1600" dirty="0">
                <a:latin typeface="Times New Roman" panose="02020603050405020304"/>
                <a:cs typeface="Times New Roman" panose="02020603050405020304"/>
              </a:rPr>
              <a:t>Filter requests by status (</a:t>
            </a:r>
            <a:r>
              <a:rPr lang="en-GB" sz="1600" b="1" dirty="0">
                <a:latin typeface="Times New Roman" panose="02020603050405020304"/>
                <a:cs typeface="Times New Roman" panose="02020603050405020304"/>
              </a:rPr>
              <a:t>Pending, Approved, Rejected</a:t>
            </a:r>
            <a:r>
              <a:rPr lang="en-GB" sz="1600" dirty="0">
                <a:latin typeface="Times New Roman" panose="02020603050405020304"/>
                <a:cs typeface="Times New Roman" panose="02020603050405020304"/>
              </a:rPr>
              <a:t>).</a:t>
            </a:r>
            <a:endParaRPr lang="en-US" sz="1600" dirty="0">
              <a:latin typeface="Times New Roman" panose="02020603050405020304"/>
              <a:cs typeface="Times New Roman" panose="02020603050405020304"/>
            </a:endParaRPr>
          </a:p>
          <a:p>
            <a:pPr marL="971550" lvl="1" indent="-285750" algn="just"/>
            <a:r>
              <a:rPr lang="en-GB" sz="1600" dirty="0">
                <a:latin typeface="Times New Roman" panose="02020603050405020304"/>
                <a:cs typeface="Times New Roman" panose="02020603050405020304"/>
              </a:rPr>
              <a:t>Approve or reject requests.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lvl="1" indent="0" algn="just">
              <a:buNone/>
            </a:pPr>
            <a:r>
              <a:rPr lang="en-GB" sz="1600" b="1">
                <a:latin typeface="Times New Roman" panose="02020603050405020304"/>
                <a:cs typeface="Times New Roman" panose="02020603050405020304"/>
              </a:rPr>
              <a:t>CR Management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marL="971550" lvl="1" indent="-285750" algn="just"/>
            <a:r>
              <a:rPr lang="en-GB" sz="1600" dirty="0">
                <a:latin typeface="Times New Roman" panose="02020603050405020304"/>
                <a:cs typeface="Times New Roman" panose="02020603050405020304"/>
              </a:rPr>
              <a:t>View and download generated Confidential Reports (CRs).</a:t>
            </a:r>
            <a:endParaRPr lang="en-US" sz="1600" dirty="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endParaRPr lang="en-GB" sz="1400" b="1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188"/>
            <a:ext cx="10515600" cy="1325563"/>
          </a:xfrm>
        </p:spPr>
        <p:txBody>
          <a:bodyPr/>
          <a:lstStyle/>
          <a:p>
            <a:pPr algn="ctr"/>
            <a:r>
              <a:rPr lang="en-GB" sz="4000" b="1" dirty="0">
                <a:latin typeface="Times New Roman" panose="02020603050405020304"/>
                <a:cs typeface="Times New Roman" panose="02020603050405020304"/>
              </a:rPr>
              <a:t>Faculty Login Workflow</a:t>
            </a:r>
            <a:endParaRPr lang="en-US" b="1" dirty="0"/>
          </a:p>
        </p:txBody>
      </p:sp>
      <p:pic>
        <p:nvPicPr>
          <p:cNvPr id="4" name="Content Placeholder 3" descr="A diagram of a faculty login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/>
          <a:srcRect l="7721" t="-2269" r="2513"/>
          <a:stretch>
            <a:fillRect/>
          </a:stretch>
        </p:blipFill>
        <p:spPr>
          <a:xfrm>
            <a:off x="2533719" y="1141806"/>
            <a:ext cx="7122187" cy="5121683"/>
          </a:xfr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3255" cy="5421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Admin Login Workflow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Content Placeholder 6" descr="A diagram of a software system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4637" y="1048231"/>
            <a:ext cx="6835091" cy="512822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58" y="-217"/>
            <a:ext cx="10515600" cy="1325563"/>
          </a:xfrm>
        </p:spPr>
        <p:txBody>
          <a:bodyPr/>
          <a:lstStyle/>
          <a:p>
            <a:pPr algn="ctr"/>
            <a:r>
              <a:rPr lang="en-GB" b="1">
                <a:latin typeface="Times New Roman" panose="02020603050405020304"/>
                <a:cs typeface="Times New Roman" panose="02020603050405020304"/>
              </a:rPr>
              <a:t>Deliverables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59" y="969681"/>
            <a:ext cx="10411217" cy="5583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Web </a:t>
            </a:r>
            <a:r>
              <a:rPr lang="en-US" altLang="en-GB" sz="1600" b="1">
                <a:latin typeface="Times New Roman" panose="02020603050405020304"/>
                <a:ea typeface="+mn-lt"/>
                <a:cs typeface="+mn-lt"/>
              </a:rPr>
              <a:t>Components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Faculty Module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: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>
                <a:latin typeface="Times New Roman" panose="02020603050405020304"/>
                <a:ea typeface="+mn-lt"/>
                <a:cs typeface="+mn-lt"/>
              </a:rPr>
              <a:t>OD Request Form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>
                <a:latin typeface="Times New Roman" panose="02020603050405020304"/>
                <a:ea typeface="+mn-lt"/>
                <a:cs typeface="+mn-lt"/>
              </a:rPr>
              <a:t>Faculty Dashboard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>
                <a:latin typeface="Times New Roman" panose="02020603050405020304"/>
                <a:ea typeface="+mn-lt"/>
                <a:cs typeface="+mn-lt"/>
              </a:rPr>
              <a:t>PG Scholar &amp; Publication Management Pages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>
                <a:latin typeface="Times New Roman" panose="02020603050405020304"/>
                <a:ea typeface="+mn-lt"/>
                <a:cs typeface="+mn-lt"/>
              </a:rPr>
              <a:t>CR Generation Page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Admin Module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: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>
                <a:latin typeface="Times New Roman" panose="02020603050405020304"/>
                <a:ea typeface="+mn-lt"/>
                <a:cs typeface="+mn-lt"/>
              </a:rPr>
              <a:t>OD Request Validation Menu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>
                <a:latin typeface="Times New Roman" panose="02020603050405020304"/>
                <a:ea typeface="+mn-lt"/>
                <a:cs typeface="+mn-lt"/>
              </a:rPr>
              <a:t>CR Report Overview Page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r>
              <a:rPr lang="en-GB" sz="1600">
                <a:latin typeface="Times New Roman" panose="02020603050405020304"/>
                <a:ea typeface="+mn-lt"/>
                <a:cs typeface="+mn-lt"/>
              </a:rPr>
              <a:t>Publication and Scholar Overview Pages</a:t>
            </a:r>
            <a:endParaRPr lang="en-GB" sz="160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marL="0" indent="0" algn="just">
              <a:buNone/>
            </a:pPr>
            <a:r>
              <a:rPr lang="en-GB" sz="1600" b="1">
                <a:latin typeface="Times New Roman" panose="02020603050405020304"/>
                <a:cs typeface="Times New Roman" panose="02020603050405020304"/>
              </a:rPr>
              <a:t>Documentation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/>
            <a:r>
              <a:rPr lang="en-GB" sz="1600">
                <a:latin typeface="Times New Roman" panose="02020603050405020304"/>
                <a:cs typeface="Times New Roman" panose="02020603050405020304"/>
              </a:rPr>
              <a:t>User Manual (Faculty &amp; Admin)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GB" sz="1600">
                <a:latin typeface="Times New Roman" panose="02020603050405020304"/>
                <a:cs typeface="Times New Roman" panose="02020603050405020304"/>
              </a:rPr>
              <a:t>Technical Documentation (DB schema, flowcharts, API reference)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buNone/>
            </a:pPr>
            <a:r>
              <a:rPr lang="en-GB" sz="1600" b="1">
                <a:latin typeface="Times New Roman" panose="02020603050405020304"/>
                <a:cs typeface="Times New Roman" panose="02020603050405020304"/>
              </a:rPr>
              <a:t>Reports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GB" sz="1600">
                <a:latin typeface="Times New Roman" panose="02020603050405020304"/>
                <a:cs typeface="Times New Roman" panose="02020603050405020304"/>
              </a:rPr>
              <a:t>CRs generated per faculty based on input data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buNone/>
            </a:pPr>
            <a:r>
              <a:rPr lang="en-GB" sz="1600" b="1">
                <a:latin typeface="Times New Roman" panose="02020603050405020304"/>
                <a:cs typeface="Times New Roman" panose="02020603050405020304"/>
              </a:rPr>
              <a:t>Deployment</a:t>
            </a:r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GB" sz="1600">
                <a:latin typeface="Times New Roman" panose="02020603050405020304"/>
                <a:cs typeface="Times New Roman" panose="02020603050405020304"/>
              </a:rPr>
              <a:t>Source Code Repository (GitHub/ZIP)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endParaRPr lang="en-GB" sz="1600">
              <a:latin typeface="Times New Roman" panose="02020603050405020304"/>
              <a:cs typeface="Times New Roman" panose="02020603050405020304"/>
            </a:endParaRPr>
          </a:p>
          <a:p>
            <a:pPr lvl="1" algn="just"/>
            <a:endParaRPr lang="en-GB"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pPr algn="ctr"/>
            <a:r>
              <a:rPr lang="en-GB" b="1">
                <a:latin typeface="Times New Roman" panose="02020603050405020304"/>
                <a:ea typeface="Calibri" panose="020F0502020204030204"/>
                <a:cs typeface="Calibri" panose="020F0502020204030204"/>
              </a:rPr>
              <a:t>Features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GB" sz="1600" b="1">
              <a:latin typeface="Times New Roman" panose="02020603050405020304"/>
              <a:cs typeface="Times New Roman" panose="02020603050405020304"/>
            </a:endParaRPr>
          </a:p>
          <a:p>
            <a:endParaRPr lang="en-GB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938" y="1220058"/>
            <a:ext cx="10160320" cy="5262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b="1">
                <a:latin typeface="Times New Roman" panose="02020603050405020304"/>
                <a:cs typeface="Times New Roman" panose="02020603050405020304"/>
              </a:rPr>
              <a:t>Faculty Features</a:t>
            </a:r>
            <a:endParaRPr lang="en-US" sz="160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Submit OD requests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 by specifying event type (participation/conduction), dates, location, and documents.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View status 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of submitted OD requests via the </a:t>
            </a: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Faculty Dashboard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1600">
              <a:latin typeface="Times New Roman" panose="02020603050405020304"/>
              <a:ea typeface="+mn-lt"/>
              <a:cs typeface="+mn-lt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altLang="en-GB" sz="1600">
                <a:latin typeface="Times New Roman" panose="02020603050405020304"/>
                <a:ea typeface="+mn-lt"/>
                <a:cs typeface="+mn-lt"/>
              </a:rPr>
              <a:t>Option to download OD letter.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>
                <a:latin typeface="Times New Roman" panose="02020603050405020304"/>
                <a:ea typeface="+mn-lt"/>
                <a:cs typeface="+mn-lt"/>
              </a:rPr>
              <a:t>Manage PG scholar details.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>
                <a:latin typeface="Times New Roman" panose="02020603050405020304"/>
                <a:ea typeface="+mn-lt"/>
                <a:cs typeface="+mn-lt"/>
              </a:rPr>
              <a:t>Add and update publications.</a:t>
            </a:r>
            <a:endParaRPr lang="en-GB" sz="16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Generate Confidential Reports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 (CRs) with data from event participation, publications, and scholar supervision.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GB" sz="1600" b="1">
                <a:latin typeface="Times New Roman" panose="02020603050405020304"/>
                <a:cs typeface="Times New Roman" panose="02020603050405020304"/>
              </a:rPr>
              <a:t>Admin Features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>
                <a:latin typeface="Times New Roman" panose="02020603050405020304"/>
                <a:ea typeface="+mn-lt"/>
                <a:cs typeface="+mn-lt"/>
              </a:rPr>
              <a:t>View, filter, and manage OD requests based on status (</a:t>
            </a: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Pending, Approved, Rejected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).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Approve 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or </a:t>
            </a: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reject 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faculty OD requests.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View 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and </a:t>
            </a: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download 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generated Confidential Reports.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>
                <a:latin typeface="Times New Roman" panose="02020603050405020304"/>
                <a:ea typeface="+mn-lt"/>
                <a:cs typeface="+mn-lt"/>
              </a:rPr>
              <a:t>Access overview pages of all publications and scholar data for verification and administrative records.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GB" sz="1600" b="1">
                <a:latin typeface="Times New Roman" panose="02020603050405020304"/>
                <a:cs typeface="Times New Roman" panose="02020603050405020304"/>
              </a:rPr>
              <a:t>Common Features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Secure 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login and </a:t>
            </a: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role-based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 access.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>
                <a:latin typeface="Times New Roman" panose="02020603050405020304"/>
                <a:ea typeface="+mn-lt"/>
                <a:cs typeface="+mn-lt"/>
              </a:rPr>
              <a:t>User-friendly UI with structured navigation.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>
                <a:latin typeface="Times New Roman" panose="02020603050405020304"/>
                <a:ea typeface="+mn-lt"/>
                <a:cs typeface="+mn-lt"/>
              </a:rPr>
              <a:t>Real-time feedback on actions (e.g.,</a:t>
            </a:r>
            <a:r>
              <a:rPr lang="en-GB" sz="1600" dirty="0">
                <a:latin typeface="Times New Roman" panose="02020603050405020304"/>
                <a:ea typeface="+mn-lt"/>
                <a:cs typeface="Times New Roman" panose="02020603050405020304"/>
              </a:rPr>
              <a:t> </a:t>
            </a:r>
            <a:r>
              <a:rPr lang="en-GB" sz="1600" b="1">
                <a:latin typeface="Times New Roman" panose="02020603050405020304"/>
                <a:ea typeface="+mn-lt"/>
                <a:cs typeface="Times New Roman" panose="02020603050405020304"/>
              </a:rPr>
              <a:t>toasts </a:t>
            </a:r>
            <a:r>
              <a:rPr lang="en-GB" sz="1600">
                <a:latin typeface="Times New Roman" panose="02020603050405020304"/>
                <a:ea typeface="+mn-lt"/>
                <a:cs typeface="Times New Roman" panose="02020603050405020304"/>
              </a:rPr>
              <a:t>for</a:t>
            </a:r>
            <a:r>
              <a:rPr lang="en-GB" sz="1600" dirty="0">
                <a:latin typeface="Times New Roman" panose="02020603050405020304"/>
                <a:ea typeface="+mn-lt"/>
                <a:cs typeface="+mn-lt"/>
              </a:rPr>
              <a:t> </a:t>
            </a: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success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/</a:t>
            </a:r>
            <a:r>
              <a:rPr lang="en-GB" sz="1600" b="1">
                <a:latin typeface="Times New Roman" panose="02020603050405020304"/>
                <a:ea typeface="+mn-lt"/>
                <a:cs typeface="+mn-lt"/>
              </a:rPr>
              <a:t>failure 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messages).</a:t>
            </a:r>
            <a:endParaRPr 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GB" sz="1600" b="1">
                <a:latin typeface="Times New Roman" panose="02020603050405020304"/>
                <a:ea typeface="+mn-lt"/>
                <a:cs typeface="Times New Roman" panose="02020603050405020304"/>
              </a:rPr>
              <a:t>Data validation</a:t>
            </a:r>
            <a:r>
              <a:rPr lang="en-GB" sz="1600">
                <a:latin typeface="Times New Roman" panose="02020603050405020304"/>
                <a:ea typeface="+mn-lt"/>
                <a:cs typeface="+mn-lt"/>
              </a:rPr>
              <a:t> for forms and uploads.</a:t>
            </a:r>
            <a:endParaRPr lang="en-GB" sz="1600">
              <a:latin typeface="Times New Roman" panose="02020603050405020304"/>
              <a:ea typeface="+mn-lt"/>
              <a:cs typeface="+mn-lt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altLang="en-GB" sz="1600" dirty="0">
                <a:latin typeface="Times New Roman" panose="02020603050405020304"/>
                <a:cs typeface="Times New Roman" panose="02020603050405020304"/>
              </a:rPr>
              <a:t>Responsive Design.</a:t>
            </a:r>
            <a:endParaRPr lang="en-US" altLang="en-GB" sz="1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altLang="en-GB" sz="1600" b="1" dirty="0">
                <a:latin typeface="Times New Roman" panose="02020603050405020304"/>
                <a:cs typeface="Times New Roman" panose="02020603050405020304"/>
              </a:rPr>
              <a:t>Fast</a:t>
            </a:r>
            <a:r>
              <a:rPr lang="en-US" altLang="en-GB" sz="1600" dirty="0">
                <a:latin typeface="Times New Roman" panose="02020603050405020304"/>
                <a:cs typeface="Times New Roman" panose="02020603050405020304"/>
              </a:rPr>
              <a:t> API Responses.</a:t>
            </a:r>
            <a:endParaRPr lang="en-US" altLang="en-GB" sz="16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2702</Words>
  <Application>WPS Presentation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Arial</vt:lpstr>
      <vt:lpstr>Aptos Display</vt:lpstr>
      <vt:lpstr>Segoe UI Variable Display</vt:lpstr>
      <vt:lpstr>Aptos</vt:lpstr>
      <vt:lpstr>Segoe UI</vt:lpstr>
      <vt:lpstr>Microsoft YaHei</vt:lpstr>
      <vt:lpstr>Arial Unicode MS</vt:lpstr>
      <vt:lpstr>Times New Roman</vt:lpstr>
      <vt:lpstr>office theme</vt:lpstr>
      <vt:lpstr>MODULE - 3</vt:lpstr>
      <vt:lpstr>Objective</vt:lpstr>
      <vt:lpstr>Requirements</vt:lpstr>
      <vt:lpstr>Faculty Login Workflow</vt:lpstr>
      <vt:lpstr>Admin Login Workflow</vt:lpstr>
      <vt:lpstr>Deliverables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 Visvesswar</cp:lastModifiedBy>
  <cp:revision>98</cp:revision>
  <dcterms:created xsi:type="dcterms:W3CDTF">2025-06-03T12:34:00Z</dcterms:created>
  <dcterms:modified xsi:type="dcterms:W3CDTF">2025-06-04T05:17:40Z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B58033A2A0404DA7896E648448E88EAB_12</vt:lpwstr>
  </property>
  <property fmtid="{D5CDD505-2E9C-101B-9397-08002B2CF9AE}" pid="3" name="KSOProductBuildVer">
    <vt:lpwstr>2057-12.2.0.21183</vt:lpwstr>
  </property>
</Properties>
</file>