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5"/>
  </p:notesMasterIdLst>
  <p:sldIdLst>
    <p:sldId id="264" r:id="rId2"/>
    <p:sldId id="265" r:id="rId3"/>
    <p:sldId id="299" r:id="rId4"/>
    <p:sldId id="287" r:id="rId5"/>
    <p:sldId id="300" r:id="rId6"/>
    <p:sldId id="303" r:id="rId7"/>
    <p:sldId id="283" r:id="rId8"/>
    <p:sldId id="284" r:id="rId9"/>
    <p:sldId id="288" r:id="rId10"/>
    <p:sldId id="294" r:id="rId11"/>
    <p:sldId id="302" r:id="rId12"/>
    <p:sldId id="304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FC8AB8-1B3F-4E2E-A786-5226B0CE5DA1}">
          <p14:sldIdLst>
            <p14:sldId id="264"/>
            <p14:sldId id="265"/>
            <p14:sldId id="299"/>
            <p14:sldId id="287"/>
            <p14:sldId id="300"/>
            <p14:sldId id="303"/>
            <p14:sldId id="283"/>
            <p14:sldId id="284"/>
            <p14:sldId id="288"/>
            <p14:sldId id="294"/>
            <p14:sldId id="302"/>
            <p14:sldId id="30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6BF"/>
    <a:srgbClr val="555657"/>
    <a:srgbClr val="FF9900"/>
    <a:srgbClr val="4BB5D9"/>
    <a:srgbClr val="072945"/>
    <a:srgbClr val="9C9C9D"/>
    <a:srgbClr val="0C304C"/>
    <a:srgbClr val="52697B"/>
    <a:srgbClr val="969696"/>
    <a:srgbClr val="81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4F74A-670F-4D7F-B009-63901E718F3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7E186D-DB94-462C-8E93-39F51489D15E}">
      <dgm:prSet phldrT="[Text]" custT="1"/>
      <dgm:spPr/>
      <dgm:t>
        <a:bodyPr/>
        <a:lstStyle/>
        <a:p>
          <a:r>
            <a:rPr lang="en-IN" sz="1550" dirty="0">
              <a:latin typeface="Bahnschrift Light Condensed" panose="020B0502040204020203" pitchFamily="34" charset="0"/>
            </a:rPr>
            <a:t>The Samples of the gesture are collected and stored in the  form of records  </a:t>
          </a:r>
        </a:p>
      </dgm:t>
    </dgm:pt>
    <dgm:pt modelId="{CC305A73-F782-4FC2-95B3-D87F6DC309F3}" type="parTrans" cxnId="{207F5420-D4AB-44CB-9F19-E3B3CF0C9EC6}">
      <dgm:prSet/>
      <dgm:spPr/>
      <dgm:t>
        <a:bodyPr/>
        <a:lstStyle/>
        <a:p>
          <a:endParaRPr lang="en-IN"/>
        </a:p>
      </dgm:t>
    </dgm:pt>
    <dgm:pt modelId="{0E9DC3C1-6394-4CA8-945D-070A9D7DF70D}" type="sibTrans" cxnId="{207F5420-D4AB-44CB-9F19-E3B3CF0C9EC6}">
      <dgm:prSet/>
      <dgm:spPr/>
      <dgm:t>
        <a:bodyPr/>
        <a:lstStyle/>
        <a:p>
          <a:endParaRPr lang="en-IN"/>
        </a:p>
      </dgm:t>
    </dgm:pt>
    <dgm:pt modelId="{07695062-C6C7-4006-88AE-D6CD26A43BCE}">
      <dgm:prSet phldrT="[Text]" custT="1"/>
      <dgm:spPr/>
      <dgm:t>
        <a:bodyPr/>
        <a:lstStyle/>
        <a:p>
          <a:r>
            <a:rPr lang="en-IN" sz="1600" dirty="0">
              <a:latin typeface="Bahnschrift Light Condensed" panose="020B0502040204020203" pitchFamily="34" charset="0"/>
            </a:rPr>
            <a:t>When the Actions are been performed the system will collect the data.</a:t>
          </a:r>
        </a:p>
      </dgm:t>
    </dgm:pt>
    <dgm:pt modelId="{729CAB20-8C73-4460-BAAC-1D746C07D8FA}" type="parTrans" cxnId="{28BA3E28-F0DD-4C8C-BB8E-277AEC7FAC4D}">
      <dgm:prSet/>
      <dgm:spPr/>
      <dgm:t>
        <a:bodyPr/>
        <a:lstStyle/>
        <a:p>
          <a:endParaRPr lang="en-IN"/>
        </a:p>
      </dgm:t>
    </dgm:pt>
    <dgm:pt modelId="{AB5E90C9-A0B6-4FEE-AA66-C9ACE6F96071}" type="sibTrans" cxnId="{28BA3E28-F0DD-4C8C-BB8E-277AEC7FAC4D}">
      <dgm:prSet/>
      <dgm:spPr/>
      <dgm:t>
        <a:bodyPr/>
        <a:lstStyle/>
        <a:p>
          <a:endParaRPr lang="en-IN"/>
        </a:p>
      </dgm:t>
    </dgm:pt>
    <dgm:pt modelId="{4629F46E-315A-4D9D-BD91-E218DAD1B8CB}">
      <dgm:prSet phldrT="[Text]" custT="1"/>
      <dgm:spPr/>
      <dgm:t>
        <a:bodyPr/>
        <a:lstStyle/>
        <a:p>
          <a:r>
            <a:rPr lang="en-IN" sz="1600" dirty="0">
              <a:latin typeface="Bahnschrift Light Condensed" panose="020B0502040204020203" pitchFamily="34" charset="0"/>
            </a:rPr>
            <a:t>Prediction will be done depending on the collected samples and the collected data</a:t>
          </a:r>
        </a:p>
      </dgm:t>
    </dgm:pt>
    <dgm:pt modelId="{79E19777-5B64-4082-B2CA-2FDD01CA45D5}" type="parTrans" cxnId="{28B3B6E1-4838-4E36-9306-C84A3BB084D0}">
      <dgm:prSet/>
      <dgm:spPr/>
      <dgm:t>
        <a:bodyPr/>
        <a:lstStyle/>
        <a:p>
          <a:endParaRPr lang="en-IN"/>
        </a:p>
      </dgm:t>
    </dgm:pt>
    <dgm:pt modelId="{1B4A16D2-9DBA-4D11-B547-2BADC608E7DF}" type="sibTrans" cxnId="{28B3B6E1-4838-4E36-9306-C84A3BB084D0}">
      <dgm:prSet/>
      <dgm:spPr/>
      <dgm:t>
        <a:bodyPr/>
        <a:lstStyle/>
        <a:p>
          <a:endParaRPr lang="en-IN"/>
        </a:p>
      </dgm:t>
    </dgm:pt>
    <dgm:pt modelId="{C30A3682-96BC-423B-9008-C6F01B920C12}" type="pres">
      <dgm:prSet presAssocID="{BEC4F74A-670F-4D7F-B009-63901E718F3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391CBA2-3A26-4910-B08A-3620BA17A3BE}" type="pres">
      <dgm:prSet presAssocID="{387E186D-DB94-462C-8E93-39F51489D15E}" presName="Accent1" presStyleCnt="0"/>
      <dgm:spPr/>
    </dgm:pt>
    <dgm:pt modelId="{028DB2E7-5B66-4CA4-B2D8-3E91F5E4E501}" type="pres">
      <dgm:prSet presAssocID="{387E186D-DB94-462C-8E93-39F51489D15E}" presName="Accent" presStyleLbl="node1" presStyleIdx="0" presStyleCnt="3" custLinFactNeighborX="-4116" custLinFactNeighborY="-37363"/>
      <dgm:spPr>
        <a:solidFill>
          <a:srgbClr val="969696"/>
        </a:solidFill>
      </dgm:spPr>
    </dgm:pt>
    <dgm:pt modelId="{5F98FF7B-E3EA-4B00-ABFA-E96D5CCB3BFB}" type="pres">
      <dgm:prSet presAssocID="{387E186D-DB94-462C-8E93-39F51489D15E}" presName="Parent1" presStyleLbl="revTx" presStyleIdx="0" presStyleCnt="3" custLinFactY="-20252" custLinFactNeighborX="-4344" custLinFactNeighborY="-100000">
        <dgm:presLayoutVars>
          <dgm:chMax val="1"/>
          <dgm:chPref val="1"/>
          <dgm:bulletEnabled val="1"/>
        </dgm:presLayoutVars>
      </dgm:prSet>
      <dgm:spPr/>
    </dgm:pt>
    <dgm:pt modelId="{183DB425-B57E-4908-890D-2A5A14E0BBD1}" type="pres">
      <dgm:prSet presAssocID="{07695062-C6C7-4006-88AE-D6CD26A43BCE}" presName="Accent2" presStyleCnt="0"/>
      <dgm:spPr/>
    </dgm:pt>
    <dgm:pt modelId="{786338AF-22EC-4589-8D89-DEE4869CF0E8}" type="pres">
      <dgm:prSet presAssocID="{07695062-C6C7-4006-88AE-D6CD26A43BCE}" presName="Accent" presStyleLbl="node1" presStyleIdx="1" presStyleCnt="3" custLinFactNeighborX="-1715" custLinFactNeighborY="-17490"/>
      <dgm:spPr>
        <a:solidFill>
          <a:srgbClr val="FF9900"/>
        </a:solidFill>
      </dgm:spPr>
    </dgm:pt>
    <dgm:pt modelId="{27BF33A1-E291-40C9-AEAC-5CDE4743952F}" type="pres">
      <dgm:prSet presAssocID="{07695062-C6C7-4006-88AE-D6CD26A43BCE}" presName="Parent2" presStyleLbl="revTx" presStyleIdx="1" presStyleCnt="3" custLinFactNeighborY="-61741">
        <dgm:presLayoutVars>
          <dgm:chMax val="1"/>
          <dgm:chPref val="1"/>
          <dgm:bulletEnabled val="1"/>
        </dgm:presLayoutVars>
      </dgm:prSet>
      <dgm:spPr/>
    </dgm:pt>
    <dgm:pt modelId="{CCAD9487-C6ED-42DF-A848-B0C85B4036C2}" type="pres">
      <dgm:prSet presAssocID="{4629F46E-315A-4D9D-BD91-E218DAD1B8CB}" presName="Accent3" presStyleCnt="0"/>
      <dgm:spPr/>
    </dgm:pt>
    <dgm:pt modelId="{5B11949F-D301-4A0C-94BB-CBDA104823A9}" type="pres">
      <dgm:prSet presAssocID="{4629F46E-315A-4D9D-BD91-E218DAD1B8CB}" presName="Accent" presStyleLbl="node1" presStyleIdx="2" presStyleCnt="3" custLinFactNeighborX="399" custLinFactNeighborY="-4390"/>
      <dgm:spPr/>
    </dgm:pt>
    <dgm:pt modelId="{A324D57F-A15A-4F29-B349-BBE9D18B1213}" type="pres">
      <dgm:prSet presAssocID="{4629F46E-315A-4D9D-BD91-E218DAD1B8C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EBA8002-BEEE-4D30-855B-94890DE9B1D6}" type="presOf" srcId="{4629F46E-315A-4D9D-BD91-E218DAD1B8CB}" destId="{A324D57F-A15A-4F29-B349-BBE9D18B1213}" srcOrd="0" destOrd="0" presId="urn:microsoft.com/office/officeart/2009/layout/CircleArrowProcess"/>
    <dgm:cxn modelId="{207F5420-D4AB-44CB-9F19-E3B3CF0C9EC6}" srcId="{BEC4F74A-670F-4D7F-B009-63901E718F3C}" destId="{387E186D-DB94-462C-8E93-39F51489D15E}" srcOrd="0" destOrd="0" parTransId="{CC305A73-F782-4FC2-95B3-D87F6DC309F3}" sibTransId="{0E9DC3C1-6394-4CA8-945D-070A9D7DF70D}"/>
    <dgm:cxn modelId="{D6F66423-84EA-40AE-B356-21D979636122}" type="presOf" srcId="{387E186D-DB94-462C-8E93-39F51489D15E}" destId="{5F98FF7B-E3EA-4B00-ABFA-E96D5CCB3BFB}" srcOrd="0" destOrd="0" presId="urn:microsoft.com/office/officeart/2009/layout/CircleArrowProcess"/>
    <dgm:cxn modelId="{28BA3E28-F0DD-4C8C-BB8E-277AEC7FAC4D}" srcId="{BEC4F74A-670F-4D7F-B009-63901E718F3C}" destId="{07695062-C6C7-4006-88AE-D6CD26A43BCE}" srcOrd="1" destOrd="0" parTransId="{729CAB20-8C73-4460-BAAC-1D746C07D8FA}" sibTransId="{AB5E90C9-A0B6-4FEE-AA66-C9ACE6F96071}"/>
    <dgm:cxn modelId="{BBE9575A-1838-4EE5-A2D4-E4F730BEB68F}" type="presOf" srcId="{BEC4F74A-670F-4D7F-B009-63901E718F3C}" destId="{C30A3682-96BC-423B-9008-C6F01B920C12}" srcOrd="0" destOrd="0" presId="urn:microsoft.com/office/officeart/2009/layout/CircleArrowProcess"/>
    <dgm:cxn modelId="{B2245EC6-5501-4ADC-B44C-D1E3155C8722}" type="presOf" srcId="{07695062-C6C7-4006-88AE-D6CD26A43BCE}" destId="{27BF33A1-E291-40C9-AEAC-5CDE4743952F}" srcOrd="0" destOrd="0" presId="urn:microsoft.com/office/officeart/2009/layout/CircleArrowProcess"/>
    <dgm:cxn modelId="{28B3B6E1-4838-4E36-9306-C84A3BB084D0}" srcId="{BEC4F74A-670F-4D7F-B009-63901E718F3C}" destId="{4629F46E-315A-4D9D-BD91-E218DAD1B8CB}" srcOrd="2" destOrd="0" parTransId="{79E19777-5B64-4082-B2CA-2FDD01CA45D5}" sibTransId="{1B4A16D2-9DBA-4D11-B547-2BADC608E7DF}"/>
    <dgm:cxn modelId="{CAB912E7-2319-4275-B42E-CB644CEA7712}" type="presParOf" srcId="{C30A3682-96BC-423B-9008-C6F01B920C12}" destId="{D391CBA2-3A26-4910-B08A-3620BA17A3BE}" srcOrd="0" destOrd="0" presId="urn:microsoft.com/office/officeart/2009/layout/CircleArrowProcess"/>
    <dgm:cxn modelId="{B2411378-B2CC-4491-B4AB-016B6854A692}" type="presParOf" srcId="{D391CBA2-3A26-4910-B08A-3620BA17A3BE}" destId="{028DB2E7-5B66-4CA4-B2D8-3E91F5E4E501}" srcOrd="0" destOrd="0" presId="urn:microsoft.com/office/officeart/2009/layout/CircleArrowProcess"/>
    <dgm:cxn modelId="{5D9C8238-39E4-44BA-82FD-4BAF6B7AFC0A}" type="presParOf" srcId="{C30A3682-96BC-423B-9008-C6F01B920C12}" destId="{5F98FF7B-E3EA-4B00-ABFA-E96D5CCB3BFB}" srcOrd="1" destOrd="0" presId="urn:microsoft.com/office/officeart/2009/layout/CircleArrowProcess"/>
    <dgm:cxn modelId="{B793E342-B853-47C8-A84B-2EAE0D1ACA33}" type="presParOf" srcId="{C30A3682-96BC-423B-9008-C6F01B920C12}" destId="{183DB425-B57E-4908-890D-2A5A14E0BBD1}" srcOrd="2" destOrd="0" presId="urn:microsoft.com/office/officeart/2009/layout/CircleArrowProcess"/>
    <dgm:cxn modelId="{E27A60E0-8B03-49F7-8F7B-A21CFE107D41}" type="presParOf" srcId="{183DB425-B57E-4908-890D-2A5A14E0BBD1}" destId="{786338AF-22EC-4589-8D89-DEE4869CF0E8}" srcOrd="0" destOrd="0" presId="urn:microsoft.com/office/officeart/2009/layout/CircleArrowProcess"/>
    <dgm:cxn modelId="{AEFA1725-DDC4-4363-99C7-83722BAA6F36}" type="presParOf" srcId="{C30A3682-96BC-423B-9008-C6F01B920C12}" destId="{27BF33A1-E291-40C9-AEAC-5CDE4743952F}" srcOrd="3" destOrd="0" presId="urn:microsoft.com/office/officeart/2009/layout/CircleArrowProcess"/>
    <dgm:cxn modelId="{20340825-782A-4918-9841-7CAD3579C987}" type="presParOf" srcId="{C30A3682-96BC-423B-9008-C6F01B920C12}" destId="{CCAD9487-C6ED-42DF-A848-B0C85B4036C2}" srcOrd="4" destOrd="0" presId="urn:microsoft.com/office/officeart/2009/layout/CircleArrowProcess"/>
    <dgm:cxn modelId="{3FA91B8C-267D-4001-864A-8315C2C09649}" type="presParOf" srcId="{CCAD9487-C6ED-42DF-A848-B0C85B4036C2}" destId="{5B11949F-D301-4A0C-94BB-CBDA104823A9}" srcOrd="0" destOrd="0" presId="urn:microsoft.com/office/officeart/2009/layout/CircleArrowProcess"/>
    <dgm:cxn modelId="{18ED901F-5ABA-4DDD-B9C1-A7E0753660BB}" type="presParOf" srcId="{C30A3682-96BC-423B-9008-C6F01B920C12}" destId="{A324D57F-A15A-4F29-B349-BBE9D18B121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DB2E7-5B66-4CA4-B2D8-3E91F5E4E501}">
      <dsp:nvSpPr>
        <dsp:cNvPr id="0" name=""/>
        <dsp:cNvSpPr/>
      </dsp:nvSpPr>
      <dsp:spPr>
        <a:xfrm>
          <a:off x="2889688" y="-939822"/>
          <a:ext cx="2515001" cy="251538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96969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8FF7B-E3EA-4B00-ABFA-E96D5CCB3BFB}">
      <dsp:nvSpPr>
        <dsp:cNvPr id="0" name=""/>
        <dsp:cNvSpPr/>
      </dsp:nvSpPr>
      <dsp:spPr>
        <a:xfrm>
          <a:off x="3488394" y="68047"/>
          <a:ext cx="1397537" cy="698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50" kern="1200" dirty="0">
              <a:latin typeface="Bahnschrift Light Condensed" panose="020B0502040204020203" pitchFamily="34" charset="0"/>
            </a:rPr>
            <a:t>The Samples of the gesture are collected and stored in the  form of records  </a:t>
          </a:r>
        </a:p>
      </dsp:txBody>
      <dsp:txXfrm>
        <a:off x="3488394" y="68047"/>
        <a:ext cx="1397537" cy="698601"/>
      </dsp:txXfrm>
    </dsp:sp>
    <dsp:sp modelId="{786338AF-22EC-4589-8D89-DEE4869CF0E8}">
      <dsp:nvSpPr>
        <dsp:cNvPr id="0" name=""/>
        <dsp:cNvSpPr/>
      </dsp:nvSpPr>
      <dsp:spPr>
        <a:xfrm>
          <a:off x="2251540" y="1005333"/>
          <a:ext cx="2515001" cy="25153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F33A1-E291-40C9-AEAC-5CDE4743952F}">
      <dsp:nvSpPr>
        <dsp:cNvPr id="0" name=""/>
        <dsp:cNvSpPr/>
      </dsp:nvSpPr>
      <dsp:spPr>
        <a:xfrm>
          <a:off x="2853404" y="1930441"/>
          <a:ext cx="1397537" cy="698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Bahnschrift Light Condensed" panose="020B0502040204020203" pitchFamily="34" charset="0"/>
            </a:rPr>
            <a:t>When the Actions are been performed the system will collect the data.</a:t>
          </a:r>
        </a:p>
      </dsp:txBody>
      <dsp:txXfrm>
        <a:off x="2853404" y="1930441"/>
        <a:ext cx="1397537" cy="698601"/>
      </dsp:txXfrm>
    </dsp:sp>
    <dsp:sp modelId="{5B11949F-D301-4A0C-94BB-CBDA104823A9}">
      <dsp:nvSpPr>
        <dsp:cNvPr id="0" name=""/>
        <dsp:cNvSpPr/>
      </dsp:nvSpPr>
      <dsp:spPr>
        <a:xfrm>
          <a:off x="3180829" y="2968605"/>
          <a:ext cx="2160775" cy="216164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D57F-A15A-4F29-B349-BBE9D18B1213}">
      <dsp:nvSpPr>
        <dsp:cNvPr id="0" name=""/>
        <dsp:cNvSpPr/>
      </dsp:nvSpPr>
      <dsp:spPr>
        <a:xfrm>
          <a:off x="3552409" y="3817489"/>
          <a:ext cx="1397537" cy="698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Bahnschrift Light Condensed" panose="020B0502040204020203" pitchFamily="34" charset="0"/>
            </a:rPr>
            <a:t>Prediction will be done depending on the collected samples and the collected data</a:t>
          </a:r>
        </a:p>
      </dsp:txBody>
      <dsp:txXfrm>
        <a:off x="3552409" y="3817489"/>
        <a:ext cx="1397537" cy="69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062C-9A95-497B-BE44-F02982D1651D}" type="datetimeFigureOut">
              <a:rPr lang="en-IN" smtClean="0"/>
              <a:pPr/>
              <a:t>04-02-2019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350F9-4CC2-47B4-B0DA-BFCC8ABAD29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69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96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0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9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7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6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2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41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463700" y="5367067"/>
            <a:ext cx="926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9055511" y="4242100"/>
            <a:ext cx="3136191" cy="3045851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9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37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733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993335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1" r:id="rId3"/>
    <p:sldLayoutId id="2147483875" r:id="rId4"/>
    <p:sldLayoutId id="214748387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862148" y="2419838"/>
            <a:ext cx="75620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IN" sz="3600" dirty="0"/>
              <a:t>Sign Language Translator Using Machine Learning</a:t>
            </a:r>
            <a:endParaRPr sz="3600" dirty="0"/>
          </a:p>
        </p:txBody>
      </p:sp>
      <p:sp>
        <p:nvSpPr>
          <p:cNvPr id="2" name="Rectangle 1"/>
          <p:cNvSpPr/>
          <p:nvPr/>
        </p:nvSpPr>
        <p:spPr>
          <a:xfrm>
            <a:off x="500849" y="4370680"/>
            <a:ext cx="5297805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    Presented By</a:t>
            </a:r>
          </a:p>
          <a:p>
            <a:pPr marL="609585" indent="-474121" algn="just">
              <a:spcBef>
                <a:spcPts val="80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  Mavuluru Viswajith Reddy (111515106083)</a:t>
            </a: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    Kollipara Hemanth Gupta (111515106064)</a:t>
            </a: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    Malepati kalyan Kumar Chowdary (111515106076)</a:t>
            </a:r>
          </a:p>
          <a:p>
            <a:pPr algn="just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    Madana Naren Guru Sai (111515106070)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2825" y="4370680"/>
            <a:ext cx="3152231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000000"/>
              </a:buClr>
            </a:pPr>
            <a:r>
              <a:rPr lang="en-IN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         Project Guide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r>
              <a:rPr lang="en-IN" sz="2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        </a:t>
            </a:r>
            <a:r>
              <a:rPr lang="en-IN" sz="2000" b="1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Dr.</a:t>
            </a:r>
            <a:r>
              <a:rPr lang="en-IN" sz="2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K </a:t>
            </a:r>
            <a:r>
              <a:rPr lang="en-IN" sz="2000" b="1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Helenprabha</a:t>
            </a:r>
            <a:r>
              <a:rPr lang="en-IN" sz="2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lang="en-IN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2148" y="1453664"/>
            <a:ext cx="10345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b="1" dirty="0">
                <a:solidFill>
                  <a:srgbClr val="FF9900"/>
                </a:solidFill>
              </a:rPr>
              <a:t>DEPARTMENT OF E</a:t>
            </a:r>
            <a:r>
              <a:rPr lang="en-IN" sz="2000" b="1" dirty="0">
                <a:solidFill>
                  <a:srgbClr val="FF9900"/>
                </a:solidFill>
              </a:rPr>
              <a:t>LECTRONICS AND COMMUINICATION ENGINEERING</a:t>
            </a:r>
            <a:endParaRPr lang="en" sz="32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0A63-828A-4712-9938-EF90300D7C8F}"/>
              </a:ext>
            </a:extLst>
          </p:cNvPr>
          <p:cNvSpPr txBox="1"/>
          <p:nvPr/>
        </p:nvSpPr>
        <p:spPr>
          <a:xfrm>
            <a:off x="984068" y="876623"/>
            <a:ext cx="1022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R.M.D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85352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D3107-592E-4C38-AA1C-25B16959D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72975-F8C1-4889-A634-6A4E42536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t="-5460" r="3125" b="5481"/>
          <a:stretch/>
        </p:blipFill>
        <p:spPr>
          <a:xfrm>
            <a:off x="963167" y="1678328"/>
            <a:ext cx="8808325" cy="4254587"/>
          </a:xfrm>
          <a:prstGeom prst="rect">
            <a:avLst/>
          </a:prstGeom>
        </p:spPr>
      </p:pic>
      <p:sp>
        <p:nvSpPr>
          <p:cNvPr id="6" name="Google Shape;209;p18">
            <a:extLst>
              <a:ext uri="{FF2B5EF4-FFF2-40B4-BE49-F238E27FC236}">
                <a16:creationId xmlns:a16="http://schemas.microsoft.com/office/drawing/2014/main" id="{8FE668B4-2663-416A-827B-026B2BCA4A17}"/>
              </a:ext>
            </a:extLst>
          </p:cNvPr>
          <p:cNvSpPr txBox="1">
            <a:spLocks/>
          </p:cNvSpPr>
          <p:nvPr/>
        </p:nvSpPr>
        <p:spPr>
          <a:xfrm>
            <a:off x="832716" y="1371215"/>
            <a:ext cx="7054850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sz="4000" kern="0" dirty="0">
                <a:solidFill>
                  <a:srgbClr val="FF9900"/>
                </a:solidFill>
              </a:rPr>
              <a:t>DESIGN PLAN</a:t>
            </a:r>
          </a:p>
        </p:txBody>
      </p:sp>
    </p:spTree>
    <p:extLst>
      <p:ext uri="{BB962C8B-B14F-4D97-AF65-F5344CB8AC3E}">
        <p14:creationId xmlns:p14="http://schemas.microsoft.com/office/powerpoint/2010/main" val="1983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095"/>
              </p:ext>
            </p:extLst>
          </p:nvPr>
        </p:nvGraphicFramePr>
        <p:xfrm>
          <a:off x="1145894" y="497712"/>
          <a:ext cx="10191879" cy="61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  <a:r>
                        <a:rPr lang="en-IN" baseline="0" dirty="0"/>
                        <a:t> Of The Author</a:t>
                      </a:r>
                      <a:endParaRPr lang="en-US" dirty="0"/>
                    </a:p>
                  </a:txBody>
                  <a:tcPr>
                    <a:solidFill>
                      <a:srgbClr val="555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Title</a:t>
                      </a:r>
                      <a:r>
                        <a:rPr lang="en-IN" sz="1800" baseline="0" dirty="0"/>
                        <a:t> Of The Journal</a:t>
                      </a:r>
                      <a:endParaRPr lang="en-US" sz="1800" dirty="0"/>
                    </a:p>
                  </a:txBody>
                  <a:tcPr>
                    <a:solidFill>
                      <a:srgbClr val="555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Journal</a:t>
                      </a:r>
                      <a:r>
                        <a:rPr lang="en-IN" sz="1800" baseline="0" dirty="0"/>
                        <a:t> Name, Volume, Year</a:t>
                      </a:r>
                      <a:endParaRPr lang="en-US" sz="1800" dirty="0"/>
                    </a:p>
                  </a:txBody>
                  <a:tcPr>
                    <a:solidFill>
                      <a:srgbClr val="555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</a:t>
                      </a:r>
                      <a:endParaRPr lang="en-US" dirty="0"/>
                    </a:p>
                  </a:txBody>
                  <a:tcPr>
                    <a:solidFill>
                      <a:srgbClr val="5556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</a:t>
                      </a:r>
                      <a:endParaRPr lang="en-US" dirty="0"/>
                    </a:p>
                  </a:txBody>
                  <a:tcPr>
                    <a:solidFill>
                      <a:srgbClr val="555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364">
                <a:tc>
                  <a:txBody>
                    <a:bodyPr/>
                    <a:lstStyle/>
                    <a:p>
                      <a:r>
                        <a:rPr lang="en-IN" sz="1050" dirty="0"/>
                        <a:t>1.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Mohammed Elmahguibi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language Translator and Gesture Recognition.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978-1-4673-6857-1,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 a Data Acquisition and Control system(DAC)that translates sign language into text that can be read by anyone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 readings for letters which appear alike may affect results.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197">
                <a:tc>
                  <a:txBody>
                    <a:bodyPr/>
                    <a:lstStyle/>
                    <a:p>
                      <a:r>
                        <a:rPr lang="en-IN" sz="1050" dirty="0"/>
                        <a:t>2.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Jian wu, LU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sun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Roozbeh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Jafari.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wearable system for recognition American Sign Language in Real time Using  IMU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Surface EMG Sensors.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JBHI-00032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IEEE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Translates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signs into text/speech by IMU</a:t>
                      </a:r>
                    </a:p>
                    <a:p>
                      <a:pPr algn="l"/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EMG.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efficiency is less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109">
                <a:tc>
                  <a:txBody>
                    <a:bodyPr/>
                    <a:lstStyle/>
                    <a:p>
                      <a:r>
                        <a:rPr lang="en-IN" sz="1050" dirty="0"/>
                        <a:t>3.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A.B.Grieve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Smith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synth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134-145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IEEE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sign language synthesis application using Web3d and Perl.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set recognition rate is less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51">
                <a:tc>
                  <a:txBody>
                    <a:bodyPr/>
                    <a:lstStyle/>
                    <a:p>
                      <a:r>
                        <a:rPr lang="en-IN" sz="1050" dirty="0"/>
                        <a:t>4.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Suharjito, Ricky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Anderson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language recognition 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systems for deaf/mute people.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116-2017/441-448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Referred  from Cambridge.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acquisition method for sign language conversion.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Variation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sign in different countries and difference in limitation set.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5483">
                <a:tc>
                  <a:txBody>
                    <a:bodyPr/>
                    <a:lstStyle/>
                    <a:p>
                      <a:r>
                        <a:rPr lang="en-IN" sz="1050" dirty="0"/>
                        <a:t>5.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Muttaki Hassan,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Tanvir Hossian Sajib  and Mrinmoy Dey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 Based  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 for the detection And Recognition of Bangla Sign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Language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978-1-5090-5421-3/16</a:t>
                      </a:r>
                    </a:p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IEEE.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</a:t>
                      </a:r>
                      <a:r>
                        <a:rPr lang="en-IN" sz="105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gesture recognition is performed using HOG (HISTOGRAM OF ORIENTED  Gradients).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portable in nature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Google Shape;209;p18">
            <a:extLst>
              <a:ext uri="{FF2B5EF4-FFF2-40B4-BE49-F238E27FC236}">
                <a16:creationId xmlns:a16="http://schemas.microsoft.com/office/drawing/2014/main" id="{536B10ED-7165-4916-B191-B56F3A574993}"/>
              </a:ext>
            </a:extLst>
          </p:cNvPr>
          <p:cNvSpPr txBox="1">
            <a:spLocks/>
          </p:cNvSpPr>
          <p:nvPr/>
        </p:nvSpPr>
        <p:spPr>
          <a:xfrm rot="16200000">
            <a:off x="-2988158" y="3015615"/>
            <a:ext cx="6858000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i="1" kern="0" dirty="0">
                <a:solidFill>
                  <a:srgbClr val="81D1EC"/>
                </a:solidFill>
              </a:rPr>
              <a:t>LITERATURE</a:t>
            </a:r>
            <a:r>
              <a:rPr lang="en-IN" kern="0" dirty="0">
                <a:solidFill>
                  <a:srgbClr val="81D1EC"/>
                </a:solidFill>
              </a:rPr>
              <a:t> SURVEY</a:t>
            </a:r>
            <a:endParaRPr lang="en-IN" sz="4000" kern="0" dirty="0">
              <a:solidFill>
                <a:srgbClr val="81D1E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9040-89C8-4A8E-8DFE-5B6ECB8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87DAF-3822-439E-8C20-7AF5D9B05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>
              <a:buFont typeface="Courier New" panose="02070309020205020404" pitchFamily="49" charset="0"/>
              <a:buChar char="o"/>
            </a:pPr>
            <a:r>
              <a:rPr lang="en-I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Mohammed Elmahguibi</a:t>
            </a:r>
            <a:endParaRPr lang="en-I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fontAlgn="t">
              <a:buFont typeface="Courier New" panose="02070309020205020404" pitchFamily="49" charset="0"/>
              <a:buChar char="o"/>
            </a:pPr>
            <a:r>
              <a:rPr lang="en-IN" dirty="0"/>
              <a:t>Jian wu, LU sun</a:t>
            </a:r>
          </a:p>
          <a:p>
            <a:pPr fontAlgn="t">
              <a:buFont typeface="Courier New" panose="02070309020205020404" pitchFamily="49" charset="0"/>
              <a:buChar char="o"/>
            </a:pPr>
            <a:r>
              <a:rPr lang="en-IN" dirty="0"/>
              <a:t>Roozbeh Jafari.</a:t>
            </a:r>
          </a:p>
          <a:p>
            <a:pPr fontAlgn="t">
              <a:buFont typeface="Courier New" panose="02070309020205020404" pitchFamily="49" charset="0"/>
              <a:buChar char="o"/>
            </a:pPr>
            <a:r>
              <a:rPr lang="en-IN" dirty="0"/>
              <a:t>A.B.Grieve Smith</a:t>
            </a:r>
          </a:p>
          <a:p>
            <a:pPr fontAlgn="t">
              <a:buFont typeface="Courier New" panose="02070309020205020404" pitchFamily="49" charset="0"/>
              <a:buChar char="o"/>
            </a:pPr>
            <a:r>
              <a:rPr lang="en-IN" dirty="0"/>
              <a:t>Suharjito, Ricky Anderson</a:t>
            </a:r>
          </a:p>
          <a:p>
            <a:pPr fontAlgn="t">
              <a:buFont typeface="Courier New" panose="02070309020205020404" pitchFamily="49" charset="0"/>
              <a:buChar char="o"/>
            </a:pPr>
            <a:r>
              <a:rPr lang="en-IN" dirty="0"/>
              <a:t>Muttaki Hassan,</a:t>
            </a:r>
          </a:p>
          <a:p>
            <a:pPr fontAlgn="t">
              <a:buFont typeface="Courier New" panose="02070309020205020404" pitchFamily="49" charset="0"/>
              <a:buChar char="o"/>
            </a:pPr>
            <a:r>
              <a:rPr lang="en-IN" dirty="0"/>
              <a:t>Tanvir Hossian Sajib  and Mrinmoy Dey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58E5-4C8D-4759-9893-09CEE0BBF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206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06DBA-AB04-48D7-91B6-A36AA2A87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13F195-6241-4B49-899A-47AE2D79A5C3}"/>
              </a:ext>
            </a:extLst>
          </p:cNvPr>
          <p:cNvSpPr txBox="1">
            <a:spLocks/>
          </p:cNvSpPr>
          <p:nvPr/>
        </p:nvSpPr>
        <p:spPr>
          <a:xfrm>
            <a:off x="3763700" y="2882400"/>
            <a:ext cx="4664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4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N" sz="5400" kern="0" dirty="0">
                <a:latin typeface="Bahnschrift SemiBold SemiConden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68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705394" y="1706880"/>
            <a:ext cx="7054850" cy="8267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dirty="0">
                <a:solidFill>
                  <a:srgbClr val="81D1EC"/>
                </a:solidFill>
              </a:rPr>
              <a:t>      ABSTRACT</a:t>
            </a:r>
            <a:endParaRPr sz="4000" dirty="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1099005" y="2507771"/>
            <a:ext cx="7959634" cy="3222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The  communication between normal person and deaf/dumb person is always challenging task.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Sign language is the main communication medium of the impaired people. It contain gestures instead of sound to elaborate the meaning.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This project enables communication between dumb/deaf people and common people.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05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77" y="1748200"/>
            <a:ext cx="9817683" cy="4495846"/>
          </a:xfrm>
        </p:spPr>
        <p:txBody>
          <a:bodyPr/>
          <a:lstStyle/>
          <a:p>
            <a:pPr>
              <a:buNone/>
            </a:pPr>
            <a:r>
              <a:rPr lang="en-IN" dirty="0"/>
              <a:t>     </a:t>
            </a:r>
          </a:p>
          <a:p>
            <a:pPr marL="135464" indent="0">
              <a:buNone/>
            </a:pPr>
            <a:r>
              <a:rPr lang="en-IN" dirty="0">
                <a:solidFill>
                  <a:srgbClr val="3796BF"/>
                </a:solidFill>
              </a:rPr>
              <a:t>Existing Method :</a:t>
            </a:r>
          </a:p>
          <a:p>
            <a:pPr>
              <a:buNone/>
            </a:pPr>
            <a:r>
              <a:rPr lang="en-IN" dirty="0"/>
              <a:t>        Conversion of sign language into audio/display by recognising of gestures with limited data set which involves more time.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marL="135464" indent="0">
              <a:buNone/>
            </a:pPr>
            <a:r>
              <a:rPr lang="en-IN" dirty="0">
                <a:solidFill>
                  <a:srgbClr val="3796BF"/>
                </a:solidFill>
              </a:rPr>
              <a:t>Proposed Method :</a:t>
            </a:r>
          </a:p>
          <a:p>
            <a:pPr>
              <a:buNone/>
            </a:pPr>
            <a:r>
              <a:rPr lang="en-IN" dirty="0"/>
              <a:t>         The recognition rate of gestures is increased and the portable nature of the device helps the users to obtain results in quicker and efficiently by the use of machine learning.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550119" y="1247209"/>
            <a:ext cx="7054850" cy="8267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dirty="0">
                <a:solidFill>
                  <a:srgbClr val="4BB5D9"/>
                </a:solidFill>
              </a:rPr>
              <a:t>WORK PLAN</a:t>
            </a:r>
            <a:endParaRPr sz="4000" dirty="0">
              <a:solidFill>
                <a:srgbClr val="4BB5D9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E7F4FD-D0F8-4167-8086-C025CD87F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397969"/>
              </p:ext>
            </p:extLst>
          </p:nvPr>
        </p:nvGraphicFramePr>
        <p:xfrm>
          <a:off x="1166947" y="1506581"/>
          <a:ext cx="7802880" cy="522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63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8C5688-C08B-49BE-8227-EA44F5D82910}"/>
              </a:ext>
            </a:extLst>
          </p:cNvPr>
          <p:cNvSpPr/>
          <p:nvPr/>
        </p:nvSpPr>
        <p:spPr>
          <a:xfrm>
            <a:off x="445494" y="2992659"/>
            <a:ext cx="1905372" cy="284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97" y="1152935"/>
            <a:ext cx="7680400" cy="907600"/>
          </a:xfrm>
        </p:spPr>
        <p:txBody>
          <a:bodyPr/>
          <a:lstStyle/>
          <a:p>
            <a:r>
              <a:rPr lang="en-IN" dirty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548478" y="3390277"/>
            <a:ext cx="1699404" cy="923026"/>
          </a:xfrm>
          <a:prstGeom prst="rect">
            <a:avLst/>
          </a:prstGeom>
          <a:solidFill>
            <a:srgbClr val="4BB5D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Flex sensors</a:t>
            </a:r>
            <a:endParaRPr lang="en-US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437888" y="3850996"/>
            <a:ext cx="3975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78593" y="3393796"/>
            <a:ext cx="1061049" cy="921438"/>
          </a:xfrm>
          <a:prstGeom prst="rect">
            <a:avLst/>
          </a:prstGeom>
          <a:solidFill>
            <a:srgbClr val="379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Lilypad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4019867" y="3221269"/>
            <a:ext cx="290711" cy="50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4949834" y="3221269"/>
            <a:ext cx="335527" cy="50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61588" y="3043815"/>
            <a:ext cx="3795623" cy="1906437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59816" y="3453193"/>
            <a:ext cx="1423358" cy="1095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0800000" flipH="1" flipV="1">
            <a:off x="7513565" y="3472951"/>
            <a:ext cx="1274122" cy="1075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  <a:endParaRPr lang="en-US" dirty="0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256875" y="3885502"/>
            <a:ext cx="338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95287" y="3401105"/>
            <a:ext cx="1095554" cy="92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Monitor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4C7A8-44ED-421B-A91E-DF3D4D0C9083}"/>
              </a:ext>
            </a:extLst>
          </p:cNvPr>
          <p:cNvSpPr txBox="1"/>
          <p:nvPr/>
        </p:nvSpPr>
        <p:spPr>
          <a:xfrm>
            <a:off x="3988135" y="2807993"/>
            <a:ext cx="118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Bluetooth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7C5D3-7AAB-4164-A8EA-1884ABC7490E}"/>
              </a:ext>
            </a:extLst>
          </p:cNvPr>
          <p:cNvSpPr/>
          <p:nvPr/>
        </p:nvSpPr>
        <p:spPr>
          <a:xfrm>
            <a:off x="6096000" y="2489671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(Machine Learning)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46417D-1226-458F-944B-FAF1367352B5}"/>
              </a:ext>
            </a:extLst>
          </p:cNvPr>
          <p:cNvSpPr/>
          <p:nvPr/>
        </p:nvSpPr>
        <p:spPr>
          <a:xfrm>
            <a:off x="548478" y="4547220"/>
            <a:ext cx="1699404" cy="923026"/>
          </a:xfrm>
          <a:prstGeom prst="rect">
            <a:avLst/>
          </a:prstGeom>
          <a:solidFill>
            <a:srgbClr val="4BB5D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MPU6050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83A506-BDA2-4ECF-82CB-3F6426FD6EF6}"/>
              </a:ext>
            </a:extLst>
          </p:cNvPr>
          <p:cNvSpPr txBox="1"/>
          <p:nvPr/>
        </p:nvSpPr>
        <p:spPr>
          <a:xfrm>
            <a:off x="749391" y="2239852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DB85E7-6C44-4405-9D29-D4D12D3A8C11}"/>
              </a:ext>
            </a:extLst>
          </p:cNvPr>
          <p:cNvCxnSpPr>
            <a:cxnSpLocks/>
          </p:cNvCxnSpPr>
          <p:nvPr/>
        </p:nvCxnSpPr>
        <p:spPr>
          <a:xfrm>
            <a:off x="1382057" y="2661118"/>
            <a:ext cx="0" cy="26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9" y="1406106"/>
            <a:ext cx="3631374" cy="612474"/>
          </a:xfrm>
        </p:spPr>
        <p:txBody>
          <a:bodyPr/>
          <a:lstStyle/>
          <a:p>
            <a:r>
              <a:rPr lang="en-IN" dirty="0"/>
              <a:t>FLOW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333795" y="1290569"/>
            <a:ext cx="1566721" cy="72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Calibration process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42725" y="2348752"/>
            <a:ext cx="1167556" cy="383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420435" y="3102955"/>
            <a:ext cx="1446972" cy="5636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Read sensors values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4372441" y="3988141"/>
            <a:ext cx="1536784" cy="506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Map sensors reading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157679" y="4561988"/>
            <a:ext cx="0" cy="25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146840" y="3707678"/>
            <a:ext cx="0" cy="245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3901439" y="4818364"/>
            <a:ext cx="2529019" cy="11223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 sensors reading =stored </a:t>
            </a:r>
            <a:r>
              <a:rPr lang="en-IN" sz="1200" dirty="0" err="1"/>
              <a:t>values”letter</a:t>
            </a:r>
            <a:r>
              <a:rPr lang="en-IN" sz="1200" dirty="0"/>
              <a:t> found”</a:t>
            </a:r>
            <a:endParaRPr lang="en-US" sz="1200" dirty="0"/>
          </a:p>
        </p:txBody>
      </p:sp>
      <p:sp>
        <p:nvSpPr>
          <p:cNvPr id="19" name="Flowchart: Terminator 18"/>
          <p:cNvSpPr/>
          <p:nvPr/>
        </p:nvSpPr>
        <p:spPr>
          <a:xfrm>
            <a:off x="3901440" y="6196149"/>
            <a:ext cx="2529018" cy="4720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in monitor</a:t>
            </a:r>
            <a:endParaRPr lang="en-US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167713" y="5979368"/>
            <a:ext cx="8269" cy="200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5841D-99FE-44A7-B8BA-CA19E55CD7F0}"/>
              </a:ext>
            </a:extLst>
          </p:cNvPr>
          <p:cNvCxnSpPr>
            <a:cxnSpLocks/>
          </p:cNvCxnSpPr>
          <p:nvPr/>
        </p:nvCxnSpPr>
        <p:spPr>
          <a:xfrm>
            <a:off x="5135210" y="2815047"/>
            <a:ext cx="0" cy="245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A283D-8F23-47C5-90C8-E8C3CD14F156}"/>
              </a:ext>
            </a:extLst>
          </p:cNvPr>
          <p:cNvCxnSpPr>
            <a:cxnSpLocks/>
          </p:cNvCxnSpPr>
          <p:nvPr/>
        </p:nvCxnSpPr>
        <p:spPr>
          <a:xfrm>
            <a:off x="5124922" y="2067222"/>
            <a:ext cx="0" cy="245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1347-803B-4F07-B660-E403D735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35" y="1461454"/>
            <a:ext cx="7680400" cy="907600"/>
          </a:xfrm>
        </p:spPr>
        <p:txBody>
          <a:bodyPr/>
          <a:lstStyle/>
          <a:p>
            <a:r>
              <a:rPr lang="en-IN" dirty="0"/>
              <a:t>REQUIREMENTS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2604-AA45-44EA-A809-0361C199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971" y="2369501"/>
            <a:ext cx="7680400" cy="3944214"/>
          </a:xfrm>
        </p:spPr>
        <p:txBody>
          <a:bodyPr/>
          <a:lstStyle/>
          <a:p>
            <a:r>
              <a:rPr lang="en-IN" dirty="0"/>
              <a:t>Arduino Lilypad</a:t>
            </a:r>
          </a:p>
          <a:p>
            <a:r>
              <a:rPr lang="en-IN" dirty="0"/>
              <a:t>Flex Sensors</a:t>
            </a:r>
          </a:p>
          <a:p>
            <a:r>
              <a:rPr lang="en-IN" dirty="0"/>
              <a:t>Gyroscope</a:t>
            </a:r>
          </a:p>
          <a:p>
            <a:r>
              <a:rPr lang="en-IN" dirty="0"/>
              <a:t>Accelerometer</a:t>
            </a:r>
          </a:p>
          <a:p>
            <a:r>
              <a:rPr lang="en-IN" dirty="0"/>
              <a:t>Bluetooth Module</a:t>
            </a:r>
          </a:p>
          <a:p>
            <a:r>
              <a:rPr lang="en-IN" dirty="0"/>
              <a:t>16 Channel Analog Multiplexer</a:t>
            </a:r>
          </a:p>
          <a:p>
            <a:r>
              <a:rPr lang="en-IN" dirty="0"/>
              <a:t>Conductive Thread</a:t>
            </a:r>
          </a:p>
          <a:p>
            <a:r>
              <a:rPr lang="en-IN" dirty="0"/>
              <a:t>5V Battery Supply</a:t>
            </a:r>
          </a:p>
          <a:p>
            <a:r>
              <a:rPr lang="en-IN" dirty="0"/>
              <a:t>Gloves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EE114-4F3A-4E45-9012-0A11B52F5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9237E-B71F-4497-AB21-62CC22490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71" y="1376199"/>
            <a:ext cx="2518000" cy="2128735"/>
          </a:xfrm>
          <a:prstGeom prst="rect">
            <a:avLst/>
          </a:prstGeom>
        </p:spPr>
      </p:pic>
      <p:pic>
        <p:nvPicPr>
          <p:cNvPr id="1028" name="Picture 4" descr="Image result for flex sensor">
            <a:extLst>
              <a:ext uri="{FF2B5EF4-FFF2-40B4-BE49-F238E27FC236}">
                <a16:creationId xmlns:a16="http://schemas.microsoft.com/office/drawing/2014/main" id="{7165501A-27C5-4BA1-954A-EF31BC24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828" y="3504934"/>
            <a:ext cx="1824174" cy="18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6629B-C288-473C-8DDD-557F970E93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DDE5C-1AB0-4CF3-B2D7-EF4EF9971740}"/>
              </a:ext>
            </a:extLst>
          </p:cNvPr>
          <p:cNvSpPr/>
          <p:nvPr/>
        </p:nvSpPr>
        <p:spPr>
          <a:xfrm>
            <a:off x="4570366" y="12628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6078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LilyPad is designed for e-textiles and wearables projects. It can be sewn to fabric and similarly mounted power supplies and sensors with conductive thread.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89D21-5169-42D8-B6C2-D98165C10F19}"/>
              </a:ext>
            </a:extLst>
          </p:cNvPr>
          <p:cNvSpPr txBox="1"/>
          <p:nvPr/>
        </p:nvSpPr>
        <p:spPr>
          <a:xfrm>
            <a:off x="4230733" y="862724"/>
            <a:ext cx="476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Lilypad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76EB0-3AE9-40B1-AE5A-41086C49419B}"/>
              </a:ext>
            </a:extLst>
          </p:cNvPr>
          <p:cNvSpPr txBox="1"/>
          <p:nvPr/>
        </p:nvSpPr>
        <p:spPr>
          <a:xfrm>
            <a:off x="479513" y="2529973"/>
            <a:ext cx="476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81D1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49D1F-2869-46C4-ABD4-73254164D87B}"/>
              </a:ext>
            </a:extLst>
          </p:cNvPr>
          <p:cNvSpPr/>
          <p:nvPr/>
        </p:nvSpPr>
        <p:spPr>
          <a:xfrm>
            <a:off x="684166" y="30608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>
                <a:solidFill>
                  <a:srgbClr val="6078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flex sensor is a variable resistor like no other. The resistance of the flex sensor increases as the body of the component bends.</a:t>
            </a:r>
            <a:endParaRPr lang="en-US" dirty="0">
              <a:solidFill>
                <a:srgbClr val="6078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04157-C982-4272-AEBF-B3B8601E120C}"/>
              </a:ext>
            </a:extLst>
          </p:cNvPr>
          <p:cNvSpPr txBox="1"/>
          <p:nvPr/>
        </p:nvSpPr>
        <p:spPr>
          <a:xfrm>
            <a:off x="3392532" y="4328027"/>
            <a:ext cx="476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3796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MPU6050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41600-EF2B-4371-A570-51E953C96687}"/>
              </a:ext>
            </a:extLst>
          </p:cNvPr>
          <p:cNvSpPr/>
          <p:nvPr/>
        </p:nvSpPr>
        <p:spPr>
          <a:xfrm>
            <a:off x="3732166" y="47281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>
                <a:solidFill>
                  <a:srgbClr val="6078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MPU-6050 Motion Tracking devices designed for the low power, low cost, and high-performance requirements of smartphones, tablets and wearable sensors.</a:t>
            </a:r>
          </a:p>
        </p:txBody>
      </p:sp>
    </p:spTree>
    <p:extLst>
      <p:ext uri="{BB962C8B-B14F-4D97-AF65-F5344CB8AC3E}">
        <p14:creationId xmlns:p14="http://schemas.microsoft.com/office/powerpoint/2010/main" val="4980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705394" y="1706880"/>
            <a:ext cx="7054850" cy="8267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dirty="0">
                <a:solidFill>
                  <a:srgbClr val="81D1EC"/>
                </a:solidFill>
              </a:rPr>
              <a:t>FEATURES </a:t>
            </a:r>
            <a:endParaRPr sz="4000" dirty="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365760" y="2533650"/>
            <a:ext cx="7959634" cy="3222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dirty="0"/>
              <a:t>It can store the Samples in the form of records and can predict the outcome in fast and accurate way</a:t>
            </a:r>
          </a:p>
          <a:p>
            <a:r>
              <a:rPr lang="en-IN" dirty="0"/>
              <a:t>Teaching new instructions is much simpler and doesn’t need any coding or technical skill.</a:t>
            </a:r>
          </a:p>
          <a:p>
            <a:r>
              <a:rPr lang="en-IN" dirty="0"/>
              <a:t>Prediction rate can be increases by the load store of the records.</a:t>
            </a:r>
          </a:p>
          <a:p>
            <a:r>
              <a:rPr lang="en-IN" dirty="0"/>
              <a:t>The Records can be easily shared with the devices with any cables.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30552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701</Words>
  <Application>Microsoft Office PowerPoint</Application>
  <PresentationFormat>Widescreen</PresentationFormat>
  <Paragraphs>131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Microsoft YaHei UI Light</vt:lpstr>
      <vt:lpstr>Arial</vt:lpstr>
      <vt:lpstr>Bahnschrift Light Condensed</vt:lpstr>
      <vt:lpstr>Bahnschrift SemiBold SemiConden</vt:lpstr>
      <vt:lpstr>Calibri</vt:lpstr>
      <vt:lpstr>Courier New</vt:lpstr>
      <vt:lpstr>Oswald</vt:lpstr>
      <vt:lpstr>Roboto Condensed</vt:lpstr>
      <vt:lpstr>Segoe UI Black</vt:lpstr>
      <vt:lpstr>Times New Roman</vt:lpstr>
      <vt:lpstr>Wolsey template</vt:lpstr>
      <vt:lpstr>Sign Language Translator Using Machine Learning</vt:lpstr>
      <vt:lpstr>      ABSTRACT</vt:lpstr>
      <vt:lpstr>PowerPoint Presentation</vt:lpstr>
      <vt:lpstr>WORK PLAN</vt:lpstr>
      <vt:lpstr>BLOCK DIAGRAM</vt:lpstr>
      <vt:lpstr>FLOW CHART</vt:lpstr>
      <vt:lpstr>REQUIREMENTS </vt:lpstr>
      <vt:lpstr>PowerPoint Presentation</vt:lpstr>
      <vt:lpstr>FEATURES 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  for Deaf and Dumb  using Glove</dc:title>
  <dc:creator>Naren Guru Sai</dc:creator>
  <cp:lastModifiedBy>MAVULURU VISWAJITH REDDY</cp:lastModifiedBy>
  <cp:revision>109</cp:revision>
  <dcterms:created xsi:type="dcterms:W3CDTF">2019-01-10T13:24:22Z</dcterms:created>
  <dcterms:modified xsi:type="dcterms:W3CDTF">2019-02-04T06:23:19Z</dcterms:modified>
</cp:coreProperties>
</file>