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11"/>
  </p:notesMasterIdLst>
  <p:sldIdLst>
    <p:sldId id="264" r:id="rId2"/>
    <p:sldId id="265" r:id="rId3"/>
    <p:sldId id="287" r:id="rId4"/>
    <p:sldId id="286" r:id="rId5"/>
    <p:sldId id="284" r:id="rId6"/>
    <p:sldId id="288" r:id="rId7"/>
    <p:sldId id="283" r:id="rId8"/>
    <p:sldId id="294"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FC8AB8-1B3F-4E2E-A786-5226B0CE5DA1}">
          <p14:sldIdLst>
            <p14:sldId id="264"/>
            <p14:sldId id="265"/>
            <p14:sldId id="287"/>
            <p14:sldId id="286"/>
            <p14:sldId id="284"/>
            <p14:sldId id="288"/>
            <p14:sldId id="283"/>
            <p14:sldId id="294"/>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72945"/>
    <a:srgbClr val="9C9C9D"/>
    <a:srgbClr val="0C304C"/>
    <a:srgbClr val="52697B"/>
    <a:srgbClr val="555657"/>
    <a:srgbClr val="4BB5D9"/>
    <a:srgbClr val="969696"/>
    <a:srgbClr val="81D1EC"/>
    <a:srgbClr val="379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4F74A-670F-4D7F-B009-63901E718F3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387E186D-DB94-462C-8E93-39F51489D15E}">
      <dgm:prSet phldrT="[Text]" custT="1"/>
      <dgm:spPr/>
      <dgm:t>
        <a:bodyPr/>
        <a:lstStyle/>
        <a:p>
          <a:r>
            <a:rPr lang="en-IN" sz="1550" dirty="0">
              <a:latin typeface="Bahnschrift Light Condensed" panose="020B0502040204020203" pitchFamily="34" charset="0"/>
            </a:rPr>
            <a:t>The Samples of the gesture are collected and stored in the  form of records  </a:t>
          </a:r>
        </a:p>
      </dgm:t>
    </dgm:pt>
    <dgm:pt modelId="{CC305A73-F782-4FC2-95B3-D87F6DC309F3}" type="parTrans" cxnId="{207F5420-D4AB-44CB-9F19-E3B3CF0C9EC6}">
      <dgm:prSet/>
      <dgm:spPr/>
      <dgm:t>
        <a:bodyPr/>
        <a:lstStyle/>
        <a:p>
          <a:endParaRPr lang="en-IN"/>
        </a:p>
      </dgm:t>
    </dgm:pt>
    <dgm:pt modelId="{0E9DC3C1-6394-4CA8-945D-070A9D7DF70D}" type="sibTrans" cxnId="{207F5420-D4AB-44CB-9F19-E3B3CF0C9EC6}">
      <dgm:prSet/>
      <dgm:spPr/>
      <dgm:t>
        <a:bodyPr/>
        <a:lstStyle/>
        <a:p>
          <a:endParaRPr lang="en-IN"/>
        </a:p>
      </dgm:t>
    </dgm:pt>
    <dgm:pt modelId="{07695062-C6C7-4006-88AE-D6CD26A43BCE}">
      <dgm:prSet phldrT="[Text]" custT="1"/>
      <dgm:spPr/>
      <dgm:t>
        <a:bodyPr/>
        <a:lstStyle/>
        <a:p>
          <a:r>
            <a:rPr lang="en-IN" sz="1600" dirty="0">
              <a:latin typeface="Bahnschrift Light Condensed" panose="020B0502040204020203" pitchFamily="34" charset="0"/>
            </a:rPr>
            <a:t>When the Actions are been performed the system will collect the data.</a:t>
          </a:r>
        </a:p>
      </dgm:t>
    </dgm:pt>
    <dgm:pt modelId="{729CAB20-8C73-4460-BAAC-1D746C07D8FA}" type="parTrans" cxnId="{28BA3E28-F0DD-4C8C-BB8E-277AEC7FAC4D}">
      <dgm:prSet/>
      <dgm:spPr/>
      <dgm:t>
        <a:bodyPr/>
        <a:lstStyle/>
        <a:p>
          <a:endParaRPr lang="en-IN"/>
        </a:p>
      </dgm:t>
    </dgm:pt>
    <dgm:pt modelId="{AB5E90C9-A0B6-4FEE-AA66-C9ACE6F96071}" type="sibTrans" cxnId="{28BA3E28-F0DD-4C8C-BB8E-277AEC7FAC4D}">
      <dgm:prSet/>
      <dgm:spPr/>
      <dgm:t>
        <a:bodyPr/>
        <a:lstStyle/>
        <a:p>
          <a:endParaRPr lang="en-IN"/>
        </a:p>
      </dgm:t>
    </dgm:pt>
    <dgm:pt modelId="{4629F46E-315A-4D9D-BD91-E218DAD1B8CB}">
      <dgm:prSet phldrT="[Text]" custT="1"/>
      <dgm:spPr/>
      <dgm:t>
        <a:bodyPr/>
        <a:lstStyle/>
        <a:p>
          <a:r>
            <a:rPr lang="en-IN" sz="1600" dirty="0">
              <a:latin typeface="Bahnschrift Light Condensed" panose="020B0502040204020203" pitchFamily="34" charset="0"/>
            </a:rPr>
            <a:t>Prediction will be done depending on the collected samples and the collected data</a:t>
          </a:r>
        </a:p>
      </dgm:t>
    </dgm:pt>
    <dgm:pt modelId="{79E19777-5B64-4082-B2CA-2FDD01CA45D5}" type="parTrans" cxnId="{28B3B6E1-4838-4E36-9306-C84A3BB084D0}">
      <dgm:prSet/>
      <dgm:spPr/>
      <dgm:t>
        <a:bodyPr/>
        <a:lstStyle/>
        <a:p>
          <a:endParaRPr lang="en-IN"/>
        </a:p>
      </dgm:t>
    </dgm:pt>
    <dgm:pt modelId="{1B4A16D2-9DBA-4D11-B547-2BADC608E7DF}" type="sibTrans" cxnId="{28B3B6E1-4838-4E36-9306-C84A3BB084D0}">
      <dgm:prSet/>
      <dgm:spPr/>
      <dgm:t>
        <a:bodyPr/>
        <a:lstStyle/>
        <a:p>
          <a:endParaRPr lang="en-IN"/>
        </a:p>
      </dgm:t>
    </dgm:pt>
    <dgm:pt modelId="{C30A3682-96BC-423B-9008-C6F01B920C12}" type="pres">
      <dgm:prSet presAssocID="{BEC4F74A-670F-4D7F-B009-63901E718F3C}" presName="Name0" presStyleCnt="0">
        <dgm:presLayoutVars>
          <dgm:chMax val="7"/>
          <dgm:chPref val="7"/>
          <dgm:dir/>
          <dgm:animLvl val="lvl"/>
        </dgm:presLayoutVars>
      </dgm:prSet>
      <dgm:spPr/>
    </dgm:pt>
    <dgm:pt modelId="{D391CBA2-3A26-4910-B08A-3620BA17A3BE}" type="pres">
      <dgm:prSet presAssocID="{387E186D-DB94-462C-8E93-39F51489D15E}" presName="Accent1" presStyleCnt="0"/>
      <dgm:spPr/>
    </dgm:pt>
    <dgm:pt modelId="{028DB2E7-5B66-4CA4-B2D8-3E91F5E4E501}" type="pres">
      <dgm:prSet presAssocID="{387E186D-DB94-462C-8E93-39F51489D15E}" presName="Accent" presStyleLbl="node1" presStyleIdx="0" presStyleCnt="3" custLinFactNeighborY="-325"/>
      <dgm:spPr>
        <a:solidFill>
          <a:srgbClr val="969696"/>
        </a:solidFill>
      </dgm:spPr>
    </dgm:pt>
    <dgm:pt modelId="{5F98FF7B-E3EA-4B00-ABFA-E96D5CCB3BFB}" type="pres">
      <dgm:prSet presAssocID="{387E186D-DB94-462C-8E93-39F51489D15E}" presName="Parent1" presStyleLbl="revTx" presStyleIdx="0" presStyleCnt="3" custLinFactNeighborX="-1258" custLinFactNeighborY="-5414">
        <dgm:presLayoutVars>
          <dgm:chMax val="1"/>
          <dgm:chPref val="1"/>
          <dgm:bulletEnabled val="1"/>
        </dgm:presLayoutVars>
      </dgm:prSet>
      <dgm:spPr/>
    </dgm:pt>
    <dgm:pt modelId="{183DB425-B57E-4908-890D-2A5A14E0BBD1}" type="pres">
      <dgm:prSet presAssocID="{07695062-C6C7-4006-88AE-D6CD26A43BCE}" presName="Accent2" presStyleCnt="0"/>
      <dgm:spPr/>
    </dgm:pt>
    <dgm:pt modelId="{786338AF-22EC-4589-8D89-DEE4869CF0E8}" type="pres">
      <dgm:prSet presAssocID="{07695062-C6C7-4006-88AE-D6CD26A43BCE}" presName="Accent" presStyleLbl="node1" presStyleIdx="1" presStyleCnt="3"/>
      <dgm:spPr>
        <a:solidFill>
          <a:srgbClr val="FF9900"/>
        </a:solidFill>
      </dgm:spPr>
    </dgm:pt>
    <dgm:pt modelId="{27BF33A1-E291-40C9-AEAC-5CDE4743952F}" type="pres">
      <dgm:prSet presAssocID="{07695062-C6C7-4006-88AE-D6CD26A43BCE}" presName="Parent2" presStyleLbl="revTx" presStyleIdx="1" presStyleCnt="3">
        <dgm:presLayoutVars>
          <dgm:chMax val="1"/>
          <dgm:chPref val="1"/>
          <dgm:bulletEnabled val="1"/>
        </dgm:presLayoutVars>
      </dgm:prSet>
      <dgm:spPr/>
    </dgm:pt>
    <dgm:pt modelId="{CCAD9487-C6ED-42DF-A848-B0C85B4036C2}" type="pres">
      <dgm:prSet presAssocID="{4629F46E-315A-4D9D-BD91-E218DAD1B8CB}" presName="Accent3" presStyleCnt="0"/>
      <dgm:spPr/>
    </dgm:pt>
    <dgm:pt modelId="{5B11949F-D301-4A0C-94BB-CBDA104823A9}" type="pres">
      <dgm:prSet presAssocID="{4629F46E-315A-4D9D-BD91-E218DAD1B8CB}" presName="Accent" presStyleLbl="node1" presStyleIdx="2" presStyleCnt="3"/>
      <dgm:spPr/>
    </dgm:pt>
    <dgm:pt modelId="{A324D57F-A15A-4F29-B349-BBE9D18B1213}" type="pres">
      <dgm:prSet presAssocID="{4629F46E-315A-4D9D-BD91-E218DAD1B8CB}" presName="Parent3" presStyleLbl="revTx" presStyleIdx="2" presStyleCnt="3">
        <dgm:presLayoutVars>
          <dgm:chMax val="1"/>
          <dgm:chPref val="1"/>
          <dgm:bulletEnabled val="1"/>
        </dgm:presLayoutVars>
      </dgm:prSet>
      <dgm:spPr/>
    </dgm:pt>
  </dgm:ptLst>
  <dgm:cxnLst>
    <dgm:cxn modelId="{9EBA8002-BEEE-4D30-855B-94890DE9B1D6}" type="presOf" srcId="{4629F46E-315A-4D9D-BD91-E218DAD1B8CB}" destId="{A324D57F-A15A-4F29-B349-BBE9D18B1213}" srcOrd="0" destOrd="0" presId="urn:microsoft.com/office/officeart/2009/layout/CircleArrowProcess"/>
    <dgm:cxn modelId="{207F5420-D4AB-44CB-9F19-E3B3CF0C9EC6}" srcId="{BEC4F74A-670F-4D7F-B009-63901E718F3C}" destId="{387E186D-DB94-462C-8E93-39F51489D15E}" srcOrd="0" destOrd="0" parTransId="{CC305A73-F782-4FC2-95B3-D87F6DC309F3}" sibTransId="{0E9DC3C1-6394-4CA8-945D-070A9D7DF70D}"/>
    <dgm:cxn modelId="{D6F66423-84EA-40AE-B356-21D979636122}" type="presOf" srcId="{387E186D-DB94-462C-8E93-39F51489D15E}" destId="{5F98FF7B-E3EA-4B00-ABFA-E96D5CCB3BFB}" srcOrd="0" destOrd="0" presId="urn:microsoft.com/office/officeart/2009/layout/CircleArrowProcess"/>
    <dgm:cxn modelId="{28BA3E28-F0DD-4C8C-BB8E-277AEC7FAC4D}" srcId="{BEC4F74A-670F-4D7F-B009-63901E718F3C}" destId="{07695062-C6C7-4006-88AE-D6CD26A43BCE}" srcOrd="1" destOrd="0" parTransId="{729CAB20-8C73-4460-BAAC-1D746C07D8FA}" sibTransId="{AB5E90C9-A0B6-4FEE-AA66-C9ACE6F96071}"/>
    <dgm:cxn modelId="{BBE9575A-1838-4EE5-A2D4-E4F730BEB68F}" type="presOf" srcId="{BEC4F74A-670F-4D7F-B009-63901E718F3C}" destId="{C30A3682-96BC-423B-9008-C6F01B920C12}" srcOrd="0" destOrd="0" presId="urn:microsoft.com/office/officeart/2009/layout/CircleArrowProcess"/>
    <dgm:cxn modelId="{B2245EC6-5501-4ADC-B44C-D1E3155C8722}" type="presOf" srcId="{07695062-C6C7-4006-88AE-D6CD26A43BCE}" destId="{27BF33A1-E291-40C9-AEAC-5CDE4743952F}" srcOrd="0" destOrd="0" presId="urn:microsoft.com/office/officeart/2009/layout/CircleArrowProcess"/>
    <dgm:cxn modelId="{28B3B6E1-4838-4E36-9306-C84A3BB084D0}" srcId="{BEC4F74A-670F-4D7F-B009-63901E718F3C}" destId="{4629F46E-315A-4D9D-BD91-E218DAD1B8CB}" srcOrd="2" destOrd="0" parTransId="{79E19777-5B64-4082-B2CA-2FDD01CA45D5}" sibTransId="{1B4A16D2-9DBA-4D11-B547-2BADC608E7DF}"/>
    <dgm:cxn modelId="{CAB912E7-2319-4275-B42E-CB644CEA7712}" type="presParOf" srcId="{C30A3682-96BC-423B-9008-C6F01B920C12}" destId="{D391CBA2-3A26-4910-B08A-3620BA17A3BE}" srcOrd="0" destOrd="0" presId="urn:microsoft.com/office/officeart/2009/layout/CircleArrowProcess"/>
    <dgm:cxn modelId="{B2411378-B2CC-4491-B4AB-016B6854A692}" type="presParOf" srcId="{D391CBA2-3A26-4910-B08A-3620BA17A3BE}" destId="{028DB2E7-5B66-4CA4-B2D8-3E91F5E4E501}" srcOrd="0" destOrd="0" presId="urn:microsoft.com/office/officeart/2009/layout/CircleArrowProcess"/>
    <dgm:cxn modelId="{5D9C8238-39E4-44BA-82FD-4BAF6B7AFC0A}" type="presParOf" srcId="{C30A3682-96BC-423B-9008-C6F01B920C12}" destId="{5F98FF7B-E3EA-4B00-ABFA-E96D5CCB3BFB}" srcOrd="1" destOrd="0" presId="urn:microsoft.com/office/officeart/2009/layout/CircleArrowProcess"/>
    <dgm:cxn modelId="{B793E342-B853-47C8-A84B-2EAE0D1ACA33}" type="presParOf" srcId="{C30A3682-96BC-423B-9008-C6F01B920C12}" destId="{183DB425-B57E-4908-890D-2A5A14E0BBD1}" srcOrd="2" destOrd="0" presId="urn:microsoft.com/office/officeart/2009/layout/CircleArrowProcess"/>
    <dgm:cxn modelId="{E27A60E0-8B03-49F7-8F7B-A21CFE107D41}" type="presParOf" srcId="{183DB425-B57E-4908-890D-2A5A14E0BBD1}" destId="{786338AF-22EC-4589-8D89-DEE4869CF0E8}" srcOrd="0" destOrd="0" presId="urn:microsoft.com/office/officeart/2009/layout/CircleArrowProcess"/>
    <dgm:cxn modelId="{AEFA1725-DDC4-4363-99C7-83722BAA6F36}" type="presParOf" srcId="{C30A3682-96BC-423B-9008-C6F01B920C12}" destId="{27BF33A1-E291-40C9-AEAC-5CDE4743952F}" srcOrd="3" destOrd="0" presId="urn:microsoft.com/office/officeart/2009/layout/CircleArrowProcess"/>
    <dgm:cxn modelId="{20340825-782A-4918-9841-7CAD3579C987}" type="presParOf" srcId="{C30A3682-96BC-423B-9008-C6F01B920C12}" destId="{CCAD9487-C6ED-42DF-A848-B0C85B4036C2}" srcOrd="4" destOrd="0" presId="urn:microsoft.com/office/officeart/2009/layout/CircleArrowProcess"/>
    <dgm:cxn modelId="{3FA91B8C-267D-4001-864A-8315C2C09649}" type="presParOf" srcId="{CCAD9487-C6ED-42DF-A848-B0C85B4036C2}" destId="{5B11949F-D301-4A0C-94BB-CBDA104823A9}" srcOrd="0" destOrd="0" presId="urn:microsoft.com/office/officeart/2009/layout/CircleArrowProcess"/>
    <dgm:cxn modelId="{18ED901F-5ABA-4DDD-B9C1-A7E0753660BB}" type="presParOf" srcId="{C30A3682-96BC-423B-9008-C6F01B920C12}" destId="{A324D57F-A15A-4F29-B349-BBE9D18B1213}"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DB2E7-5B66-4CA4-B2D8-3E91F5E4E501}">
      <dsp:nvSpPr>
        <dsp:cNvPr id="0" name=""/>
        <dsp:cNvSpPr/>
      </dsp:nvSpPr>
      <dsp:spPr>
        <a:xfrm>
          <a:off x="3015182" y="-8447"/>
          <a:ext cx="2598833" cy="2599229"/>
        </a:xfrm>
        <a:prstGeom prst="circularArrow">
          <a:avLst>
            <a:gd name="adj1" fmla="val 10980"/>
            <a:gd name="adj2" fmla="val 1142322"/>
            <a:gd name="adj3" fmla="val 4500000"/>
            <a:gd name="adj4" fmla="val 10800000"/>
            <a:gd name="adj5" fmla="val 12500"/>
          </a:avLst>
        </a:prstGeom>
        <a:solidFill>
          <a:srgbClr val="969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8FF7B-E3EA-4B00-ABFA-E96D5CCB3BFB}">
      <dsp:nvSpPr>
        <dsp:cNvPr id="0" name=""/>
        <dsp:cNvSpPr/>
      </dsp:nvSpPr>
      <dsp:spPr>
        <a:xfrm>
          <a:off x="3571442" y="899317"/>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688975">
            <a:lnSpc>
              <a:spcPct val="90000"/>
            </a:lnSpc>
            <a:spcBef>
              <a:spcPct val="0"/>
            </a:spcBef>
            <a:spcAft>
              <a:spcPct val="35000"/>
            </a:spcAft>
            <a:buNone/>
          </a:pPr>
          <a:r>
            <a:rPr lang="en-IN" sz="1550" kern="1200" dirty="0">
              <a:latin typeface="Bahnschrift Light Condensed" panose="020B0502040204020203" pitchFamily="34" charset="0"/>
            </a:rPr>
            <a:t>The Samples of the gesture are collected and stored in the  form of records  </a:t>
          </a:r>
        </a:p>
      </dsp:txBody>
      <dsp:txXfrm>
        <a:off x="3571442" y="899317"/>
        <a:ext cx="1444121" cy="721888"/>
      </dsp:txXfrm>
    </dsp:sp>
    <dsp:sp modelId="{786338AF-22EC-4589-8D89-DEE4869CF0E8}">
      <dsp:nvSpPr>
        <dsp:cNvPr id="0" name=""/>
        <dsp:cNvSpPr/>
      </dsp:nvSpPr>
      <dsp:spPr>
        <a:xfrm>
          <a:off x="2293365" y="1493449"/>
          <a:ext cx="2598833" cy="2599229"/>
        </a:xfrm>
        <a:prstGeom prst="leftCircularArrow">
          <a:avLst>
            <a:gd name="adj1" fmla="val 10980"/>
            <a:gd name="adj2" fmla="val 1142322"/>
            <a:gd name="adj3" fmla="val 6300000"/>
            <a:gd name="adj4" fmla="val 18900000"/>
            <a:gd name="adj5" fmla="val 12500"/>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F33A1-E291-40C9-AEAC-5CDE4743952F}">
      <dsp:nvSpPr>
        <dsp:cNvPr id="0" name=""/>
        <dsp:cNvSpPr/>
      </dsp:nvSpPr>
      <dsp:spPr>
        <a:xfrm>
          <a:off x="2870721" y="2440489"/>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Bahnschrift Light Condensed" panose="020B0502040204020203" pitchFamily="34" charset="0"/>
            </a:rPr>
            <a:t>When the Actions are been performed the system will collect the data.</a:t>
          </a:r>
        </a:p>
      </dsp:txBody>
      <dsp:txXfrm>
        <a:off x="2870721" y="2440489"/>
        <a:ext cx="1444121" cy="721888"/>
      </dsp:txXfrm>
    </dsp:sp>
    <dsp:sp modelId="{5B11949F-D301-4A0C-94BB-CBDA104823A9}">
      <dsp:nvSpPr>
        <dsp:cNvPr id="0" name=""/>
        <dsp:cNvSpPr/>
      </dsp:nvSpPr>
      <dsp:spPr>
        <a:xfrm>
          <a:off x="3200150" y="3165617"/>
          <a:ext cx="2232800" cy="2233695"/>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24D57F-A15A-4F29-B349-BBE9D18B1213}">
      <dsp:nvSpPr>
        <dsp:cNvPr id="0" name=""/>
        <dsp:cNvSpPr/>
      </dsp:nvSpPr>
      <dsp:spPr>
        <a:xfrm>
          <a:off x="3593026" y="3944738"/>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Bahnschrift Light Condensed" panose="020B0502040204020203" pitchFamily="34" charset="0"/>
            </a:rPr>
            <a:t>Prediction will be done depending on the collected samples and the collected data</a:t>
          </a:r>
        </a:p>
      </dsp:txBody>
      <dsp:txXfrm>
        <a:off x="3593026" y="3944738"/>
        <a:ext cx="1444121" cy="7218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9062C-9A95-497B-BE44-F02982D1651D}" type="datetimeFigureOut">
              <a:rPr lang="en-IN" smtClean="0"/>
              <a:pPr/>
              <a:t>06-03-2019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350F9-4CC2-47B4-B0DA-BFCC8ABAD295}" type="slidenum">
              <a:rPr lang="en-IN" smtClean="0"/>
              <a:pPr/>
              <a:t>‹#›</a:t>
            </a:fld>
            <a:endParaRPr lang="en-IN" dirty="0"/>
          </a:p>
        </p:txBody>
      </p:sp>
    </p:spTree>
    <p:extLst>
      <p:ext uri="{BB962C8B-B14F-4D97-AF65-F5344CB8AC3E}">
        <p14:creationId xmlns:p14="http://schemas.microsoft.com/office/powerpoint/2010/main" val="307069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96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60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49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8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77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479555" y="2914476"/>
            <a:ext cx="4712805" cy="4577051"/>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9" y="-432724"/>
            <a:ext cx="4091439" cy="2547835"/>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914400" y="3671767"/>
            <a:ext cx="7562000" cy="15464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5000"/>
              <a:buNone/>
              <a:defRPr sz="6667">
                <a:solidFill>
                  <a:srgbClr val="FFFFFF"/>
                </a:solidFill>
              </a:defRPr>
            </a:lvl1pPr>
            <a:lvl2pPr lvl="1">
              <a:spcBef>
                <a:spcPts val="0"/>
              </a:spcBef>
              <a:spcAft>
                <a:spcPts val="0"/>
              </a:spcAft>
              <a:buClr>
                <a:srgbClr val="FFFFFF"/>
              </a:buClr>
              <a:buSzPts val="5000"/>
              <a:buNone/>
              <a:defRPr sz="6667">
                <a:solidFill>
                  <a:srgbClr val="FFFFFF"/>
                </a:solidFill>
              </a:defRPr>
            </a:lvl2pPr>
            <a:lvl3pPr lvl="2">
              <a:spcBef>
                <a:spcPts val="0"/>
              </a:spcBef>
              <a:spcAft>
                <a:spcPts val="0"/>
              </a:spcAft>
              <a:buClr>
                <a:srgbClr val="FFFFFF"/>
              </a:buClr>
              <a:buSzPts val="5000"/>
              <a:buNone/>
              <a:defRPr sz="6667">
                <a:solidFill>
                  <a:srgbClr val="FFFFFF"/>
                </a:solidFill>
              </a:defRPr>
            </a:lvl3pPr>
            <a:lvl4pPr lvl="3">
              <a:spcBef>
                <a:spcPts val="0"/>
              </a:spcBef>
              <a:spcAft>
                <a:spcPts val="0"/>
              </a:spcAft>
              <a:buClr>
                <a:srgbClr val="FFFFFF"/>
              </a:buClr>
              <a:buSzPts val="5000"/>
              <a:buNone/>
              <a:defRPr sz="6667">
                <a:solidFill>
                  <a:srgbClr val="FFFFFF"/>
                </a:solidFill>
              </a:defRPr>
            </a:lvl4pPr>
            <a:lvl5pPr lvl="4">
              <a:spcBef>
                <a:spcPts val="0"/>
              </a:spcBef>
              <a:spcAft>
                <a:spcPts val="0"/>
              </a:spcAft>
              <a:buClr>
                <a:srgbClr val="FFFFFF"/>
              </a:buClr>
              <a:buSzPts val="5000"/>
              <a:buNone/>
              <a:defRPr sz="6667">
                <a:solidFill>
                  <a:srgbClr val="FFFFFF"/>
                </a:solidFill>
              </a:defRPr>
            </a:lvl5pPr>
            <a:lvl6pPr lvl="5">
              <a:spcBef>
                <a:spcPts val="0"/>
              </a:spcBef>
              <a:spcAft>
                <a:spcPts val="0"/>
              </a:spcAft>
              <a:buClr>
                <a:srgbClr val="FFFFFF"/>
              </a:buClr>
              <a:buSzPts val="5000"/>
              <a:buNone/>
              <a:defRPr sz="6667">
                <a:solidFill>
                  <a:srgbClr val="FFFFFF"/>
                </a:solidFill>
              </a:defRPr>
            </a:lvl6pPr>
            <a:lvl7pPr lvl="6">
              <a:spcBef>
                <a:spcPts val="0"/>
              </a:spcBef>
              <a:spcAft>
                <a:spcPts val="0"/>
              </a:spcAft>
              <a:buClr>
                <a:srgbClr val="FFFFFF"/>
              </a:buClr>
              <a:buSzPts val="5000"/>
              <a:buNone/>
              <a:defRPr sz="6667">
                <a:solidFill>
                  <a:srgbClr val="FFFFFF"/>
                </a:solidFill>
              </a:defRPr>
            </a:lvl7pPr>
            <a:lvl8pPr lvl="7">
              <a:spcBef>
                <a:spcPts val="0"/>
              </a:spcBef>
              <a:spcAft>
                <a:spcPts val="0"/>
              </a:spcAft>
              <a:buClr>
                <a:srgbClr val="FFFFFF"/>
              </a:buClr>
              <a:buSzPts val="5000"/>
              <a:buNone/>
              <a:defRPr sz="6667">
                <a:solidFill>
                  <a:srgbClr val="FFFFFF"/>
                </a:solidFill>
              </a:defRPr>
            </a:lvl8pPr>
            <a:lvl9pPr lvl="8">
              <a:spcBef>
                <a:spcPts val="0"/>
              </a:spcBef>
              <a:spcAft>
                <a:spcPts val="0"/>
              </a:spcAft>
              <a:buClr>
                <a:srgbClr val="FFFFFF"/>
              </a:buClr>
              <a:buSzPts val="5000"/>
              <a:buNone/>
              <a:defRPr sz="6667">
                <a:solidFill>
                  <a:srgbClr val="FFFFFF"/>
                </a:solidFill>
              </a:defRPr>
            </a:lvl9pPr>
          </a:lstStyle>
          <a:p>
            <a:endParaRPr/>
          </a:p>
        </p:txBody>
      </p:sp>
    </p:spTree>
    <p:extLst>
      <p:ext uri="{BB962C8B-B14F-4D97-AF65-F5344CB8AC3E}">
        <p14:creationId xmlns:p14="http://schemas.microsoft.com/office/powerpoint/2010/main" val="233569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8229600" y="3541492"/>
            <a:ext cx="3962339" cy="384820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42" y="-304036"/>
            <a:ext cx="2884748" cy="17964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914400" y="3228733"/>
            <a:ext cx="6766000" cy="15464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4800">
                <a:solidFill>
                  <a:srgbClr val="FFFFFF"/>
                </a:solidFill>
              </a:defRPr>
            </a:lvl1pPr>
            <a:lvl2pPr lvl="1" rtl="0">
              <a:spcBef>
                <a:spcPts val="0"/>
              </a:spcBef>
              <a:spcAft>
                <a:spcPts val="0"/>
              </a:spcAft>
              <a:buClr>
                <a:srgbClr val="FFFFFF"/>
              </a:buClr>
              <a:buSzPts val="3600"/>
              <a:buNone/>
              <a:defRPr sz="4800">
                <a:solidFill>
                  <a:srgbClr val="FFFFFF"/>
                </a:solidFill>
              </a:defRPr>
            </a:lvl2pPr>
            <a:lvl3pPr lvl="2" rtl="0">
              <a:spcBef>
                <a:spcPts val="0"/>
              </a:spcBef>
              <a:spcAft>
                <a:spcPts val="0"/>
              </a:spcAft>
              <a:buClr>
                <a:srgbClr val="FFFFFF"/>
              </a:buClr>
              <a:buSzPts val="3600"/>
              <a:buNone/>
              <a:defRPr sz="4800">
                <a:solidFill>
                  <a:srgbClr val="FFFFFF"/>
                </a:solidFill>
              </a:defRPr>
            </a:lvl3pPr>
            <a:lvl4pPr lvl="3" rtl="0">
              <a:spcBef>
                <a:spcPts val="0"/>
              </a:spcBef>
              <a:spcAft>
                <a:spcPts val="0"/>
              </a:spcAft>
              <a:buClr>
                <a:srgbClr val="FFFFFF"/>
              </a:buClr>
              <a:buSzPts val="3600"/>
              <a:buNone/>
              <a:defRPr sz="4800">
                <a:solidFill>
                  <a:srgbClr val="FFFFFF"/>
                </a:solidFill>
              </a:defRPr>
            </a:lvl4pPr>
            <a:lvl5pPr lvl="4" rtl="0">
              <a:spcBef>
                <a:spcPts val="0"/>
              </a:spcBef>
              <a:spcAft>
                <a:spcPts val="0"/>
              </a:spcAft>
              <a:buClr>
                <a:srgbClr val="FFFFFF"/>
              </a:buClr>
              <a:buSzPts val="3600"/>
              <a:buNone/>
              <a:defRPr sz="4800">
                <a:solidFill>
                  <a:srgbClr val="FFFFFF"/>
                </a:solidFill>
              </a:defRPr>
            </a:lvl5pPr>
            <a:lvl6pPr lvl="5" rtl="0">
              <a:spcBef>
                <a:spcPts val="0"/>
              </a:spcBef>
              <a:spcAft>
                <a:spcPts val="0"/>
              </a:spcAft>
              <a:buClr>
                <a:srgbClr val="FFFFFF"/>
              </a:buClr>
              <a:buSzPts val="3600"/>
              <a:buNone/>
              <a:defRPr sz="4800">
                <a:solidFill>
                  <a:srgbClr val="FFFFFF"/>
                </a:solidFill>
              </a:defRPr>
            </a:lvl6pPr>
            <a:lvl7pPr lvl="6" rtl="0">
              <a:spcBef>
                <a:spcPts val="0"/>
              </a:spcBef>
              <a:spcAft>
                <a:spcPts val="0"/>
              </a:spcAft>
              <a:buClr>
                <a:srgbClr val="FFFFFF"/>
              </a:buClr>
              <a:buSzPts val="3600"/>
              <a:buNone/>
              <a:defRPr sz="4800">
                <a:solidFill>
                  <a:srgbClr val="FFFFFF"/>
                </a:solidFill>
              </a:defRPr>
            </a:lvl7pPr>
            <a:lvl8pPr lvl="7" rtl="0">
              <a:spcBef>
                <a:spcPts val="0"/>
              </a:spcBef>
              <a:spcAft>
                <a:spcPts val="0"/>
              </a:spcAft>
              <a:buClr>
                <a:srgbClr val="FFFFFF"/>
              </a:buClr>
              <a:buSzPts val="3600"/>
              <a:buNone/>
              <a:defRPr sz="4800">
                <a:solidFill>
                  <a:srgbClr val="FFFFFF"/>
                </a:solidFill>
              </a:defRPr>
            </a:lvl8pPr>
            <a:lvl9pPr lvl="8" rtl="0">
              <a:spcBef>
                <a:spcPts val="0"/>
              </a:spcBef>
              <a:spcAft>
                <a:spcPts val="0"/>
              </a:spcAft>
              <a:buClr>
                <a:srgbClr val="FFFFFF"/>
              </a:buClr>
              <a:buSzPts val="3600"/>
              <a:buNone/>
              <a:defRPr sz="4800">
                <a:solidFill>
                  <a:srgbClr val="FFFFFF"/>
                </a:solidFill>
              </a:defRPr>
            </a:lvl9pPr>
          </a:lstStyle>
          <a:p>
            <a:endParaRPr/>
          </a:p>
        </p:txBody>
      </p:sp>
      <p:sp>
        <p:nvSpPr>
          <p:cNvPr id="37" name="Google Shape;37;p3"/>
          <p:cNvSpPr txBox="1">
            <a:spLocks noGrp="1"/>
          </p:cNvSpPr>
          <p:nvPr>
            <p:ph type="subTitle" idx="1"/>
          </p:nvPr>
        </p:nvSpPr>
        <p:spPr>
          <a:xfrm>
            <a:off x="914400" y="4599539"/>
            <a:ext cx="6766000" cy="104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38" name="Google Shape;38;p3"/>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334225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8229600" y="3541492"/>
            <a:ext cx="3962339" cy="384820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42" y="-304036"/>
            <a:ext cx="2884748" cy="17964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375233" y="2369500"/>
            <a:ext cx="7680400" cy="33616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5041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7"/>
        <p:cNvGrpSpPr/>
        <p:nvPr/>
      </p:nvGrpSpPr>
      <p:grpSpPr>
        <a:xfrm>
          <a:off x="0" y="0"/>
          <a:ext cx="0" cy="0"/>
          <a:chOff x="0" y="0"/>
          <a:chExt cx="0" cy="0"/>
        </a:xfrm>
      </p:grpSpPr>
      <p:grpSp>
        <p:nvGrpSpPr>
          <p:cNvPr id="88" name="Google Shape;88;p7"/>
          <p:cNvGrpSpPr/>
          <p:nvPr/>
        </p:nvGrpSpPr>
        <p:grpSpPr>
          <a:xfrm>
            <a:off x="9055511" y="4242100"/>
            <a:ext cx="3136191" cy="3045851"/>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42" y="-304036"/>
            <a:ext cx="2884748" cy="17964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375233" y="1532967"/>
            <a:ext cx="8428000" cy="9076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3752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2" name="Google Shape;102;p7"/>
          <p:cNvSpPr txBox="1">
            <a:spLocks noGrp="1"/>
          </p:cNvSpPr>
          <p:nvPr>
            <p:ph type="body" idx="2"/>
          </p:nvPr>
        </p:nvSpPr>
        <p:spPr>
          <a:xfrm>
            <a:off x="42310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3" name="Google Shape;103;p7"/>
          <p:cNvSpPr txBox="1">
            <a:spLocks noGrp="1"/>
          </p:cNvSpPr>
          <p:nvPr>
            <p:ph type="body" idx="3"/>
          </p:nvPr>
        </p:nvSpPr>
        <p:spPr>
          <a:xfrm>
            <a:off x="70868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4" name="Google Shape;104;p7"/>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21824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42" y="-304036"/>
            <a:ext cx="2884748" cy="17964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463700" y="5367067"/>
            <a:ext cx="92648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800"/>
              <a:buNone/>
              <a:defRPr sz="2400"/>
            </a:lvl1pPr>
          </a:lstStyle>
          <a:p>
            <a:endParaRPr/>
          </a:p>
        </p:txBody>
      </p:sp>
      <p:grpSp>
        <p:nvGrpSpPr>
          <p:cNvPr id="128" name="Google Shape;128;p9"/>
          <p:cNvGrpSpPr/>
          <p:nvPr/>
        </p:nvGrpSpPr>
        <p:grpSpPr>
          <a:xfrm>
            <a:off x="9055511" y="4242100"/>
            <a:ext cx="3136191" cy="3045851"/>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88199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8229600" y="3541492"/>
            <a:ext cx="3962339" cy="384820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42" y="-304036"/>
            <a:ext cx="2884748" cy="17964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813792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5233" y="1532967"/>
            <a:ext cx="7680400" cy="907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375233" y="2369500"/>
            <a:ext cx="7680400" cy="33616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11409045" y="1"/>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4BB5D9"/>
                </a:solidFill>
                <a:latin typeface="Roboto Condensed"/>
                <a:ea typeface="Roboto Condensed"/>
                <a:cs typeface="Roboto Condensed"/>
                <a:sym typeface="Roboto Condensed"/>
              </a:defRPr>
            </a:lvl1pPr>
            <a:lvl2pPr lvl="1" algn="r">
              <a:buNone/>
              <a:defRPr sz="1733">
                <a:solidFill>
                  <a:srgbClr val="4BB5D9"/>
                </a:solidFill>
                <a:latin typeface="Roboto Condensed"/>
                <a:ea typeface="Roboto Condensed"/>
                <a:cs typeface="Roboto Condensed"/>
                <a:sym typeface="Roboto Condensed"/>
              </a:defRPr>
            </a:lvl2pPr>
            <a:lvl3pPr lvl="2" algn="r">
              <a:buNone/>
              <a:defRPr sz="1733">
                <a:solidFill>
                  <a:srgbClr val="4BB5D9"/>
                </a:solidFill>
                <a:latin typeface="Roboto Condensed"/>
                <a:ea typeface="Roboto Condensed"/>
                <a:cs typeface="Roboto Condensed"/>
                <a:sym typeface="Roboto Condensed"/>
              </a:defRPr>
            </a:lvl3pPr>
            <a:lvl4pPr lvl="3" algn="r">
              <a:buNone/>
              <a:defRPr sz="1733">
                <a:solidFill>
                  <a:srgbClr val="4BB5D9"/>
                </a:solidFill>
                <a:latin typeface="Roboto Condensed"/>
                <a:ea typeface="Roboto Condensed"/>
                <a:cs typeface="Roboto Condensed"/>
                <a:sym typeface="Roboto Condensed"/>
              </a:defRPr>
            </a:lvl4pPr>
            <a:lvl5pPr lvl="4" algn="r">
              <a:buNone/>
              <a:defRPr sz="1733">
                <a:solidFill>
                  <a:srgbClr val="4BB5D9"/>
                </a:solidFill>
                <a:latin typeface="Roboto Condensed"/>
                <a:ea typeface="Roboto Condensed"/>
                <a:cs typeface="Roboto Condensed"/>
                <a:sym typeface="Roboto Condensed"/>
              </a:defRPr>
            </a:lvl5pPr>
            <a:lvl6pPr lvl="5" algn="r">
              <a:buNone/>
              <a:defRPr sz="1733">
                <a:solidFill>
                  <a:srgbClr val="4BB5D9"/>
                </a:solidFill>
                <a:latin typeface="Roboto Condensed"/>
                <a:ea typeface="Roboto Condensed"/>
                <a:cs typeface="Roboto Condensed"/>
                <a:sym typeface="Roboto Condensed"/>
              </a:defRPr>
            </a:lvl6pPr>
            <a:lvl7pPr lvl="6" algn="r">
              <a:buNone/>
              <a:defRPr sz="1733">
                <a:solidFill>
                  <a:srgbClr val="4BB5D9"/>
                </a:solidFill>
                <a:latin typeface="Roboto Condensed"/>
                <a:ea typeface="Roboto Condensed"/>
                <a:cs typeface="Roboto Condensed"/>
                <a:sym typeface="Roboto Condensed"/>
              </a:defRPr>
            </a:lvl7pPr>
            <a:lvl8pPr lvl="7" algn="r">
              <a:buNone/>
              <a:defRPr sz="1733">
                <a:solidFill>
                  <a:srgbClr val="4BB5D9"/>
                </a:solidFill>
                <a:latin typeface="Roboto Condensed"/>
                <a:ea typeface="Roboto Condensed"/>
                <a:cs typeface="Roboto Condensed"/>
                <a:sym typeface="Roboto Condensed"/>
              </a:defRPr>
            </a:lvl8pPr>
            <a:lvl9pPr lvl="8" algn="r">
              <a:buNone/>
              <a:defRPr sz="1733">
                <a:solidFill>
                  <a:srgbClr val="4BB5D9"/>
                </a:solidFill>
                <a:latin typeface="Roboto Condensed"/>
                <a:ea typeface="Roboto Condensed"/>
                <a:cs typeface="Roboto Condensed"/>
                <a:sym typeface="Roboto Condense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1199333501"/>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1" r:id="rId3"/>
    <p:sldLayoutId id="2147483873" r:id="rId4"/>
    <p:sldLayoutId id="2147483875" r:id="rId5"/>
    <p:sldLayoutId id="214748387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862148" y="2419838"/>
            <a:ext cx="7562000" cy="1546400"/>
          </a:xfrm>
          <a:prstGeom prst="rect">
            <a:avLst/>
          </a:prstGeom>
        </p:spPr>
        <p:txBody>
          <a:bodyPr spcFirstLastPara="1" wrap="square" lIns="121900" tIns="121900" rIns="121900" bIns="121900" anchor="b" anchorCtr="0">
            <a:noAutofit/>
          </a:bodyPr>
          <a:lstStyle/>
          <a:p>
            <a:pPr lvl="0"/>
            <a:r>
              <a:rPr lang="en-IN" sz="3600" dirty="0"/>
              <a:t>Sign Language Translator Using Machine Learning</a:t>
            </a:r>
            <a:endParaRPr sz="3600" dirty="0"/>
          </a:p>
        </p:txBody>
      </p:sp>
      <p:sp>
        <p:nvSpPr>
          <p:cNvPr id="2" name="Rectangle 1"/>
          <p:cNvSpPr/>
          <p:nvPr/>
        </p:nvSpPr>
        <p:spPr>
          <a:xfrm>
            <a:off x="500849" y="4370680"/>
            <a:ext cx="5297805" cy="1610697"/>
          </a:xfrm>
          <a:prstGeom prst="rect">
            <a:avLst/>
          </a:prstGeom>
        </p:spPr>
        <p:txBody>
          <a:bodyPr wrap="square">
            <a:spAutoFit/>
          </a:bodyPr>
          <a:lstStyle/>
          <a:p>
            <a:pPr algn="just">
              <a:spcBef>
                <a:spcPts val="800"/>
              </a:spcBef>
              <a:buClr>
                <a:schemeClr val="dk1"/>
              </a:buClr>
              <a:buSzPts val="1100"/>
            </a:pPr>
            <a:r>
              <a:rPr lang="en-IN" sz="2000" b="1" dirty="0">
                <a:solidFill>
                  <a:schemeClr val="tx1">
                    <a:lumMod val="95000"/>
                    <a:lumOff val="5000"/>
                  </a:schemeClr>
                </a:solidFill>
                <a:latin typeface="Times New Roman" panose="02020603050405020304" pitchFamily="18" charset="0"/>
                <a:ea typeface="Microsoft Sans Serif" panose="020B0604020202020204" pitchFamily="34" charset="0"/>
                <a:cs typeface="Times New Roman" panose="02020603050405020304" pitchFamily="18" charset="0"/>
              </a:rPr>
              <a:t>Presented By</a:t>
            </a:r>
          </a:p>
          <a:p>
            <a:pPr marL="609585" indent="-474121" algn="just">
              <a:spcBef>
                <a:spcPts val="800"/>
              </a:spcBef>
            </a:pPr>
            <a:r>
              <a:rPr lang="en-IN" dirty="0" err="1">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Mavuluru</a:t>
            </a: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Viswajith Reddy (111515106083)</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Kollipara Hemanth Gupta (111515106064)</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Malepati kalyan Kumar Chowdary (111515106076)</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Madana Naren Guru Sai (111515106070)</a:t>
            </a:r>
          </a:p>
        </p:txBody>
      </p:sp>
      <p:sp>
        <p:nvSpPr>
          <p:cNvPr id="3" name="Rectangle 2"/>
          <p:cNvSpPr/>
          <p:nvPr/>
        </p:nvSpPr>
        <p:spPr>
          <a:xfrm>
            <a:off x="5972825" y="4370680"/>
            <a:ext cx="3152231" cy="810478"/>
          </a:xfrm>
          <a:prstGeom prst="rect">
            <a:avLst/>
          </a:prstGeom>
        </p:spPr>
        <p:txBody>
          <a:bodyPr wrap="square">
            <a:spAutoFit/>
          </a:bodyPr>
          <a:lstStyle/>
          <a:p>
            <a:pPr>
              <a:spcBef>
                <a:spcPts val="800"/>
              </a:spcBef>
              <a:buClr>
                <a:srgbClr val="000000"/>
              </a:buClr>
            </a:pPr>
            <a:r>
              <a:rPr lang="en-IN" sz="2000" b="1" kern="0" dirty="0">
                <a:solidFill>
                  <a:schemeClr val="tx1">
                    <a:lumMod val="95000"/>
                    <a:lumOff val="5000"/>
                  </a:schemeClr>
                </a:solidFill>
                <a:latin typeface="Times New Roman" panose="02020603050405020304" pitchFamily="18" charset="0"/>
                <a:cs typeface="Times New Roman" panose="02020603050405020304" pitchFamily="18" charset="0"/>
                <a:sym typeface="Arial"/>
              </a:rPr>
              <a:t>Under The Guidance Of</a:t>
            </a:r>
          </a:p>
          <a:p>
            <a:pPr>
              <a:spcBef>
                <a:spcPts val="800"/>
              </a:spcBef>
              <a:buClr>
                <a:srgbClr val="000000"/>
              </a:buClr>
            </a:pPr>
            <a:r>
              <a:rPr lang="en-IN" sz="2000" b="1" kern="0" dirty="0">
                <a:solidFill>
                  <a:schemeClr val="bg1"/>
                </a:solidFill>
                <a:latin typeface="Times New Roman" panose="02020603050405020304" pitchFamily="18" charset="0"/>
                <a:cs typeface="Times New Roman" panose="02020603050405020304" pitchFamily="18" charset="0"/>
                <a:sym typeface="Arial"/>
              </a:rPr>
              <a:t>Dr. Helenprabha</a:t>
            </a:r>
            <a:endParaRPr lang="en-IN" sz="2000" kern="0" dirty="0">
              <a:solidFill>
                <a:schemeClr val="bg1"/>
              </a:solidFill>
              <a:latin typeface="Times New Roman" panose="02020603050405020304" pitchFamily="18" charset="0"/>
              <a:cs typeface="Times New Roman" panose="02020603050405020304" pitchFamily="18" charset="0"/>
              <a:sym typeface="Arial"/>
            </a:endParaRPr>
          </a:p>
        </p:txBody>
      </p:sp>
      <p:sp>
        <p:nvSpPr>
          <p:cNvPr id="4" name="Rectangle 3"/>
          <p:cNvSpPr/>
          <p:nvPr/>
        </p:nvSpPr>
        <p:spPr>
          <a:xfrm>
            <a:off x="862148" y="1453664"/>
            <a:ext cx="10345783" cy="400110"/>
          </a:xfrm>
          <a:prstGeom prst="rect">
            <a:avLst/>
          </a:prstGeom>
        </p:spPr>
        <p:txBody>
          <a:bodyPr wrap="square">
            <a:spAutoFit/>
          </a:bodyPr>
          <a:lstStyle/>
          <a:p>
            <a:pPr algn="ctr"/>
            <a:r>
              <a:rPr lang="en" sz="2000" b="1" dirty="0">
                <a:solidFill>
                  <a:srgbClr val="FF9900"/>
                </a:solidFill>
              </a:rPr>
              <a:t>DEPARTMENT OF E</a:t>
            </a:r>
            <a:r>
              <a:rPr lang="en-IN" sz="2000" b="1" dirty="0">
                <a:solidFill>
                  <a:srgbClr val="FF9900"/>
                </a:solidFill>
              </a:rPr>
              <a:t>LECTRONICS AND COMMUINICATION</a:t>
            </a:r>
            <a:endParaRPr lang="en" sz="3200" b="1" dirty="0">
              <a:solidFill>
                <a:srgbClr val="FF9900"/>
              </a:solidFill>
            </a:endParaRPr>
          </a:p>
        </p:txBody>
      </p:sp>
      <p:sp>
        <p:nvSpPr>
          <p:cNvPr id="5" name="TextBox 4">
            <a:extLst>
              <a:ext uri="{FF2B5EF4-FFF2-40B4-BE49-F238E27FC236}">
                <a16:creationId xmlns:a16="http://schemas.microsoft.com/office/drawing/2014/main" id="{840B0A63-828A-4712-9938-EF90300D7C8F}"/>
              </a:ext>
            </a:extLst>
          </p:cNvPr>
          <p:cNvSpPr txBox="1"/>
          <p:nvPr/>
        </p:nvSpPr>
        <p:spPr>
          <a:xfrm>
            <a:off x="984068" y="876623"/>
            <a:ext cx="10223863" cy="523220"/>
          </a:xfrm>
          <a:prstGeom prst="rect">
            <a:avLst/>
          </a:prstGeom>
          <a:noFill/>
        </p:spPr>
        <p:txBody>
          <a:bodyPr wrap="square" rtlCol="0">
            <a:spAutoFit/>
          </a:bodyPr>
          <a:lstStyle/>
          <a:p>
            <a:pPr algn="ctr"/>
            <a:r>
              <a:rPr lang="en-GB" sz="2800" b="1" dirty="0">
                <a:solidFill>
                  <a:schemeClr val="bg1"/>
                </a:solidFill>
                <a:latin typeface="Segoe UI Black" panose="020B0A02040204020203" pitchFamily="34" charset="0"/>
                <a:ea typeface="Segoe UI Black" panose="020B0A02040204020203" pitchFamily="34" charset="0"/>
              </a:rPr>
              <a:t>R.M.D ENGINEERING COLLEGE</a:t>
            </a:r>
          </a:p>
        </p:txBody>
      </p:sp>
    </p:spTree>
    <p:extLst>
      <p:ext uri="{BB962C8B-B14F-4D97-AF65-F5344CB8AC3E}">
        <p14:creationId xmlns:p14="http://schemas.microsoft.com/office/powerpoint/2010/main" val="85352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67"/>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ABSTRACT</a:t>
            </a:r>
            <a:endParaRPr sz="4000" dirty="0">
              <a:solidFill>
                <a:srgbClr val="81D1EC"/>
              </a:solidFill>
            </a:endParaRPr>
          </a:p>
        </p:txBody>
      </p:sp>
      <p:sp>
        <p:nvSpPr>
          <p:cNvPr id="210" name="Google Shape;210;p18"/>
          <p:cNvSpPr txBox="1">
            <a:spLocks noGrp="1"/>
          </p:cNvSpPr>
          <p:nvPr>
            <p:ph type="subTitle" idx="4294967295"/>
          </p:nvPr>
        </p:nvSpPr>
        <p:spPr>
          <a:xfrm>
            <a:off x="365760" y="2533650"/>
            <a:ext cx="7959634" cy="3222716"/>
          </a:xfrm>
          <a:prstGeom prst="rect">
            <a:avLst/>
          </a:prstGeom>
        </p:spPr>
        <p:txBody>
          <a:bodyPr spcFirstLastPara="1" wrap="square" lIns="121900" tIns="121900" rIns="121900" bIns="121900" anchor="t" anchorCtr="0">
            <a:noAutofit/>
          </a:bodyPr>
          <a:lstStyle/>
          <a:p>
            <a:r>
              <a:rPr lang="en-GB" dirty="0"/>
              <a:t>The  communication between normal person and deaf/dumb person is always challenging task. </a:t>
            </a:r>
          </a:p>
          <a:p>
            <a:r>
              <a:rPr lang="en-GB" dirty="0"/>
              <a:t>Sign language is the main communication medium of the impaired people. It contain gestures instead of sound to elaborate the meaning.</a:t>
            </a:r>
          </a:p>
          <a:p>
            <a:r>
              <a:rPr lang="en-GB" dirty="0"/>
              <a:t>Our project aims to bridge this gap by enabling communication between dumb/deaf people on one side and common people on other.</a:t>
            </a:r>
            <a:endParaRPr dirty="0"/>
          </a:p>
        </p:txBody>
      </p:sp>
    </p:spTree>
    <p:extLst>
      <p:ext uri="{BB962C8B-B14F-4D97-AF65-F5344CB8AC3E}">
        <p14:creationId xmlns:p14="http://schemas.microsoft.com/office/powerpoint/2010/main" val="267405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209" name="Google Shape;209;p18"/>
          <p:cNvSpPr txBox="1">
            <a:spLocks noGrp="1"/>
          </p:cNvSpPr>
          <p:nvPr>
            <p:ph type="ctrTitle" idx="4294967295"/>
          </p:nvPr>
        </p:nvSpPr>
        <p:spPr>
          <a:xfrm>
            <a:off x="705394" y="1445616"/>
            <a:ext cx="7054850" cy="826770"/>
          </a:xfrm>
          <a:prstGeom prst="rect">
            <a:avLst/>
          </a:prstGeom>
        </p:spPr>
        <p:txBody>
          <a:bodyPr spcFirstLastPara="1" wrap="square" lIns="121900" tIns="121900" rIns="121900" bIns="121900" anchor="b" anchorCtr="0">
            <a:noAutofit/>
          </a:bodyPr>
          <a:lstStyle/>
          <a:p>
            <a:r>
              <a:rPr lang="en-IN" dirty="0">
                <a:solidFill>
                  <a:srgbClr val="4BB5D9"/>
                </a:solidFill>
              </a:rPr>
              <a:t>WORKING PROCESS</a:t>
            </a:r>
            <a:endParaRPr sz="4000" dirty="0">
              <a:solidFill>
                <a:srgbClr val="4BB5D9"/>
              </a:solidFill>
            </a:endParaRPr>
          </a:p>
        </p:txBody>
      </p:sp>
      <p:graphicFrame>
        <p:nvGraphicFramePr>
          <p:cNvPr id="8" name="Diagram 7">
            <a:extLst>
              <a:ext uri="{FF2B5EF4-FFF2-40B4-BE49-F238E27FC236}">
                <a16:creationId xmlns:a16="http://schemas.microsoft.com/office/drawing/2014/main" id="{BBE7F4FD-D0F8-4167-8086-C025CD87F968}"/>
              </a:ext>
            </a:extLst>
          </p:cNvPr>
          <p:cNvGraphicFramePr/>
          <p:nvPr>
            <p:extLst>
              <p:ext uri="{D42A27DB-BD31-4B8C-83A1-F6EECF244321}">
                <p14:modId xmlns:p14="http://schemas.microsoft.com/office/powerpoint/2010/main" val="3624216850"/>
              </p:ext>
            </p:extLst>
          </p:nvPr>
        </p:nvGraphicFramePr>
        <p:xfrm>
          <a:off x="1062446" y="1332411"/>
          <a:ext cx="7907381" cy="5399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636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MACHINE LEARNING</a:t>
            </a:r>
            <a:endParaRPr sz="4000" dirty="0">
              <a:solidFill>
                <a:srgbClr val="81D1EC"/>
              </a:solidFill>
            </a:endParaRPr>
          </a:p>
        </p:txBody>
      </p:sp>
      <p:sp>
        <p:nvSpPr>
          <p:cNvPr id="210" name="Google Shape;210;p18"/>
          <p:cNvSpPr txBox="1">
            <a:spLocks noGrp="1"/>
          </p:cNvSpPr>
          <p:nvPr>
            <p:ph type="subTitle" idx="4294967295"/>
          </p:nvPr>
        </p:nvSpPr>
        <p:spPr>
          <a:xfrm>
            <a:off x="365759" y="2533649"/>
            <a:ext cx="9483635" cy="4154533"/>
          </a:xfrm>
          <a:prstGeom prst="rect">
            <a:avLst/>
          </a:prstGeom>
        </p:spPr>
        <p:txBody>
          <a:bodyPr spcFirstLastPara="1" wrap="square" lIns="121900" tIns="121900" rIns="121900" bIns="121900" anchor="t" anchorCtr="0">
            <a:noAutofit/>
          </a:bodyPr>
          <a:lstStyle/>
          <a:p>
            <a:r>
              <a:rPr lang="en-GB" dirty="0"/>
              <a:t>Machine learning (ML) is the scientific study of algorithms and statistical models that computer systems use to effectively perform a specific task without using explicit instructions, relying on models and inference instead. It is seen as a subset of artificial intelligence. </a:t>
            </a:r>
          </a:p>
          <a:p>
            <a:r>
              <a:rPr lang="en-GB" dirty="0"/>
              <a:t>Machine learning algorithms build a mathematical model of sample data, known as "</a:t>
            </a:r>
            <a:r>
              <a:rPr lang="en-GB" b="1" i="1" dirty="0"/>
              <a:t>training data</a:t>
            </a:r>
            <a:r>
              <a:rPr lang="en-GB" dirty="0"/>
              <a:t>", in order to make predictions or decisions without being explicitly programmed to perform the task. Machine learning is closely related to computational statistics, which focuses on making predictions using computers. Machine learning is also referred to as predictive analytics.</a:t>
            </a:r>
          </a:p>
        </p:txBody>
      </p:sp>
    </p:spTree>
    <p:extLst>
      <p:ext uri="{BB962C8B-B14F-4D97-AF65-F5344CB8AC3E}">
        <p14:creationId xmlns:p14="http://schemas.microsoft.com/office/powerpoint/2010/main" val="71190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F6629B-C288-473C-8DDD-557F970E9309}"/>
              </a:ext>
            </a:extLst>
          </p:cNvPr>
          <p:cNvSpPr>
            <a:spLocks noGrp="1"/>
          </p:cNvSpPr>
          <p:nvPr>
            <p:ph type="sldNum" idx="12"/>
          </p:nvPr>
        </p:nvSpPr>
        <p:spPr/>
        <p:txBody>
          <a:bodyPr/>
          <a:lstStyle/>
          <a:p>
            <a:fld id="{00000000-1234-1234-1234-123412341234}" type="slidenum">
              <a:rPr lang="en" smtClean="0"/>
              <a:pPr/>
              <a:t>5</a:t>
            </a:fld>
            <a:endParaRPr lang="en"/>
          </a:p>
        </p:txBody>
      </p:sp>
      <p:sp>
        <p:nvSpPr>
          <p:cNvPr id="3" name="Rectangle 2">
            <a:extLst>
              <a:ext uri="{FF2B5EF4-FFF2-40B4-BE49-F238E27FC236}">
                <a16:creationId xmlns:a16="http://schemas.microsoft.com/office/drawing/2014/main" id="{4C5DDE5C-1AB0-4CF3-B2D7-EF4EF9971740}"/>
              </a:ext>
            </a:extLst>
          </p:cNvPr>
          <p:cNvSpPr/>
          <p:nvPr/>
        </p:nvSpPr>
        <p:spPr>
          <a:xfrm>
            <a:off x="4570366" y="1262834"/>
            <a:ext cx="7316834" cy="1077218"/>
          </a:xfrm>
          <a:prstGeom prst="rect">
            <a:avLst/>
          </a:prstGeom>
        </p:spPr>
        <p:txBody>
          <a:bodyPr wrap="square">
            <a:spAutoFit/>
          </a:bodyPr>
          <a:lstStyle/>
          <a:p>
            <a:pPr>
              <a:buFont typeface="Arial" pitchFamily="34" charset="0"/>
              <a:buChar char="•"/>
            </a:pPr>
            <a:r>
              <a:rPr lang="en-GB" sz="1600" dirty="0">
                <a:solidFill>
                  <a:srgbClr val="607896"/>
                </a:solidFill>
                <a:latin typeface="Times New Roman" panose="02020603050405020304" pitchFamily="18" charset="0"/>
                <a:cs typeface="Times New Roman" panose="02020603050405020304" pitchFamily="18" charset="0"/>
              </a:rPr>
              <a:t>The Arduino Nano is a small, complete, and breadboard-friendly board based on the ATmega328P (Arduino Nano 3.x). It has more or less the same functionality of the Arduino </a:t>
            </a:r>
            <a:r>
              <a:rPr lang="en-GB" sz="1600" dirty="0" err="1">
                <a:solidFill>
                  <a:srgbClr val="607896"/>
                </a:solidFill>
                <a:latin typeface="Times New Roman" panose="02020603050405020304" pitchFamily="18" charset="0"/>
                <a:cs typeface="Times New Roman" panose="02020603050405020304" pitchFamily="18" charset="0"/>
              </a:rPr>
              <a:t>Duemilanove</a:t>
            </a:r>
            <a:r>
              <a:rPr lang="en-GB" sz="1600" dirty="0">
                <a:solidFill>
                  <a:srgbClr val="607896"/>
                </a:solidFill>
                <a:latin typeface="Times New Roman" panose="02020603050405020304" pitchFamily="18" charset="0"/>
                <a:cs typeface="Times New Roman" panose="02020603050405020304" pitchFamily="18" charset="0"/>
              </a:rPr>
              <a:t>, but in a different package. It lacks only a DC power jack, and works with a Mini-B USB cable instead of a standard one. </a:t>
            </a:r>
            <a:endParaRPr lang="en-US" sz="1600" dirty="0">
              <a:solidFill>
                <a:srgbClr val="60789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A89D21-5169-42D8-B6C2-D98165C10F19}"/>
              </a:ext>
            </a:extLst>
          </p:cNvPr>
          <p:cNvSpPr txBox="1"/>
          <p:nvPr/>
        </p:nvSpPr>
        <p:spPr>
          <a:xfrm>
            <a:off x="3542756" y="862724"/>
            <a:ext cx="4763589" cy="400110"/>
          </a:xfrm>
          <a:prstGeom prst="rect">
            <a:avLst/>
          </a:prstGeom>
          <a:noFill/>
        </p:spPr>
        <p:txBody>
          <a:bodyPr wrap="square" rtlCol="0">
            <a:spAutoFit/>
          </a:bodyPr>
          <a:lstStyle/>
          <a:p>
            <a:r>
              <a:rPr lang="en-IN" sz="2000" b="1" dirty="0">
                <a:solidFill>
                  <a:srgbClr val="FF9900"/>
                </a:solidFill>
                <a:latin typeface="Times New Roman" panose="02020603050405020304" pitchFamily="18" charset="0"/>
                <a:cs typeface="Times New Roman" panose="02020603050405020304" pitchFamily="18" charset="0"/>
              </a:rPr>
              <a:t>Arduino Nano</a:t>
            </a:r>
          </a:p>
        </p:txBody>
      </p:sp>
      <p:sp>
        <p:nvSpPr>
          <p:cNvPr id="5" name="TextBox 4">
            <a:extLst>
              <a:ext uri="{FF2B5EF4-FFF2-40B4-BE49-F238E27FC236}">
                <a16:creationId xmlns:a16="http://schemas.microsoft.com/office/drawing/2014/main" id="{A4676EB0-3AE9-40B1-AE5A-41086C49419B}"/>
              </a:ext>
            </a:extLst>
          </p:cNvPr>
          <p:cNvSpPr txBox="1"/>
          <p:nvPr/>
        </p:nvSpPr>
        <p:spPr>
          <a:xfrm>
            <a:off x="479513" y="2529973"/>
            <a:ext cx="4763589" cy="400110"/>
          </a:xfrm>
          <a:prstGeom prst="rect">
            <a:avLst/>
          </a:prstGeom>
          <a:noFill/>
        </p:spPr>
        <p:txBody>
          <a:bodyPr wrap="square" rtlCol="0">
            <a:spAutoFit/>
          </a:bodyPr>
          <a:lstStyle/>
          <a:p>
            <a:r>
              <a:rPr lang="en-IN" sz="2000" b="1" dirty="0">
                <a:solidFill>
                  <a:srgbClr val="81D1EC"/>
                </a:solidFill>
                <a:latin typeface="Times New Roman" panose="02020603050405020304" pitchFamily="18" charset="0"/>
                <a:cs typeface="Times New Roman" panose="02020603050405020304" pitchFamily="18" charset="0"/>
              </a:rPr>
              <a:t>Flex Sensor</a:t>
            </a:r>
          </a:p>
        </p:txBody>
      </p:sp>
      <p:sp>
        <p:nvSpPr>
          <p:cNvPr id="6" name="Rectangle 5">
            <a:extLst>
              <a:ext uri="{FF2B5EF4-FFF2-40B4-BE49-F238E27FC236}">
                <a16:creationId xmlns:a16="http://schemas.microsoft.com/office/drawing/2014/main" id="{48249D1F-2869-46C4-ABD4-73254164D87B}"/>
              </a:ext>
            </a:extLst>
          </p:cNvPr>
          <p:cNvSpPr/>
          <p:nvPr/>
        </p:nvSpPr>
        <p:spPr>
          <a:xfrm>
            <a:off x="684166" y="3060888"/>
            <a:ext cx="6096000" cy="923330"/>
          </a:xfrm>
          <a:prstGeom prst="rect">
            <a:avLst/>
          </a:prstGeom>
        </p:spPr>
        <p:txBody>
          <a:bodyPr>
            <a:spAutoFit/>
          </a:bodyPr>
          <a:lstStyle/>
          <a:p>
            <a:pPr>
              <a:buFont typeface="Arial" pitchFamily="34" charset="0"/>
              <a:buChar char="•"/>
            </a:pPr>
            <a:r>
              <a:rPr lang="en-GB" dirty="0">
                <a:solidFill>
                  <a:srgbClr val="607896"/>
                </a:solidFill>
                <a:latin typeface="Times New Roman" panose="02020603050405020304" pitchFamily="18" charset="0"/>
                <a:cs typeface="Times New Roman" panose="02020603050405020304" pitchFamily="18" charset="0"/>
              </a:rPr>
              <a:t>This flex sensor is a variable resistor like no other. The resistance of the flex sensor increases as the body of the component bends.</a:t>
            </a:r>
            <a:endParaRPr lang="en-US" dirty="0">
              <a:solidFill>
                <a:srgbClr val="607896"/>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904157-C982-4272-AEBF-B3B8601E120C}"/>
              </a:ext>
            </a:extLst>
          </p:cNvPr>
          <p:cNvSpPr txBox="1"/>
          <p:nvPr/>
        </p:nvSpPr>
        <p:spPr>
          <a:xfrm>
            <a:off x="3392532" y="4328027"/>
            <a:ext cx="4763589" cy="400110"/>
          </a:xfrm>
          <a:prstGeom prst="rect">
            <a:avLst/>
          </a:prstGeom>
          <a:noFill/>
        </p:spPr>
        <p:txBody>
          <a:bodyPr wrap="square" rtlCol="0">
            <a:spAutoFit/>
          </a:bodyPr>
          <a:lstStyle/>
          <a:p>
            <a:r>
              <a:rPr lang="en-IN" sz="2000" b="1" dirty="0">
                <a:solidFill>
                  <a:srgbClr val="3796BF"/>
                </a:solidFill>
                <a:latin typeface="Times New Roman" panose="02020603050405020304" pitchFamily="18" charset="0"/>
                <a:cs typeface="Times New Roman" panose="02020603050405020304" pitchFamily="18" charset="0"/>
              </a:rPr>
              <a:t>MPU6050</a:t>
            </a:r>
          </a:p>
        </p:txBody>
      </p:sp>
      <p:sp>
        <p:nvSpPr>
          <p:cNvPr id="10" name="Rectangle 9">
            <a:extLst>
              <a:ext uri="{FF2B5EF4-FFF2-40B4-BE49-F238E27FC236}">
                <a16:creationId xmlns:a16="http://schemas.microsoft.com/office/drawing/2014/main" id="{2D741600-EF2B-4371-A570-51E953C96687}"/>
              </a:ext>
            </a:extLst>
          </p:cNvPr>
          <p:cNvSpPr/>
          <p:nvPr/>
        </p:nvSpPr>
        <p:spPr>
          <a:xfrm>
            <a:off x="3732166" y="4728137"/>
            <a:ext cx="6096000" cy="923330"/>
          </a:xfrm>
          <a:prstGeom prst="rect">
            <a:avLst/>
          </a:prstGeom>
        </p:spPr>
        <p:txBody>
          <a:bodyPr>
            <a:spAutoFit/>
          </a:bodyPr>
          <a:lstStyle/>
          <a:p>
            <a:pPr>
              <a:buFont typeface="Arial" pitchFamily="34" charset="0"/>
              <a:buChar char="•"/>
            </a:pPr>
            <a:r>
              <a:rPr lang="en-GB" dirty="0">
                <a:solidFill>
                  <a:srgbClr val="607896"/>
                </a:solidFill>
                <a:latin typeface="Times New Roman" panose="02020603050405020304" pitchFamily="18" charset="0"/>
                <a:cs typeface="Times New Roman" panose="02020603050405020304" pitchFamily="18" charset="0"/>
              </a:rPr>
              <a:t>The MPU-6050 Motion Tracking devices designed for the low power, low cost, and high-performance requirements of smartphones, tablets and wearable sensors.</a:t>
            </a:r>
          </a:p>
        </p:txBody>
      </p:sp>
    </p:spTree>
    <p:extLst>
      <p:ext uri="{BB962C8B-B14F-4D97-AF65-F5344CB8AC3E}">
        <p14:creationId xmlns:p14="http://schemas.microsoft.com/office/powerpoint/2010/main" val="49803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FEATURES </a:t>
            </a:r>
            <a:endParaRPr sz="4000" dirty="0">
              <a:solidFill>
                <a:srgbClr val="81D1EC"/>
              </a:solidFill>
            </a:endParaRPr>
          </a:p>
        </p:txBody>
      </p:sp>
      <p:sp>
        <p:nvSpPr>
          <p:cNvPr id="210" name="Google Shape;210;p18"/>
          <p:cNvSpPr txBox="1">
            <a:spLocks noGrp="1"/>
          </p:cNvSpPr>
          <p:nvPr>
            <p:ph type="subTitle" idx="4294967295"/>
          </p:nvPr>
        </p:nvSpPr>
        <p:spPr>
          <a:xfrm>
            <a:off x="365760" y="2533650"/>
            <a:ext cx="7959634" cy="3222716"/>
          </a:xfrm>
          <a:prstGeom prst="rect">
            <a:avLst/>
          </a:prstGeom>
        </p:spPr>
        <p:txBody>
          <a:bodyPr spcFirstLastPara="1" wrap="square" lIns="121900" tIns="121900" rIns="121900" bIns="121900" anchor="t" anchorCtr="0">
            <a:noAutofit/>
          </a:bodyPr>
          <a:lstStyle/>
          <a:p>
            <a:r>
              <a:rPr lang="en-IN" dirty="0"/>
              <a:t>It can store the Samples in the form of records and can predict the outcome in fast and accurate way</a:t>
            </a:r>
          </a:p>
          <a:p>
            <a:r>
              <a:rPr lang="en-IN" dirty="0"/>
              <a:t>Teaching new instructions is much simpler and doesn’t need any coding or technical skill.</a:t>
            </a:r>
          </a:p>
          <a:p>
            <a:r>
              <a:rPr lang="en-IN" dirty="0"/>
              <a:t>Prediction rate can be increases by the load store of the records.</a:t>
            </a:r>
          </a:p>
          <a:p>
            <a:r>
              <a:rPr lang="en-IN" dirty="0"/>
              <a:t>The Records can be easily shared with the devices with any cables.</a:t>
            </a:r>
            <a:endParaRPr dirty="0"/>
          </a:p>
        </p:txBody>
      </p:sp>
    </p:spTree>
    <p:extLst>
      <p:ext uri="{BB962C8B-B14F-4D97-AF65-F5344CB8AC3E}">
        <p14:creationId xmlns:p14="http://schemas.microsoft.com/office/powerpoint/2010/main" val="329330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1347-803B-4F07-B660-E403D73516FF}"/>
              </a:ext>
            </a:extLst>
          </p:cNvPr>
          <p:cNvSpPr>
            <a:spLocks noGrp="1"/>
          </p:cNvSpPr>
          <p:nvPr>
            <p:ph type="title"/>
          </p:nvPr>
        </p:nvSpPr>
        <p:spPr>
          <a:xfrm>
            <a:off x="675435" y="1461454"/>
            <a:ext cx="7680400" cy="907600"/>
          </a:xfrm>
        </p:spPr>
        <p:txBody>
          <a:bodyPr/>
          <a:lstStyle/>
          <a:p>
            <a:r>
              <a:rPr lang="en-IN" dirty="0"/>
              <a:t>REQUIREMENTS </a:t>
            </a:r>
          </a:p>
        </p:txBody>
      </p:sp>
      <p:sp>
        <p:nvSpPr>
          <p:cNvPr id="3" name="Text Placeholder 2">
            <a:extLst>
              <a:ext uri="{FF2B5EF4-FFF2-40B4-BE49-F238E27FC236}">
                <a16:creationId xmlns:a16="http://schemas.microsoft.com/office/drawing/2014/main" id="{9C252604-AA45-44EA-A809-0361C1996983}"/>
              </a:ext>
            </a:extLst>
          </p:cNvPr>
          <p:cNvSpPr>
            <a:spLocks noGrp="1"/>
          </p:cNvSpPr>
          <p:nvPr>
            <p:ph type="body" idx="1"/>
          </p:nvPr>
        </p:nvSpPr>
        <p:spPr>
          <a:xfrm>
            <a:off x="904971" y="2369501"/>
            <a:ext cx="7680400" cy="3944214"/>
          </a:xfrm>
        </p:spPr>
        <p:txBody>
          <a:bodyPr/>
          <a:lstStyle/>
          <a:p>
            <a:r>
              <a:rPr lang="en-IN" dirty="0"/>
              <a:t>Arduino Nano</a:t>
            </a:r>
          </a:p>
          <a:p>
            <a:r>
              <a:rPr lang="en-IN" dirty="0"/>
              <a:t>Flex Sensors</a:t>
            </a:r>
          </a:p>
          <a:p>
            <a:r>
              <a:rPr lang="en-IN" dirty="0"/>
              <a:t>Gyroscope</a:t>
            </a:r>
          </a:p>
          <a:p>
            <a:r>
              <a:rPr lang="en-IN" dirty="0"/>
              <a:t>Accelerometer</a:t>
            </a:r>
          </a:p>
          <a:p>
            <a:r>
              <a:rPr lang="en-IN" dirty="0"/>
              <a:t>Bluetooth Module</a:t>
            </a:r>
          </a:p>
          <a:p>
            <a:r>
              <a:rPr lang="en-IN" dirty="0"/>
              <a:t>5V Battery Supply</a:t>
            </a:r>
          </a:p>
          <a:p>
            <a:r>
              <a:rPr lang="en-IN" dirty="0"/>
              <a:t>Gloves</a:t>
            </a:r>
          </a:p>
        </p:txBody>
      </p:sp>
      <p:sp>
        <p:nvSpPr>
          <p:cNvPr id="4" name="Slide Number Placeholder 3">
            <a:extLst>
              <a:ext uri="{FF2B5EF4-FFF2-40B4-BE49-F238E27FC236}">
                <a16:creationId xmlns:a16="http://schemas.microsoft.com/office/drawing/2014/main" id="{59DEE114-4F3A-4E45-9012-0A11B52F5530}"/>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0490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BD3107-592E-4C38-AA1C-25B16959D02F}"/>
              </a:ext>
            </a:extLst>
          </p:cNvPr>
          <p:cNvSpPr>
            <a:spLocks noGrp="1"/>
          </p:cNvSpPr>
          <p:nvPr>
            <p:ph type="sldNum" idx="12"/>
          </p:nvPr>
        </p:nvSpPr>
        <p:spPr/>
        <p:txBody>
          <a:bodyPr/>
          <a:lstStyle/>
          <a:p>
            <a:fld id="{00000000-1234-1234-1234-123412341234}" type="slidenum">
              <a:rPr lang="en" smtClean="0"/>
              <a:pPr/>
              <a:t>8</a:t>
            </a:fld>
            <a:endParaRPr lang="en"/>
          </a:p>
        </p:txBody>
      </p:sp>
      <p:pic>
        <p:nvPicPr>
          <p:cNvPr id="4" name="Picture 3">
            <a:extLst>
              <a:ext uri="{FF2B5EF4-FFF2-40B4-BE49-F238E27FC236}">
                <a16:creationId xmlns:a16="http://schemas.microsoft.com/office/drawing/2014/main" id="{E8872975-F8C1-4889-A634-6A4E42536304}"/>
              </a:ext>
            </a:extLst>
          </p:cNvPr>
          <p:cNvPicPr>
            <a:picLocks noChangeAspect="1"/>
          </p:cNvPicPr>
          <p:nvPr/>
        </p:nvPicPr>
        <p:blipFill rotWithShape="1">
          <a:blip r:embed="rId2">
            <a:extLst>
              <a:ext uri="{28A0092B-C50C-407E-A947-70E740481C1C}">
                <a14:useLocalDpi xmlns:a14="http://schemas.microsoft.com/office/drawing/2010/main" val="0"/>
              </a:ext>
            </a:extLst>
          </a:blip>
          <a:srcRect l="-318" t="-5460" r="3125" b="5481"/>
          <a:stretch/>
        </p:blipFill>
        <p:spPr>
          <a:xfrm>
            <a:off x="963167" y="1678328"/>
            <a:ext cx="8808325" cy="4254587"/>
          </a:xfrm>
          <a:prstGeom prst="rect">
            <a:avLst/>
          </a:prstGeom>
        </p:spPr>
      </p:pic>
      <p:sp>
        <p:nvSpPr>
          <p:cNvPr id="6" name="Google Shape;209;p18">
            <a:extLst>
              <a:ext uri="{FF2B5EF4-FFF2-40B4-BE49-F238E27FC236}">
                <a16:creationId xmlns:a16="http://schemas.microsoft.com/office/drawing/2014/main" id="{8FE668B4-2663-416A-827B-026B2BCA4A17}"/>
              </a:ext>
            </a:extLst>
          </p:cNvPr>
          <p:cNvSpPr txBox="1">
            <a:spLocks/>
          </p:cNvSpPr>
          <p:nvPr/>
        </p:nvSpPr>
        <p:spPr>
          <a:xfrm>
            <a:off x="832716" y="1371215"/>
            <a:ext cx="7054850" cy="82677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IN" sz="4000" kern="0" dirty="0">
                <a:solidFill>
                  <a:srgbClr val="FF9900"/>
                </a:solidFill>
              </a:rPr>
              <a:t>DESIGN PLAN</a:t>
            </a:r>
          </a:p>
        </p:txBody>
      </p:sp>
    </p:spTree>
    <p:extLst>
      <p:ext uri="{BB962C8B-B14F-4D97-AF65-F5344CB8AC3E}">
        <p14:creationId xmlns:p14="http://schemas.microsoft.com/office/powerpoint/2010/main" val="19831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406DBA-AB04-48D7-91B6-A36AA2A87451}"/>
              </a:ext>
            </a:extLst>
          </p:cNvPr>
          <p:cNvSpPr>
            <a:spLocks noGrp="1"/>
          </p:cNvSpPr>
          <p:nvPr>
            <p:ph type="sldNum" idx="12"/>
          </p:nvPr>
        </p:nvSpPr>
        <p:spPr/>
        <p:txBody>
          <a:bodyPr/>
          <a:lstStyle/>
          <a:p>
            <a:fld id="{00000000-1234-1234-1234-123412341234}" type="slidenum">
              <a:rPr lang="en" smtClean="0"/>
              <a:pPr/>
              <a:t>9</a:t>
            </a:fld>
            <a:endParaRPr lang="en"/>
          </a:p>
        </p:txBody>
      </p:sp>
      <p:sp>
        <p:nvSpPr>
          <p:cNvPr id="6" name="Text Placeholder 5">
            <a:extLst>
              <a:ext uri="{FF2B5EF4-FFF2-40B4-BE49-F238E27FC236}">
                <a16:creationId xmlns:a16="http://schemas.microsoft.com/office/drawing/2014/main" id="{A813F195-6241-4B49-899A-47AE2D79A5C3}"/>
              </a:ext>
            </a:extLst>
          </p:cNvPr>
          <p:cNvSpPr txBox="1">
            <a:spLocks/>
          </p:cNvSpPr>
          <p:nvPr/>
        </p:nvSpPr>
        <p:spPr>
          <a:xfrm>
            <a:off x="3763700" y="2882400"/>
            <a:ext cx="4664400" cy="1093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FFFFFF"/>
              </a:buClr>
              <a:buSzPts val="2000"/>
              <a:buFont typeface="Roboto Condensed"/>
              <a:buNone/>
              <a:defRPr sz="2000" b="0" i="0" u="none" strike="noStrike" cap="none">
                <a:solidFill>
                  <a:srgbClr val="FFFFFF"/>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9pPr>
          </a:lstStyle>
          <a:p>
            <a:pPr algn="ctr"/>
            <a:r>
              <a:rPr lang="en-IN" sz="5400" kern="0" dirty="0">
                <a:latin typeface="Bahnschrift SemiBold SemiConden" panose="020B0502040204020203" pitchFamily="34" charset="0"/>
              </a:rPr>
              <a:t>THANK YOU</a:t>
            </a:r>
          </a:p>
        </p:txBody>
      </p:sp>
    </p:spTree>
    <p:extLst>
      <p:ext uri="{BB962C8B-B14F-4D97-AF65-F5344CB8AC3E}">
        <p14:creationId xmlns:p14="http://schemas.microsoft.com/office/powerpoint/2010/main" val="1858689726"/>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372</Words>
  <Application>Microsoft Office PowerPoint</Application>
  <PresentationFormat>Widescreen</PresentationFormat>
  <Paragraphs>50</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Light Condensed</vt:lpstr>
      <vt:lpstr>Bahnschrift SemiBold SemiConden</vt:lpstr>
      <vt:lpstr>Calibri</vt:lpstr>
      <vt:lpstr>Oswald</vt:lpstr>
      <vt:lpstr>Roboto Condensed</vt:lpstr>
      <vt:lpstr>Segoe UI Black</vt:lpstr>
      <vt:lpstr>Times New Roman</vt:lpstr>
      <vt:lpstr>Wolsey template</vt:lpstr>
      <vt:lpstr>Sign Language Translator Using Machine Learning</vt:lpstr>
      <vt:lpstr>ABSTRACT</vt:lpstr>
      <vt:lpstr>WORKING PROCESS</vt:lpstr>
      <vt:lpstr>MACHINE LEARNING</vt:lpstr>
      <vt:lpstr>PowerPoint Presentation</vt:lpstr>
      <vt:lpstr>FEATURES </vt:lpstr>
      <vt:lpstr>REQUIREMENTS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Translator  for Deaf and Dumb  using Glove</dc:title>
  <dc:creator/>
  <cp:lastModifiedBy>MAVULURU VISWAJITH REDDY</cp:lastModifiedBy>
  <cp:revision>103</cp:revision>
  <dcterms:created xsi:type="dcterms:W3CDTF">2019-01-10T13:24:22Z</dcterms:created>
  <dcterms:modified xsi:type="dcterms:W3CDTF">2019-03-06T09:00:01Z</dcterms:modified>
</cp:coreProperties>
</file>