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10287000" cx="18288000"/>
  <p:notesSz cx="6858000" cy="9144000"/>
  <p:embeddedFontLs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7BC926-9306-403B-A0F3-CF0286495B7A}">
  <a:tblStyle styleId="{747BC926-9306-403B-A0F3-CF0286495B7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6a7256ca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36a7256ca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6a7256ca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36a7256ca7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6.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5.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hyperlink" Target="https://docs.python.org/3/" TargetMode="External"/><Relationship Id="rId5" Type="http://schemas.openxmlformats.org/officeDocument/2006/relationships/hyperlink" Target="https://pandas.pydata.org/docs/" TargetMode="External"/><Relationship Id="rId6" Type="http://schemas.openxmlformats.org/officeDocument/2006/relationships/hyperlink" Target="https://numpy.org/doc/" TargetMode="External"/><Relationship Id="rId7" Type="http://schemas.openxmlformats.org/officeDocument/2006/relationships/hyperlink" Target="https://matplotlib.org/stable/contents.html" TargetMode="External"/><Relationship Id="rId8" Type="http://schemas.openxmlformats.org/officeDocument/2006/relationships/hyperlink" Target="https://seaborn.pydata.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www.kaggle.com/datasets/adilshamim8/globa" TargetMode="External"/><Relationship Id="rId6" Type="http://schemas.openxmlformats.org/officeDocument/2006/relationships/hyperlink" Target="https://www.kaggle.com/datasets/adilshamim8/global-traffic-accidents-dataset" TargetMode="External"/><Relationship Id="rId7" Type="http://schemas.openxmlformats.org/officeDocument/2006/relationships/hyperlink" Target="https://jupyter-notebook.readthedocs.io/en/stable/" TargetMode="External"/><Relationship Id="rId8" Type="http://schemas.openxmlformats.org/officeDocument/2006/relationships/hyperlink" Target="https://github.com/VISWANADHVEERA/traffic-accident-pattern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83" name="Shape 83"/>
        <p:cNvGrpSpPr/>
        <p:nvPr/>
      </p:nvGrpSpPr>
      <p:grpSpPr>
        <a:xfrm>
          <a:off x="0" y="0"/>
          <a:ext cx="0" cy="0"/>
          <a:chOff x="0" y="0"/>
          <a:chExt cx="0" cy="0"/>
        </a:xfrm>
      </p:grpSpPr>
      <p:sp>
        <p:nvSpPr>
          <p:cNvPr id="84" name="Google Shape;84;p13"/>
          <p:cNvSpPr/>
          <p:nvPr/>
        </p:nvSpPr>
        <p:spPr>
          <a:xfrm>
            <a:off x="1144650" y="1365523"/>
            <a:ext cx="15998699" cy="6806719"/>
          </a:xfrm>
          <a:custGeom>
            <a:rect b="b" l="l" r="r" t="t"/>
            <a:pathLst>
              <a:path extrusionOk="0" h="6806719" w="15998699">
                <a:moveTo>
                  <a:pt x="0" y="0"/>
                </a:moveTo>
                <a:lnTo>
                  <a:pt x="15998700" y="0"/>
                </a:lnTo>
                <a:lnTo>
                  <a:pt x="15998700" y="6806719"/>
                </a:lnTo>
                <a:lnTo>
                  <a:pt x="0" y="6806719"/>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3"/>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3"/>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3"/>
          <p:cNvSpPr/>
          <p:nvPr/>
        </p:nvSpPr>
        <p:spPr>
          <a:xfrm>
            <a:off x="8419502" y="2352852"/>
            <a:ext cx="1448996" cy="1448996"/>
          </a:xfrm>
          <a:custGeom>
            <a:rect b="b" l="l" r="r" t="t"/>
            <a:pathLst>
              <a:path extrusionOk="0" h="1448996" w="1448996">
                <a:moveTo>
                  <a:pt x="0" y="0"/>
                </a:moveTo>
                <a:lnTo>
                  <a:pt x="1448996" y="0"/>
                </a:lnTo>
                <a:lnTo>
                  <a:pt x="1448996" y="1448996"/>
                </a:lnTo>
                <a:lnTo>
                  <a:pt x="0" y="1448996"/>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3"/>
          <p:cNvSpPr txBox="1"/>
          <p:nvPr/>
        </p:nvSpPr>
        <p:spPr>
          <a:xfrm>
            <a:off x="1793475" y="4297148"/>
            <a:ext cx="14072035" cy="785630"/>
          </a:xfrm>
          <a:prstGeom prst="rect">
            <a:avLst/>
          </a:prstGeom>
          <a:noFill/>
          <a:ln>
            <a:noFill/>
          </a:ln>
        </p:spPr>
        <p:txBody>
          <a:bodyPr anchorCtr="0" anchor="t" bIns="0" lIns="0" spcFirstLastPara="1" rIns="0" wrap="square" tIns="0">
            <a:spAutoFit/>
          </a:bodyPr>
          <a:lstStyle/>
          <a:p>
            <a:pPr indent="0" lvl="0" marL="0" marR="0" rtl="0" algn="ctr">
              <a:lnSpc>
                <a:spcPct val="98003"/>
              </a:lnSpc>
              <a:spcBef>
                <a:spcPts val="0"/>
              </a:spcBef>
              <a:spcAft>
                <a:spcPts val="0"/>
              </a:spcAft>
              <a:buNone/>
            </a:pPr>
            <a:r>
              <a:rPr b="1" lang="en-US" sz="5959">
                <a:solidFill>
                  <a:srgbClr val="2B2B2B"/>
                </a:solidFill>
                <a:latin typeface="Arial"/>
                <a:ea typeface="Arial"/>
                <a:cs typeface="Arial"/>
                <a:sym typeface="Arial"/>
              </a:rPr>
              <a:t>Traffic Accident Patterns Analysis</a:t>
            </a:r>
            <a:endParaRPr/>
          </a:p>
        </p:txBody>
      </p:sp>
      <p:sp>
        <p:nvSpPr>
          <p:cNvPr id="89" name="Google Shape;89;p13"/>
          <p:cNvSpPr txBox="1"/>
          <p:nvPr/>
        </p:nvSpPr>
        <p:spPr>
          <a:xfrm>
            <a:off x="5843659" y="5676685"/>
            <a:ext cx="6600682" cy="2322922"/>
          </a:xfrm>
          <a:prstGeom prst="rect">
            <a:avLst/>
          </a:prstGeom>
          <a:noFill/>
          <a:ln>
            <a:noFill/>
          </a:ln>
        </p:spPr>
        <p:txBody>
          <a:bodyPr anchorCtr="0" anchor="t" bIns="0" lIns="0" spcFirstLastPara="1" rIns="0" wrap="square" tIns="0">
            <a:spAutoFit/>
          </a:bodyPr>
          <a:lstStyle/>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Submitted By:</a:t>
            </a:r>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Veera Teja Shesha Sai Viswanadh - 22A31A04S9</a:t>
            </a:r>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Puppala Sri Vinay - 22A31A43G7</a:t>
            </a:r>
            <a:endParaRPr/>
          </a:p>
          <a:p>
            <a:pPr indent="0" lvl="0" marL="0" marR="0" rtl="0" algn="ctr">
              <a:lnSpc>
                <a:spcPct val="139979"/>
              </a:lnSpc>
              <a:spcBef>
                <a:spcPts val="0"/>
              </a:spcBef>
              <a:spcAft>
                <a:spcPts val="0"/>
              </a:spcAft>
              <a:buNone/>
            </a:pPr>
            <a:r>
              <a:t/>
            </a:r>
            <a:endParaRPr b="1" sz="1920">
              <a:solidFill>
                <a:srgbClr val="2B2B2B"/>
              </a:solidFill>
              <a:latin typeface="Arial"/>
              <a:ea typeface="Arial"/>
              <a:cs typeface="Arial"/>
              <a:sym typeface="Arial"/>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Under the guidance of:</a:t>
            </a:r>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K . Narmada Mani</a:t>
            </a:r>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V . Vanitha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34" name="Shape 234"/>
        <p:cNvGrpSpPr/>
        <p:nvPr/>
      </p:nvGrpSpPr>
      <p:grpSpPr>
        <a:xfrm>
          <a:off x="0" y="0"/>
          <a:ext cx="0" cy="0"/>
          <a:chOff x="0" y="0"/>
          <a:chExt cx="0" cy="0"/>
        </a:xfrm>
      </p:grpSpPr>
      <p:grpSp>
        <p:nvGrpSpPr>
          <p:cNvPr id="235" name="Google Shape;235;p22"/>
          <p:cNvGrpSpPr/>
          <p:nvPr/>
        </p:nvGrpSpPr>
        <p:grpSpPr>
          <a:xfrm>
            <a:off x="518950" y="2600494"/>
            <a:ext cx="15909996" cy="6680757"/>
            <a:chOff x="0" y="-241102"/>
            <a:chExt cx="21213328" cy="8907676"/>
          </a:xfrm>
        </p:grpSpPr>
        <p:grpSp>
          <p:nvGrpSpPr>
            <p:cNvPr id="236" name="Google Shape;236;p22"/>
            <p:cNvGrpSpPr/>
            <p:nvPr/>
          </p:nvGrpSpPr>
          <p:grpSpPr>
            <a:xfrm>
              <a:off x="1187452" y="507633"/>
              <a:ext cx="20025876" cy="8158941"/>
              <a:chOff x="0" y="-47625"/>
              <a:chExt cx="3955729" cy="1611642"/>
            </a:xfrm>
          </p:grpSpPr>
          <p:sp>
            <p:nvSpPr>
              <p:cNvPr id="237" name="Google Shape;237;p22"/>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2"/>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9" name="Google Shape;239;p22"/>
            <p:cNvGrpSpPr/>
            <p:nvPr/>
          </p:nvGrpSpPr>
          <p:grpSpPr>
            <a:xfrm>
              <a:off x="0" y="-241102"/>
              <a:ext cx="20025876" cy="8158941"/>
              <a:chOff x="0" y="-47625"/>
              <a:chExt cx="3955729" cy="1611642"/>
            </a:xfrm>
          </p:grpSpPr>
          <p:sp>
            <p:nvSpPr>
              <p:cNvPr id="240" name="Google Shape;240;p22"/>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2"/>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42" name="Google Shape;242;p22"/>
          <p:cNvGrpSpPr/>
          <p:nvPr/>
        </p:nvGrpSpPr>
        <p:grpSpPr>
          <a:xfrm>
            <a:off x="4042366" y="757299"/>
            <a:ext cx="10203269" cy="1746344"/>
            <a:chOff x="0" y="-47625"/>
            <a:chExt cx="2687281" cy="459942"/>
          </a:xfrm>
        </p:grpSpPr>
        <p:sp>
          <p:nvSpPr>
            <p:cNvPr id="243" name="Google Shape;243;p22"/>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2"/>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5" name="Google Shape;245;p22"/>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2"/>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2"/>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2"/>
          <p:cNvSpPr txBox="1"/>
          <p:nvPr/>
        </p:nvSpPr>
        <p:spPr>
          <a:xfrm>
            <a:off x="3240946" y="1238250"/>
            <a:ext cx="11806200" cy="1015800"/>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DATA EXPLORATION:</a:t>
            </a:r>
            <a:endParaRPr/>
          </a:p>
        </p:txBody>
      </p:sp>
      <p:sp>
        <p:nvSpPr>
          <p:cNvPr id="249" name="Google Shape;249;p22"/>
          <p:cNvSpPr txBox="1"/>
          <p:nvPr/>
        </p:nvSpPr>
        <p:spPr>
          <a:xfrm>
            <a:off x="1447800" y="3368401"/>
            <a:ext cx="14325600"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cleaning is performed to handle missing values, duplicates, and irrelevant columns, ensuring the dataset is ready for analysis. Any inconsistencies or data quality issues are addressed during this stage.</a:t>
            </a:r>
            <a:endParaRPr/>
          </a:p>
        </p:txBody>
      </p:sp>
      <p:pic>
        <p:nvPicPr>
          <p:cNvPr descr="A screenshot of a computer&#10;&#10;AI-generated content may be incorrect." id="250" name="Google Shape;250;p22"/>
          <p:cNvPicPr preferRelativeResize="0"/>
          <p:nvPr/>
        </p:nvPicPr>
        <p:blipFill rotWithShape="1">
          <a:blip r:embed="rId5">
            <a:alphaModFix/>
          </a:blip>
          <a:srcRect b="0" l="0" r="0" t="0"/>
          <a:stretch/>
        </p:blipFill>
        <p:spPr>
          <a:xfrm>
            <a:off x="685800" y="4613271"/>
            <a:ext cx="7249536" cy="2629267"/>
          </a:xfrm>
          <a:prstGeom prst="rect">
            <a:avLst/>
          </a:prstGeom>
          <a:noFill/>
          <a:ln>
            <a:noFill/>
          </a:ln>
        </p:spPr>
      </p:pic>
      <p:pic>
        <p:nvPicPr>
          <p:cNvPr descr="A screenshot of a computer&#10;&#10;AI-generated content may be incorrect." id="251" name="Google Shape;251;p22"/>
          <p:cNvPicPr preferRelativeResize="0"/>
          <p:nvPr/>
        </p:nvPicPr>
        <p:blipFill rotWithShape="1">
          <a:blip r:embed="rId6">
            <a:alphaModFix/>
          </a:blip>
          <a:srcRect b="0" l="0" r="0" t="0"/>
          <a:stretch/>
        </p:blipFill>
        <p:spPr>
          <a:xfrm>
            <a:off x="8153400" y="4610100"/>
            <a:ext cx="7232557" cy="27163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55" name="Shape 255"/>
        <p:cNvGrpSpPr/>
        <p:nvPr/>
      </p:nvGrpSpPr>
      <p:grpSpPr>
        <a:xfrm>
          <a:off x="0" y="0"/>
          <a:ext cx="0" cy="0"/>
          <a:chOff x="0" y="0"/>
          <a:chExt cx="0" cy="0"/>
        </a:xfrm>
      </p:grpSpPr>
      <p:grpSp>
        <p:nvGrpSpPr>
          <p:cNvPr id="256" name="Google Shape;256;p23"/>
          <p:cNvGrpSpPr/>
          <p:nvPr/>
        </p:nvGrpSpPr>
        <p:grpSpPr>
          <a:xfrm>
            <a:off x="518950" y="2600494"/>
            <a:ext cx="15909996" cy="6680757"/>
            <a:chOff x="0" y="-241102"/>
            <a:chExt cx="21213328" cy="8907676"/>
          </a:xfrm>
        </p:grpSpPr>
        <p:grpSp>
          <p:nvGrpSpPr>
            <p:cNvPr id="257" name="Google Shape;257;p23"/>
            <p:cNvGrpSpPr/>
            <p:nvPr/>
          </p:nvGrpSpPr>
          <p:grpSpPr>
            <a:xfrm>
              <a:off x="1187452" y="507633"/>
              <a:ext cx="20025876" cy="8158941"/>
              <a:chOff x="0" y="-47625"/>
              <a:chExt cx="3955729" cy="1611642"/>
            </a:xfrm>
          </p:grpSpPr>
          <p:sp>
            <p:nvSpPr>
              <p:cNvPr id="258" name="Google Shape;258;p23"/>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23"/>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0" name="Google Shape;260;p23"/>
            <p:cNvGrpSpPr/>
            <p:nvPr/>
          </p:nvGrpSpPr>
          <p:grpSpPr>
            <a:xfrm>
              <a:off x="0" y="-241102"/>
              <a:ext cx="20025876" cy="8158941"/>
              <a:chOff x="0" y="-47625"/>
              <a:chExt cx="3955729" cy="1611642"/>
            </a:xfrm>
          </p:grpSpPr>
          <p:sp>
            <p:nvSpPr>
              <p:cNvPr id="261" name="Google Shape;261;p23"/>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23"/>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63" name="Google Shape;263;p23"/>
          <p:cNvGrpSpPr/>
          <p:nvPr/>
        </p:nvGrpSpPr>
        <p:grpSpPr>
          <a:xfrm>
            <a:off x="4042366" y="757299"/>
            <a:ext cx="10203269" cy="1746344"/>
            <a:chOff x="0" y="-47625"/>
            <a:chExt cx="2687281" cy="459942"/>
          </a:xfrm>
        </p:grpSpPr>
        <p:sp>
          <p:nvSpPr>
            <p:cNvPr id="264" name="Google Shape;264;p23"/>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3"/>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6" name="Google Shape;266;p23"/>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3"/>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3"/>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3"/>
          <p:cNvSpPr txBox="1"/>
          <p:nvPr/>
        </p:nvSpPr>
        <p:spPr>
          <a:xfrm>
            <a:off x="3240946" y="1162050"/>
            <a:ext cx="11806200" cy="1015800"/>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DATA GROUPING:</a:t>
            </a:r>
            <a:endParaRPr/>
          </a:p>
        </p:txBody>
      </p:sp>
      <p:sp>
        <p:nvSpPr>
          <p:cNvPr id="270" name="Google Shape;270;p23"/>
          <p:cNvSpPr txBox="1"/>
          <p:nvPr/>
        </p:nvSpPr>
        <p:spPr>
          <a:xfrm>
            <a:off x="838200" y="3303227"/>
            <a:ext cx="14630400" cy="147732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this project, grouping operation IS extensively used to uncover meaningful patterns from the traffic accident dataset. These techniques enable us to slice the data based on key attributes such as </a:t>
            </a:r>
            <a:r>
              <a:rPr b="1" lang="en-US" sz="2400">
                <a:solidFill>
                  <a:schemeClr val="dk1"/>
                </a:solidFill>
                <a:latin typeface="Calibri"/>
                <a:ea typeface="Calibri"/>
                <a:cs typeface="Calibri"/>
                <a:sym typeface="Calibri"/>
              </a:rPr>
              <a:t>location, date, weather conditions, cause of accident, and number of vehicles involved</a:t>
            </a:r>
            <a:r>
              <a:rPr lang="en-US" sz="2400">
                <a:solidFill>
                  <a:schemeClr val="dk1"/>
                </a:solidFill>
                <a:latin typeface="Calibri"/>
                <a:ea typeface="Calibri"/>
                <a:cs typeface="Calibri"/>
                <a:sym typeface="Calibri"/>
              </a:rPr>
              <a:t>, allowing for deeper insights into accident behavior and trends.</a:t>
            </a:r>
            <a:endParaRPr/>
          </a:p>
        </p:txBody>
      </p:sp>
      <p:pic>
        <p:nvPicPr>
          <p:cNvPr descr="A screenshot of a computer&#10;&#10;AI-generated content may be incorrect." id="271" name="Google Shape;271;p23"/>
          <p:cNvPicPr preferRelativeResize="0"/>
          <p:nvPr/>
        </p:nvPicPr>
        <p:blipFill rotWithShape="1">
          <a:blip r:embed="rId5">
            <a:alphaModFix/>
          </a:blip>
          <a:srcRect b="0" l="0" r="0" t="0"/>
          <a:stretch/>
        </p:blipFill>
        <p:spPr>
          <a:xfrm>
            <a:off x="2603346" y="4604411"/>
            <a:ext cx="4810796" cy="3877216"/>
          </a:xfrm>
          <a:prstGeom prst="rect">
            <a:avLst/>
          </a:prstGeom>
          <a:noFill/>
          <a:ln>
            <a:noFill/>
          </a:ln>
        </p:spPr>
      </p:pic>
      <p:pic>
        <p:nvPicPr>
          <p:cNvPr descr="A screenshot of a computer&#10;&#10;AI-generated content may be incorrect." id="272" name="Google Shape;272;p23"/>
          <p:cNvPicPr preferRelativeResize="0"/>
          <p:nvPr/>
        </p:nvPicPr>
        <p:blipFill rotWithShape="1">
          <a:blip r:embed="rId6">
            <a:alphaModFix/>
          </a:blip>
          <a:srcRect b="0" l="0" r="0" t="0"/>
          <a:stretch/>
        </p:blipFill>
        <p:spPr>
          <a:xfrm>
            <a:off x="8607949" y="4805833"/>
            <a:ext cx="5363093" cy="35583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76" name="Shape 276"/>
        <p:cNvGrpSpPr/>
        <p:nvPr/>
      </p:nvGrpSpPr>
      <p:grpSpPr>
        <a:xfrm>
          <a:off x="0" y="0"/>
          <a:ext cx="0" cy="0"/>
          <a:chOff x="0" y="0"/>
          <a:chExt cx="0" cy="0"/>
        </a:xfrm>
      </p:grpSpPr>
      <p:grpSp>
        <p:nvGrpSpPr>
          <p:cNvPr id="277" name="Google Shape;277;p24"/>
          <p:cNvGrpSpPr/>
          <p:nvPr/>
        </p:nvGrpSpPr>
        <p:grpSpPr>
          <a:xfrm>
            <a:off x="518950" y="2600494"/>
            <a:ext cx="15909996" cy="6680757"/>
            <a:chOff x="0" y="-241102"/>
            <a:chExt cx="21213328" cy="8907676"/>
          </a:xfrm>
        </p:grpSpPr>
        <p:grpSp>
          <p:nvGrpSpPr>
            <p:cNvPr id="278" name="Google Shape;278;p24"/>
            <p:cNvGrpSpPr/>
            <p:nvPr/>
          </p:nvGrpSpPr>
          <p:grpSpPr>
            <a:xfrm>
              <a:off x="1187452" y="507633"/>
              <a:ext cx="20025876" cy="8158941"/>
              <a:chOff x="0" y="-47625"/>
              <a:chExt cx="3955729" cy="1611642"/>
            </a:xfrm>
          </p:grpSpPr>
          <p:sp>
            <p:nvSpPr>
              <p:cNvPr id="279" name="Google Shape;279;p24"/>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24"/>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1" name="Google Shape;281;p24"/>
            <p:cNvGrpSpPr/>
            <p:nvPr/>
          </p:nvGrpSpPr>
          <p:grpSpPr>
            <a:xfrm>
              <a:off x="0" y="-241102"/>
              <a:ext cx="20025876" cy="8158941"/>
              <a:chOff x="0" y="-47625"/>
              <a:chExt cx="3955729" cy="1611642"/>
            </a:xfrm>
          </p:grpSpPr>
          <p:sp>
            <p:nvSpPr>
              <p:cNvPr id="282" name="Google Shape;282;p24"/>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4"/>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84" name="Google Shape;284;p24"/>
          <p:cNvGrpSpPr/>
          <p:nvPr/>
        </p:nvGrpSpPr>
        <p:grpSpPr>
          <a:xfrm>
            <a:off x="4042366" y="757299"/>
            <a:ext cx="10203269" cy="1746344"/>
            <a:chOff x="0" y="-47625"/>
            <a:chExt cx="2687281" cy="459942"/>
          </a:xfrm>
        </p:grpSpPr>
        <p:sp>
          <p:nvSpPr>
            <p:cNvPr id="285" name="Google Shape;285;p24"/>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4"/>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7" name="Google Shape;287;p24"/>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24"/>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4"/>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4"/>
          <p:cNvSpPr txBox="1"/>
          <p:nvPr/>
        </p:nvSpPr>
        <p:spPr>
          <a:xfrm>
            <a:off x="3240946" y="1238250"/>
            <a:ext cx="11806200" cy="1015800"/>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QUERIES:</a:t>
            </a:r>
            <a:endParaRPr/>
          </a:p>
        </p:txBody>
      </p:sp>
      <p:pic>
        <p:nvPicPr>
          <p:cNvPr descr="A screenshot of a computer&#10;&#10;AI-generated content may be incorrect." id="291" name="Google Shape;291;p24"/>
          <p:cNvPicPr preferRelativeResize="0"/>
          <p:nvPr/>
        </p:nvPicPr>
        <p:blipFill rotWithShape="1">
          <a:blip r:embed="rId5">
            <a:alphaModFix/>
          </a:blip>
          <a:srcRect b="0" l="0" r="0" t="0"/>
          <a:stretch/>
        </p:blipFill>
        <p:spPr>
          <a:xfrm>
            <a:off x="685800" y="3355619"/>
            <a:ext cx="6972922" cy="4805058"/>
          </a:xfrm>
          <a:prstGeom prst="rect">
            <a:avLst/>
          </a:prstGeom>
          <a:noFill/>
          <a:ln>
            <a:noFill/>
          </a:ln>
        </p:spPr>
      </p:pic>
      <p:pic>
        <p:nvPicPr>
          <p:cNvPr descr="A screenshot of a computer code&#10;&#10;AI-generated content may be incorrect." id="292" name="Google Shape;292;p24"/>
          <p:cNvPicPr preferRelativeResize="0"/>
          <p:nvPr/>
        </p:nvPicPr>
        <p:blipFill rotWithShape="1">
          <a:blip r:embed="rId6">
            <a:alphaModFix/>
          </a:blip>
          <a:srcRect b="0" l="0" r="0" t="0"/>
          <a:stretch/>
        </p:blipFill>
        <p:spPr>
          <a:xfrm>
            <a:off x="8056134" y="3387202"/>
            <a:ext cx="7411239" cy="47035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96" name="Shape 296"/>
        <p:cNvGrpSpPr/>
        <p:nvPr/>
      </p:nvGrpSpPr>
      <p:grpSpPr>
        <a:xfrm>
          <a:off x="0" y="0"/>
          <a:ext cx="0" cy="0"/>
          <a:chOff x="0" y="0"/>
          <a:chExt cx="0" cy="0"/>
        </a:xfrm>
      </p:grpSpPr>
      <p:grpSp>
        <p:nvGrpSpPr>
          <p:cNvPr id="297" name="Google Shape;297;p25"/>
          <p:cNvGrpSpPr/>
          <p:nvPr/>
        </p:nvGrpSpPr>
        <p:grpSpPr>
          <a:xfrm>
            <a:off x="518950" y="2600494"/>
            <a:ext cx="15909996" cy="6680757"/>
            <a:chOff x="0" y="-241102"/>
            <a:chExt cx="21213328" cy="8907676"/>
          </a:xfrm>
        </p:grpSpPr>
        <p:grpSp>
          <p:nvGrpSpPr>
            <p:cNvPr id="298" name="Google Shape;298;p25"/>
            <p:cNvGrpSpPr/>
            <p:nvPr/>
          </p:nvGrpSpPr>
          <p:grpSpPr>
            <a:xfrm>
              <a:off x="1187452" y="507633"/>
              <a:ext cx="20025876" cy="8158941"/>
              <a:chOff x="0" y="-47625"/>
              <a:chExt cx="3955729" cy="1611642"/>
            </a:xfrm>
          </p:grpSpPr>
          <p:sp>
            <p:nvSpPr>
              <p:cNvPr id="299" name="Google Shape;299;p25"/>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25"/>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1" name="Google Shape;301;p25"/>
            <p:cNvGrpSpPr/>
            <p:nvPr/>
          </p:nvGrpSpPr>
          <p:grpSpPr>
            <a:xfrm>
              <a:off x="0" y="-241102"/>
              <a:ext cx="20025876" cy="8158941"/>
              <a:chOff x="0" y="-47625"/>
              <a:chExt cx="3955729" cy="1611642"/>
            </a:xfrm>
          </p:grpSpPr>
          <p:sp>
            <p:nvSpPr>
              <p:cNvPr id="302" name="Google Shape;302;p25"/>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25"/>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04" name="Google Shape;304;p25"/>
          <p:cNvGrpSpPr/>
          <p:nvPr/>
        </p:nvGrpSpPr>
        <p:grpSpPr>
          <a:xfrm>
            <a:off x="4042366" y="757299"/>
            <a:ext cx="10203269" cy="1746344"/>
            <a:chOff x="0" y="-47625"/>
            <a:chExt cx="2687281" cy="459942"/>
          </a:xfrm>
        </p:grpSpPr>
        <p:sp>
          <p:nvSpPr>
            <p:cNvPr id="305" name="Google Shape;305;p25"/>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25"/>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7" name="Google Shape;307;p25"/>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5"/>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5"/>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25"/>
          <p:cNvSpPr txBox="1"/>
          <p:nvPr/>
        </p:nvSpPr>
        <p:spPr>
          <a:xfrm>
            <a:off x="3240946" y="1238250"/>
            <a:ext cx="11806200" cy="1015800"/>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QUERIES:</a:t>
            </a:r>
            <a:endParaRPr/>
          </a:p>
        </p:txBody>
      </p:sp>
      <p:pic>
        <p:nvPicPr>
          <p:cNvPr descr="A screenshot of a computer program&#10;&#10;AI-generated content may be incorrect." id="311" name="Google Shape;311;p25"/>
          <p:cNvPicPr preferRelativeResize="0"/>
          <p:nvPr/>
        </p:nvPicPr>
        <p:blipFill rotWithShape="1">
          <a:blip r:embed="rId5">
            <a:alphaModFix/>
          </a:blip>
          <a:srcRect b="0" l="0" r="0" t="0"/>
          <a:stretch/>
        </p:blipFill>
        <p:spPr>
          <a:xfrm>
            <a:off x="756513" y="3486813"/>
            <a:ext cx="6863487" cy="4346563"/>
          </a:xfrm>
          <a:prstGeom prst="rect">
            <a:avLst/>
          </a:prstGeom>
          <a:noFill/>
          <a:ln>
            <a:noFill/>
          </a:ln>
        </p:spPr>
      </p:pic>
      <p:pic>
        <p:nvPicPr>
          <p:cNvPr descr="A screenshot of a computer code&#10;&#10;AI-generated content may be incorrect." id="312" name="Google Shape;312;p25"/>
          <p:cNvPicPr preferRelativeResize="0"/>
          <p:nvPr/>
        </p:nvPicPr>
        <p:blipFill rotWithShape="1">
          <a:blip r:embed="rId6">
            <a:alphaModFix/>
          </a:blip>
          <a:srcRect b="0" l="0" r="0" t="0"/>
          <a:stretch/>
        </p:blipFill>
        <p:spPr>
          <a:xfrm>
            <a:off x="7924801" y="4082136"/>
            <a:ext cx="7315199" cy="34477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316" name="Shape 316"/>
        <p:cNvGrpSpPr/>
        <p:nvPr/>
      </p:nvGrpSpPr>
      <p:grpSpPr>
        <a:xfrm>
          <a:off x="0" y="0"/>
          <a:ext cx="0" cy="0"/>
          <a:chOff x="0" y="0"/>
          <a:chExt cx="0" cy="0"/>
        </a:xfrm>
      </p:grpSpPr>
      <p:grpSp>
        <p:nvGrpSpPr>
          <p:cNvPr id="317" name="Google Shape;317;p26"/>
          <p:cNvGrpSpPr/>
          <p:nvPr/>
        </p:nvGrpSpPr>
        <p:grpSpPr>
          <a:xfrm>
            <a:off x="518950" y="2600494"/>
            <a:ext cx="15909996" cy="6680757"/>
            <a:chOff x="0" y="-241102"/>
            <a:chExt cx="21213328" cy="8907676"/>
          </a:xfrm>
        </p:grpSpPr>
        <p:grpSp>
          <p:nvGrpSpPr>
            <p:cNvPr id="318" name="Google Shape;318;p26"/>
            <p:cNvGrpSpPr/>
            <p:nvPr/>
          </p:nvGrpSpPr>
          <p:grpSpPr>
            <a:xfrm>
              <a:off x="1187452" y="507633"/>
              <a:ext cx="20025876" cy="8158941"/>
              <a:chOff x="0" y="-47625"/>
              <a:chExt cx="3955729" cy="1611642"/>
            </a:xfrm>
          </p:grpSpPr>
          <p:sp>
            <p:nvSpPr>
              <p:cNvPr id="319" name="Google Shape;319;p26"/>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26"/>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1" name="Google Shape;321;p26"/>
            <p:cNvGrpSpPr/>
            <p:nvPr/>
          </p:nvGrpSpPr>
          <p:grpSpPr>
            <a:xfrm>
              <a:off x="0" y="-241102"/>
              <a:ext cx="20025876" cy="8158941"/>
              <a:chOff x="0" y="-47625"/>
              <a:chExt cx="3955729" cy="1611642"/>
            </a:xfrm>
          </p:grpSpPr>
          <p:sp>
            <p:nvSpPr>
              <p:cNvPr id="322" name="Google Shape;322;p26"/>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26"/>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24" name="Google Shape;324;p26"/>
          <p:cNvGrpSpPr/>
          <p:nvPr/>
        </p:nvGrpSpPr>
        <p:grpSpPr>
          <a:xfrm>
            <a:off x="4042366" y="757299"/>
            <a:ext cx="10203269" cy="1746344"/>
            <a:chOff x="0" y="-47625"/>
            <a:chExt cx="2687281" cy="459942"/>
          </a:xfrm>
        </p:grpSpPr>
        <p:sp>
          <p:nvSpPr>
            <p:cNvPr id="325" name="Google Shape;325;p26"/>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6"/>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7" name="Google Shape;327;p26"/>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26"/>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26"/>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26"/>
          <p:cNvSpPr txBox="1"/>
          <p:nvPr/>
        </p:nvSpPr>
        <p:spPr>
          <a:xfrm>
            <a:off x="3886199" y="1257300"/>
            <a:ext cx="10439400" cy="985200"/>
          </a:xfrm>
          <a:prstGeom prst="rect">
            <a:avLst/>
          </a:prstGeom>
          <a:noFill/>
          <a:ln>
            <a:noFill/>
          </a:ln>
        </p:spPr>
        <p:txBody>
          <a:bodyPr anchorCtr="0" anchor="t" bIns="0" lIns="0" spcFirstLastPara="1" rIns="0" wrap="square" tIns="0">
            <a:spAutoFit/>
          </a:bodyPr>
          <a:lstStyle/>
          <a:p>
            <a:pPr indent="0" lvl="0" marL="0" marR="0" rtl="0" algn="ctr">
              <a:lnSpc>
                <a:spcPct val="185921"/>
              </a:lnSpc>
              <a:spcBef>
                <a:spcPts val="0"/>
              </a:spcBef>
              <a:spcAft>
                <a:spcPts val="0"/>
              </a:spcAft>
              <a:buNone/>
            </a:pPr>
            <a:r>
              <a:rPr b="1" lang="en-US" sz="6400">
                <a:solidFill>
                  <a:srgbClr val="E4E2DD"/>
                </a:solidFill>
                <a:latin typeface="Arial"/>
                <a:ea typeface="Arial"/>
                <a:cs typeface="Arial"/>
                <a:sym typeface="Arial"/>
              </a:rPr>
              <a:t>DATA VISUALISATION:</a:t>
            </a:r>
            <a:endParaRPr b="1" sz="6400">
              <a:solidFill>
                <a:srgbClr val="E4E2DD"/>
              </a:solidFill>
              <a:latin typeface="Arial"/>
              <a:ea typeface="Arial"/>
              <a:cs typeface="Arial"/>
              <a:sym typeface="Arial"/>
            </a:endParaRPr>
          </a:p>
        </p:txBody>
      </p:sp>
      <p:sp>
        <p:nvSpPr>
          <p:cNvPr id="331" name="Google Shape;331;p26"/>
          <p:cNvSpPr txBox="1"/>
          <p:nvPr/>
        </p:nvSpPr>
        <p:spPr>
          <a:xfrm>
            <a:off x="838200" y="3303227"/>
            <a:ext cx="14630400" cy="221599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 effectively communicate the results of the traffic accident analysis, </a:t>
            </a:r>
            <a:r>
              <a:rPr b="1" lang="en-US" sz="2400">
                <a:solidFill>
                  <a:schemeClr val="dk1"/>
                </a:solidFill>
                <a:latin typeface="Calibri"/>
                <a:ea typeface="Calibri"/>
                <a:cs typeface="Calibri"/>
                <a:sym typeface="Calibri"/>
              </a:rPr>
              <a:t>Matplotlib</a:t>
            </a:r>
            <a:r>
              <a:rPr lang="en-US" sz="2400">
                <a:solidFill>
                  <a:schemeClr val="dk1"/>
                </a:solidFill>
                <a:latin typeface="Calibri"/>
                <a:ea typeface="Calibri"/>
                <a:cs typeface="Calibri"/>
                <a:sym typeface="Calibri"/>
              </a:rPr>
              <a:t> and </a:t>
            </a:r>
            <a:r>
              <a:rPr b="1" lang="en-US" sz="2400">
                <a:solidFill>
                  <a:schemeClr val="dk1"/>
                </a:solidFill>
                <a:latin typeface="Calibri"/>
                <a:ea typeface="Calibri"/>
                <a:cs typeface="Calibri"/>
                <a:sym typeface="Calibri"/>
              </a:rPr>
              <a:t>Seaborn</a:t>
            </a:r>
            <a:r>
              <a:rPr lang="en-US" sz="2400">
                <a:solidFill>
                  <a:schemeClr val="dk1"/>
                </a:solidFill>
                <a:latin typeface="Calibri"/>
                <a:ea typeface="Calibri"/>
                <a:cs typeface="Calibri"/>
                <a:sym typeface="Calibri"/>
              </a:rPr>
              <a:t> are employed to generate informative and visually engaging visualizations. A variety of plot types—including </a:t>
            </a:r>
            <a:r>
              <a:rPr b="1" lang="en-US" sz="2400">
                <a:solidFill>
                  <a:schemeClr val="dk1"/>
                </a:solidFill>
                <a:latin typeface="Calibri"/>
                <a:ea typeface="Calibri"/>
                <a:cs typeface="Calibri"/>
                <a:sym typeface="Calibri"/>
              </a:rPr>
              <a:t>scatter plots</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bar charts</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box plots</a:t>
            </a:r>
            <a:r>
              <a:rPr lang="en-US" sz="2400">
                <a:solidFill>
                  <a:schemeClr val="dk1"/>
                </a:solidFill>
                <a:latin typeface="Calibri"/>
                <a:ea typeface="Calibri"/>
                <a:cs typeface="Calibri"/>
                <a:sym typeface="Calibri"/>
              </a:rPr>
              <a:t>, and </a:t>
            </a:r>
            <a:r>
              <a:rPr b="1" lang="en-US" sz="2400">
                <a:solidFill>
                  <a:schemeClr val="dk1"/>
                </a:solidFill>
                <a:latin typeface="Calibri"/>
                <a:ea typeface="Calibri"/>
                <a:cs typeface="Calibri"/>
                <a:sym typeface="Calibri"/>
              </a:rPr>
              <a:t>heatmaps</a:t>
            </a:r>
            <a:r>
              <a:rPr lang="en-US" sz="2400">
                <a:solidFill>
                  <a:schemeClr val="dk1"/>
                </a:solidFill>
                <a:latin typeface="Calibri"/>
                <a:ea typeface="Calibri"/>
                <a:cs typeface="Calibri"/>
                <a:sym typeface="Calibri"/>
              </a:rPr>
              <a:t>—are utilized to illustrate relationships, trends, and distributions among key dataset attributes such as accident location, weather conditions, number of vehicles involved, and causes. These visual tools play a critical role in helping uncover hidden patterns, compare categorical variables, and support data-driven decision-making by making complex data more accessible and interpretable.</a:t>
            </a:r>
            <a:endParaRPr/>
          </a:p>
        </p:txBody>
      </p:sp>
      <p:pic>
        <p:nvPicPr>
          <p:cNvPr descr="A screenshot of a graph&#10;&#10;AI-generated content may be incorrect." id="332" name="Google Shape;332;p26"/>
          <p:cNvPicPr preferRelativeResize="0"/>
          <p:nvPr/>
        </p:nvPicPr>
        <p:blipFill rotWithShape="1">
          <a:blip r:embed="rId5">
            <a:alphaModFix/>
          </a:blip>
          <a:srcRect b="0" l="0" r="0" t="0"/>
          <a:stretch/>
        </p:blipFill>
        <p:spPr>
          <a:xfrm>
            <a:off x="10887091" y="5301990"/>
            <a:ext cx="3739212" cy="3207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336" name="Shape 336"/>
        <p:cNvGrpSpPr/>
        <p:nvPr/>
      </p:nvGrpSpPr>
      <p:grpSpPr>
        <a:xfrm>
          <a:off x="0" y="0"/>
          <a:ext cx="0" cy="0"/>
          <a:chOff x="0" y="0"/>
          <a:chExt cx="0" cy="0"/>
        </a:xfrm>
      </p:grpSpPr>
      <p:grpSp>
        <p:nvGrpSpPr>
          <p:cNvPr id="337" name="Google Shape;337;p27"/>
          <p:cNvGrpSpPr/>
          <p:nvPr/>
        </p:nvGrpSpPr>
        <p:grpSpPr>
          <a:xfrm>
            <a:off x="518950" y="2600494"/>
            <a:ext cx="15909996" cy="6680757"/>
            <a:chOff x="0" y="-241102"/>
            <a:chExt cx="21213328" cy="8907676"/>
          </a:xfrm>
        </p:grpSpPr>
        <p:grpSp>
          <p:nvGrpSpPr>
            <p:cNvPr id="338" name="Google Shape;338;p27"/>
            <p:cNvGrpSpPr/>
            <p:nvPr/>
          </p:nvGrpSpPr>
          <p:grpSpPr>
            <a:xfrm>
              <a:off x="1187452" y="507633"/>
              <a:ext cx="20025876" cy="8158941"/>
              <a:chOff x="0" y="-47625"/>
              <a:chExt cx="3955729" cy="1611642"/>
            </a:xfrm>
          </p:grpSpPr>
          <p:sp>
            <p:nvSpPr>
              <p:cNvPr id="339" name="Google Shape;339;p27"/>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7"/>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1" name="Google Shape;341;p27"/>
            <p:cNvGrpSpPr/>
            <p:nvPr/>
          </p:nvGrpSpPr>
          <p:grpSpPr>
            <a:xfrm>
              <a:off x="0" y="-241102"/>
              <a:ext cx="20025876" cy="8158941"/>
              <a:chOff x="0" y="-47625"/>
              <a:chExt cx="3955729" cy="1611642"/>
            </a:xfrm>
          </p:grpSpPr>
          <p:sp>
            <p:nvSpPr>
              <p:cNvPr id="342" name="Google Shape;342;p27"/>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7"/>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44" name="Google Shape;344;p27"/>
          <p:cNvGrpSpPr/>
          <p:nvPr/>
        </p:nvGrpSpPr>
        <p:grpSpPr>
          <a:xfrm>
            <a:off x="4042366" y="757299"/>
            <a:ext cx="10203269" cy="1746344"/>
            <a:chOff x="0" y="-47625"/>
            <a:chExt cx="2687281" cy="459942"/>
          </a:xfrm>
        </p:grpSpPr>
        <p:sp>
          <p:nvSpPr>
            <p:cNvPr id="345" name="Google Shape;345;p27"/>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7"/>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7" name="Google Shape;347;p27"/>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7"/>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7"/>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7"/>
          <p:cNvSpPr txBox="1"/>
          <p:nvPr/>
        </p:nvSpPr>
        <p:spPr>
          <a:xfrm>
            <a:off x="3962399" y="1257300"/>
            <a:ext cx="10439400" cy="985200"/>
          </a:xfrm>
          <a:prstGeom prst="rect">
            <a:avLst/>
          </a:prstGeom>
          <a:noFill/>
          <a:ln>
            <a:noFill/>
          </a:ln>
        </p:spPr>
        <p:txBody>
          <a:bodyPr anchorCtr="0" anchor="t" bIns="0" lIns="0" spcFirstLastPara="1" rIns="0" wrap="square" tIns="0">
            <a:spAutoFit/>
          </a:bodyPr>
          <a:lstStyle/>
          <a:p>
            <a:pPr indent="0" lvl="0" marL="0" marR="0" rtl="0" algn="ctr">
              <a:lnSpc>
                <a:spcPct val="185921"/>
              </a:lnSpc>
              <a:spcBef>
                <a:spcPts val="0"/>
              </a:spcBef>
              <a:spcAft>
                <a:spcPts val="0"/>
              </a:spcAft>
              <a:buNone/>
            </a:pPr>
            <a:r>
              <a:rPr b="1" lang="en-US" sz="6400">
                <a:solidFill>
                  <a:srgbClr val="E4E2DD"/>
                </a:solidFill>
                <a:latin typeface="Arial"/>
                <a:ea typeface="Arial"/>
                <a:cs typeface="Arial"/>
                <a:sym typeface="Arial"/>
              </a:rPr>
              <a:t>DATA VISUALISATION:</a:t>
            </a:r>
            <a:endParaRPr b="1" sz="6400">
              <a:solidFill>
                <a:srgbClr val="E4E2DD"/>
              </a:solidFill>
              <a:latin typeface="Arial"/>
              <a:ea typeface="Arial"/>
              <a:cs typeface="Arial"/>
              <a:sym typeface="Arial"/>
            </a:endParaRPr>
          </a:p>
        </p:txBody>
      </p:sp>
      <p:pic>
        <p:nvPicPr>
          <p:cNvPr descr="A screenshot of a graph&#10;&#10;AI-generated content may be incorrect." id="351" name="Google Shape;351;p27"/>
          <p:cNvPicPr preferRelativeResize="0"/>
          <p:nvPr/>
        </p:nvPicPr>
        <p:blipFill rotWithShape="1">
          <a:blip r:embed="rId5">
            <a:alphaModFix/>
          </a:blip>
          <a:srcRect b="0" l="0" r="0" t="0"/>
          <a:stretch/>
        </p:blipFill>
        <p:spPr>
          <a:xfrm>
            <a:off x="4148128" y="3092051"/>
            <a:ext cx="8199346" cy="53457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355" name="Shape 355"/>
        <p:cNvGrpSpPr/>
        <p:nvPr/>
      </p:nvGrpSpPr>
      <p:grpSpPr>
        <a:xfrm>
          <a:off x="0" y="0"/>
          <a:ext cx="0" cy="0"/>
          <a:chOff x="0" y="0"/>
          <a:chExt cx="0" cy="0"/>
        </a:xfrm>
      </p:grpSpPr>
      <p:grpSp>
        <p:nvGrpSpPr>
          <p:cNvPr id="356" name="Google Shape;356;p28"/>
          <p:cNvGrpSpPr/>
          <p:nvPr/>
        </p:nvGrpSpPr>
        <p:grpSpPr>
          <a:xfrm>
            <a:off x="518950" y="2600494"/>
            <a:ext cx="15909996" cy="6680757"/>
            <a:chOff x="0" y="-241102"/>
            <a:chExt cx="21213328" cy="8907676"/>
          </a:xfrm>
        </p:grpSpPr>
        <p:grpSp>
          <p:nvGrpSpPr>
            <p:cNvPr id="357" name="Google Shape;357;p28"/>
            <p:cNvGrpSpPr/>
            <p:nvPr/>
          </p:nvGrpSpPr>
          <p:grpSpPr>
            <a:xfrm>
              <a:off x="1187452" y="507633"/>
              <a:ext cx="20025876" cy="8158941"/>
              <a:chOff x="0" y="-47625"/>
              <a:chExt cx="3955729" cy="1611642"/>
            </a:xfrm>
          </p:grpSpPr>
          <p:sp>
            <p:nvSpPr>
              <p:cNvPr id="358" name="Google Shape;358;p28"/>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8"/>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60" name="Google Shape;360;p28"/>
            <p:cNvGrpSpPr/>
            <p:nvPr/>
          </p:nvGrpSpPr>
          <p:grpSpPr>
            <a:xfrm>
              <a:off x="0" y="-241102"/>
              <a:ext cx="20025876" cy="8158941"/>
              <a:chOff x="0" y="-47625"/>
              <a:chExt cx="3955729" cy="1611642"/>
            </a:xfrm>
          </p:grpSpPr>
          <p:sp>
            <p:nvSpPr>
              <p:cNvPr id="361" name="Google Shape;361;p28"/>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8"/>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63" name="Google Shape;363;p28"/>
          <p:cNvGrpSpPr/>
          <p:nvPr/>
        </p:nvGrpSpPr>
        <p:grpSpPr>
          <a:xfrm>
            <a:off x="4042366" y="757299"/>
            <a:ext cx="10203269" cy="1746344"/>
            <a:chOff x="0" y="-47625"/>
            <a:chExt cx="2687281" cy="459942"/>
          </a:xfrm>
        </p:grpSpPr>
        <p:sp>
          <p:nvSpPr>
            <p:cNvPr id="364" name="Google Shape;364;p28"/>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28"/>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6" name="Google Shape;366;p28"/>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8"/>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8"/>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28"/>
          <p:cNvSpPr txBox="1"/>
          <p:nvPr/>
        </p:nvSpPr>
        <p:spPr>
          <a:xfrm>
            <a:off x="3886199" y="1257300"/>
            <a:ext cx="10439400" cy="985200"/>
          </a:xfrm>
          <a:prstGeom prst="rect">
            <a:avLst/>
          </a:prstGeom>
          <a:noFill/>
          <a:ln>
            <a:noFill/>
          </a:ln>
        </p:spPr>
        <p:txBody>
          <a:bodyPr anchorCtr="0" anchor="t" bIns="0" lIns="0" spcFirstLastPara="1" rIns="0" wrap="square" tIns="0">
            <a:spAutoFit/>
          </a:bodyPr>
          <a:lstStyle/>
          <a:p>
            <a:pPr indent="0" lvl="0" marL="0" marR="0" rtl="0" algn="ctr">
              <a:lnSpc>
                <a:spcPct val="185921"/>
              </a:lnSpc>
              <a:spcBef>
                <a:spcPts val="0"/>
              </a:spcBef>
              <a:spcAft>
                <a:spcPts val="0"/>
              </a:spcAft>
              <a:buNone/>
            </a:pPr>
            <a:r>
              <a:rPr b="1" lang="en-US" sz="6400">
                <a:solidFill>
                  <a:srgbClr val="E4E2DD"/>
                </a:solidFill>
                <a:latin typeface="Arial"/>
                <a:ea typeface="Arial"/>
                <a:cs typeface="Arial"/>
                <a:sym typeface="Arial"/>
              </a:rPr>
              <a:t>DATA VISUALISATION:</a:t>
            </a:r>
            <a:endParaRPr b="1" sz="6400">
              <a:solidFill>
                <a:srgbClr val="E4E2DD"/>
              </a:solidFill>
              <a:latin typeface="Arial"/>
              <a:ea typeface="Arial"/>
              <a:cs typeface="Arial"/>
              <a:sym typeface="Arial"/>
            </a:endParaRPr>
          </a:p>
        </p:txBody>
      </p:sp>
      <p:pic>
        <p:nvPicPr>
          <p:cNvPr descr="A screenshot of a computer code&#10;&#10;AI-generated content may be incorrect." id="370" name="Google Shape;370;p28"/>
          <p:cNvPicPr preferRelativeResize="0"/>
          <p:nvPr/>
        </p:nvPicPr>
        <p:blipFill rotWithShape="1">
          <a:blip r:embed="rId5">
            <a:alphaModFix/>
          </a:blip>
          <a:srcRect b="0" l="0" r="0" t="0"/>
          <a:stretch/>
        </p:blipFill>
        <p:spPr>
          <a:xfrm>
            <a:off x="762000" y="3206376"/>
            <a:ext cx="5285135" cy="2546724"/>
          </a:xfrm>
          <a:prstGeom prst="rect">
            <a:avLst/>
          </a:prstGeom>
          <a:noFill/>
          <a:ln>
            <a:noFill/>
          </a:ln>
        </p:spPr>
      </p:pic>
      <p:pic>
        <p:nvPicPr>
          <p:cNvPr descr="A graph of different colors&#10;&#10;AI-generated content may be incorrect." id="371" name="Google Shape;371;p28"/>
          <p:cNvPicPr preferRelativeResize="0"/>
          <p:nvPr/>
        </p:nvPicPr>
        <p:blipFill rotWithShape="1">
          <a:blip r:embed="rId6">
            <a:alphaModFix/>
          </a:blip>
          <a:srcRect b="0" l="0" r="0" t="0"/>
          <a:stretch/>
        </p:blipFill>
        <p:spPr>
          <a:xfrm>
            <a:off x="5785466" y="4381500"/>
            <a:ext cx="9475794" cy="41165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375" name="Shape 375"/>
        <p:cNvGrpSpPr/>
        <p:nvPr/>
      </p:nvGrpSpPr>
      <p:grpSpPr>
        <a:xfrm>
          <a:off x="0" y="0"/>
          <a:ext cx="0" cy="0"/>
          <a:chOff x="0" y="0"/>
          <a:chExt cx="0" cy="0"/>
        </a:xfrm>
      </p:grpSpPr>
      <p:grpSp>
        <p:nvGrpSpPr>
          <p:cNvPr id="376" name="Google Shape;376;p29"/>
          <p:cNvGrpSpPr/>
          <p:nvPr/>
        </p:nvGrpSpPr>
        <p:grpSpPr>
          <a:xfrm>
            <a:off x="518950" y="2600494"/>
            <a:ext cx="15909996" cy="6680757"/>
            <a:chOff x="0" y="-241102"/>
            <a:chExt cx="21213328" cy="8907676"/>
          </a:xfrm>
        </p:grpSpPr>
        <p:grpSp>
          <p:nvGrpSpPr>
            <p:cNvPr id="377" name="Google Shape;377;p29"/>
            <p:cNvGrpSpPr/>
            <p:nvPr/>
          </p:nvGrpSpPr>
          <p:grpSpPr>
            <a:xfrm>
              <a:off x="1187452" y="507633"/>
              <a:ext cx="20025876" cy="8158941"/>
              <a:chOff x="0" y="-47625"/>
              <a:chExt cx="3955729" cy="1611642"/>
            </a:xfrm>
          </p:grpSpPr>
          <p:sp>
            <p:nvSpPr>
              <p:cNvPr id="378" name="Google Shape;378;p29"/>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9"/>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0" name="Google Shape;380;p29"/>
            <p:cNvGrpSpPr/>
            <p:nvPr/>
          </p:nvGrpSpPr>
          <p:grpSpPr>
            <a:xfrm>
              <a:off x="0" y="-241102"/>
              <a:ext cx="20025876" cy="8158941"/>
              <a:chOff x="0" y="-47625"/>
              <a:chExt cx="3955729" cy="1611642"/>
            </a:xfrm>
          </p:grpSpPr>
          <p:sp>
            <p:nvSpPr>
              <p:cNvPr id="381" name="Google Shape;381;p29"/>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29"/>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83" name="Google Shape;383;p29"/>
          <p:cNvGrpSpPr/>
          <p:nvPr/>
        </p:nvGrpSpPr>
        <p:grpSpPr>
          <a:xfrm>
            <a:off x="4042366" y="757299"/>
            <a:ext cx="10203269" cy="1746344"/>
            <a:chOff x="0" y="-47625"/>
            <a:chExt cx="2687281" cy="459942"/>
          </a:xfrm>
        </p:grpSpPr>
        <p:sp>
          <p:nvSpPr>
            <p:cNvPr id="384" name="Google Shape;384;p29"/>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29"/>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6" name="Google Shape;386;p29"/>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9"/>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29"/>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29"/>
          <p:cNvSpPr txBox="1"/>
          <p:nvPr/>
        </p:nvSpPr>
        <p:spPr>
          <a:xfrm>
            <a:off x="3886199" y="1257300"/>
            <a:ext cx="10439400" cy="985200"/>
          </a:xfrm>
          <a:prstGeom prst="rect">
            <a:avLst/>
          </a:prstGeom>
          <a:noFill/>
          <a:ln>
            <a:noFill/>
          </a:ln>
        </p:spPr>
        <p:txBody>
          <a:bodyPr anchorCtr="0" anchor="t" bIns="0" lIns="0" spcFirstLastPara="1" rIns="0" wrap="square" tIns="0">
            <a:spAutoFit/>
          </a:bodyPr>
          <a:lstStyle/>
          <a:p>
            <a:pPr indent="0" lvl="0" marL="0" marR="0" rtl="0" algn="ctr">
              <a:lnSpc>
                <a:spcPct val="185921"/>
              </a:lnSpc>
              <a:spcBef>
                <a:spcPts val="0"/>
              </a:spcBef>
              <a:spcAft>
                <a:spcPts val="0"/>
              </a:spcAft>
              <a:buNone/>
            </a:pPr>
            <a:r>
              <a:rPr b="1" lang="en-US" sz="6400">
                <a:solidFill>
                  <a:srgbClr val="E4E2DD"/>
                </a:solidFill>
                <a:latin typeface="Arial"/>
                <a:ea typeface="Arial"/>
                <a:cs typeface="Arial"/>
                <a:sym typeface="Arial"/>
              </a:rPr>
              <a:t>DATA VISUALISATION:</a:t>
            </a:r>
            <a:endParaRPr b="1" sz="6400">
              <a:solidFill>
                <a:srgbClr val="E4E2DD"/>
              </a:solidFill>
              <a:latin typeface="Arial"/>
              <a:ea typeface="Arial"/>
              <a:cs typeface="Arial"/>
              <a:sym typeface="Arial"/>
            </a:endParaRPr>
          </a:p>
        </p:txBody>
      </p:sp>
      <p:pic>
        <p:nvPicPr>
          <p:cNvPr descr="A screenshot of a computer code&#10;&#10;AI-generated content may be incorrect." id="390" name="Google Shape;390;p29"/>
          <p:cNvPicPr preferRelativeResize="0"/>
          <p:nvPr/>
        </p:nvPicPr>
        <p:blipFill rotWithShape="1">
          <a:blip r:embed="rId5">
            <a:alphaModFix/>
          </a:blip>
          <a:srcRect b="0" l="0" r="0" t="0"/>
          <a:stretch/>
        </p:blipFill>
        <p:spPr>
          <a:xfrm>
            <a:off x="762000" y="2857500"/>
            <a:ext cx="8049917" cy="2489893"/>
          </a:xfrm>
          <a:prstGeom prst="rect">
            <a:avLst/>
          </a:prstGeom>
          <a:noFill/>
          <a:ln>
            <a:noFill/>
          </a:ln>
        </p:spPr>
      </p:pic>
      <p:pic>
        <p:nvPicPr>
          <p:cNvPr descr="A diagram of a graph&#10;&#10;AI-generated content may be incorrect." id="391" name="Google Shape;391;p29"/>
          <p:cNvPicPr preferRelativeResize="0"/>
          <p:nvPr/>
        </p:nvPicPr>
        <p:blipFill rotWithShape="1">
          <a:blip r:embed="rId6">
            <a:alphaModFix/>
          </a:blip>
          <a:srcRect b="0" l="0" r="0" t="0"/>
          <a:stretch/>
        </p:blipFill>
        <p:spPr>
          <a:xfrm>
            <a:off x="6273805" y="4381500"/>
            <a:ext cx="8938955" cy="42698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395" name="Shape 395"/>
        <p:cNvGrpSpPr/>
        <p:nvPr/>
      </p:nvGrpSpPr>
      <p:grpSpPr>
        <a:xfrm>
          <a:off x="0" y="0"/>
          <a:ext cx="0" cy="0"/>
          <a:chOff x="0" y="0"/>
          <a:chExt cx="0" cy="0"/>
        </a:xfrm>
      </p:grpSpPr>
      <p:grpSp>
        <p:nvGrpSpPr>
          <p:cNvPr id="396" name="Google Shape;396;p30"/>
          <p:cNvGrpSpPr/>
          <p:nvPr/>
        </p:nvGrpSpPr>
        <p:grpSpPr>
          <a:xfrm>
            <a:off x="4321470" y="757299"/>
            <a:ext cx="9645059" cy="1746344"/>
            <a:chOff x="0" y="-47625"/>
            <a:chExt cx="2540263" cy="459942"/>
          </a:xfrm>
        </p:grpSpPr>
        <p:sp>
          <p:nvSpPr>
            <p:cNvPr id="397" name="Google Shape;397;p30"/>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30"/>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9" name="Google Shape;399;p30"/>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30"/>
          <p:cNvSpPr txBox="1"/>
          <p:nvPr/>
        </p:nvSpPr>
        <p:spPr>
          <a:xfrm>
            <a:off x="4419600" y="1104900"/>
            <a:ext cx="9386245" cy="1125793"/>
          </a:xfrm>
          <a:prstGeom prst="rect">
            <a:avLst/>
          </a:prstGeom>
          <a:noFill/>
          <a:ln>
            <a:noFill/>
          </a:ln>
        </p:spPr>
        <p:txBody>
          <a:bodyPr anchorCtr="0" anchor="t" bIns="0" lIns="0" spcFirstLastPara="1" rIns="0" wrap="square" tIns="0">
            <a:spAutoFit/>
          </a:bodyPr>
          <a:lstStyle/>
          <a:p>
            <a:pPr indent="0" lvl="0" marL="0" marR="0" rtl="0" algn="ctr">
              <a:lnSpc>
                <a:spcPct val="142939"/>
              </a:lnSpc>
              <a:spcBef>
                <a:spcPts val="0"/>
              </a:spcBef>
              <a:spcAft>
                <a:spcPts val="0"/>
              </a:spcAft>
              <a:buNone/>
            </a:pPr>
            <a:r>
              <a:rPr b="1" lang="en-US" sz="6600">
                <a:solidFill>
                  <a:schemeClr val="dk1"/>
                </a:solidFill>
                <a:latin typeface="Calibri"/>
                <a:ea typeface="Calibri"/>
                <a:cs typeface="Calibri"/>
                <a:sym typeface="Calibri"/>
              </a:rPr>
              <a:t>DATA ANALYSIS LIBRARY</a:t>
            </a:r>
            <a:endParaRPr b="1" sz="6600">
              <a:solidFill>
                <a:srgbClr val="2B2B2B"/>
              </a:solidFill>
              <a:latin typeface="Arial"/>
              <a:ea typeface="Arial"/>
              <a:cs typeface="Arial"/>
              <a:sym typeface="Arial"/>
            </a:endParaRPr>
          </a:p>
        </p:txBody>
      </p:sp>
      <p:graphicFrame>
        <p:nvGraphicFramePr>
          <p:cNvPr id="401" name="Google Shape;401;p30"/>
          <p:cNvGraphicFramePr/>
          <p:nvPr/>
        </p:nvGraphicFramePr>
        <p:xfrm>
          <a:off x="457200" y="2684469"/>
          <a:ext cx="3000000" cy="3000000"/>
        </p:xfrm>
        <a:graphic>
          <a:graphicData uri="http://schemas.openxmlformats.org/drawingml/2006/table">
            <a:tbl>
              <a:tblPr bandRow="1" firstRow="1">
                <a:noFill/>
                <a:tableStyleId>{747BC926-9306-403B-A0F3-CF0286495B7A}</a:tableStyleId>
              </a:tblPr>
              <a:tblGrid>
                <a:gridCol w="5791200"/>
              </a:tblGrid>
              <a:tr h="7412025">
                <a:tc>
                  <a:txBody>
                    <a:bodyPr/>
                    <a:lstStyle/>
                    <a:p>
                      <a:pPr indent="0" lvl="0" marL="0" marR="0" rtl="0" algn="l">
                        <a:spcBef>
                          <a:spcPts val="0"/>
                        </a:spcBef>
                        <a:spcAft>
                          <a:spcPts val="0"/>
                        </a:spcAft>
                        <a:buNone/>
                      </a:pPr>
                      <a:r>
                        <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b="1" i="0" lang="en-US" sz="2400" u="none" strike="noStrike">
                          <a:solidFill>
                            <a:schemeClr val="lt1"/>
                          </a:solidFill>
                          <a:latin typeface="Calibri"/>
                          <a:ea typeface="Calibri"/>
                          <a:cs typeface="Calibri"/>
                          <a:sym typeface="Calibri"/>
                        </a:rPr>
                        <a:t> PANDAS:</a:t>
                      </a:r>
                      <a:endParaRPr/>
                    </a:p>
                    <a:p>
                      <a:pPr indent="0" lvl="0" marL="0" marR="0" rtl="0" algn="l">
                        <a:spcBef>
                          <a:spcPts val="0"/>
                        </a:spcBef>
                        <a:spcAft>
                          <a:spcPts val="0"/>
                        </a:spcAft>
                        <a:buNone/>
                      </a:pPr>
                      <a:r>
                        <a:rPr b="1" i="0" lang="en-US" sz="2400" u="none" strike="noStrike">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i="0" lang="en-US" sz="2400" u="none" strike="noStrike">
                          <a:solidFill>
                            <a:schemeClr val="lt1"/>
                          </a:solidFill>
                          <a:latin typeface="Calibri"/>
                          <a:ea typeface="Calibri"/>
                          <a:cs typeface="Calibri"/>
                          <a:sym typeface="Calibri"/>
                        </a:rPr>
                        <a:t>  </a:t>
                      </a:r>
                      <a:r>
                        <a:rPr b="0" i="0" lang="en-US" sz="2400" u="none" strike="noStrike">
                          <a:solidFill>
                            <a:schemeClr val="lt1"/>
                          </a:solidFill>
                          <a:latin typeface="Calibri"/>
                          <a:ea typeface="Calibri"/>
                          <a:cs typeface="Calibri"/>
                          <a:sym typeface="Calibri"/>
                        </a:rPr>
                        <a:t>Data Manipulation:. It allows filtering,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grouping, and aggregating data to derive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meaningful insights.</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br>
                        <a:rPr b="0" lang="en-US" sz="2400"/>
                      </a:br>
                      <a:r>
                        <a:rPr b="0" lang="en-US" sz="2400"/>
                        <a:t>  </a:t>
                      </a:r>
                      <a:r>
                        <a:rPr b="0" i="0" lang="en-US" sz="2400" u="none" strike="noStrike">
                          <a:solidFill>
                            <a:schemeClr val="lt1"/>
                          </a:solidFill>
                          <a:latin typeface="Calibri"/>
                          <a:ea typeface="Calibri"/>
                          <a:cs typeface="Calibri"/>
                          <a:sym typeface="Calibri"/>
                        </a:rPr>
                        <a:t>Handling Missing Data: Pandas' functions</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handle missing data points effectively,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ensuring data quality and preventing biases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in the analysis.</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br>
                        <a:rPr b="0" lang="en-US" sz="2400"/>
                      </a:br>
                      <a:r>
                        <a:rPr b="0" lang="en-US" sz="2400"/>
                        <a:t>  </a:t>
                      </a:r>
                      <a:r>
                        <a:rPr b="0" i="0" lang="en-US" sz="2400" u="none" strike="noStrike">
                          <a:solidFill>
                            <a:schemeClr val="lt1"/>
                          </a:solidFill>
                          <a:latin typeface="Calibri"/>
                          <a:ea typeface="Calibri"/>
                          <a:cs typeface="Calibri"/>
                          <a:sym typeface="Calibri"/>
                        </a:rPr>
                        <a:t>Joining and Merging: Pandas is used to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combine datasets when additional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information, such as customer reviews or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hotel amenities, is available separately.</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400"/>
                    </a:p>
                  </a:txBody>
                  <a:tcPr marT="45725" marB="45725" marR="91450" marL="91450"/>
                </a:tc>
              </a:tr>
            </a:tbl>
          </a:graphicData>
        </a:graphic>
      </p:graphicFrame>
      <p:graphicFrame>
        <p:nvGraphicFramePr>
          <p:cNvPr id="402" name="Google Shape;402;p30"/>
          <p:cNvGraphicFramePr/>
          <p:nvPr/>
        </p:nvGraphicFramePr>
        <p:xfrm>
          <a:off x="6172200" y="2670419"/>
          <a:ext cx="3000000" cy="3000000"/>
        </p:xfrm>
        <a:graphic>
          <a:graphicData uri="http://schemas.openxmlformats.org/drawingml/2006/table">
            <a:tbl>
              <a:tblPr bandRow="1" firstRow="1">
                <a:noFill/>
                <a:tableStyleId>{747BC926-9306-403B-A0F3-CF0286495B7A}</a:tableStyleId>
              </a:tblPr>
              <a:tblGrid>
                <a:gridCol w="6096000"/>
              </a:tblGrid>
              <a:tr h="7426075">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  </a:t>
                      </a:r>
                      <a:r>
                        <a:rPr b="1" i="0" lang="en-US" sz="2400" u="none" strike="noStrike">
                          <a:solidFill>
                            <a:schemeClr val="dk1"/>
                          </a:solidFill>
                          <a:latin typeface="Calibri"/>
                          <a:ea typeface="Calibri"/>
                          <a:cs typeface="Calibri"/>
                          <a:sym typeface="Calibri"/>
                        </a:rPr>
                        <a:t>MATPLOTLIB:</a:t>
                      </a:r>
                      <a:endParaRPr/>
                    </a:p>
                    <a:p>
                      <a:pPr indent="0" lvl="0" marL="0" marR="0" rtl="0" algn="l">
                        <a:spcBef>
                          <a:spcPts val="0"/>
                        </a:spcBef>
                        <a:spcAft>
                          <a:spcPts val="0"/>
                        </a:spcAft>
                        <a:buNone/>
                      </a:pPr>
                      <a:r>
                        <a:t/>
                      </a:r>
                      <a:endParaRPr b="1" i="0" sz="2400" u="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400" u="none" strike="noStrike">
                          <a:solidFill>
                            <a:schemeClr val="dk1"/>
                          </a:solidFill>
                          <a:latin typeface="Calibri"/>
                          <a:ea typeface="Calibri"/>
                          <a:cs typeface="Calibri"/>
                          <a:sym typeface="Calibri"/>
                        </a:rPr>
                        <a:t>  </a:t>
                      </a:r>
                      <a:r>
                        <a:rPr b="0" i="0" lang="en-US" sz="2400" u="none" strike="noStrike">
                          <a:solidFill>
                            <a:schemeClr val="dk1"/>
                          </a:solidFill>
                          <a:latin typeface="Calibri"/>
                          <a:ea typeface="Calibri"/>
                          <a:cs typeface="Calibri"/>
                          <a:sym typeface="Calibri"/>
                        </a:rPr>
                        <a:t>Data Visualization: Matplotlib allows the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creation of various visualizations like line plots,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bar charts, and scatter plots to depict booking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trends, revenue fluctuations, and customer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distribution.</a:t>
                      </a:r>
                      <a:endParaRPr b="1" i="0" sz="2400" u="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lang="en-US" sz="2400">
                          <a:solidFill>
                            <a:schemeClr val="dk1"/>
                          </a:solidFill>
                        </a:rPr>
                      </a:br>
                      <a:br>
                        <a:rPr b="0" lang="en-US" sz="2400">
                          <a:solidFill>
                            <a:schemeClr val="dk1"/>
                          </a:solidFill>
                        </a:rPr>
                      </a:br>
                      <a:r>
                        <a:rPr b="0" lang="en-US" sz="2400">
                          <a:solidFill>
                            <a:schemeClr val="dk1"/>
                          </a:solidFill>
                        </a:rPr>
                        <a:t> </a:t>
                      </a:r>
                      <a:r>
                        <a:rPr b="0" i="0" lang="en-US" sz="2400" u="none" strike="noStrike">
                          <a:solidFill>
                            <a:schemeClr val="dk1"/>
                          </a:solidFill>
                          <a:latin typeface="Calibri"/>
                          <a:ea typeface="Calibri"/>
                          <a:cs typeface="Calibri"/>
                          <a:sym typeface="Calibri"/>
                        </a:rPr>
                        <a:t>Time Series Analysis: With Matplotlib, time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series plots can illustrate booking patterns over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specific time intervals, highlighting seasonal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variations and trends.</a:t>
                      </a:r>
                      <a:endParaRPr b="1" i="0" sz="2400" u="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p>
                    <a:p>
                      <a:pPr indent="0" lvl="0" marL="0" marR="0" rtl="0" algn="l">
                        <a:spcBef>
                          <a:spcPts val="0"/>
                        </a:spcBef>
                        <a:spcAft>
                          <a:spcPts val="0"/>
                        </a:spcAft>
                        <a:buNone/>
                      </a:pPr>
                      <a:br>
                        <a:rPr lang="en-US" sz="1800"/>
                      </a:br>
                      <a:endParaRPr sz="1800"/>
                    </a:p>
                  </a:txBody>
                  <a:tcPr marT="45725" marB="45725" marR="91450" marL="91450">
                    <a:solidFill>
                      <a:srgbClr val="C5D8F1"/>
                    </a:solidFill>
                  </a:tcPr>
                </a:tc>
              </a:tr>
            </a:tbl>
          </a:graphicData>
        </a:graphic>
      </p:graphicFrame>
      <p:graphicFrame>
        <p:nvGraphicFramePr>
          <p:cNvPr id="403" name="Google Shape;403;p30"/>
          <p:cNvGraphicFramePr/>
          <p:nvPr/>
        </p:nvGraphicFramePr>
        <p:xfrm>
          <a:off x="12268200" y="2628900"/>
          <a:ext cx="3000000" cy="3000000"/>
        </p:xfrm>
        <a:graphic>
          <a:graphicData uri="http://schemas.openxmlformats.org/drawingml/2006/table">
            <a:tbl>
              <a:tblPr bandRow="1" firstRow="1">
                <a:noFill/>
                <a:tableStyleId>{747BC926-9306-403B-A0F3-CF0286495B7A}</a:tableStyleId>
              </a:tblPr>
              <a:tblGrid>
                <a:gridCol w="5791200"/>
              </a:tblGrid>
              <a:tr h="7467600">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 </a:t>
                      </a:r>
                      <a:r>
                        <a:rPr b="1" i="0" lang="en-US" sz="2400" u="none" strike="noStrike">
                          <a:solidFill>
                            <a:schemeClr val="lt1"/>
                          </a:solidFill>
                          <a:latin typeface="Calibri"/>
                          <a:ea typeface="Calibri"/>
                          <a:cs typeface="Calibri"/>
                          <a:sym typeface="Calibri"/>
                        </a:rPr>
                        <a:t>SEABORN</a:t>
                      </a:r>
                      <a:r>
                        <a:rPr b="0" i="0" lang="en-US" sz="1800" u="none" strike="noStrike">
                          <a:solidFill>
                            <a:schemeClr val="lt1"/>
                          </a:solidFill>
                          <a:latin typeface="Calibri"/>
                          <a:ea typeface="Calibri"/>
                          <a:cs typeface="Calibri"/>
                          <a:sym typeface="Calibri"/>
                        </a:rPr>
                        <a:t> :</a:t>
                      </a:r>
                      <a:endParaRPr/>
                    </a:p>
                    <a:p>
                      <a:pPr indent="0" lvl="0" marL="0" marR="0" rtl="0" algn="l">
                        <a:spcBef>
                          <a:spcPts val="0"/>
                        </a:spcBef>
                        <a:spcAft>
                          <a:spcPts val="0"/>
                        </a:spcAft>
                        <a:buNone/>
                      </a:pPr>
                      <a:r>
                        <a:t/>
                      </a:r>
                      <a:endParaRPr b="0" i="0" sz="1800" u="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b="0" i="0" lang="en-US" sz="1800" u="none" strike="noStrike">
                          <a:solidFill>
                            <a:schemeClr val="lt1"/>
                          </a:solidFill>
                          <a:latin typeface="Calibri"/>
                          <a:ea typeface="Calibri"/>
                          <a:cs typeface="Calibri"/>
                          <a:sym typeface="Calibri"/>
                        </a:rPr>
                        <a:t> </a:t>
                      </a:r>
                      <a:r>
                        <a:rPr b="0" i="0" lang="en-US" sz="2400" u="none" strike="noStrike">
                          <a:solidFill>
                            <a:schemeClr val="lt1"/>
                          </a:solidFill>
                          <a:latin typeface="Calibri"/>
                          <a:ea typeface="Calibri"/>
                          <a:cs typeface="Calibri"/>
                          <a:sym typeface="Calibri"/>
                        </a:rPr>
                        <a:t>Enhanced Data Visualization: Seaborn is built</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on top of Matplotlib and offers more</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aesthetically pleasing and informative</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visualizations. It simplifies the creation of</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complex plots like heatmaps, pair plots, and</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violin plots.</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br>
                        <a:rPr b="0" lang="en-US" sz="2400"/>
                      </a:br>
                      <a:br>
                        <a:rPr b="0" lang="en-US" sz="2400"/>
                      </a:br>
                      <a:r>
                        <a:rPr b="0" lang="en-US" sz="2400"/>
                        <a:t> </a:t>
                      </a:r>
                      <a:r>
                        <a:rPr b="0" i="0" lang="en-US" sz="2400" u="none" strike="noStrike">
                          <a:solidFill>
                            <a:schemeClr val="lt1"/>
                          </a:solidFill>
                          <a:latin typeface="Calibri"/>
                          <a:ea typeface="Calibri"/>
                          <a:cs typeface="Calibri"/>
                          <a:sym typeface="Calibri"/>
                        </a:rPr>
                        <a:t>Categorical Data Visualization: It excels at</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visualizing categorical data, such as room</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types or customer nationalities, using bar</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plots or box plots, which aids in</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understanding preferences and trends.</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407" name="Shape 407"/>
        <p:cNvGrpSpPr/>
        <p:nvPr/>
      </p:nvGrpSpPr>
      <p:grpSpPr>
        <a:xfrm>
          <a:off x="0" y="0"/>
          <a:ext cx="0" cy="0"/>
          <a:chOff x="0" y="0"/>
          <a:chExt cx="0" cy="0"/>
        </a:xfrm>
      </p:grpSpPr>
      <p:grpSp>
        <p:nvGrpSpPr>
          <p:cNvPr id="408" name="Google Shape;408;p31"/>
          <p:cNvGrpSpPr/>
          <p:nvPr/>
        </p:nvGrpSpPr>
        <p:grpSpPr>
          <a:xfrm>
            <a:off x="4321470" y="390674"/>
            <a:ext cx="9645059" cy="1746344"/>
            <a:chOff x="0" y="-47625"/>
            <a:chExt cx="2540263" cy="459942"/>
          </a:xfrm>
        </p:grpSpPr>
        <p:sp>
          <p:nvSpPr>
            <p:cNvPr id="409" name="Google Shape;409;p31"/>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31"/>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1" name="Google Shape;411;p31"/>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31"/>
          <p:cNvSpPr txBox="1"/>
          <p:nvPr/>
        </p:nvSpPr>
        <p:spPr>
          <a:xfrm>
            <a:off x="4160786" y="800100"/>
            <a:ext cx="9645059" cy="1073371"/>
          </a:xfrm>
          <a:prstGeom prst="rect">
            <a:avLst/>
          </a:prstGeom>
          <a:noFill/>
          <a:ln>
            <a:noFill/>
          </a:ln>
        </p:spPr>
        <p:txBody>
          <a:bodyPr anchorCtr="0" anchor="t" bIns="0" lIns="0" spcFirstLastPara="1" rIns="0" wrap="square" tIns="0">
            <a:spAutoFit/>
          </a:bodyPr>
          <a:lstStyle/>
          <a:p>
            <a:pPr indent="0" lvl="0" marL="0" marR="0" rtl="0" algn="ctr">
              <a:lnSpc>
                <a:spcPct val="142939"/>
              </a:lnSpc>
              <a:spcBef>
                <a:spcPts val="0"/>
              </a:spcBef>
              <a:spcAft>
                <a:spcPts val="0"/>
              </a:spcAft>
              <a:buNone/>
            </a:pPr>
            <a:r>
              <a:rPr b="1" lang="en-US" sz="6600">
                <a:solidFill>
                  <a:srgbClr val="2B2B2B"/>
                </a:solidFill>
                <a:latin typeface="Arial"/>
                <a:ea typeface="Arial"/>
                <a:cs typeface="Arial"/>
                <a:sym typeface="Arial"/>
              </a:rPr>
              <a:t>ADVANTAGES:</a:t>
            </a:r>
            <a:endParaRPr b="1" sz="6600">
              <a:solidFill>
                <a:srgbClr val="2B2B2B"/>
              </a:solidFill>
              <a:latin typeface="Arial"/>
              <a:ea typeface="Arial"/>
              <a:cs typeface="Arial"/>
              <a:sym typeface="Arial"/>
            </a:endParaRPr>
          </a:p>
        </p:txBody>
      </p:sp>
      <p:sp>
        <p:nvSpPr>
          <p:cNvPr id="413" name="Google Shape;413;p31"/>
          <p:cNvSpPr txBox="1"/>
          <p:nvPr/>
        </p:nvSpPr>
        <p:spPr>
          <a:xfrm>
            <a:off x="304800" y="2342019"/>
            <a:ext cx="17754600" cy="76020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strike="noStrike">
                <a:solidFill>
                  <a:schemeClr val="lt1"/>
                </a:solidFill>
                <a:latin typeface="Montserrat"/>
                <a:ea typeface="Montserrat"/>
                <a:cs typeface="Montserrat"/>
                <a:sym typeface="Montserrat"/>
              </a:rPr>
              <a:t>Versatility and Flexibility:</a:t>
            </a:r>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Python, as a programming language, is highly versatile and flexible, allowing easy integration with various data sources and formats. This enables hoteliers to analyze data from different booking platforms and internal databases seamlessly.</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Rich Data Analysis Libraries: </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Pandas, Matplotlib, and Seaborn provide a comprehensive suite of data manipulation, visualization, and statistical functions. Their extensive capabilities empower analysts to perform complex data analysis and generate informative visualizations with relative ease.</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Data Visualization: </a:t>
            </a:r>
            <a:endParaRPr/>
          </a:p>
          <a:p>
            <a:pPr indent="0" lvl="0" marL="0" marR="0" rtl="0" algn="l">
              <a:spcBef>
                <a:spcPts val="0"/>
              </a:spcBef>
              <a:spcAft>
                <a:spcPts val="0"/>
              </a:spcAft>
              <a:buNone/>
            </a:pPr>
            <a:r>
              <a:t/>
            </a:r>
            <a:endParaRPr b="1" sz="2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Matplotlib and Seaborn excel at creating visually appealing and informative plots, charts, and graphs. These visualizations enhance the presentation of complex data, making it easier for stakeholders to understand trends, patterns, and correlations.</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Data-Driven Decision Making: </a:t>
            </a:r>
            <a:endParaRPr/>
          </a:p>
          <a:p>
            <a:pPr indent="0" lvl="0" marL="0" marR="0" rtl="0" algn="l">
              <a:spcBef>
                <a:spcPts val="0"/>
              </a:spcBef>
              <a:spcAft>
                <a:spcPts val="0"/>
              </a:spcAft>
              <a:buNone/>
            </a:pPr>
            <a:r>
              <a:t/>
            </a:r>
            <a:endParaRPr b="1" sz="2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By analyzing booking patterns, customer preferences, and revenue trends, hotel management can make data-driven decisions to optimize pricing, marketing strategies, and operational efficiency. This leads to better resource allocation and improved customer experiences.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93" name="Shape 93"/>
        <p:cNvGrpSpPr/>
        <p:nvPr/>
      </p:nvGrpSpPr>
      <p:grpSpPr>
        <a:xfrm>
          <a:off x="0" y="0"/>
          <a:ext cx="0" cy="0"/>
          <a:chOff x="0" y="0"/>
          <a:chExt cx="0" cy="0"/>
        </a:xfrm>
      </p:grpSpPr>
      <p:sp>
        <p:nvSpPr>
          <p:cNvPr id="94" name="Google Shape;94;p14"/>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 name="Google Shape;95;p14"/>
          <p:cNvGrpSpPr/>
          <p:nvPr/>
        </p:nvGrpSpPr>
        <p:grpSpPr>
          <a:xfrm>
            <a:off x="1028700" y="2577547"/>
            <a:ext cx="15949868" cy="6680757"/>
            <a:chOff x="0" y="-241102"/>
            <a:chExt cx="21266491" cy="8907676"/>
          </a:xfrm>
        </p:grpSpPr>
        <p:grpSp>
          <p:nvGrpSpPr>
            <p:cNvPr id="96" name="Google Shape;96;p14"/>
            <p:cNvGrpSpPr/>
            <p:nvPr/>
          </p:nvGrpSpPr>
          <p:grpSpPr>
            <a:xfrm>
              <a:off x="1190428" y="507633"/>
              <a:ext cx="20076063" cy="8158941"/>
              <a:chOff x="0" y="-47625"/>
              <a:chExt cx="3965642" cy="1611642"/>
            </a:xfrm>
          </p:grpSpPr>
          <p:sp>
            <p:nvSpPr>
              <p:cNvPr id="97" name="Google Shape;97;p14"/>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4"/>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9" name="Google Shape;99;p14"/>
            <p:cNvGrpSpPr/>
            <p:nvPr/>
          </p:nvGrpSpPr>
          <p:grpSpPr>
            <a:xfrm>
              <a:off x="0" y="-241102"/>
              <a:ext cx="20076063" cy="8158941"/>
              <a:chOff x="0" y="-47625"/>
              <a:chExt cx="3965642" cy="1611642"/>
            </a:xfrm>
          </p:grpSpPr>
          <p:sp>
            <p:nvSpPr>
              <p:cNvPr id="100" name="Google Shape;100;p14"/>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4"/>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02" name="Google Shape;102;p14"/>
          <p:cNvSpPr/>
          <p:nvPr/>
        </p:nvSpPr>
        <p:spPr>
          <a:xfrm>
            <a:off x="14097474"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4"/>
          <p:cNvSpPr txBox="1"/>
          <p:nvPr/>
        </p:nvSpPr>
        <p:spPr>
          <a:xfrm>
            <a:off x="3210693" y="3574748"/>
            <a:ext cx="11585883" cy="4790977"/>
          </a:xfrm>
          <a:prstGeom prst="rect">
            <a:avLst/>
          </a:prstGeom>
          <a:noFill/>
          <a:ln>
            <a:noFill/>
          </a:ln>
        </p:spPr>
        <p:txBody>
          <a:bodyPr anchorCtr="0" anchor="t" bIns="0" lIns="0" spcFirstLastPara="1" rIns="0" wrap="square" tIns="0">
            <a:spAutoFit/>
          </a:bodyPr>
          <a:lstStyle/>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Abstract</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Introduction</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System Requirements</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Architecture</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Uses of data analysis library</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Advantages</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Conclusion</a:t>
            </a:r>
            <a:endParaRPr/>
          </a:p>
          <a:p>
            <a:pPr indent="0" lvl="0" marL="0" marR="0" rtl="0" algn="just">
              <a:lnSpc>
                <a:spcPct val="140023"/>
              </a:lnSpc>
              <a:spcBef>
                <a:spcPts val="0"/>
              </a:spcBef>
              <a:spcAft>
                <a:spcPts val="0"/>
              </a:spcAft>
              <a:buNone/>
            </a:pPr>
            <a:r>
              <a:t/>
            </a:r>
            <a:endParaRPr sz="3378">
              <a:solidFill>
                <a:srgbClr val="E4E2DD"/>
              </a:solidFill>
              <a:latin typeface="Arial"/>
              <a:ea typeface="Arial"/>
              <a:cs typeface="Arial"/>
              <a:sym typeface="Arial"/>
            </a:endParaRPr>
          </a:p>
        </p:txBody>
      </p:sp>
      <p:grpSp>
        <p:nvGrpSpPr>
          <p:cNvPr id="104" name="Google Shape;104;p14"/>
          <p:cNvGrpSpPr/>
          <p:nvPr/>
        </p:nvGrpSpPr>
        <p:grpSpPr>
          <a:xfrm>
            <a:off x="4321470" y="757299"/>
            <a:ext cx="9645059" cy="1746344"/>
            <a:chOff x="0" y="-47625"/>
            <a:chExt cx="2540263" cy="459942"/>
          </a:xfrm>
        </p:grpSpPr>
        <p:sp>
          <p:nvSpPr>
            <p:cNvPr id="105" name="Google Shape;105;p14"/>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4"/>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14"/>
          <p:cNvSpPr txBox="1"/>
          <p:nvPr/>
        </p:nvSpPr>
        <p:spPr>
          <a:xfrm>
            <a:off x="4794779" y="1114425"/>
            <a:ext cx="8698442" cy="1211641"/>
          </a:xfrm>
          <a:prstGeom prst="rect">
            <a:avLst/>
          </a:prstGeom>
          <a:noFill/>
          <a:ln>
            <a:noFill/>
          </a:ln>
        </p:spPr>
        <p:txBody>
          <a:bodyPr anchorCtr="0" anchor="t" bIns="0" lIns="0" spcFirstLastPara="1" rIns="0" wrap="square" tIns="0">
            <a:spAutoFit/>
          </a:bodyPr>
          <a:lstStyle/>
          <a:p>
            <a:pPr indent="0" lvl="0" marL="0" marR="0" rtl="0" algn="ctr">
              <a:lnSpc>
                <a:spcPct val="110993"/>
              </a:lnSpc>
              <a:spcBef>
                <a:spcPts val="0"/>
              </a:spcBef>
              <a:spcAft>
                <a:spcPts val="0"/>
              </a:spcAft>
              <a:buNone/>
            </a:pPr>
            <a:r>
              <a:rPr b="1" lang="en-US" sz="8505">
                <a:solidFill>
                  <a:srgbClr val="E4E2DD"/>
                </a:solidFill>
                <a:latin typeface="Arial"/>
                <a:ea typeface="Arial"/>
                <a:cs typeface="Arial"/>
                <a:sym typeface="Arial"/>
              </a:rPr>
              <a:t>CONTENTS</a:t>
            </a:r>
            <a:endParaRPr/>
          </a:p>
        </p:txBody>
      </p:sp>
      <p:sp>
        <p:nvSpPr>
          <p:cNvPr id="108" name="Google Shape;108;p14"/>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417" name="Shape 417"/>
        <p:cNvGrpSpPr/>
        <p:nvPr/>
      </p:nvGrpSpPr>
      <p:grpSpPr>
        <a:xfrm>
          <a:off x="0" y="0"/>
          <a:ext cx="0" cy="0"/>
          <a:chOff x="0" y="0"/>
          <a:chExt cx="0" cy="0"/>
        </a:xfrm>
      </p:grpSpPr>
      <p:grpSp>
        <p:nvGrpSpPr>
          <p:cNvPr id="418" name="Google Shape;418;p32"/>
          <p:cNvGrpSpPr/>
          <p:nvPr/>
        </p:nvGrpSpPr>
        <p:grpSpPr>
          <a:xfrm>
            <a:off x="518950" y="2600494"/>
            <a:ext cx="15910267" cy="6680754"/>
            <a:chOff x="0" y="-241102"/>
            <a:chExt cx="21213690" cy="8907673"/>
          </a:xfrm>
        </p:grpSpPr>
        <p:grpSp>
          <p:nvGrpSpPr>
            <p:cNvPr id="419" name="Google Shape;419;p32"/>
            <p:cNvGrpSpPr/>
            <p:nvPr/>
          </p:nvGrpSpPr>
          <p:grpSpPr>
            <a:xfrm>
              <a:off x="1187452" y="507633"/>
              <a:ext cx="20026238" cy="8158938"/>
              <a:chOff x="0" y="-47625"/>
              <a:chExt cx="3955800" cy="1611642"/>
            </a:xfrm>
          </p:grpSpPr>
          <p:sp>
            <p:nvSpPr>
              <p:cNvPr id="420" name="Google Shape;420;p32"/>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32"/>
              <p:cNvSpPr txBox="1"/>
              <p:nvPr/>
            </p:nvSpPr>
            <p:spPr>
              <a:xfrm>
                <a:off x="0" y="-47625"/>
                <a:ext cx="3955800" cy="1611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2" name="Google Shape;422;p32"/>
            <p:cNvGrpSpPr/>
            <p:nvPr/>
          </p:nvGrpSpPr>
          <p:grpSpPr>
            <a:xfrm>
              <a:off x="0" y="-241102"/>
              <a:ext cx="20026238" cy="8158938"/>
              <a:chOff x="0" y="-47625"/>
              <a:chExt cx="3955800" cy="1611642"/>
            </a:xfrm>
          </p:grpSpPr>
          <p:sp>
            <p:nvSpPr>
              <p:cNvPr id="423" name="Google Shape;423;p32"/>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32"/>
              <p:cNvSpPr txBox="1"/>
              <p:nvPr/>
            </p:nvSpPr>
            <p:spPr>
              <a:xfrm>
                <a:off x="0" y="-47625"/>
                <a:ext cx="3955800" cy="1611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425" name="Google Shape;425;p32"/>
          <p:cNvGrpSpPr/>
          <p:nvPr/>
        </p:nvGrpSpPr>
        <p:grpSpPr>
          <a:xfrm>
            <a:off x="4042366" y="757298"/>
            <a:ext cx="10203337" cy="1746354"/>
            <a:chOff x="0" y="-47625"/>
            <a:chExt cx="2687281" cy="459942"/>
          </a:xfrm>
        </p:grpSpPr>
        <p:sp>
          <p:nvSpPr>
            <p:cNvPr id="426" name="Google Shape;426;p32"/>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2"/>
            <p:cNvSpPr txBox="1"/>
            <p:nvPr/>
          </p:nvSpPr>
          <p:spPr>
            <a:xfrm>
              <a:off x="101600" y="-47625"/>
              <a:ext cx="2484000" cy="45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8" name="Google Shape;428;p32"/>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32"/>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2"/>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32"/>
          <p:cNvSpPr txBox="1"/>
          <p:nvPr/>
        </p:nvSpPr>
        <p:spPr>
          <a:xfrm>
            <a:off x="6008325" y="1198775"/>
            <a:ext cx="6972000" cy="1015800"/>
          </a:xfrm>
          <a:prstGeom prst="rect">
            <a:avLst/>
          </a:prstGeom>
          <a:noFill/>
          <a:ln>
            <a:noFill/>
          </a:ln>
        </p:spPr>
        <p:txBody>
          <a:bodyPr anchorCtr="0" anchor="t" bIns="0" lIns="0" spcFirstLastPara="1" rIns="0" wrap="square" tIns="0">
            <a:spAutoFit/>
          </a:bodyPr>
          <a:lstStyle/>
          <a:p>
            <a:pPr indent="0" lvl="0" marL="0" rtl="0" algn="l">
              <a:lnSpc>
                <a:spcPct val="107916"/>
              </a:lnSpc>
              <a:spcBef>
                <a:spcPts val="0"/>
              </a:spcBef>
              <a:spcAft>
                <a:spcPts val="800"/>
              </a:spcAft>
              <a:buClr>
                <a:schemeClr val="dk1"/>
              </a:buClr>
              <a:buSzPts val="1100"/>
              <a:buFont typeface="Arial"/>
              <a:buNone/>
            </a:pPr>
            <a:r>
              <a:rPr b="1" lang="en-US" sz="6600">
                <a:solidFill>
                  <a:schemeClr val="dk1"/>
                </a:solidFill>
                <a:latin typeface="Times New Roman"/>
                <a:ea typeface="Times New Roman"/>
                <a:cs typeface="Times New Roman"/>
                <a:sym typeface="Times New Roman"/>
              </a:rPr>
              <a:t>  REFERENCES:</a:t>
            </a:r>
            <a:endParaRPr b="1" sz="6600">
              <a:solidFill>
                <a:srgbClr val="E4E2DD"/>
              </a:solidFill>
              <a:latin typeface="Arial"/>
              <a:ea typeface="Arial"/>
              <a:cs typeface="Arial"/>
              <a:sym typeface="Arial"/>
            </a:endParaRPr>
          </a:p>
        </p:txBody>
      </p:sp>
      <p:sp>
        <p:nvSpPr>
          <p:cNvPr id="432" name="Google Shape;432;p32"/>
          <p:cNvSpPr txBox="1"/>
          <p:nvPr/>
        </p:nvSpPr>
        <p:spPr>
          <a:xfrm>
            <a:off x="2169850" y="3081775"/>
            <a:ext cx="8764500" cy="5684400"/>
          </a:xfrm>
          <a:prstGeom prst="rect">
            <a:avLst/>
          </a:prstGeom>
          <a:noFill/>
          <a:ln>
            <a:noFill/>
          </a:ln>
        </p:spPr>
        <p:txBody>
          <a:bodyPr anchorCtr="0" anchor="t" bIns="91425" lIns="91425" spcFirstLastPara="1" rIns="91425" wrap="square" tIns="91425">
            <a:spAutoFit/>
          </a:bodyPr>
          <a:lstStyle/>
          <a:p>
            <a:pPr indent="-368300" lvl="0" marL="457200" rtl="0" algn="l">
              <a:lnSpc>
                <a:spcPct val="107916"/>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Pandas Documentation</a:t>
            </a:r>
            <a:endParaRPr sz="22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US" sz="2200">
                <a:solidFill>
                  <a:schemeClr val="dk1"/>
                </a:solidFill>
                <a:latin typeface="Times New Roman"/>
                <a:ea typeface="Times New Roman"/>
                <a:cs typeface="Times New Roman"/>
                <a:sym typeface="Times New Roman"/>
              </a:rPr>
              <a:t>          </a:t>
            </a:r>
            <a:r>
              <a:rPr lang="en-US" sz="2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https://pandas.pydata.org/docs/</a:t>
            </a:r>
            <a:endParaRPr sz="22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lnSpc>
                <a:spcPct val="107916"/>
              </a:lnSpc>
              <a:spcBef>
                <a:spcPts val="8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NumPy Documentation</a:t>
            </a:r>
            <a:endParaRPr sz="2200">
              <a:solidFill>
                <a:schemeClr val="dk1"/>
              </a:solidFill>
              <a:latin typeface="Times New Roman"/>
              <a:ea typeface="Times New Roman"/>
              <a:cs typeface="Times New Roman"/>
              <a:sym typeface="Times New Roman"/>
            </a:endParaRPr>
          </a:p>
          <a:p>
            <a:pPr indent="0" lvl="0" marL="457200" rtl="0" algn="l">
              <a:lnSpc>
                <a:spcPct val="107916"/>
              </a:lnSpc>
              <a:spcBef>
                <a:spcPts val="0"/>
              </a:spcBef>
              <a:spcAft>
                <a:spcPts val="0"/>
              </a:spcAft>
              <a:buNone/>
            </a:pPr>
            <a:r>
              <a:rPr lang="en-US" sz="2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https://numpy.org/doc/</a:t>
            </a:r>
            <a:endParaRPr sz="2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lnSpc>
                <a:spcPct val="107916"/>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Matplotlib Documentation</a:t>
            </a:r>
            <a:endParaRPr sz="2200">
              <a:solidFill>
                <a:schemeClr val="dk1"/>
              </a:solidFill>
              <a:latin typeface="Times New Roman"/>
              <a:ea typeface="Times New Roman"/>
              <a:cs typeface="Times New Roman"/>
              <a:sym typeface="Times New Roman"/>
            </a:endParaRPr>
          </a:p>
          <a:p>
            <a:pPr indent="0" lvl="0" marL="457200" rtl="0" algn="l">
              <a:lnSpc>
                <a:spcPct val="107916"/>
              </a:lnSpc>
              <a:spcBef>
                <a:spcPts val="0"/>
              </a:spcBef>
              <a:spcAft>
                <a:spcPts val="0"/>
              </a:spcAft>
              <a:buNone/>
            </a:pPr>
            <a:r>
              <a:rPr lang="en-US" sz="2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https://matplotlib.org/stable/contents.html</a:t>
            </a:r>
            <a:endParaRPr sz="2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lnSpc>
                <a:spcPct val="107916"/>
              </a:lnSpc>
              <a:spcBef>
                <a:spcPts val="8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 Seaborn Documentation</a:t>
            </a:r>
            <a:endParaRPr sz="2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US" sz="2200">
                <a:solidFill>
                  <a:schemeClr val="dk1"/>
                </a:solidFill>
                <a:latin typeface="Times New Roman"/>
                <a:ea typeface="Times New Roman"/>
                <a:cs typeface="Times New Roman"/>
                <a:sym typeface="Times New Roman"/>
              </a:rPr>
              <a:t>           </a:t>
            </a:r>
            <a:r>
              <a:rPr lang="en-US" sz="2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https://seaborn.pydata.org/</a:t>
            </a:r>
            <a:endParaRPr sz="2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lnSpc>
                <a:spcPct val="107916"/>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Python Official Documentation</a:t>
            </a:r>
            <a:endParaRPr sz="2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US" sz="2200">
                <a:solidFill>
                  <a:schemeClr val="dk1"/>
                </a:solidFill>
                <a:latin typeface="Times New Roman"/>
                <a:ea typeface="Times New Roman"/>
                <a:cs typeface="Times New Roman"/>
                <a:sym typeface="Times New Roman"/>
              </a:rPr>
              <a:t>         </a:t>
            </a:r>
            <a:r>
              <a:rPr lang="en-US" sz="22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 https://docs.python.org/3/</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436" name="Shape 436"/>
        <p:cNvGrpSpPr/>
        <p:nvPr/>
      </p:nvGrpSpPr>
      <p:grpSpPr>
        <a:xfrm>
          <a:off x="0" y="0"/>
          <a:ext cx="0" cy="0"/>
          <a:chOff x="0" y="0"/>
          <a:chExt cx="0" cy="0"/>
        </a:xfrm>
      </p:grpSpPr>
      <p:grpSp>
        <p:nvGrpSpPr>
          <p:cNvPr id="437" name="Google Shape;437;p33"/>
          <p:cNvGrpSpPr/>
          <p:nvPr/>
        </p:nvGrpSpPr>
        <p:grpSpPr>
          <a:xfrm>
            <a:off x="518950" y="2600494"/>
            <a:ext cx="15910267" cy="6680754"/>
            <a:chOff x="0" y="-241102"/>
            <a:chExt cx="21213690" cy="8907673"/>
          </a:xfrm>
        </p:grpSpPr>
        <p:grpSp>
          <p:nvGrpSpPr>
            <p:cNvPr id="438" name="Google Shape;438;p33"/>
            <p:cNvGrpSpPr/>
            <p:nvPr/>
          </p:nvGrpSpPr>
          <p:grpSpPr>
            <a:xfrm>
              <a:off x="1187452" y="507633"/>
              <a:ext cx="20026238" cy="8158938"/>
              <a:chOff x="0" y="-47625"/>
              <a:chExt cx="3955800" cy="1611642"/>
            </a:xfrm>
          </p:grpSpPr>
          <p:sp>
            <p:nvSpPr>
              <p:cNvPr id="439" name="Google Shape;439;p33"/>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3"/>
              <p:cNvSpPr txBox="1"/>
              <p:nvPr/>
            </p:nvSpPr>
            <p:spPr>
              <a:xfrm>
                <a:off x="0" y="-47625"/>
                <a:ext cx="3955800" cy="1611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41" name="Google Shape;441;p33"/>
            <p:cNvGrpSpPr/>
            <p:nvPr/>
          </p:nvGrpSpPr>
          <p:grpSpPr>
            <a:xfrm>
              <a:off x="0" y="-241102"/>
              <a:ext cx="20026238" cy="8158938"/>
              <a:chOff x="0" y="-47625"/>
              <a:chExt cx="3955800" cy="1611642"/>
            </a:xfrm>
          </p:grpSpPr>
          <p:sp>
            <p:nvSpPr>
              <p:cNvPr id="442" name="Google Shape;442;p33"/>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33"/>
              <p:cNvSpPr txBox="1"/>
              <p:nvPr/>
            </p:nvSpPr>
            <p:spPr>
              <a:xfrm>
                <a:off x="0" y="-47625"/>
                <a:ext cx="3955800" cy="1611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444" name="Google Shape;444;p33"/>
          <p:cNvGrpSpPr/>
          <p:nvPr/>
        </p:nvGrpSpPr>
        <p:grpSpPr>
          <a:xfrm>
            <a:off x="4042366" y="757298"/>
            <a:ext cx="10203337" cy="1746354"/>
            <a:chOff x="0" y="-47625"/>
            <a:chExt cx="2687281" cy="459942"/>
          </a:xfrm>
        </p:grpSpPr>
        <p:sp>
          <p:nvSpPr>
            <p:cNvPr id="445" name="Google Shape;445;p33"/>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33"/>
            <p:cNvSpPr txBox="1"/>
            <p:nvPr/>
          </p:nvSpPr>
          <p:spPr>
            <a:xfrm>
              <a:off x="101600" y="-47625"/>
              <a:ext cx="2484000" cy="45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7" name="Google Shape;447;p33"/>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3"/>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33"/>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33"/>
          <p:cNvSpPr txBox="1"/>
          <p:nvPr/>
        </p:nvSpPr>
        <p:spPr>
          <a:xfrm>
            <a:off x="6008325" y="1198775"/>
            <a:ext cx="6972000" cy="1015800"/>
          </a:xfrm>
          <a:prstGeom prst="rect">
            <a:avLst/>
          </a:prstGeom>
          <a:noFill/>
          <a:ln>
            <a:noFill/>
          </a:ln>
        </p:spPr>
        <p:txBody>
          <a:bodyPr anchorCtr="0" anchor="t" bIns="0" lIns="0" spcFirstLastPara="1" rIns="0" wrap="square" tIns="0">
            <a:spAutoFit/>
          </a:bodyPr>
          <a:lstStyle/>
          <a:p>
            <a:pPr indent="0" lvl="0" marL="0" rtl="0" algn="l">
              <a:lnSpc>
                <a:spcPct val="107916"/>
              </a:lnSpc>
              <a:spcBef>
                <a:spcPts val="0"/>
              </a:spcBef>
              <a:spcAft>
                <a:spcPts val="800"/>
              </a:spcAft>
              <a:buSzPts val="1100"/>
              <a:buNone/>
            </a:pPr>
            <a:r>
              <a:rPr b="1" lang="en-US" sz="6600">
                <a:solidFill>
                  <a:schemeClr val="dk1"/>
                </a:solidFill>
                <a:latin typeface="Times New Roman"/>
                <a:ea typeface="Times New Roman"/>
                <a:cs typeface="Times New Roman"/>
                <a:sym typeface="Times New Roman"/>
              </a:rPr>
              <a:t>  REFERENCES:</a:t>
            </a:r>
            <a:endParaRPr b="1" sz="6600">
              <a:solidFill>
                <a:srgbClr val="E4E2DD"/>
              </a:solidFill>
              <a:latin typeface="Arial"/>
              <a:ea typeface="Arial"/>
              <a:cs typeface="Arial"/>
              <a:sym typeface="Arial"/>
            </a:endParaRPr>
          </a:p>
        </p:txBody>
      </p:sp>
      <p:sp>
        <p:nvSpPr>
          <p:cNvPr id="451" name="Google Shape;451;p33"/>
          <p:cNvSpPr txBox="1"/>
          <p:nvPr/>
        </p:nvSpPr>
        <p:spPr>
          <a:xfrm>
            <a:off x="2300325" y="3081775"/>
            <a:ext cx="8764500" cy="4543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lnSpc>
                <a:spcPct val="107916"/>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Traffic Accident Dataset Source (if from Kaggle or any public dataset)</a:t>
            </a:r>
            <a:endParaRPr sz="2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US" sz="2200">
                <a:solidFill>
                  <a:schemeClr val="dk1"/>
                </a:solidFill>
                <a:latin typeface="Times New Roman"/>
                <a:ea typeface="Times New Roman"/>
                <a:cs typeface="Times New Roman"/>
                <a:sym typeface="Times New Roman"/>
              </a:rPr>
              <a:t>           </a:t>
            </a:r>
            <a:r>
              <a:rPr lang="en-US" sz="2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https://www.kaggle.com/datasets/adilshamim8/globa</a:t>
            </a:r>
            <a:r>
              <a:rPr lang="en-US" sz="2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l-traffic-accidents-dataset</a:t>
            </a:r>
            <a:endParaRPr sz="2200"/>
          </a:p>
          <a:p>
            <a:pPr indent="0" lvl="0" marL="0" rtl="0" algn="l">
              <a:lnSpc>
                <a:spcPct val="107916"/>
              </a:lnSpc>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lnSpc>
                <a:spcPct val="107916"/>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Jupyter Notebook Documentation</a:t>
            </a:r>
            <a:endParaRPr sz="22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US" sz="2200">
                <a:solidFill>
                  <a:schemeClr val="dk1"/>
                </a:solidFill>
                <a:latin typeface="Calibri"/>
                <a:ea typeface="Calibri"/>
                <a:cs typeface="Calibri"/>
                <a:sym typeface="Calibri"/>
              </a:rPr>
              <a:t>           </a:t>
            </a:r>
            <a:r>
              <a:rPr lang="en-US" sz="2200" u="sng">
                <a:solidFill>
                  <a:srgbClr val="1155CC"/>
                </a:solidFill>
                <a:latin typeface="Calibri"/>
                <a:ea typeface="Calibri"/>
                <a:cs typeface="Calibri"/>
                <a:sym typeface="Calibri"/>
                <a:hlinkClick r:id="rId7">
                  <a:extLst>
                    <a:ext uri="{A12FA001-AC4F-418D-AE19-62706E023703}">
                      <ahyp:hlinkClr val="tx"/>
                    </a:ext>
                  </a:extLst>
                </a:hlinkClick>
              </a:rPr>
              <a:t>https://jupyter-notebook.readthedocs.io/en/stable/</a:t>
            </a:r>
            <a:endParaRPr sz="22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lnSpc>
                <a:spcPct val="107916"/>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Github Repository Link</a:t>
            </a:r>
            <a:endParaRPr sz="22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US" sz="2200">
                <a:solidFill>
                  <a:schemeClr val="dk1"/>
                </a:solidFill>
                <a:latin typeface="Calibri"/>
                <a:ea typeface="Calibri"/>
                <a:cs typeface="Calibri"/>
                <a:sym typeface="Calibri"/>
              </a:rPr>
              <a:t>           </a:t>
            </a:r>
            <a:r>
              <a:rPr lang="en-US" sz="2200" u="sng">
                <a:solidFill>
                  <a:schemeClr val="hlink"/>
                </a:solidFill>
                <a:latin typeface="Calibri"/>
                <a:ea typeface="Calibri"/>
                <a:cs typeface="Calibri"/>
                <a:sym typeface="Calibri"/>
                <a:hlinkClick r:id="rId8"/>
              </a:rPr>
              <a:t>https://github.com/VISWANADHVEERA/traffic-accident-patterns</a:t>
            </a:r>
            <a:endParaRPr sz="22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455" name="Shape 455"/>
        <p:cNvGrpSpPr/>
        <p:nvPr/>
      </p:nvGrpSpPr>
      <p:grpSpPr>
        <a:xfrm>
          <a:off x="0" y="0"/>
          <a:ext cx="0" cy="0"/>
          <a:chOff x="0" y="0"/>
          <a:chExt cx="0" cy="0"/>
        </a:xfrm>
      </p:grpSpPr>
      <p:sp>
        <p:nvSpPr>
          <p:cNvPr id="456" name="Google Shape;456;p34"/>
          <p:cNvSpPr/>
          <p:nvPr/>
        </p:nvSpPr>
        <p:spPr>
          <a:xfrm flipH="1" rot="10800000">
            <a:off x="1144650" y="2758373"/>
            <a:ext cx="15998699" cy="6806719"/>
          </a:xfrm>
          <a:custGeom>
            <a:rect b="b" l="l" r="r" t="t"/>
            <a:pathLst>
              <a:path extrusionOk="0" h="6806719" w="15998699">
                <a:moveTo>
                  <a:pt x="0" y="6806720"/>
                </a:moveTo>
                <a:lnTo>
                  <a:pt x="15998700" y="6806720"/>
                </a:lnTo>
                <a:lnTo>
                  <a:pt x="15998700" y="0"/>
                </a:lnTo>
                <a:lnTo>
                  <a:pt x="0" y="0"/>
                </a:lnTo>
                <a:lnTo>
                  <a:pt x="0" y="680672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57" name="Google Shape;457;p34"/>
          <p:cNvGrpSpPr/>
          <p:nvPr/>
        </p:nvGrpSpPr>
        <p:grpSpPr>
          <a:xfrm>
            <a:off x="4321470" y="757299"/>
            <a:ext cx="9645059" cy="1746344"/>
            <a:chOff x="0" y="-47625"/>
            <a:chExt cx="2540263" cy="459942"/>
          </a:xfrm>
        </p:grpSpPr>
        <p:sp>
          <p:nvSpPr>
            <p:cNvPr id="458" name="Google Shape;458;p34"/>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4"/>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0" name="Google Shape;460;p34"/>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34"/>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4"/>
          <p:cNvSpPr txBox="1"/>
          <p:nvPr/>
        </p:nvSpPr>
        <p:spPr>
          <a:xfrm>
            <a:off x="5625155" y="1114425"/>
            <a:ext cx="7037689" cy="1230629"/>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None/>
            </a:pPr>
            <a:r>
              <a:rPr b="1" lang="en-US" sz="8499">
                <a:solidFill>
                  <a:srgbClr val="2B2B2B"/>
                </a:solidFill>
                <a:latin typeface="Arial"/>
                <a:ea typeface="Arial"/>
                <a:cs typeface="Arial"/>
                <a:sym typeface="Arial"/>
              </a:rPr>
              <a:t>Conclusion</a:t>
            </a:r>
            <a:endParaRPr/>
          </a:p>
        </p:txBody>
      </p:sp>
      <p:sp>
        <p:nvSpPr>
          <p:cNvPr id="463" name="Google Shape;463;p34"/>
          <p:cNvSpPr/>
          <p:nvPr/>
        </p:nvSpPr>
        <p:spPr>
          <a:xfrm>
            <a:off x="4707232" y="3363189"/>
            <a:ext cx="10761368" cy="489364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In conclusion, the </a:t>
            </a:r>
            <a:r>
              <a:rPr b="1" i="0" lang="en-US" sz="2400" u="none" cap="none" strike="noStrike">
                <a:solidFill>
                  <a:schemeClr val="dk1"/>
                </a:solidFill>
                <a:latin typeface="Arial"/>
                <a:ea typeface="Arial"/>
                <a:cs typeface="Arial"/>
                <a:sym typeface="Arial"/>
              </a:rPr>
              <a:t>Traffic Accident Patterns Analysis</a:t>
            </a:r>
            <a:r>
              <a:rPr b="0" i="0" lang="en-US" sz="2400" u="none" cap="none" strike="noStrike">
                <a:solidFill>
                  <a:schemeClr val="dk1"/>
                </a:solidFill>
                <a:latin typeface="Arial"/>
                <a:ea typeface="Arial"/>
                <a:cs typeface="Arial"/>
                <a:sym typeface="Arial"/>
              </a:rPr>
              <a:t> using tools such as </a:t>
            </a:r>
            <a:r>
              <a:rPr b="1" i="0" lang="en-US" sz="2400" u="none" cap="none" strike="noStrike">
                <a:solidFill>
                  <a:schemeClr val="dk1"/>
                </a:solidFill>
                <a:latin typeface="Arial"/>
                <a:ea typeface="Arial"/>
                <a:cs typeface="Arial"/>
                <a:sym typeface="Arial"/>
              </a:rPr>
              <a:t>Python</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Pandas</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Matplotlib</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Seaborn</a:t>
            </a:r>
            <a:r>
              <a:rPr b="0" i="0" lang="en-US" sz="2400" u="none" cap="none" strike="noStrike">
                <a:solidFill>
                  <a:schemeClr val="dk1"/>
                </a:solidFill>
                <a:latin typeface="Arial"/>
                <a:ea typeface="Arial"/>
                <a:cs typeface="Arial"/>
                <a:sym typeface="Arial"/>
              </a:rPr>
              <a:t> has successfully uncovered critical insights into the causes, frequency, and distribution of road accidents. Through systematic grouping, filtering, and visualization, this project identifies high-risk locations, recurring accident causes, and the influence of weather and road conditions on accident severity.</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The analysis equips policymakers, traffic authorities, and urban planners with </a:t>
            </a:r>
            <a:r>
              <a:rPr b="1" i="0" lang="en-US" sz="2400" u="none" cap="none" strike="noStrike">
                <a:solidFill>
                  <a:schemeClr val="dk1"/>
                </a:solidFill>
                <a:latin typeface="Arial"/>
                <a:ea typeface="Arial"/>
                <a:cs typeface="Arial"/>
                <a:sym typeface="Arial"/>
              </a:rPr>
              <a:t>actionable data-driven insights</a:t>
            </a:r>
            <a:r>
              <a:rPr b="0" i="0" lang="en-US" sz="2400" u="none" cap="none" strike="noStrike">
                <a:solidFill>
                  <a:schemeClr val="dk1"/>
                </a:solidFill>
                <a:latin typeface="Arial"/>
                <a:ea typeface="Arial"/>
                <a:cs typeface="Arial"/>
                <a:sym typeface="Arial"/>
              </a:rPr>
              <a:t> to design targeted interventions, improve road safety measures, and allocate resources more effectively. Integrating such data analytics into traffic management systems can serve as a </a:t>
            </a:r>
            <a:r>
              <a:rPr b="1" i="0" lang="en-US" sz="2400" u="none" cap="none" strike="noStrike">
                <a:solidFill>
                  <a:schemeClr val="dk1"/>
                </a:solidFill>
                <a:latin typeface="Arial"/>
                <a:ea typeface="Arial"/>
                <a:cs typeface="Arial"/>
                <a:sym typeface="Arial"/>
              </a:rPr>
              <a:t>catalyst for enhancing public safety</a:t>
            </a:r>
            <a:r>
              <a:rPr b="0" i="0" lang="en-US" sz="2400" u="none" cap="none" strike="noStrike">
                <a:solidFill>
                  <a:schemeClr val="dk1"/>
                </a:solidFill>
                <a:latin typeface="Arial"/>
                <a:ea typeface="Arial"/>
                <a:cs typeface="Arial"/>
                <a:sym typeface="Arial"/>
              </a:rPr>
              <a:t>, reducing fatalities, and driving sustainable improvements in urban transportation infrastructure.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467" name="Shape 467"/>
        <p:cNvGrpSpPr/>
        <p:nvPr/>
      </p:nvGrpSpPr>
      <p:grpSpPr>
        <a:xfrm>
          <a:off x="0" y="0"/>
          <a:ext cx="0" cy="0"/>
          <a:chOff x="0" y="0"/>
          <a:chExt cx="0" cy="0"/>
        </a:xfrm>
      </p:grpSpPr>
      <p:sp>
        <p:nvSpPr>
          <p:cNvPr id="468" name="Google Shape;468;p35"/>
          <p:cNvSpPr/>
          <p:nvPr/>
        </p:nvSpPr>
        <p:spPr>
          <a:xfrm flipH="1" rot="10800000">
            <a:off x="1144650" y="1970927"/>
            <a:ext cx="15998699" cy="6806719"/>
          </a:xfrm>
          <a:custGeom>
            <a:rect b="b" l="l" r="r" t="t"/>
            <a:pathLst>
              <a:path extrusionOk="0" h="6806719" w="15998699">
                <a:moveTo>
                  <a:pt x="0" y="6806719"/>
                </a:moveTo>
                <a:lnTo>
                  <a:pt x="15998700" y="6806719"/>
                </a:lnTo>
                <a:lnTo>
                  <a:pt x="15998700" y="0"/>
                </a:lnTo>
                <a:lnTo>
                  <a:pt x="0" y="0"/>
                </a:lnTo>
                <a:lnTo>
                  <a:pt x="0" y="6806719"/>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35"/>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35"/>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35"/>
          <p:cNvSpPr txBox="1"/>
          <p:nvPr/>
        </p:nvSpPr>
        <p:spPr>
          <a:xfrm>
            <a:off x="3801710" y="4396792"/>
            <a:ext cx="10684579" cy="1779165"/>
          </a:xfrm>
          <a:prstGeom prst="rect">
            <a:avLst/>
          </a:prstGeom>
          <a:noFill/>
          <a:ln>
            <a:noFill/>
          </a:ln>
        </p:spPr>
        <p:txBody>
          <a:bodyPr anchorCtr="0" anchor="t" bIns="0" lIns="0" spcFirstLastPara="1" rIns="0" wrap="square" tIns="0">
            <a:spAutoFit/>
          </a:bodyPr>
          <a:lstStyle/>
          <a:p>
            <a:pPr indent="0" lvl="0" marL="0" marR="0" rtl="0" algn="ctr">
              <a:lnSpc>
                <a:spcPct val="98002"/>
              </a:lnSpc>
              <a:spcBef>
                <a:spcPts val="0"/>
              </a:spcBef>
              <a:spcAft>
                <a:spcPts val="0"/>
              </a:spcAft>
              <a:buNone/>
            </a:pPr>
            <a:r>
              <a:rPr b="1" lang="en-US" sz="13564">
                <a:solidFill>
                  <a:srgbClr val="E4E2DD"/>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12" name="Shape 112"/>
        <p:cNvGrpSpPr/>
        <p:nvPr/>
      </p:nvGrpSpPr>
      <p:grpSpPr>
        <a:xfrm>
          <a:off x="0" y="0"/>
          <a:ext cx="0" cy="0"/>
          <a:chOff x="0" y="0"/>
          <a:chExt cx="0" cy="0"/>
        </a:xfrm>
      </p:grpSpPr>
      <p:sp>
        <p:nvSpPr>
          <p:cNvPr id="113" name="Google Shape;113;p15"/>
          <p:cNvSpPr/>
          <p:nvPr/>
        </p:nvSpPr>
        <p:spPr>
          <a:xfrm flipH="1" rot="10800000">
            <a:off x="1144650" y="2758373"/>
            <a:ext cx="15998699" cy="6806719"/>
          </a:xfrm>
          <a:custGeom>
            <a:rect b="b" l="l" r="r" t="t"/>
            <a:pathLst>
              <a:path extrusionOk="0" h="6806719" w="15998699">
                <a:moveTo>
                  <a:pt x="0" y="6806720"/>
                </a:moveTo>
                <a:lnTo>
                  <a:pt x="15998700" y="6806720"/>
                </a:lnTo>
                <a:lnTo>
                  <a:pt x="15998700" y="0"/>
                </a:lnTo>
                <a:lnTo>
                  <a:pt x="0" y="0"/>
                </a:lnTo>
                <a:lnTo>
                  <a:pt x="0" y="680672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5"/>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5"/>
          <p:cNvSpPr txBox="1"/>
          <p:nvPr/>
        </p:nvSpPr>
        <p:spPr>
          <a:xfrm>
            <a:off x="4877300" y="3118550"/>
            <a:ext cx="10446600" cy="2401200"/>
          </a:xfrm>
          <a:prstGeom prst="rect">
            <a:avLst/>
          </a:prstGeom>
          <a:noFill/>
          <a:ln>
            <a:noFill/>
          </a:ln>
        </p:spPr>
        <p:txBody>
          <a:bodyPr anchorCtr="0" anchor="t" bIns="0" lIns="0" spcFirstLastPara="1" rIns="0" wrap="square" tIns="0">
            <a:spAutoFit/>
          </a:bodyPr>
          <a:lstStyle/>
          <a:p>
            <a:pPr indent="-323851" lvl="1" marL="647702" marR="0" rtl="0" algn="just">
              <a:lnSpc>
                <a:spcPct val="140000"/>
              </a:lnSpc>
              <a:spcBef>
                <a:spcPts val="0"/>
              </a:spcBef>
              <a:spcAft>
                <a:spcPts val="0"/>
              </a:spcAft>
              <a:buClr>
                <a:srgbClr val="2B2B2B"/>
              </a:buClr>
              <a:buSzPts val="3000"/>
              <a:buFont typeface="Arial"/>
              <a:buChar char="•"/>
            </a:pPr>
            <a:r>
              <a:rPr b="0" i="0" lang="en-US" sz="3000" u="none" cap="none" strike="noStrike">
                <a:solidFill>
                  <a:srgbClr val="2B2B2B"/>
                </a:solidFill>
                <a:latin typeface="Arial"/>
                <a:ea typeface="Arial"/>
                <a:cs typeface="Arial"/>
                <a:sym typeface="Arial"/>
              </a:rPr>
              <a:t>This project aims to explore traffic accident patterns through detailed data analysis using Python in Jupyter Notebook. Traffic accidents are a critical global issue, resulting in loss of life, injuries, and economic burdens. </a:t>
            </a:r>
            <a:endParaRPr/>
          </a:p>
        </p:txBody>
      </p:sp>
      <p:sp>
        <p:nvSpPr>
          <p:cNvPr id="116" name="Google Shape;116;p15"/>
          <p:cNvSpPr txBox="1"/>
          <p:nvPr/>
        </p:nvSpPr>
        <p:spPr>
          <a:xfrm>
            <a:off x="4877232" y="5716531"/>
            <a:ext cx="10446600" cy="3047700"/>
          </a:xfrm>
          <a:prstGeom prst="rect">
            <a:avLst/>
          </a:prstGeom>
          <a:noFill/>
          <a:ln>
            <a:noFill/>
          </a:ln>
        </p:spPr>
        <p:txBody>
          <a:bodyPr anchorCtr="0" anchor="t" bIns="0" lIns="0" spcFirstLastPara="1" rIns="0" wrap="square" tIns="0">
            <a:spAutoFit/>
          </a:bodyPr>
          <a:lstStyle/>
          <a:p>
            <a:pPr indent="-323851" lvl="1" marL="647702" marR="0" rtl="0" algn="just">
              <a:lnSpc>
                <a:spcPct val="140000"/>
              </a:lnSpc>
              <a:spcBef>
                <a:spcPts val="0"/>
              </a:spcBef>
              <a:spcAft>
                <a:spcPts val="0"/>
              </a:spcAft>
              <a:buClr>
                <a:srgbClr val="2B2B2B"/>
              </a:buClr>
              <a:buSzPts val="3000"/>
              <a:buFont typeface="Arial"/>
              <a:buChar char="•"/>
            </a:pPr>
            <a:r>
              <a:rPr b="0" i="0" lang="en-US" sz="3000" u="none" cap="none" strike="noStrike">
                <a:solidFill>
                  <a:srgbClr val="2B2B2B"/>
                </a:solidFill>
                <a:latin typeface="Arial"/>
                <a:ea typeface="Arial"/>
                <a:cs typeface="Arial"/>
                <a:sym typeface="Arial"/>
              </a:rPr>
              <a:t>The final goal is to present actionable insights and raise awareness using interactive graphs and findings derived from real-world data. By using Jupyter Notebook, the project ensures reproducibility, transparency, and an educational approach.</a:t>
            </a:r>
            <a:endParaRPr/>
          </a:p>
        </p:txBody>
      </p:sp>
      <p:grpSp>
        <p:nvGrpSpPr>
          <p:cNvPr id="117" name="Google Shape;117;p15"/>
          <p:cNvGrpSpPr/>
          <p:nvPr/>
        </p:nvGrpSpPr>
        <p:grpSpPr>
          <a:xfrm>
            <a:off x="4321470" y="757299"/>
            <a:ext cx="9645059" cy="1746344"/>
            <a:chOff x="0" y="-47625"/>
            <a:chExt cx="2540263" cy="459942"/>
          </a:xfrm>
        </p:grpSpPr>
        <p:sp>
          <p:nvSpPr>
            <p:cNvPr id="118" name="Google Shape;118;p15"/>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5"/>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 name="Google Shape;120;p15"/>
          <p:cNvSpPr txBox="1"/>
          <p:nvPr/>
        </p:nvSpPr>
        <p:spPr>
          <a:xfrm>
            <a:off x="3532881" y="1134145"/>
            <a:ext cx="11222238" cy="1230629"/>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None/>
            </a:pPr>
            <a:r>
              <a:rPr b="1" lang="en-US" sz="8499">
                <a:solidFill>
                  <a:srgbClr val="2B2B2B"/>
                </a:solidFill>
                <a:latin typeface="Arial"/>
                <a:ea typeface="Arial"/>
                <a:cs typeface="Arial"/>
                <a:sym typeface="Arial"/>
              </a:rPr>
              <a:t>ABSTRACT</a:t>
            </a:r>
            <a:endParaRPr/>
          </a:p>
        </p:txBody>
      </p:sp>
      <p:sp>
        <p:nvSpPr>
          <p:cNvPr id="121" name="Google Shape;121;p15"/>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125" name="Shape 125"/>
        <p:cNvGrpSpPr/>
        <p:nvPr/>
      </p:nvGrpSpPr>
      <p:grpSpPr>
        <a:xfrm>
          <a:off x="0" y="0"/>
          <a:ext cx="0" cy="0"/>
          <a:chOff x="0" y="0"/>
          <a:chExt cx="0" cy="0"/>
        </a:xfrm>
      </p:grpSpPr>
      <p:sp>
        <p:nvSpPr>
          <p:cNvPr id="126" name="Google Shape;126;p16"/>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7" name="Google Shape;127;p16"/>
          <p:cNvGrpSpPr/>
          <p:nvPr/>
        </p:nvGrpSpPr>
        <p:grpSpPr>
          <a:xfrm>
            <a:off x="1028700" y="2577547"/>
            <a:ext cx="15929932" cy="6680757"/>
            <a:chOff x="0" y="-241102"/>
            <a:chExt cx="21239910" cy="8907676"/>
          </a:xfrm>
        </p:grpSpPr>
        <p:grpSp>
          <p:nvGrpSpPr>
            <p:cNvPr id="128" name="Google Shape;128;p16"/>
            <p:cNvGrpSpPr/>
            <p:nvPr/>
          </p:nvGrpSpPr>
          <p:grpSpPr>
            <a:xfrm>
              <a:off x="1188940" y="507633"/>
              <a:ext cx="20050970" cy="8158941"/>
              <a:chOff x="0" y="-47625"/>
              <a:chExt cx="3960685" cy="1611642"/>
            </a:xfrm>
          </p:grpSpPr>
          <p:sp>
            <p:nvSpPr>
              <p:cNvPr id="129" name="Google Shape;129;p16"/>
              <p:cNvSpPr/>
              <p:nvPr/>
            </p:nvSpPr>
            <p:spPr>
              <a:xfrm>
                <a:off x="0" y="0"/>
                <a:ext cx="3960685" cy="1564017"/>
              </a:xfrm>
              <a:custGeom>
                <a:rect b="b" l="l" r="r" t="t"/>
                <a:pathLst>
                  <a:path extrusionOk="0" h="1564017" w="3960685">
                    <a:moveTo>
                      <a:pt x="26256" y="0"/>
                    </a:moveTo>
                    <a:lnTo>
                      <a:pt x="3934430" y="0"/>
                    </a:lnTo>
                    <a:cubicBezTo>
                      <a:pt x="3948930" y="0"/>
                      <a:pt x="3960685" y="11755"/>
                      <a:pt x="3960685" y="26256"/>
                    </a:cubicBezTo>
                    <a:lnTo>
                      <a:pt x="3960685" y="1537761"/>
                    </a:lnTo>
                    <a:cubicBezTo>
                      <a:pt x="3960685" y="1544724"/>
                      <a:pt x="3957919" y="1551403"/>
                      <a:pt x="3952995" y="1556326"/>
                    </a:cubicBezTo>
                    <a:cubicBezTo>
                      <a:pt x="3948071" y="1561250"/>
                      <a:pt x="3941393" y="1564017"/>
                      <a:pt x="3934430" y="1564017"/>
                    </a:cubicBezTo>
                    <a:lnTo>
                      <a:pt x="26256" y="1564017"/>
                    </a:lnTo>
                    <a:cubicBezTo>
                      <a:pt x="19292" y="1564017"/>
                      <a:pt x="12614" y="1561250"/>
                      <a:pt x="7690" y="1556326"/>
                    </a:cubicBezTo>
                    <a:cubicBezTo>
                      <a:pt x="2766" y="1551403"/>
                      <a:pt x="0" y="1544724"/>
                      <a:pt x="0" y="1537761"/>
                    </a:cubicBezTo>
                    <a:lnTo>
                      <a:pt x="0" y="26256"/>
                    </a:lnTo>
                    <a:cubicBezTo>
                      <a:pt x="0" y="19292"/>
                      <a:pt x="2766" y="12614"/>
                      <a:pt x="7690" y="7690"/>
                    </a:cubicBezTo>
                    <a:cubicBezTo>
                      <a:pt x="12614" y="2766"/>
                      <a:pt x="19292" y="0"/>
                      <a:pt x="26256"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6"/>
              <p:cNvSpPr txBox="1"/>
              <p:nvPr/>
            </p:nvSpPr>
            <p:spPr>
              <a:xfrm>
                <a:off x="0" y="-47625"/>
                <a:ext cx="3960685"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1" name="Google Shape;131;p16"/>
            <p:cNvGrpSpPr/>
            <p:nvPr/>
          </p:nvGrpSpPr>
          <p:grpSpPr>
            <a:xfrm>
              <a:off x="0" y="-241102"/>
              <a:ext cx="20050970" cy="8158941"/>
              <a:chOff x="0" y="-47625"/>
              <a:chExt cx="3960685" cy="1611642"/>
            </a:xfrm>
          </p:grpSpPr>
          <p:sp>
            <p:nvSpPr>
              <p:cNvPr id="132" name="Google Shape;132;p16"/>
              <p:cNvSpPr/>
              <p:nvPr/>
            </p:nvSpPr>
            <p:spPr>
              <a:xfrm>
                <a:off x="0" y="0"/>
                <a:ext cx="3960685" cy="1564017"/>
              </a:xfrm>
              <a:custGeom>
                <a:rect b="b" l="l" r="r" t="t"/>
                <a:pathLst>
                  <a:path extrusionOk="0" h="1564017" w="3960685">
                    <a:moveTo>
                      <a:pt x="26256" y="0"/>
                    </a:moveTo>
                    <a:lnTo>
                      <a:pt x="3934430" y="0"/>
                    </a:lnTo>
                    <a:cubicBezTo>
                      <a:pt x="3948930" y="0"/>
                      <a:pt x="3960685" y="11755"/>
                      <a:pt x="3960685" y="26256"/>
                    </a:cubicBezTo>
                    <a:lnTo>
                      <a:pt x="3960685" y="1537761"/>
                    </a:lnTo>
                    <a:cubicBezTo>
                      <a:pt x="3960685" y="1544724"/>
                      <a:pt x="3957919" y="1551403"/>
                      <a:pt x="3952995" y="1556326"/>
                    </a:cubicBezTo>
                    <a:cubicBezTo>
                      <a:pt x="3948071" y="1561250"/>
                      <a:pt x="3941393" y="1564017"/>
                      <a:pt x="3934430" y="1564017"/>
                    </a:cubicBezTo>
                    <a:lnTo>
                      <a:pt x="26256" y="1564017"/>
                    </a:lnTo>
                    <a:cubicBezTo>
                      <a:pt x="19292" y="1564017"/>
                      <a:pt x="12614" y="1561250"/>
                      <a:pt x="7690" y="1556326"/>
                    </a:cubicBezTo>
                    <a:cubicBezTo>
                      <a:pt x="2766" y="1551403"/>
                      <a:pt x="0" y="1544724"/>
                      <a:pt x="0" y="1537761"/>
                    </a:cubicBezTo>
                    <a:lnTo>
                      <a:pt x="0" y="26256"/>
                    </a:lnTo>
                    <a:cubicBezTo>
                      <a:pt x="0" y="19292"/>
                      <a:pt x="2766" y="12614"/>
                      <a:pt x="7690" y="7690"/>
                    </a:cubicBezTo>
                    <a:cubicBezTo>
                      <a:pt x="12614" y="2766"/>
                      <a:pt x="19292" y="0"/>
                      <a:pt x="26256"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6"/>
              <p:cNvSpPr txBox="1"/>
              <p:nvPr/>
            </p:nvSpPr>
            <p:spPr>
              <a:xfrm>
                <a:off x="0" y="-47625"/>
                <a:ext cx="3960685"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34" name="Google Shape;134;p16"/>
          <p:cNvSpPr/>
          <p:nvPr/>
        </p:nvSpPr>
        <p:spPr>
          <a:xfrm>
            <a:off x="14077538"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6"/>
          <p:cNvSpPr txBox="1"/>
          <p:nvPr/>
        </p:nvSpPr>
        <p:spPr>
          <a:xfrm>
            <a:off x="1713761" y="3265452"/>
            <a:ext cx="13606463" cy="5641340"/>
          </a:xfrm>
          <a:prstGeom prst="rect">
            <a:avLst/>
          </a:prstGeom>
          <a:noFill/>
          <a:ln>
            <a:noFill/>
          </a:ln>
        </p:spPr>
        <p:txBody>
          <a:bodyPr anchorCtr="0" anchor="t" bIns="0" lIns="0" spcFirstLastPara="1" rIns="0" wrap="square" tIns="0">
            <a:spAutoFit/>
          </a:bodyPr>
          <a:lstStyle/>
          <a:p>
            <a:pPr indent="-313055" lvl="1" marL="626111" marR="0" rtl="0" algn="l">
              <a:lnSpc>
                <a:spcPct val="140000"/>
              </a:lnSpc>
              <a:spcBef>
                <a:spcPts val="0"/>
              </a:spcBef>
              <a:spcAft>
                <a:spcPts val="0"/>
              </a:spcAft>
              <a:buClr>
                <a:srgbClr val="E4E2DD"/>
              </a:buClr>
              <a:buSzPts val="2900"/>
              <a:buFont typeface="Arial"/>
              <a:buChar char="•"/>
            </a:pPr>
            <a:r>
              <a:rPr b="0" i="0" lang="en-US" sz="2900" u="none" cap="none" strike="noStrike">
                <a:solidFill>
                  <a:srgbClr val="E4E2DD"/>
                </a:solidFill>
                <a:latin typeface="Arial"/>
                <a:ea typeface="Arial"/>
                <a:cs typeface="Arial"/>
                <a:sym typeface="Arial"/>
              </a:rPr>
              <a:t> Analyze global traffic accident data to uncover trends, causes, and risk factors using data science tools for improving road safety and urban mobility.</a:t>
            </a:r>
            <a:endParaRPr/>
          </a:p>
          <a:p>
            <a:pPr indent="-313055" lvl="1" marL="626111" marR="0" rtl="0" algn="l">
              <a:lnSpc>
                <a:spcPct val="140000"/>
              </a:lnSpc>
              <a:spcBef>
                <a:spcPts val="0"/>
              </a:spcBef>
              <a:spcAft>
                <a:spcPts val="0"/>
              </a:spcAft>
              <a:buClr>
                <a:srgbClr val="E4E2DD"/>
              </a:buClr>
              <a:buSzPts val="2900"/>
              <a:buFont typeface="Arial"/>
              <a:buChar char="•"/>
            </a:pPr>
            <a:r>
              <a:rPr b="0" i="0" lang="en-US" sz="2900" u="none" cap="none" strike="noStrike">
                <a:solidFill>
                  <a:srgbClr val="E4E2DD"/>
                </a:solidFill>
                <a:latin typeface="Arial"/>
                <a:ea typeface="Arial"/>
                <a:cs typeface="Arial"/>
                <a:sym typeface="Arial"/>
              </a:rPr>
              <a:t>Utilizes Python libraries Pandas and Matplotlib on the "global_traffic_accidents.csv" dataset sourced from Kaggle.</a:t>
            </a:r>
            <a:endParaRPr/>
          </a:p>
          <a:p>
            <a:pPr indent="-313055" lvl="1" marL="626111" marR="0" rtl="0" algn="l">
              <a:lnSpc>
                <a:spcPct val="140000"/>
              </a:lnSpc>
              <a:spcBef>
                <a:spcPts val="0"/>
              </a:spcBef>
              <a:spcAft>
                <a:spcPts val="0"/>
              </a:spcAft>
              <a:buClr>
                <a:srgbClr val="E4E2DD"/>
              </a:buClr>
              <a:buSzPts val="2900"/>
              <a:buFont typeface="Arial"/>
              <a:buChar char="•"/>
            </a:pPr>
            <a:r>
              <a:rPr b="0" i="0" lang="en-US" sz="2900" u="none" cap="none" strike="noStrike">
                <a:solidFill>
                  <a:srgbClr val="E4E2DD"/>
                </a:solidFill>
                <a:latin typeface="Arial"/>
                <a:ea typeface="Arial"/>
                <a:cs typeface="Arial"/>
                <a:sym typeface="Arial"/>
              </a:rPr>
              <a:t>Analysis Performed:</a:t>
            </a:r>
            <a:endParaRPr/>
          </a:p>
          <a:p>
            <a:pPr indent="0" lvl="0" marL="0" marR="0" rtl="0" algn="l">
              <a:lnSpc>
                <a:spcPct val="140000"/>
              </a:lnSpc>
              <a:spcBef>
                <a:spcPts val="0"/>
              </a:spcBef>
              <a:spcAft>
                <a:spcPts val="0"/>
              </a:spcAft>
              <a:buNone/>
            </a:pPr>
            <a:r>
              <a:rPr lang="en-US" sz="2900">
                <a:solidFill>
                  <a:srgbClr val="E4E2DD"/>
                </a:solidFill>
                <a:latin typeface="Arial"/>
                <a:ea typeface="Arial"/>
                <a:cs typeface="Arial"/>
                <a:sym typeface="Arial"/>
              </a:rPr>
              <a:t>          Data cleaning and transformation, Temporal (daily/monthly) trends,                 </a:t>
            </a:r>
            <a:endParaRPr/>
          </a:p>
          <a:p>
            <a:pPr indent="0" lvl="0" marL="0" marR="0" rtl="0" algn="l">
              <a:lnSpc>
                <a:spcPct val="140000"/>
              </a:lnSpc>
              <a:spcBef>
                <a:spcPts val="0"/>
              </a:spcBef>
              <a:spcAft>
                <a:spcPts val="0"/>
              </a:spcAft>
              <a:buNone/>
            </a:pPr>
            <a:r>
              <a:rPr lang="en-US" sz="2900">
                <a:solidFill>
                  <a:srgbClr val="E4E2DD"/>
                </a:solidFill>
                <a:latin typeface="Arial"/>
                <a:ea typeface="Arial"/>
                <a:cs typeface="Arial"/>
                <a:sym typeface="Arial"/>
              </a:rPr>
              <a:t>          Geographic hotspots, Impact of weather, road conditions, and vehicle</a:t>
            </a:r>
            <a:endParaRPr/>
          </a:p>
          <a:p>
            <a:pPr indent="0" lvl="0" marL="0" marR="0" rtl="0" algn="l">
              <a:lnSpc>
                <a:spcPct val="140000"/>
              </a:lnSpc>
              <a:spcBef>
                <a:spcPts val="0"/>
              </a:spcBef>
              <a:spcAft>
                <a:spcPts val="0"/>
              </a:spcAft>
              <a:buNone/>
            </a:pPr>
            <a:r>
              <a:rPr lang="en-US" sz="2900">
                <a:solidFill>
                  <a:srgbClr val="E4E2DD"/>
                </a:solidFill>
                <a:latin typeface="Arial"/>
                <a:ea typeface="Arial"/>
                <a:cs typeface="Arial"/>
                <a:sym typeface="Arial"/>
              </a:rPr>
              <a:t>          involvement</a:t>
            </a:r>
            <a:endParaRPr/>
          </a:p>
          <a:p>
            <a:pPr indent="-313055" lvl="1" marL="626111" marR="0" rtl="0" algn="l">
              <a:lnSpc>
                <a:spcPct val="140000"/>
              </a:lnSpc>
              <a:spcBef>
                <a:spcPts val="0"/>
              </a:spcBef>
              <a:spcAft>
                <a:spcPts val="0"/>
              </a:spcAft>
              <a:buClr>
                <a:srgbClr val="E4E2DD"/>
              </a:buClr>
              <a:buSzPts val="2900"/>
              <a:buFont typeface="Arial"/>
              <a:buChar char="•"/>
            </a:pPr>
            <a:r>
              <a:rPr b="0" i="0" lang="en-US" sz="2900" u="none" cap="none" strike="noStrike">
                <a:solidFill>
                  <a:srgbClr val="E4E2DD"/>
                </a:solidFill>
                <a:latin typeface="Arial"/>
                <a:ea typeface="Arial"/>
                <a:cs typeface="Arial"/>
                <a:sym typeface="Arial"/>
              </a:rPr>
              <a:t> Delivers actionable insights through visualizations to aid planners, engineers, and policy-makers in reducing accidents and enhancing transportation safety.</a:t>
            </a:r>
            <a:endParaRPr/>
          </a:p>
          <a:p>
            <a:pPr indent="0" lvl="0" marL="0" marR="0" rtl="0" algn="l">
              <a:lnSpc>
                <a:spcPct val="140000"/>
              </a:lnSpc>
              <a:spcBef>
                <a:spcPts val="0"/>
              </a:spcBef>
              <a:spcAft>
                <a:spcPts val="0"/>
              </a:spcAft>
              <a:buNone/>
            </a:pPr>
            <a:r>
              <a:t/>
            </a:r>
            <a:endParaRPr sz="2900">
              <a:solidFill>
                <a:srgbClr val="E4E2DD"/>
              </a:solidFill>
              <a:latin typeface="Arial"/>
              <a:ea typeface="Arial"/>
              <a:cs typeface="Arial"/>
              <a:sym typeface="Arial"/>
            </a:endParaRPr>
          </a:p>
        </p:txBody>
      </p:sp>
      <p:grpSp>
        <p:nvGrpSpPr>
          <p:cNvPr id="136" name="Google Shape;136;p16"/>
          <p:cNvGrpSpPr/>
          <p:nvPr/>
        </p:nvGrpSpPr>
        <p:grpSpPr>
          <a:xfrm>
            <a:off x="4321470" y="757299"/>
            <a:ext cx="9645059" cy="1746344"/>
            <a:chOff x="0" y="-47625"/>
            <a:chExt cx="2540263" cy="459942"/>
          </a:xfrm>
        </p:grpSpPr>
        <p:sp>
          <p:nvSpPr>
            <p:cNvPr id="137" name="Google Shape;137;p16"/>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6"/>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9" name="Google Shape;139;p16"/>
          <p:cNvSpPr txBox="1"/>
          <p:nvPr/>
        </p:nvSpPr>
        <p:spPr>
          <a:xfrm>
            <a:off x="3196255" y="1235428"/>
            <a:ext cx="11895490" cy="1132837"/>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None/>
            </a:pPr>
            <a:r>
              <a:rPr b="1" lang="en-US" sz="8499">
                <a:solidFill>
                  <a:srgbClr val="E4E2DD"/>
                </a:solidFill>
                <a:latin typeface="Arial"/>
                <a:ea typeface="Arial"/>
                <a:cs typeface="Arial"/>
                <a:sym typeface="Arial"/>
              </a:rPr>
              <a:t>INTRODUCTION</a:t>
            </a:r>
            <a:endParaRPr/>
          </a:p>
        </p:txBody>
      </p:sp>
      <p:sp>
        <p:nvSpPr>
          <p:cNvPr id="140" name="Google Shape;140;p16"/>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44" name="Shape 144"/>
        <p:cNvGrpSpPr/>
        <p:nvPr/>
      </p:nvGrpSpPr>
      <p:grpSpPr>
        <a:xfrm>
          <a:off x="0" y="0"/>
          <a:ext cx="0" cy="0"/>
          <a:chOff x="0" y="0"/>
          <a:chExt cx="0" cy="0"/>
        </a:xfrm>
      </p:grpSpPr>
      <p:sp>
        <p:nvSpPr>
          <p:cNvPr id="145" name="Google Shape;145;p17"/>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6" name="Google Shape;146;p17"/>
          <p:cNvGrpSpPr/>
          <p:nvPr/>
        </p:nvGrpSpPr>
        <p:grpSpPr>
          <a:xfrm>
            <a:off x="1028700" y="2577547"/>
            <a:ext cx="15949868" cy="6680757"/>
            <a:chOff x="0" y="-241102"/>
            <a:chExt cx="21266491" cy="8907676"/>
          </a:xfrm>
        </p:grpSpPr>
        <p:grpSp>
          <p:nvGrpSpPr>
            <p:cNvPr id="147" name="Google Shape;147;p17"/>
            <p:cNvGrpSpPr/>
            <p:nvPr/>
          </p:nvGrpSpPr>
          <p:grpSpPr>
            <a:xfrm>
              <a:off x="1190428" y="507633"/>
              <a:ext cx="20076063" cy="8158941"/>
              <a:chOff x="0" y="-47625"/>
              <a:chExt cx="3965642" cy="1611642"/>
            </a:xfrm>
          </p:grpSpPr>
          <p:sp>
            <p:nvSpPr>
              <p:cNvPr id="148" name="Google Shape;148;p17"/>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7"/>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0" name="Google Shape;150;p17"/>
            <p:cNvGrpSpPr/>
            <p:nvPr/>
          </p:nvGrpSpPr>
          <p:grpSpPr>
            <a:xfrm>
              <a:off x="0" y="-241102"/>
              <a:ext cx="20076063" cy="8158941"/>
              <a:chOff x="0" y="-47625"/>
              <a:chExt cx="3965642" cy="1611642"/>
            </a:xfrm>
          </p:grpSpPr>
          <p:sp>
            <p:nvSpPr>
              <p:cNvPr id="151" name="Google Shape;151;p17"/>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7"/>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53" name="Google Shape;153;p17"/>
          <p:cNvGrpSpPr/>
          <p:nvPr/>
        </p:nvGrpSpPr>
        <p:grpSpPr>
          <a:xfrm>
            <a:off x="4321470" y="757299"/>
            <a:ext cx="9645059" cy="1746344"/>
            <a:chOff x="0" y="-47625"/>
            <a:chExt cx="2540263" cy="459942"/>
          </a:xfrm>
        </p:grpSpPr>
        <p:sp>
          <p:nvSpPr>
            <p:cNvPr id="154" name="Google Shape;154;p17"/>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7"/>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6" name="Google Shape;156;p17"/>
          <p:cNvSpPr txBox="1"/>
          <p:nvPr/>
        </p:nvSpPr>
        <p:spPr>
          <a:xfrm>
            <a:off x="4667118" y="1352231"/>
            <a:ext cx="8953764" cy="775406"/>
          </a:xfrm>
          <a:prstGeom prst="rect">
            <a:avLst/>
          </a:prstGeom>
          <a:noFill/>
          <a:ln>
            <a:noFill/>
          </a:ln>
        </p:spPr>
        <p:txBody>
          <a:bodyPr anchorCtr="0" anchor="t" bIns="0" lIns="0" spcFirstLastPara="1" rIns="0" wrap="square" tIns="0">
            <a:spAutoFit/>
          </a:bodyPr>
          <a:lstStyle/>
          <a:p>
            <a:pPr indent="0" lvl="0" marL="0" marR="0" rtl="0" algn="ctr">
              <a:lnSpc>
                <a:spcPct val="110994"/>
              </a:lnSpc>
              <a:spcBef>
                <a:spcPts val="0"/>
              </a:spcBef>
              <a:spcAft>
                <a:spcPts val="0"/>
              </a:spcAft>
              <a:buNone/>
            </a:pPr>
            <a:r>
              <a:rPr b="1" lang="en-US" sz="5339">
                <a:solidFill>
                  <a:srgbClr val="2B2B2B"/>
                </a:solidFill>
                <a:latin typeface="Arial"/>
                <a:ea typeface="Arial"/>
                <a:cs typeface="Arial"/>
                <a:sym typeface="Arial"/>
              </a:rPr>
              <a:t>SYSTEM REQUIREMENTS</a:t>
            </a:r>
            <a:endParaRPr/>
          </a:p>
        </p:txBody>
      </p:sp>
      <p:sp>
        <p:nvSpPr>
          <p:cNvPr id="157" name="Google Shape;157;p17"/>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7"/>
          <p:cNvSpPr txBox="1"/>
          <p:nvPr/>
        </p:nvSpPr>
        <p:spPr>
          <a:xfrm>
            <a:off x="1528673" y="3926612"/>
            <a:ext cx="14029481" cy="4106299"/>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1" lang="en-US" sz="2584">
                <a:solidFill>
                  <a:srgbClr val="2B2B2B"/>
                </a:solidFill>
                <a:latin typeface="Arial"/>
                <a:ea typeface="Arial"/>
                <a:cs typeface="Arial"/>
                <a:sym typeface="Arial"/>
              </a:rPr>
              <a:t>OPERATING SYSTEM:</a:t>
            </a:r>
            <a:endParaRPr/>
          </a:p>
          <a:p>
            <a:pPr indent="0" lvl="0" marL="0" marR="0" rtl="0" algn="l">
              <a:lnSpc>
                <a:spcPct val="140015"/>
              </a:lnSpc>
              <a:spcBef>
                <a:spcPts val="0"/>
              </a:spcBef>
              <a:spcAft>
                <a:spcPts val="0"/>
              </a:spcAft>
              <a:buNone/>
            </a:pPr>
            <a:r>
              <a:rPr lang="en-US" sz="2584">
                <a:solidFill>
                  <a:srgbClr val="2B2B2B"/>
                </a:solidFill>
                <a:latin typeface="Arial"/>
                <a:ea typeface="Arial"/>
                <a:cs typeface="Arial"/>
                <a:sym typeface="Arial"/>
              </a:rPr>
              <a:t>    The analysis can be performed on Windows .</a:t>
            </a:r>
            <a:endParaRPr/>
          </a:p>
          <a:p>
            <a:pPr indent="0" lvl="0" marL="0" marR="0" rtl="0" algn="l">
              <a:lnSpc>
                <a:spcPct val="140015"/>
              </a:lnSpc>
              <a:spcBef>
                <a:spcPts val="0"/>
              </a:spcBef>
              <a:spcAft>
                <a:spcPts val="0"/>
              </a:spcAft>
              <a:buNone/>
            </a:pPr>
            <a:r>
              <a:t/>
            </a:r>
            <a:endParaRPr sz="2584">
              <a:solidFill>
                <a:srgbClr val="2B2B2B"/>
              </a:solidFill>
              <a:latin typeface="Arial"/>
              <a:ea typeface="Arial"/>
              <a:cs typeface="Arial"/>
              <a:sym typeface="Arial"/>
            </a:endParaRPr>
          </a:p>
          <a:p>
            <a:pPr indent="0" lvl="0" marL="0" marR="0" rtl="0" algn="l">
              <a:lnSpc>
                <a:spcPct val="140015"/>
              </a:lnSpc>
              <a:spcBef>
                <a:spcPts val="0"/>
              </a:spcBef>
              <a:spcAft>
                <a:spcPts val="0"/>
              </a:spcAft>
              <a:buNone/>
            </a:pPr>
            <a:r>
              <a:rPr b="1" lang="en-US" sz="2584">
                <a:solidFill>
                  <a:srgbClr val="2B2B2B"/>
                </a:solidFill>
                <a:latin typeface="Arial"/>
                <a:ea typeface="Arial"/>
                <a:cs typeface="Arial"/>
                <a:sym typeface="Arial"/>
              </a:rPr>
              <a:t>Python:</a:t>
            </a:r>
            <a:endParaRPr/>
          </a:p>
          <a:p>
            <a:pPr indent="0" lvl="0" marL="0" marR="0" rtl="0" algn="l">
              <a:lnSpc>
                <a:spcPct val="140015"/>
              </a:lnSpc>
              <a:spcBef>
                <a:spcPts val="0"/>
              </a:spcBef>
              <a:spcAft>
                <a:spcPts val="0"/>
              </a:spcAft>
              <a:buNone/>
            </a:pPr>
            <a:r>
              <a:rPr lang="en-US" sz="2584">
                <a:solidFill>
                  <a:srgbClr val="2B2B2B"/>
                </a:solidFill>
                <a:latin typeface="Arial"/>
                <a:ea typeface="Arial"/>
                <a:cs typeface="Arial"/>
                <a:sym typeface="Arial"/>
              </a:rPr>
              <a:t>    Python 3.x is required for running the analysis. </a:t>
            </a:r>
            <a:endParaRPr/>
          </a:p>
          <a:p>
            <a:pPr indent="0" lvl="0" marL="0" marR="0" rtl="0" algn="l">
              <a:lnSpc>
                <a:spcPct val="140015"/>
              </a:lnSpc>
              <a:spcBef>
                <a:spcPts val="0"/>
              </a:spcBef>
              <a:spcAft>
                <a:spcPts val="0"/>
              </a:spcAft>
              <a:buNone/>
            </a:pPr>
            <a:r>
              <a:t/>
            </a:r>
            <a:endParaRPr sz="2584">
              <a:solidFill>
                <a:srgbClr val="2B2B2B"/>
              </a:solidFill>
              <a:latin typeface="Arial"/>
              <a:ea typeface="Arial"/>
              <a:cs typeface="Arial"/>
              <a:sym typeface="Arial"/>
            </a:endParaRPr>
          </a:p>
          <a:p>
            <a:pPr indent="0" lvl="0" marL="0" marR="0" rtl="0" algn="l">
              <a:lnSpc>
                <a:spcPct val="140015"/>
              </a:lnSpc>
              <a:spcBef>
                <a:spcPts val="0"/>
              </a:spcBef>
              <a:spcAft>
                <a:spcPts val="0"/>
              </a:spcAft>
              <a:buNone/>
            </a:pPr>
            <a:r>
              <a:rPr b="1" lang="en-US" sz="2584">
                <a:solidFill>
                  <a:srgbClr val="2B2B2B"/>
                </a:solidFill>
                <a:latin typeface="Arial"/>
                <a:ea typeface="Arial"/>
                <a:cs typeface="Arial"/>
                <a:sym typeface="Arial"/>
              </a:rPr>
              <a:t>Libraries:</a:t>
            </a:r>
            <a:endParaRPr/>
          </a:p>
          <a:p>
            <a:pPr indent="0" lvl="0" marL="0" marR="0" rtl="0" algn="l">
              <a:lnSpc>
                <a:spcPct val="140015"/>
              </a:lnSpc>
              <a:spcBef>
                <a:spcPts val="0"/>
              </a:spcBef>
              <a:spcAft>
                <a:spcPts val="0"/>
              </a:spcAft>
              <a:buNone/>
            </a:pPr>
            <a:r>
              <a:rPr lang="en-US" sz="2584">
                <a:solidFill>
                  <a:srgbClr val="2B2B2B"/>
                </a:solidFill>
                <a:latin typeface="Arial"/>
                <a:ea typeface="Arial"/>
                <a:cs typeface="Arial"/>
                <a:sym typeface="Arial"/>
              </a:rPr>
              <a:t>  1. Pandas: Install the Pandas library using pip, a package manager for Python. </a:t>
            </a:r>
            <a:endParaRPr/>
          </a:p>
          <a:p>
            <a:pPr indent="0" lvl="0" marL="0" marR="0" rtl="0" algn="l">
              <a:lnSpc>
                <a:spcPct val="140015"/>
              </a:lnSpc>
              <a:spcBef>
                <a:spcPts val="0"/>
              </a:spcBef>
              <a:spcAft>
                <a:spcPts val="0"/>
              </a:spcAft>
              <a:buNone/>
            </a:pPr>
            <a:r>
              <a:rPr lang="en-US" sz="2584">
                <a:solidFill>
                  <a:srgbClr val="2B2B2B"/>
                </a:solidFill>
                <a:latin typeface="Arial"/>
                <a:ea typeface="Arial"/>
                <a:cs typeface="Arial"/>
                <a:sym typeface="Arial"/>
              </a:rPr>
              <a:t>     Pip install pandas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62" name="Shape 162"/>
        <p:cNvGrpSpPr/>
        <p:nvPr/>
      </p:nvGrpSpPr>
      <p:grpSpPr>
        <a:xfrm>
          <a:off x="0" y="0"/>
          <a:ext cx="0" cy="0"/>
          <a:chOff x="0" y="0"/>
          <a:chExt cx="0" cy="0"/>
        </a:xfrm>
      </p:grpSpPr>
      <p:sp>
        <p:nvSpPr>
          <p:cNvPr id="163" name="Google Shape;163;p18"/>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4" name="Google Shape;164;p18"/>
          <p:cNvGrpSpPr/>
          <p:nvPr/>
        </p:nvGrpSpPr>
        <p:grpSpPr>
          <a:xfrm>
            <a:off x="1028700" y="2577547"/>
            <a:ext cx="15949868" cy="6680757"/>
            <a:chOff x="0" y="-241102"/>
            <a:chExt cx="21266491" cy="8907676"/>
          </a:xfrm>
        </p:grpSpPr>
        <p:grpSp>
          <p:nvGrpSpPr>
            <p:cNvPr id="165" name="Google Shape;165;p18"/>
            <p:cNvGrpSpPr/>
            <p:nvPr/>
          </p:nvGrpSpPr>
          <p:grpSpPr>
            <a:xfrm>
              <a:off x="1190428" y="507633"/>
              <a:ext cx="20076063" cy="8158941"/>
              <a:chOff x="0" y="-47625"/>
              <a:chExt cx="3965642" cy="1611642"/>
            </a:xfrm>
          </p:grpSpPr>
          <p:sp>
            <p:nvSpPr>
              <p:cNvPr id="166" name="Google Shape;166;p18"/>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8"/>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8" name="Google Shape;168;p18"/>
            <p:cNvGrpSpPr/>
            <p:nvPr/>
          </p:nvGrpSpPr>
          <p:grpSpPr>
            <a:xfrm>
              <a:off x="0" y="-241102"/>
              <a:ext cx="20076063" cy="8158941"/>
              <a:chOff x="0" y="-47625"/>
              <a:chExt cx="3965642" cy="1611642"/>
            </a:xfrm>
          </p:grpSpPr>
          <p:sp>
            <p:nvSpPr>
              <p:cNvPr id="169" name="Google Shape;169;p18"/>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8"/>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71" name="Google Shape;171;p18"/>
          <p:cNvGrpSpPr/>
          <p:nvPr/>
        </p:nvGrpSpPr>
        <p:grpSpPr>
          <a:xfrm>
            <a:off x="4626270" y="700408"/>
            <a:ext cx="9645059" cy="1746344"/>
            <a:chOff x="0" y="-47625"/>
            <a:chExt cx="2540263" cy="459942"/>
          </a:xfrm>
        </p:grpSpPr>
        <p:sp>
          <p:nvSpPr>
            <p:cNvPr id="172" name="Google Shape;172;p18"/>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8"/>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4" name="Google Shape;174;p18"/>
          <p:cNvSpPr txBox="1"/>
          <p:nvPr/>
        </p:nvSpPr>
        <p:spPr>
          <a:xfrm>
            <a:off x="5638800" y="1181100"/>
            <a:ext cx="7620000" cy="844462"/>
          </a:xfrm>
          <a:prstGeom prst="rect">
            <a:avLst/>
          </a:prstGeom>
          <a:noFill/>
          <a:ln>
            <a:noFill/>
          </a:ln>
        </p:spPr>
        <p:txBody>
          <a:bodyPr anchorCtr="0" anchor="t" bIns="0" lIns="0" spcFirstLastPara="1" rIns="0" wrap="square" tIns="0">
            <a:spAutoFit/>
          </a:bodyPr>
          <a:lstStyle/>
          <a:p>
            <a:pPr indent="0" lvl="0" marL="0" marR="0" rtl="0" algn="ctr">
              <a:lnSpc>
                <a:spcPct val="155645"/>
              </a:lnSpc>
              <a:spcBef>
                <a:spcPts val="0"/>
              </a:spcBef>
              <a:spcAft>
                <a:spcPts val="0"/>
              </a:spcAft>
              <a:buNone/>
            </a:pPr>
            <a:r>
              <a:rPr b="1" lang="en-US" sz="4800">
                <a:solidFill>
                  <a:srgbClr val="2B2B2B"/>
                </a:solidFill>
                <a:latin typeface="Arial"/>
                <a:ea typeface="Arial"/>
                <a:cs typeface="Arial"/>
                <a:sym typeface="Arial"/>
              </a:rPr>
              <a:t>SYSTEM REQUIREMENTS </a:t>
            </a:r>
            <a:endParaRPr/>
          </a:p>
        </p:txBody>
      </p:sp>
      <p:sp>
        <p:nvSpPr>
          <p:cNvPr id="175" name="Google Shape;175;p18"/>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8"/>
          <p:cNvSpPr txBox="1"/>
          <p:nvPr/>
        </p:nvSpPr>
        <p:spPr>
          <a:xfrm>
            <a:off x="1713761" y="3265452"/>
            <a:ext cx="13606463" cy="512699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2. Matplotlib: Install the Matplotlib library using pip as well</a:t>
            </a:r>
            <a:endParaRPr/>
          </a:p>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     pip install matplotlib</a:t>
            </a:r>
            <a:endParaRPr/>
          </a:p>
          <a:p>
            <a:pPr indent="0" lvl="0" marL="0" marR="0" rtl="0" algn="l">
              <a:lnSpc>
                <a:spcPct val="140000"/>
              </a:lnSpc>
              <a:spcBef>
                <a:spcPts val="0"/>
              </a:spcBef>
              <a:spcAft>
                <a:spcPts val="0"/>
              </a:spcAft>
              <a:buNone/>
            </a:pPr>
            <a:r>
              <a:t/>
            </a:r>
            <a:endParaRPr sz="2900">
              <a:solidFill>
                <a:srgbClr val="171717"/>
              </a:solidFill>
              <a:latin typeface="Arial"/>
              <a:ea typeface="Arial"/>
              <a:cs typeface="Arial"/>
              <a:sym typeface="Arial"/>
            </a:endParaRPr>
          </a:p>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3. Seaborn: Install the seaborn library using pip command</a:t>
            </a:r>
            <a:endParaRPr/>
          </a:p>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     Pip install seaborn </a:t>
            </a:r>
            <a:endParaRPr/>
          </a:p>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3</a:t>
            </a:r>
            <a:endParaRPr/>
          </a:p>
          <a:p>
            <a:pPr indent="-313055" lvl="1" marL="626111" marR="0" rtl="0" algn="l">
              <a:lnSpc>
                <a:spcPct val="140000"/>
              </a:lnSpc>
              <a:spcBef>
                <a:spcPts val="0"/>
              </a:spcBef>
              <a:spcAft>
                <a:spcPts val="0"/>
              </a:spcAft>
              <a:buClr>
                <a:srgbClr val="171717"/>
              </a:buClr>
              <a:buSzPts val="2900"/>
              <a:buFont typeface="Arial"/>
              <a:buChar char="•"/>
            </a:pPr>
            <a:r>
              <a:rPr b="0" i="0" lang="en-US" sz="2900" u="none" cap="none" strike="noStrike">
                <a:solidFill>
                  <a:srgbClr val="171717"/>
                </a:solidFill>
                <a:latin typeface="Arial"/>
                <a:ea typeface="Arial"/>
                <a:cs typeface="Arial"/>
                <a:sym typeface="Arial"/>
              </a:rPr>
              <a:t>HARDWARE REQUIREMNTS :</a:t>
            </a:r>
            <a:endParaRPr/>
          </a:p>
          <a:p>
            <a:pPr indent="0" lvl="0" marL="0" marR="0" rtl="0" algn="l">
              <a:lnSpc>
                <a:spcPct val="140000"/>
              </a:lnSpc>
              <a:spcBef>
                <a:spcPts val="0"/>
              </a:spcBef>
              <a:spcAft>
                <a:spcPts val="0"/>
              </a:spcAft>
              <a:buNone/>
            </a:pPr>
            <a:r>
              <a:t/>
            </a:r>
            <a:endParaRPr sz="2900">
              <a:solidFill>
                <a:srgbClr val="171717"/>
              </a:solidFill>
              <a:latin typeface="Arial"/>
              <a:ea typeface="Arial"/>
              <a:cs typeface="Arial"/>
              <a:sym typeface="Arial"/>
            </a:endParaRPr>
          </a:p>
          <a:p>
            <a:pPr indent="-313055" lvl="1" marL="626111" marR="0" rtl="0" algn="l">
              <a:lnSpc>
                <a:spcPct val="140000"/>
              </a:lnSpc>
              <a:spcBef>
                <a:spcPts val="0"/>
              </a:spcBef>
              <a:spcAft>
                <a:spcPts val="0"/>
              </a:spcAft>
              <a:buClr>
                <a:srgbClr val="171717"/>
              </a:buClr>
              <a:buSzPts val="2900"/>
              <a:buFont typeface="Arial"/>
              <a:buChar char="•"/>
            </a:pPr>
            <a:r>
              <a:rPr b="0" i="0" lang="en-US" sz="2900" u="none" cap="none" strike="noStrike">
                <a:solidFill>
                  <a:srgbClr val="171717"/>
                </a:solidFill>
                <a:latin typeface="Arial"/>
                <a:ea typeface="Arial"/>
                <a:cs typeface="Arial"/>
                <a:sym typeface="Arial"/>
              </a:rPr>
              <a:t>IDE – Jupyter Notebook</a:t>
            </a:r>
            <a:endParaRPr/>
          </a:p>
          <a:p>
            <a:pPr indent="-313055" lvl="1" marL="626111" marR="0" rtl="0" algn="l">
              <a:lnSpc>
                <a:spcPct val="140000"/>
              </a:lnSpc>
              <a:spcBef>
                <a:spcPts val="0"/>
              </a:spcBef>
              <a:spcAft>
                <a:spcPts val="0"/>
              </a:spcAft>
              <a:buClr>
                <a:srgbClr val="171717"/>
              </a:buClr>
              <a:buSzPts val="2900"/>
              <a:buFont typeface="Arial"/>
              <a:buChar char="•"/>
            </a:pPr>
            <a:r>
              <a:rPr b="0" i="0" lang="en-US" sz="2900" u="none" cap="none" strike="noStrike">
                <a:solidFill>
                  <a:srgbClr val="171717"/>
                </a:solidFill>
                <a:latin typeface="Arial"/>
                <a:ea typeface="Arial"/>
                <a:cs typeface="Arial"/>
                <a:sym typeface="Arial"/>
              </a:rPr>
              <a:t>Storage Space – free storage space enough for running on machine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180" name="Shape 180"/>
        <p:cNvGrpSpPr/>
        <p:nvPr/>
      </p:nvGrpSpPr>
      <p:grpSpPr>
        <a:xfrm>
          <a:off x="0" y="0"/>
          <a:ext cx="0" cy="0"/>
          <a:chOff x="0" y="0"/>
          <a:chExt cx="0" cy="0"/>
        </a:xfrm>
      </p:grpSpPr>
      <p:sp>
        <p:nvSpPr>
          <p:cNvPr id="181" name="Google Shape;181;p19"/>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2" name="Google Shape;182;p19"/>
          <p:cNvGrpSpPr/>
          <p:nvPr/>
        </p:nvGrpSpPr>
        <p:grpSpPr>
          <a:xfrm>
            <a:off x="631528" y="2569389"/>
            <a:ext cx="16627772" cy="6982157"/>
            <a:chOff x="0" y="-251979"/>
            <a:chExt cx="22170363" cy="9309543"/>
          </a:xfrm>
        </p:grpSpPr>
        <p:grpSp>
          <p:nvGrpSpPr>
            <p:cNvPr id="183" name="Google Shape;183;p19"/>
            <p:cNvGrpSpPr/>
            <p:nvPr/>
          </p:nvGrpSpPr>
          <p:grpSpPr>
            <a:xfrm>
              <a:off x="1241024" y="530535"/>
              <a:ext cx="20929339" cy="8527029"/>
              <a:chOff x="0" y="-47625"/>
              <a:chExt cx="3955729" cy="1611642"/>
            </a:xfrm>
          </p:grpSpPr>
          <p:sp>
            <p:nvSpPr>
              <p:cNvPr id="184" name="Google Shape;184;p19"/>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9"/>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6" name="Google Shape;186;p19"/>
            <p:cNvGrpSpPr/>
            <p:nvPr/>
          </p:nvGrpSpPr>
          <p:grpSpPr>
            <a:xfrm>
              <a:off x="0" y="-251979"/>
              <a:ext cx="20929339" cy="8527029"/>
              <a:chOff x="0" y="-47625"/>
              <a:chExt cx="3955729" cy="1611642"/>
            </a:xfrm>
          </p:grpSpPr>
          <p:sp>
            <p:nvSpPr>
              <p:cNvPr id="187" name="Google Shape;187;p19"/>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9"/>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89" name="Google Shape;189;p19"/>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0" name="Google Shape;190;p19"/>
          <p:cNvGrpSpPr/>
          <p:nvPr/>
        </p:nvGrpSpPr>
        <p:grpSpPr>
          <a:xfrm>
            <a:off x="4042366" y="757299"/>
            <a:ext cx="10203269" cy="1746344"/>
            <a:chOff x="0" y="-47625"/>
            <a:chExt cx="2687281" cy="459942"/>
          </a:xfrm>
        </p:grpSpPr>
        <p:sp>
          <p:nvSpPr>
            <p:cNvPr id="191" name="Google Shape;191;p19"/>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9"/>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3" name="Google Shape;193;p19"/>
          <p:cNvSpPr txBox="1"/>
          <p:nvPr/>
        </p:nvSpPr>
        <p:spPr>
          <a:xfrm>
            <a:off x="5394895" y="1250006"/>
            <a:ext cx="7498209" cy="962762"/>
          </a:xfrm>
          <a:prstGeom prst="rect">
            <a:avLst/>
          </a:prstGeom>
          <a:noFill/>
          <a:ln>
            <a:noFill/>
          </a:ln>
        </p:spPr>
        <p:txBody>
          <a:bodyPr anchorCtr="0" anchor="t" bIns="0" lIns="0" spcFirstLastPara="1" rIns="0" wrap="square" tIns="0">
            <a:spAutoFit/>
          </a:bodyPr>
          <a:lstStyle/>
          <a:p>
            <a:pPr indent="0" lvl="0" marL="0" marR="0" rtl="0" algn="ctr">
              <a:lnSpc>
                <a:spcPct val="110993"/>
              </a:lnSpc>
              <a:spcBef>
                <a:spcPts val="0"/>
              </a:spcBef>
              <a:spcAft>
                <a:spcPts val="0"/>
              </a:spcAft>
              <a:buNone/>
            </a:pPr>
            <a:r>
              <a:rPr b="1" lang="en-US" sz="6731">
                <a:solidFill>
                  <a:srgbClr val="E4E2DD"/>
                </a:solidFill>
                <a:latin typeface="Arial"/>
                <a:ea typeface="Arial"/>
                <a:cs typeface="Arial"/>
                <a:sym typeface="Arial"/>
              </a:rPr>
              <a:t>ARCHITECTURE</a:t>
            </a:r>
            <a:endParaRPr/>
          </a:p>
        </p:txBody>
      </p:sp>
      <p:sp>
        <p:nvSpPr>
          <p:cNvPr id="194" name="Google Shape;194;p19"/>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9"/>
          <p:cNvSpPr txBox="1"/>
          <p:nvPr/>
        </p:nvSpPr>
        <p:spPr>
          <a:xfrm>
            <a:off x="1028700" y="3553363"/>
            <a:ext cx="15021104" cy="4662174"/>
          </a:xfrm>
          <a:prstGeom prst="rect">
            <a:avLst/>
          </a:prstGeom>
          <a:noFill/>
          <a:ln>
            <a:noFill/>
          </a:ln>
        </p:spPr>
        <p:txBody>
          <a:bodyPr anchorCtr="0" anchor="t" bIns="0" lIns="0" spcFirstLastPara="1" rIns="0" wrap="square" tIns="0">
            <a:spAutoFit/>
          </a:bodyPr>
          <a:lstStyle/>
          <a:p>
            <a:pPr indent="-313051" lvl="1" marL="626104" marR="0" rtl="0" algn="l">
              <a:lnSpc>
                <a:spcPct val="140013"/>
              </a:lnSpc>
              <a:spcBef>
                <a:spcPts val="0"/>
              </a:spcBef>
              <a:spcAft>
                <a:spcPts val="0"/>
              </a:spcAft>
              <a:buClr>
                <a:srgbClr val="E4E2DD"/>
              </a:buClr>
              <a:buSzPts val="2899"/>
              <a:buFont typeface="Arial"/>
              <a:buChar char="•"/>
            </a:pPr>
            <a:r>
              <a:rPr b="0" i="0" lang="en-US" sz="2899" u="none" cap="none" strike="noStrike">
                <a:solidFill>
                  <a:srgbClr val="E4E2DD"/>
                </a:solidFill>
                <a:latin typeface="Arial"/>
                <a:ea typeface="Arial"/>
                <a:cs typeface="Arial"/>
                <a:sym typeface="Arial"/>
              </a:rPr>
              <a:t>The architecture of the hotel booking analysis using Python, Matplotlib, and Pandas involves several key steps that form a cohesive workflow.</a:t>
            </a:r>
            <a:endParaRPr/>
          </a:p>
          <a:p>
            <a:pPr indent="0" lvl="0" marL="0" marR="0" rtl="0" algn="ctr">
              <a:lnSpc>
                <a:spcPct val="140013"/>
              </a:lnSpc>
              <a:spcBef>
                <a:spcPts val="0"/>
              </a:spcBef>
              <a:spcAft>
                <a:spcPts val="0"/>
              </a:spcAft>
              <a:buNone/>
            </a:pPr>
            <a:r>
              <a:t/>
            </a:r>
            <a:endParaRPr sz="2899">
              <a:solidFill>
                <a:srgbClr val="E4E2DD"/>
              </a:solidFill>
              <a:latin typeface="Arial"/>
              <a:ea typeface="Arial"/>
              <a:cs typeface="Arial"/>
              <a:sym typeface="Arial"/>
            </a:endParaRPr>
          </a:p>
          <a:p>
            <a:pPr indent="-313051" lvl="1" marL="626104" marR="0" rtl="0" algn="l">
              <a:lnSpc>
                <a:spcPct val="140013"/>
              </a:lnSpc>
              <a:spcBef>
                <a:spcPts val="0"/>
              </a:spcBef>
              <a:spcAft>
                <a:spcPts val="0"/>
              </a:spcAft>
              <a:buClr>
                <a:srgbClr val="E4E2DD"/>
              </a:buClr>
              <a:buSzPts val="2899"/>
              <a:buFont typeface="Arial"/>
              <a:buChar char="•"/>
            </a:pPr>
            <a:r>
              <a:rPr b="0" i="0" lang="en-US" sz="2899" u="none" cap="none" strike="noStrike">
                <a:solidFill>
                  <a:srgbClr val="E4E2DD"/>
                </a:solidFill>
                <a:latin typeface="Arial"/>
                <a:ea typeface="Arial"/>
                <a:cs typeface="Arial"/>
                <a:sym typeface="Arial"/>
              </a:rPr>
              <a:t>The process typically includes data acquisition, data preprocessing, data visualization.</a:t>
            </a:r>
            <a:endParaRPr/>
          </a:p>
          <a:p>
            <a:pPr indent="0" lvl="0" marL="0" marR="0" rtl="0" algn="ctr">
              <a:lnSpc>
                <a:spcPct val="140013"/>
              </a:lnSpc>
              <a:spcBef>
                <a:spcPts val="0"/>
              </a:spcBef>
              <a:spcAft>
                <a:spcPts val="0"/>
              </a:spcAft>
              <a:buNone/>
            </a:pPr>
            <a:r>
              <a:t/>
            </a:r>
            <a:endParaRPr sz="2899">
              <a:solidFill>
                <a:srgbClr val="E4E2DD"/>
              </a:solidFill>
              <a:latin typeface="Arial"/>
              <a:ea typeface="Arial"/>
              <a:cs typeface="Arial"/>
              <a:sym typeface="Arial"/>
            </a:endParaRPr>
          </a:p>
          <a:p>
            <a:pPr indent="-313051" lvl="1" marL="626104" marR="0" rtl="0" algn="l">
              <a:lnSpc>
                <a:spcPct val="140013"/>
              </a:lnSpc>
              <a:spcBef>
                <a:spcPts val="0"/>
              </a:spcBef>
              <a:spcAft>
                <a:spcPts val="0"/>
              </a:spcAft>
              <a:buClr>
                <a:srgbClr val="E4E2DD"/>
              </a:buClr>
              <a:buSzPts val="2899"/>
              <a:buFont typeface="Arial"/>
              <a:buChar char="•"/>
            </a:pPr>
            <a:r>
              <a:rPr b="0" i="0" lang="en-US" sz="2899" u="none" cap="none" strike="noStrike">
                <a:solidFill>
                  <a:srgbClr val="E4E2DD"/>
                </a:solidFill>
                <a:latin typeface="Arial"/>
                <a:ea typeface="Arial"/>
                <a:cs typeface="Arial"/>
                <a:sym typeface="Arial"/>
              </a:rPr>
              <a:t>Let's explore the architecture in more details:</a:t>
            </a:r>
            <a:endParaRPr/>
          </a:p>
          <a:p>
            <a:pPr indent="0" lvl="0" marL="0" marR="0" rtl="0" algn="l">
              <a:lnSpc>
                <a:spcPct val="140013"/>
              </a:lnSpc>
              <a:spcBef>
                <a:spcPts val="0"/>
              </a:spcBef>
              <a:spcAft>
                <a:spcPts val="0"/>
              </a:spcAft>
              <a:buNone/>
            </a:pPr>
            <a:r>
              <a:rPr lang="en-US" sz="2899">
                <a:solidFill>
                  <a:srgbClr val="E4E2DD"/>
                </a:solidFill>
                <a:latin typeface="Arial"/>
                <a:ea typeface="Arial"/>
                <a:cs typeface="Arial"/>
                <a:sym typeface="Arial"/>
              </a:rPr>
              <a:t>      </a:t>
            </a:r>
            <a:r>
              <a:rPr b="1" lang="en-US" sz="2400">
                <a:solidFill>
                  <a:schemeClr val="dk1"/>
                </a:solidFill>
                <a:latin typeface="Arial"/>
                <a:ea typeface="Arial"/>
                <a:cs typeface="Arial"/>
                <a:sym typeface="Arial"/>
              </a:rPr>
              <a:t>IMPORTING DATASET, DATA EXPLORATION, DATA CLEANING, DATA   </a:t>
            </a:r>
            <a:endParaRPr/>
          </a:p>
          <a:p>
            <a:pPr indent="0" lvl="0" marL="0" marR="0" rtl="0" algn="l">
              <a:lnSpc>
                <a:spcPct val="169125"/>
              </a:lnSpc>
              <a:spcBef>
                <a:spcPts val="0"/>
              </a:spcBef>
              <a:spcAft>
                <a:spcPts val="0"/>
              </a:spcAft>
              <a:buNone/>
            </a:pPr>
            <a:r>
              <a:rPr b="1" lang="en-US" sz="2400">
                <a:solidFill>
                  <a:schemeClr val="dk1"/>
                </a:solidFill>
                <a:latin typeface="Arial"/>
                <a:ea typeface="Arial"/>
                <a:cs typeface="Arial"/>
                <a:sym typeface="Arial"/>
              </a:rPr>
              <a:t>       GROUPING and DATA VISUALISATION.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99" name="Shape 199"/>
        <p:cNvGrpSpPr/>
        <p:nvPr/>
      </p:nvGrpSpPr>
      <p:grpSpPr>
        <a:xfrm>
          <a:off x="0" y="0"/>
          <a:ext cx="0" cy="0"/>
          <a:chOff x="0" y="0"/>
          <a:chExt cx="0" cy="0"/>
        </a:xfrm>
      </p:grpSpPr>
      <p:sp>
        <p:nvSpPr>
          <p:cNvPr id="200" name="Google Shape;200;p20"/>
          <p:cNvSpPr/>
          <p:nvPr/>
        </p:nvSpPr>
        <p:spPr>
          <a:xfrm flipH="1" rot="10800000">
            <a:off x="1144649" y="3134790"/>
            <a:ext cx="15998699" cy="6806719"/>
          </a:xfrm>
          <a:custGeom>
            <a:rect b="b" l="l" r="r" t="t"/>
            <a:pathLst>
              <a:path extrusionOk="0" h="6806719" w="15998699">
                <a:moveTo>
                  <a:pt x="0" y="6806720"/>
                </a:moveTo>
                <a:lnTo>
                  <a:pt x="15998700" y="6806720"/>
                </a:lnTo>
                <a:lnTo>
                  <a:pt x="15998700" y="0"/>
                </a:lnTo>
                <a:lnTo>
                  <a:pt x="0" y="0"/>
                </a:lnTo>
                <a:lnTo>
                  <a:pt x="0" y="680672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0"/>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0"/>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3" name="Google Shape;203;p20"/>
          <p:cNvGrpSpPr/>
          <p:nvPr/>
        </p:nvGrpSpPr>
        <p:grpSpPr>
          <a:xfrm>
            <a:off x="4321470" y="757299"/>
            <a:ext cx="9645059" cy="1746344"/>
            <a:chOff x="0" y="-47625"/>
            <a:chExt cx="2540263" cy="459942"/>
          </a:xfrm>
        </p:grpSpPr>
        <p:sp>
          <p:nvSpPr>
            <p:cNvPr id="204" name="Google Shape;204;p20"/>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20"/>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20"/>
          <p:cNvSpPr txBox="1"/>
          <p:nvPr/>
        </p:nvSpPr>
        <p:spPr>
          <a:xfrm>
            <a:off x="4245275" y="1313775"/>
            <a:ext cx="9741300" cy="923400"/>
          </a:xfrm>
          <a:prstGeom prst="rect">
            <a:avLst/>
          </a:prstGeom>
          <a:noFill/>
          <a:ln>
            <a:noFill/>
          </a:ln>
        </p:spPr>
        <p:txBody>
          <a:bodyPr anchorCtr="0" anchor="t" bIns="0" lIns="0" spcFirstLastPara="1" rIns="0" wrap="square" tIns="0">
            <a:spAutoFit/>
          </a:bodyPr>
          <a:lstStyle/>
          <a:p>
            <a:pPr indent="0" lvl="0" marL="0" marR="0" rtl="0" algn="ctr">
              <a:lnSpc>
                <a:spcPct val="157233"/>
              </a:lnSpc>
              <a:spcBef>
                <a:spcPts val="0"/>
              </a:spcBef>
              <a:spcAft>
                <a:spcPts val="0"/>
              </a:spcAft>
              <a:buNone/>
            </a:pPr>
            <a:r>
              <a:rPr b="1" lang="en-US" sz="6000">
                <a:solidFill>
                  <a:srgbClr val="2B2B2B"/>
                </a:solidFill>
                <a:latin typeface="Arial"/>
                <a:ea typeface="Arial"/>
                <a:cs typeface="Arial"/>
                <a:sym typeface="Arial"/>
              </a:rPr>
              <a:t>IMPORTING DATASET:</a:t>
            </a:r>
            <a:endParaRPr/>
          </a:p>
        </p:txBody>
      </p:sp>
      <p:sp>
        <p:nvSpPr>
          <p:cNvPr id="207" name="Google Shape;207;p20"/>
          <p:cNvSpPr txBox="1"/>
          <p:nvPr/>
        </p:nvSpPr>
        <p:spPr>
          <a:xfrm>
            <a:off x="4707232" y="3697986"/>
            <a:ext cx="5670144" cy="49244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 project begins with data collection, where the global_traffic_accidents Dataset is sourced from reliable repositories or research databases. The dataset is then loaded into the Python environment using the Pandas library, creating a structured DataFrame for efficient data handling.</a:t>
            </a:r>
            <a:endParaRPr/>
          </a:p>
        </p:txBody>
      </p:sp>
      <p:pic>
        <p:nvPicPr>
          <p:cNvPr id="208" name="Google Shape;208;p20"/>
          <p:cNvPicPr preferRelativeResize="0"/>
          <p:nvPr/>
        </p:nvPicPr>
        <p:blipFill rotWithShape="1">
          <a:blip r:embed="rId5">
            <a:alphaModFix/>
          </a:blip>
          <a:srcRect b="0" l="0" r="0" t="0"/>
          <a:stretch/>
        </p:blipFill>
        <p:spPr>
          <a:xfrm>
            <a:off x="10804363" y="4051185"/>
            <a:ext cx="4800600" cy="1461836"/>
          </a:xfrm>
          <a:prstGeom prst="rect">
            <a:avLst/>
          </a:prstGeom>
          <a:noFill/>
          <a:ln>
            <a:noFill/>
          </a:ln>
        </p:spPr>
      </p:pic>
      <p:pic>
        <p:nvPicPr>
          <p:cNvPr descr="A screenshot of a computer&#10;&#10;AI-generated content may be incorrect." id="209" name="Google Shape;209;p20"/>
          <p:cNvPicPr preferRelativeResize="0"/>
          <p:nvPr/>
        </p:nvPicPr>
        <p:blipFill rotWithShape="1">
          <a:blip r:embed="rId6">
            <a:alphaModFix/>
          </a:blip>
          <a:srcRect b="0" l="0" r="0" t="0"/>
          <a:stretch/>
        </p:blipFill>
        <p:spPr>
          <a:xfrm>
            <a:off x="10222430" y="5981700"/>
            <a:ext cx="5382533" cy="15963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13" name="Shape 213"/>
        <p:cNvGrpSpPr/>
        <p:nvPr/>
      </p:nvGrpSpPr>
      <p:grpSpPr>
        <a:xfrm>
          <a:off x="0" y="0"/>
          <a:ext cx="0" cy="0"/>
          <a:chOff x="0" y="0"/>
          <a:chExt cx="0" cy="0"/>
        </a:xfrm>
      </p:grpSpPr>
      <p:grpSp>
        <p:nvGrpSpPr>
          <p:cNvPr id="214" name="Google Shape;214;p21"/>
          <p:cNvGrpSpPr/>
          <p:nvPr/>
        </p:nvGrpSpPr>
        <p:grpSpPr>
          <a:xfrm>
            <a:off x="1153592" y="2681369"/>
            <a:ext cx="15909996" cy="6680757"/>
            <a:chOff x="0" y="-241102"/>
            <a:chExt cx="21213328" cy="8907676"/>
          </a:xfrm>
        </p:grpSpPr>
        <p:grpSp>
          <p:nvGrpSpPr>
            <p:cNvPr id="215" name="Google Shape;215;p21"/>
            <p:cNvGrpSpPr/>
            <p:nvPr/>
          </p:nvGrpSpPr>
          <p:grpSpPr>
            <a:xfrm>
              <a:off x="1187452" y="507633"/>
              <a:ext cx="20025876" cy="8158941"/>
              <a:chOff x="0" y="-47625"/>
              <a:chExt cx="3955729" cy="1611642"/>
            </a:xfrm>
          </p:grpSpPr>
          <p:sp>
            <p:nvSpPr>
              <p:cNvPr id="216" name="Google Shape;216;p21"/>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1"/>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8" name="Google Shape;218;p21"/>
            <p:cNvGrpSpPr/>
            <p:nvPr/>
          </p:nvGrpSpPr>
          <p:grpSpPr>
            <a:xfrm>
              <a:off x="0" y="-241102"/>
              <a:ext cx="20025876" cy="8158941"/>
              <a:chOff x="0" y="-47625"/>
              <a:chExt cx="3955729" cy="1611642"/>
            </a:xfrm>
          </p:grpSpPr>
          <p:sp>
            <p:nvSpPr>
              <p:cNvPr id="219" name="Google Shape;219;p21"/>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1"/>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21" name="Google Shape;221;p21"/>
          <p:cNvGrpSpPr/>
          <p:nvPr/>
        </p:nvGrpSpPr>
        <p:grpSpPr>
          <a:xfrm>
            <a:off x="4042366" y="376298"/>
            <a:ext cx="10203337" cy="1746354"/>
            <a:chOff x="0" y="-47625"/>
            <a:chExt cx="2687281" cy="459942"/>
          </a:xfrm>
        </p:grpSpPr>
        <p:sp>
          <p:nvSpPr>
            <p:cNvPr id="222" name="Google Shape;222;p21"/>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1"/>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4" name="Google Shape;224;p21"/>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1"/>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1"/>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1"/>
          <p:cNvSpPr txBox="1"/>
          <p:nvPr/>
        </p:nvSpPr>
        <p:spPr>
          <a:xfrm>
            <a:off x="3240946" y="857250"/>
            <a:ext cx="11806109" cy="1362552"/>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DATA EXPLORATION </a:t>
            </a:r>
            <a:endParaRPr/>
          </a:p>
        </p:txBody>
      </p:sp>
      <p:sp>
        <p:nvSpPr>
          <p:cNvPr id="228" name="Google Shape;228;p21"/>
          <p:cNvSpPr txBox="1"/>
          <p:nvPr/>
        </p:nvSpPr>
        <p:spPr>
          <a:xfrm>
            <a:off x="1453011" y="3244215"/>
            <a:ext cx="14548989"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 data exploration phase involves examining the dataset's basic structure, using Pandas functions like head(), info(), and describe() to gain initial insights.</a:t>
            </a:r>
            <a:endParaRPr/>
          </a:p>
        </p:txBody>
      </p:sp>
      <p:pic>
        <p:nvPicPr>
          <p:cNvPr descr="A screenshot of a computer code&#10;&#10;AI-generated content may be incorrect." id="229" name="Google Shape;229;p21"/>
          <p:cNvPicPr preferRelativeResize="0"/>
          <p:nvPr/>
        </p:nvPicPr>
        <p:blipFill rotWithShape="1">
          <a:blip r:embed="rId5">
            <a:alphaModFix/>
          </a:blip>
          <a:srcRect b="0" l="0" r="0" t="0"/>
          <a:stretch/>
        </p:blipFill>
        <p:spPr>
          <a:xfrm>
            <a:off x="11018120" y="4288504"/>
            <a:ext cx="3874214" cy="4220825"/>
          </a:xfrm>
          <a:prstGeom prst="rect">
            <a:avLst/>
          </a:prstGeom>
          <a:noFill/>
          <a:ln>
            <a:noFill/>
          </a:ln>
        </p:spPr>
      </p:pic>
      <p:pic>
        <p:nvPicPr>
          <p:cNvPr descr="A screenshot of a computer&#10;&#10;AI-generated content may be incorrect." id="230" name="Google Shape;230;p21"/>
          <p:cNvPicPr preferRelativeResize="0"/>
          <p:nvPr/>
        </p:nvPicPr>
        <p:blipFill rotWithShape="1">
          <a:blip r:embed="rId6">
            <a:alphaModFix/>
          </a:blip>
          <a:srcRect b="0" l="0" r="0" t="0"/>
          <a:stretch/>
        </p:blipFill>
        <p:spPr>
          <a:xfrm>
            <a:off x="1965911" y="4533900"/>
            <a:ext cx="8161620" cy="38398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