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9"/>
  </p:notesMasterIdLst>
  <p:sldIdLst>
    <p:sldId id="285" r:id="rId5"/>
    <p:sldId id="289" r:id="rId6"/>
    <p:sldId id="341" r:id="rId7"/>
    <p:sldId id="346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4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7" r:id="rId34"/>
    <p:sldId id="315" r:id="rId35"/>
    <p:sldId id="318" r:id="rId36"/>
    <p:sldId id="316" r:id="rId37"/>
    <p:sldId id="319" r:id="rId38"/>
    <p:sldId id="351" r:id="rId39"/>
    <p:sldId id="352" r:id="rId40"/>
    <p:sldId id="345" r:id="rId41"/>
    <p:sldId id="321" r:id="rId42"/>
    <p:sldId id="322" r:id="rId43"/>
    <p:sldId id="323" r:id="rId44"/>
    <p:sldId id="324" r:id="rId45"/>
    <p:sldId id="325" r:id="rId46"/>
    <p:sldId id="326" r:id="rId47"/>
    <p:sldId id="353" r:id="rId48"/>
    <p:sldId id="354" r:id="rId49"/>
    <p:sldId id="355" r:id="rId50"/>
    <p:sldId id="327" r:id="rId51"/>
    <p:sldId id="328" r:id="rId52"/>
    <p:sldId id="329" r:id="rId53"/>
    <p:sldId id="330" r:id="rId54"/>
    <p:sldId id="331" r:id="rId55"/>
    <p:sldId id="343" r:id="rId56"/>
    <p:sldId id="344" r:id="rId57"/>
    <p:sldId id="332" r:id="rId58"/>
    <p:sldId id="333" r:id="rId59"/>
    <p:sldId id="334" r:id="rId60"/>
    <p:sldId id="335" r:id="rId61"/>
    <p:sldId id="336" r:id="rId62"/>
    <p:sldId id="349" r:id="rId63"/>
    <p:sldId id="337" r:id="rId64"/>
    <p:sldId id="338" r:id="rId65"/>
    <p:sldId id="339" r:id="rId66"/>
    <p:sldId id="340" r:id="rId67"/>
    <p:sldId id="282" r:id="rId6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Levitt, Becca" initials="LB" lastIdx="5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9FF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 autoAdjust="0"/>
    <p:restoredTop sz="59626" autoAdjust="0"/>
  </p:normalViewPr>
  <p:slideViewPr>
    <p:cSldViewPr snapToGrid="0" showGuides="1">
      <p:cViewPr>
        <p:scale>
          <a:sx n="50" d="100"/>
          <a:sy n="50" d="100"/>
        </p:scale>
        <p:origin x="-1986" y="-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3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51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980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98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661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1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13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2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0975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94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11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33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69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53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95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784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997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166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972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023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endParaRPr lang="en-US" sz="800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81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51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38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lnSpc>
                <a:spcPct val="80000"/>
              </a:lnSpc>
              <a:spcBef>
                <a:spcPct val="0"/>
              </a:spcBef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213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106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838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669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66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669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49994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2030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8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33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5972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1940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321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152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1521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1521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1521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67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03597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9478" eaLnBrk="0" hangingPunct="0">
              <a:lnSpc>
                <a:spcPct val="8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04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726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5149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746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5600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33804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9080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688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80018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5668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4248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47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60132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467" y="697230"/>
            <a:ext cx="6231467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4442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2786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7581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74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4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30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7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C61F3-25BA-0B4D-8B56-AD965C5CD6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92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Presenter, Team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© 2015, Amazon Web Services, Inc. or its Affiliates. All rights reserved.</a:t>
            </a:r>
            <a:endParaRPr lang="en-US" sz="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201648" y="4397385"/>
            <a:ext cx="1870836" cy="682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 descr="aws_sub-brand-logo_webinars.png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9185" y="4684715"/>
            <a:ext cx="1495117" cy="3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86" r:id="rId13"/>
    <p:sldLayoutId id="21474836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6.emf"/><Relationship Id="rId11" Type="http://schemas.openxmlformats.org/officeDocument/2006/relationships/image" Target="../media/image101.png"/><Relationship Id="rId5" Type="http://schemas.openxmlformats.org/officeDocument/2006/relationships/image" Target="../media/image95.emf"/><Relationship Id="rId10" Type="http://schemas.openxmlformats.org/officeDocument/2006/relationships/image" Target="../media/image100.png"/><Relationship Id="rId4" Type="http://schemas.openxmlformats.org/officeDocument/2006/relationships/image" Target="../media/image94.emf"/><Relationship Id="rId9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5.emf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0.emf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4.emf"/><Relationship Id="rId4" Type="http://schemas.openxmlformats.org/officeDocument/2006/relationships/image" Target="../media/image1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Getting Started with AWS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Services 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D53A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Storage &amp; Content Delivery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1424" y="3043948"/>
            <a:ext cx="3174189" cy="708247"/>
            <a:chOff x="401424" y="2518914"/>
            <a:chExt cx="3174189" cy="708247"/>
          </a:xfrm>
        </p:grpSpPr>
        <p:pic>
          <p:nvPicPr>
            <p:cNvPr id="23" name="Picture 22" descr="Amazon-Elastic-Block-Stora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24" y="2518914"/>
              <a:ext cx="708247" cy="708247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1353103" y="2642205"/>
              <a:ext cx="2222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EBS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1424" y="2164616"/>
            <a:ext cx="3309810" cy="708247"/>
            <a:chOff x="401424" y="1592377"/>
            <a:chExt cx="3309810" cy="708247"/>
          </a:xfrm>
        </p:grpSpPr>
        <p:pic>
          <p:nvPicPr>
            <p:cNvPr id="24" name="Picture 23" descr="Glaci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24" y="1592377"/>
              <a:ext cx="708247" cy="708247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1353103" y="1715668"/>
              <a:ext cx="2358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Glacier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1424" y="1285283"/>
            <a:ext cx="3186402" cy="708247"/>
            <a:chOff x="401424" y="760249"/>
            <a:chExt cx="3186402" cy="708247"/>
          </a:xfrm>
        </p:grpSpPr>
        <p:sp>
          <p:nvSpPr>
            <p:cNvPr id="51" name="TextBox 50"/>
            <p:cNvSpPr txBox="1"/>
            <p:nvPr/>
          </p:nvSpPr>
          <p:spPr>
            <a:xfrm>
              <a:off x="1365316" y="883540"/>
              <a:ext cx="2222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S3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pic>
          <p:nvPicPr>
            <p:cNvPr id="22" name="Picture 21" descr="S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24" y="760249"/>
              <a:ext cx="708247" cy="708247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687421" y="1324768"/>
            <a:ext cx="3588721" cy="627786"/>
            <a:chOff x="4430961" y="726474"/>
            <a:chExt cx="3588721" cy="627786"/>
          </a:xfrm>
        </p:grpSpPr>
        <p:pic>
          <p:nvPicPr>
            <p:cNvPr id="11" name="Picture 10" descr="Storage-Gatewa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0961" y="726474"/>
              <a:ext cx="627786" cy="62778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334331" y="809535"/>
              <a:ext cx="2685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defRPr>
              </a:lvl1pPr>
            </a:lstStyle>
            <a:p>
              <a:r>
                <a:rPr lang="en-US" dirty="0"/>
                <a:t>Storage Gateway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39112" y="2112357"/>
            <a:ext cx="3174189" cy="731520"/>
            <a:chOff x="4382652" y="1502107"/>
            <a:chExt cx="3174189" cy="731520"/>
          </a:xfrm>
        </p:grpSpPr>
        <p:pic>
          <p:nvPicPr>
            <p:cNvPr id="12" name="Picture 11" descr="AWS-Import-Expor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2" y="1502107"/>
              <a:ext cx="731520" cy="73152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354495" y="1637035"/>
              <a:ext cx="22023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Import/Export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99940" y="3003681"/>
            <a:ext cx="3267046" cy="717714"/>
            <a:chOff x="4443480" y="2295497"/>
            <a:chExt cx="3267046" cy="717714"/>
          </a:xfrm>
        </p:grpSpPr>
        <p:pic>
          <p:nvPicPr>
            <p:cNvPr id="13" name="Picture 12" descr="CloudFront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480" y="2295497"/>
              <a:ext cx="717714" cy="71771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352395" y="2423522"/>
              <a:ext cx="2358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CloudFront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7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53" y="1268249"/>
            <a:ext cx="708247" cy="70824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D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Storage &amp; Content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Simple Storage Service (S3)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Scalable Storage in the Cloud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142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Storage for the Internet 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Store and retrieve any amount of data, at any time, from anywhere on the web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Highly scalable, reliable,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secure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encryption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only for what you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30067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laci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78" y="1273908"/>
            <a:ext cx="708247" cy="70824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D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Storage &amp; Content </a:t>
            </a:r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Delivery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Glacier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Archive Storage in the Cloud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219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Low cost storage for archiving and backup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Secure and durable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 limit to amount of data stored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Flexible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Pay only for what you use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Simple integration with S3</a:t>
            </a:r>
          </a:p>
        </p:txBody>
      </p:sp>
    </p:spTree>
    <p:extLst>
      <p:ext uri="{BB962C8B-B14F-4D97-AF65-F5344CB8AC3E}">
        <p14:creationId xmlns:p14="http://schemas.microsoft.com/office/powerpoint/2010/main" val="30611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azon-Elastic-Block-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93" y="1273688"/>
            <a:ext cx="708247" cy="70824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D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Storage &amp; Content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Elastic Block Store (EBS)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Block Storage for EC2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85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Persistent off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-instance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storage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SSD or magnetic disk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Durable snapshots to S3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Encryption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Provisioned IOPS option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2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orage-Gatew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78" y="1323663"/>
            <a:ext cx="627786" cy="62778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D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Storage &amp; Content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6023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Storage Gateway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On-Premises IT Environments with Cloud Storage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356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Delivered as a virtual machine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installed in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 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-premise datacenter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Integration 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S3, EBS,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Glacier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Secure data transmissions between AWS and on-premise resources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Compatible with on-premise storage solutions through iSCSI interface.</a:t>
            </a:r>
          </a:p>
        </p:txBody>
      </p:sp>
    </p:spTree>
    <p:extLst>
      <p:ext uri="{BB962C8B-B14F-4D97-AF65-F5344CB8AC3E}">
        <p14:creationId xmlns:p14="http://schemas.microsoft.com/office/powerpoint/2010/main" val="21183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WS-Import-Exp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82" y="1240877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D37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Storage &amp; Content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Import/Export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Large Volume Data Transfer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40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Ship a hard drive to AWS for import or export of data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large data transfers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Data transferred to or from S3 or EBS</a:t>
            </a:r>
          </a:p>
        </p:txBody>
      </p:sp>
    </p:spTree>
    <p:extLst>
      <p:ext uri="{BB962C8B-B14F-4D97-AF65-F5344CB8AC3E}">
        <p14:creationId xmlns:p14="http://schemas.microsoft.com/office/powerpoint/2010/main" val="13119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udFro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19" y="1224041"/>
            <a:ext cx="824573" cy="82457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B37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Storage &amp; Content Delivery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CloudFront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Global Content Delivery Network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77473" cy="2433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Distribute content with low latency, high transfer speeds, and no commitments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52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edge locations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Simple integration with AWS services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Static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dynamic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content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Advanced CDN features like SSL support, geographic restriction, and private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3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235E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Database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pic>
        <p:nvPicPr>
          <p:cNvPr id="17" name="Picture 16" descr="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" y="698298"/>
            <a:ext cx="552921" cy="552921"/>
          </a:xfrm>
          <a:prstGeom prst="rect">
            <a:avLst/>
          </a:prstGeom>
        </p:spPr>
      </p:pic>
      <p:pic>
        <p:nvPicPr>
          <p:cNvPr id="18" name="Picture 17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" y="1444565"/>
            <a:ext cx="552921" cy="552921"/>
          </a:xfrm>
          <a:prstGeom prst="rect">
            <a:avLst/>
          </a:prstGeom>
        </p:spPr>
      </p:pic>
      <p:pic>
        <p:nvPicPr>
          <p:cNvPr id="19" name="Picture 18" descr="ElasticCach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" y="2229842"/>
            <a:ext cx="552921" cy="552921"/>
          </a:xfrm>
          <a:prstGeom prst="rect">
            <a:avLst/>
          </a:prstGeom>
        </p:spPr>
      </p:pic>
      <p:pic>
        <p:nvPicPr>
          <p:cNvPr id="21" name="Picture 20" descr="RedShi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" y="3006034"/>
            <a:ext cx="552921" cy="5529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32481" y="754617"/>
            <a:ext cx="126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RDS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92169" y="1444565"/>
            <a:ext cx="1914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DynamoDB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32481" y="2229842"/>
            <a:ext cx="199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ElastiCache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32481" y="3051663"/>
            <a:ext cx="199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Redshift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2481" y="3873484"/>
            <a:ext cx="199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Aurora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 descr="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99" y="3827855"/>
            <a:ext cx="552921" cy="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3" y="1264422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235E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Database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Relational Database Service (RDS)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Relational Databases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85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Resizable capacity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Handles time-consuming administration tasks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Multiple engine types available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 durability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options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Automatic patching and backups</a:t>
            </a:r>
          </a:p>
        </p:txBody>
      </p:sp>
    </p:spTree>
    <p:extLst>
      <p:ext uri="{BB962C8B-B14F-4D97-AF65-F5344CB8AC3E}">
        <p14:creationId xmlns:p14="http://schemas.microsoft.com/office/powerpoint/2010/main" val="42376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ynamo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3" y="1261950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235E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Database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DynamoDB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Predictable and Scalable NoSQL Data Store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85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Fast, fully-managed NoSQL Database Service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Capable of handling any amount of data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Durable and Highly Available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 SSD storage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Simple and Cost Effective</a:t>
            </a:r>
          </a:p>
        </p:txBody>
      </p:sp>
    </p:spTree>
    <p:extLst>
      <p:ext uri="{BB962C8B-B14F-4D97-AF65-F5344CB8AC3E}">
        <p14:creationId xmlns:p14="http://schemas.microsoft.com/office/powerpoint/2010/main" val="10171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586983" y="3581036"/>
            <a:ext cx="699542" cy="1058551"/>
            <a:chOff x="905891" y="3898536"/>
            <a:chExt cx="699542" cy="1058551"/>
          </a:xfrm>
        </p:grpSpPr>
        <p:sp>
          <p:nvSpPr>
            <p:cNvPr id="68" name="TextBox 67"/>
            <p:cNvSpPr txBox="1"/>
            <p:nvPr/>
          </p:nvSpPr>
          <p:spPr>
            <a:xfrm>
              <a:off x="905891" y="4710866"/>
              <a:ext cx="6011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B1B3B6"/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36565" y="3898536"/>
              <a:ext cx="6688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8D8B8F"/>
                  </a:solidFill>
                  <a:latin typeface="Arial"/>
                  <a:cs typeface="Arial"/>
                </a:rPr>
                <a:t>82</a:t>
              </a:r>
              <a:endParaRPr lang="en-US" sz="2000" b="1" dirty="0">
                <a:solidFill>
                  <a:srgbClr val="8D8B8F"/>
                </a:solidFill>
                <a:latin typeface="Arial"/>
                <a:cs typeface="Arial"/>
              </a:endParaRPr>
            </a:p>
          </p:txBody>
        </p:sp>
        <p:sp>
          <p:nvSpPr>
            <p:cNvPr id="70" name="Cube 69"/>
            <p:cNvSpPr/>
            <p:nvPr/>
          </p:nvSpPr>
          <p:spPr>
            <a:xfrm>
              <a:off x="906085" y="4275098"/>
              <a:ext cx="519501" cy="428917"/>
            </a:xfrm>
            <a:prstGeom prst="cube">
              <a:avLst/>
            </a:prstGeom>
            <a:solidFill>
              <a:srgbClr val="B1B3B6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699977" y="2836756"/>
            <a:ext cx="896630" cy="1801469"/>
            <a:chOff x="5091302" y="3154256"/>
            <a:chExt cx="896630" cy="1801469"/>
          </a:xfrm>
        </p:grpSpPr>
        <p:sp>
          <p:nvSpPr>
            <p:cNvPr id="72" name="Rectangle 71"/>
            <p:cNvSpPr/>
            <p:nvPr/>
          </p:nvSpPr>
          <p:spPr>
            <a:xfrm>
              <a:off x="5091302" y="3154256"/>
              <a:ext cx="8966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8D8B8F"/>
                  </a:solidFill>
                  <a:latin typeface="Arial"/>
                  <a:cs typeface="Arial"/>
                </a:rPr>
                <a:t>159</a:t>
              </a:r>
              <a:endParaRPr lang="en-US" sz="2000" b="1" dirty="0">
                <a:solidFill>
                  <a:srgbClr val="8D8B8F"/>
                </a:solidFill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40929" y="4709504"/>
              <a:ext cx="4711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B1B3B6"/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4" name="Cube 73"/>
            <p:cNvSpPr/>
            <p:nvPr/>
          </p:nvSpPr>
          <p:spPr>
            <a:xfrm>
              <a:off x="5116752" y="3556000"/>
              <a:ext cx="519501" cy="1148016"/>
            </a:xfrm>
            <a:prstGeom prst="cube">
              <a:avLst/>
            </a:prstGeom>
            <a:solidFill>
              <a:srgbClr val="B1B3B6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089318" y="1842799"/>
            <a:ext cx="920807" cy="2795426"/>
            <a:chOff x="5597514" y="2160299"/>
            <a:chExt cx="920807" cy="2795426"/>
          </a:xfrm>
        </p:grpSpPr>
        <p:sp>
          <p:nvSpPr>
            <p:cNvPr id="76" name="Rectangle 75"/>
            <p:cNvSpPr/>
            <p:nvPr/>
          </p:nvSpPr>
          <p:spPr>
            <a:xfrm>
              <a:off x="5621691" y="2160299"/>
              <a:ext cx="8966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8D8B8F"/>
                  </a:solidFill>
                  <a:latin typeface="Arial"/>
                  <a:cs typeface="Arial"/>
                </a:rPr>
                <a:t>280</a:t>
              </a:r>
              <a:endParaRPr lang="en-US" sz="2000" b="1" dirty="0">
                <a:solidFill>
                  <a:srgbClr val="8D8B8F"/>
                </a:solidFill>
                <a:latin typeface="Arial"/>
                <a:cs typeface="Arial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21691" y="4709504"/>
              <a:ext cx="4711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B1B3B6"/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Cube 77"/>
            <p:cNvSpPr/>
            <p:nvPr/>
          </p:nvSpPr>
          <p:spPr>
            <a:xfrm>
              <a:off x="5597514" y="2566737"/>
              <a:ext cx="519501" cy="2137279"/>
            </a:xfrm>
            <a:prstGeom prst="cube">
              <a:avLst/>
            </a:prstGeom>
            <a:solidFill>
              <a:srgbClr val="B1B3B6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592294" y="1006448"/>
            <a:ext cx="896630" cy="3612025"/>
            <a:chOff x="7238664" y="1343700"/>
            <a:chExt cx="896630" cy="3612025"/>
          </a:xfrm>
        </p:grpSpPr>
        <p:sp>
          <p:nvSpPr>
            <p:cNvPr id="80" name="Rectangle 79"/>
            <p:cNvSpPr/>
            <p:nvPr/>
          </p:nvSpPr>
          <p:spPr>
            <a:xfrm>
              <a:off x="7238664" y="1343700"/>
              <a:ext cx="8966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8D8B8F"/>
                  </a:solidFill>
                  <a:latin typeface="Arial"/>
                  <a:cs typeface="Arial"/>
                </a:rPr>
                <a:t>516</a:t>
              </a:r>
              <a:endParaRPr lang="en-US" sz="2000" b="1" dirty="0">
                <a:solidFill>
                  <a:srgbClr val="8D8B8F"/>
                </a:solidFill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8686" y="4709504"/>
              <a:ext cx="47114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B1B3B6"/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2" name="Cube 81"/>
            <p:cNvSpPr/>
            <p:nvPr/>
          </p:nvSpPr>
          <p:spPr>
            <a:xfrm>
              <a:off x="7254509" y="1743811"/>
              <a:ext cx="519501" cy="2960206"/>
            </a:xfrm>
            <a:prstGeom prst="cube">
              <a:avLst/>
            </a:prstGeom>
            <a:solidFill>
              <a:srgbClr val="B1B3B6"/>
            </a:solidFill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itle 62"/>
          <p:cNvSpPr txBox="1">
            <a:spLocks noGrp="1"/>
          </p:cNvSpPr>
          <p:nvPr>
            <p:ph type="title"/>
          </p:nvPr>
        </p:nvSpPr>
        <p:spPr>
          <a:xfrm>
            <a:off x="42316" y="92010"/>
            <a:ext cx="8205304" cy="8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 smtClean="0">
                <a:solidFill>
                  <a:srgbClr val="636466"/>
                </a:solidFill>
                <a:latin typeface="Arial"/>
                <a:cs typeface="Arial"/>
              </a:rPr>
              <a:t>AWS’ Rapid Pace of Innovation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381" y="541357"/>
            <a:ext cx="7166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36466"/>
                </a:solidFill>
              </a:rPr>
              <a:t>AWS has launched a total of 1,599 </a:t>
            </a:r>
            <a:r>
              <a:rPr lang="en-US" sz="1200" dirty="0">
                <a:solidFill>
                  <a:srgbClr val="636466"/>
                </a:solidFill>
              </a:rPr>
              <a:t>new features and/or </a:t>
            </a:r>
            <a:r>
              <a:rPr lang="en-US" sz="1200" dirty="0" smtClean="0">
                <a:solidFill>
                  <a:srgbClr val="636466"/>
                </a:solidFill>
              </a:rPr>
              <a:t>services since inception in 2006. </a:t>
            </a:r>
            <a:endParaRPr lang="en-US" sz="1200" dirty="0">
              <a:solidFill>
                <a:srgbClr val="636466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11185" y="4356764"/>
            <a:ext cx="60116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B1B3B6"/>
                </a:solidFill>
                <a:latin typeface="Arial"/>
                <a:cs typeface="Arial"/>
              </a:rPr>
              <a:t>2015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17533" y="1462450"/>
            <a:ext cx="1684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AA634"/>
                </a:solidFill>
              </a:rPr>
              <a:t>+365</a:t>
            </a:r>
            <a:r>
              <a:rPr lang="en-US" sz="1600" b="1" i="1" dirty="0" smtClean="0">
                <a:solidFill>
                  <a:srgbClr val="FAA634"/>
                </a:solidFill>
              </a:rPr>
              <a:t>*</a:t>
            </a:r>
            <a:endParaRPr lang="en-US" sz="1050" b="1" i="1" dirty="0">
              <a:solidFill>
                <a:srgbClr val="8D8B8F"/>
              </a:solidFill>
              <a:latin typeface="Arial"/>
              <a:cs typeface="Arial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6867209" y="1842799"/>
            <a:ext cx="519501" cy="2505284"/>
          </a:xfrm>
          <a:prstGeom prst="cube">
            <a:avLst/>
          </a:prstGeom>
          <a:solidFill>
            <a:srgbClr val="B1B3B6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0420" y="4779961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 Narrow" panose="020B0606020202030204" pitchFamily="34" charset="0"/>
              </a:rPr>
              <a:t>* As of July 9th, 2015</a:t>
            </a:r>
            <a:endParaRPr lang="en-US" sz="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asticCac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3" y="1260569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235E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Database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ElastiCache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In-Memory Cache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85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cache service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Memcached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or Redis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Simple resizing through API or console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Cloudwatch and SNS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3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dShi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73" y="1266793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235E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Database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Redshift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Petabyte-Scale Data Warehouse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22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Fully managed SQL based data warehouse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Less than $1,000/TB/Year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Scale to petabytes without any downtime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Online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functional in minutes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ODBC/JDBC Compliant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Continuous backup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67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235E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Database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85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Relational database built for the cloud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Highly available, durable, and scalable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Up to 64 TB database size, 15 read replicas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Highly secure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MySQL-compatible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9175" y="12903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Aurora</a:t>
            </a: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Relational Database Engine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6" name="Picture 5" descr="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36" y="1290354"/>
            <a:ext cx="645432" cy="6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Networking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pic>
        <p:nvPicPr>
          <p:cNvPr id="35" name="Picture 34" descr="Route-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4" y="2512497"/>
            <a:ext cx="731520" cy="731520"/>
          </a:xfrm>
          <a:prstGeom prst="rect">
            <a:avLst/>
          </a:prstGeom>
        </p:spPr>
      </p:pic>
      <p:pic>
        <p:nvPicPr>
          <p:cNvPr id="36" name="Picture 35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4" y="1616866"/>
            <a:ext cx="731520" cy="731520"/>
          </a:xfrm>
          <a:prstGeom prst="rect">
            <a:avLst/>
          </a:prstGeom>
        </p:spPr>
      </p:pic>
      <p:pic>
        <p:nvPicPr>
          <p:cNvPr id="37" name="Picture 36" descr="Direct-Conne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4" y="3408129"/>
            <a:ext cx="731520" cy="731520"/>
          </a:xfrm>
          <a:prstGeom prst="rect">
            <a:avLst/>
          </a:prstGeom>
        </p:spPr>
      </p:pic>
      <p:pic>
        <p:nvPicPr>
          <p:cNvPr id="38" name="Picture 37" descr="VP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4" y="856100"/>
            <a:ext cx="731520" cy="731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1242" y="2648906"/>
            <a:ext cx="148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Route 53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61242" y="17575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ELB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61242" y="991570"/>
            <a:ext cx="81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VPC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61242" y="3542663"/>
            <a:ext cx="237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Direct Connect</a:t>
            </a:r>
            <a:endParaRPr lang="en-US"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9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P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171" y="1266907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Networking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Virtual Private Cloud (VPC)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Isolated Cloud Resources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77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ser defined virtual networks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Allows control of the networking environment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be connected to existing datacenters over VPN or Direct Connect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be peered with other VPCs in AWS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5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oute-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28" y="1267450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Networking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Route 53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Scalable DNS and Domain Name Registration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77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Answers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DNS queries with low latency by using a global network of DNS servers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Latency based routing to closest AWS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endpoint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Integration with other AWS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services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</a:rPr>
              <a:t>Register domain names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311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azon-Elastic-Load-Balac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98" y="1263600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Networking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Elastic Load Balancing (ELB)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Application Load Balancing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77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load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balancing of HTTP, HTTPS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TCP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traffic to EC2 instances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Detects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removes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failing instances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Dynamically grows and shrinks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based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traffic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Scaling </a:t>
            </a:r>
          </a:p>
        </p:txBody>
      </p:sp>
    </p:spTree>
    <p:extLst>
      <p:ext uri="{BB962C8B-B14F-4D97-AF65-F5344CB8AC3E}">
        <p14:creationId xmlns:p14="http://schemas.microsoft.com/office/powerpoint/2010/main" val="1798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rect-Conn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98" y="1258719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Networking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Direct Connect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Dedicated Network Connection to AWS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06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Establish a dedicated network connection from your premises to AWS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Reduces bandwidth costs for high volume data transfers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Offers consistent network performance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Speeds from 50 Mbps to 10 Gbps per port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44542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Application Services</a:t>
            </a:r>
          </a:p>
        </p:txBody>
      </p:sp>
      <p:pic>
        <p:nvPicPr>
          <p:cNvPr id="35" name="Picture 34" descr="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4" y="900812"/>
            <a:ext cx="731520" cy="731520"/>
          </a:xfrm>
          <a:prstGeom prst="rect">
            <a:avLst/>
          </a:prstGeom>
        </p:spPr>
      </p:pic>
      <p:pic>
        <p:nvPicPr>
          <p:cNvPr id="47" name="Picture 46" descr="CloudSe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85" y="900812"/>
            <a:ext cx="731520" cy="731520"/>
          </a:xfrm>
          <a:prstGeom prst="rect">
            <a:avLst/>
          </a:prstGeom>
        </p:spPr>
      </p:pic>
      <p:pic>
        <p:nvPicPr>
          <p:cNvPr id="50" name="Picture 49" descr="SW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932" y="2872667"/>
            <a:ext cx="731520" cy="731520"/>
          </a:xfrm>
          <a:prstGeom prst="rect">
            <a:avLst/>
          </a:prstGeom>
        </p:spPr>
      </p:pic>
      <p:pic>
        <p:nvPicPr>
          <p:cNvPr id="52" name="Picture 51" descr="TransCod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85" y="1872629"/>
            <a:ext cx="731520" cy="731520"/>
          </a:xfrm>
          <a:prstGeom prst="rect">
            <a:avLst/>
          </a:prstGeom>
        </p:spPr>
      </p:pic>
      <p:pic>
        <p:nvPicPr>
          <p:cNvPr id="68" name="Picture 67" descr="S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4" y="1872629"/>
            <a:ext cx="731520" cy="731520"/>
          </a:xfrm>
          <a:prstGeom prst="rect">
            <a:avLst/>
          </a:prstGeom>
        </p:spPr>
      </p:pic>
      <p:pic>
        <p:nvPicPr>
          <p:cNvPr id="69" name="Picture 68" descr="SQ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4" y="2844446"/>
            <a:ext cx="731520" cy="731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36247" y="1035742"/>
            <a:ext cx="80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6251" y="2007559"/>
            <a:ext cx="817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SNS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36247" y="2979376"/>
            <a:ext cx="83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SQS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13878" y="1035742"/>
            <a:ext cx="208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CloudSearch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13882" y="2007559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Elastic Transcoder 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13878" y="3007597"/>
            <a:ext cx="383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Simple Workflow Service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190" y="3944418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AppStream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4" y="3740215"/>
            <a:ext cx="952500" cy="952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21452" y="3946183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API Gateway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 r="21265"/>
          <a:stretch/>
        </p:blipFill>
        <p:spPr>
          <a:xfrm>
            <a:off x="3589933" y="3859795"/>
            <a:ext cx="731520" cy="7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26" y="1258546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Simple Email Service (SES)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Email Sending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77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Bulk and transactional email-sending service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Eliminates email server management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Meet rigorous Internet Service Provider (ISP) standards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Built-in feedback loop on successful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unsuccessful messages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19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3091" y="171896"/>
            <a:ext cx="949373" cy="4637363"/>
            <a:chOff x="173091" y="171896"/>
            <a:chExt cx="949373" cy="4637363"/>
          </a:xfrm>
        </p:grpSpPr>
        <p:sp>
          <p:nvSpPr>
            <p:cNvPr id="3" name="Rectangle 2"/>
            <p:cNvSpPr/>
            <p:nvPr/>
          </p:nvSpPr>
          <p:spPr>
            <a:xfrm>
              <a:off x="173091" y="314099"/>
              <a:ext cx="949373" cy="4495160"/>
            </a:xfrm>
            <a:prstGeom prst="rect">
              <a:avLst/>
            </a:prstGeom>
            <a:noFill/>
            <a:ln w="952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Shape 1227"/>
            <p:cNvSpPr/>
            <p:nvPr/>
          </p:nvSpPr>
          <p:spPr>
            <a:xfrm>
              <a:off x="325826" y="171896"/>
              <a:ext cx="643903" cy="323165"/>
            </a:xfrm>
            <a:prstGeom prst="rect">
              <a:avLst/>
            </a:prstGeom>
            <a:solidFill>
              <a:schemeClr val="bg1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TECHNICAL &amp; BUSINESS SUPPORT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9749" y="3013229"/>
              <a:ext cx="836056" cy="320040"/>
              <a:chOff x="229749" y="2988329"/>
              <a:chExt cx="836056" cy="320040"/>
            </a:xfrm>
          </p:grpSpPr>
          <p:sp>
            <p:nvSpPr>
              <p:cNvPr id="24" name="Shape 1236"/>
              <p:cNvSpPr/>
              <p:nvPr/>
            </p:nvSpPr>
            <p:spPr>
              <a:xfrm>
                <a:off x="537335" y="3029421"/>
                <a:ext cx="528470" cy="23785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sz="638" dirty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Account </a:t>
                </a:r>
                <a:r>
                  <a:rPr sz="638" dirty="0">
                    <a:solidFill>
                      <a:srgbClr val="474746"/>
                    </a:solidFill>
                  </a:rPr>
                  <a:t>Management</a:t>
                </a:r>
              </a:p>
            </p:txBody>
          </p:sp>
          <p:pic>
            <p:nvPicPr>
              <p:cNvPr id="25" name="Picture 24" descr="Marchitecture_Support_account-management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298832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229749" y="591829"/>
              <a:ext cx="687964" cy="320040"/>
              <a:chOff x="229749" y="566929"/>
              <a:chExt cx="687964" cy="320040"/>
            </a:xfrm>
          </p:grpSpPr>
          <p:sp>
            <p:nvSpPr>
              <p:cNvPr id="22" name="Shape 1228"/>
              <p:cNvSpPr/>
              <p:nvPr/>
            </p:nvSpPr>
            <p:spPr>
              <a:xfrm>
                <a:off x="537334" y="657104"/>
                <a:ext cx="380379" cy="1396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638" dirty="0">
                    <a:solidFill>
                      <a:srgbClr val="474746"/>
                    </a:solidFill>
                  </a:rPr>
                  <a:t>Support</a:t>
                </a:r>
              </a:p>
            </p:txBody>
          </p:sp>
          <p:pic>
            <p:nvPicPr>
              <p:cNvPr id="23" name="Picture 22" descr="Marchitecture_Support_support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56692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229749" y="1197179"/>
              <a:ext cx="804620" cy="320040"/>
              <a:chOff x="229749" y="1172279"/>
              <a:chExt cx="804620" cy="320040"/>
            </a:xfrm>
          </p:grpSpPr>
          <p:sp>
            <p:nvSpPr>
              <p:cNvPr id="20" name="Shape 1230"/>
              <p:cNvSpPr/>
              <p:nvPr/>
            </p:nvSpPr>
            <p:spPr>
              <a:xfrm>
                <a:off x="537335" y="1213371"/>
                <a:ext cx="497034" cy="23785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sz="638" dirty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Professional </a:t>
                </a:r>
                <a:r>
                  <a:rPr sz="638" dirty="0">
                    <a:solidFill>
                      <a:srgbClr val="474746"/>
                    </a:solidFill>
                  </a:rPr>
                  <a:t>Services</a:t>
                </a:r>
              </a:p>
            </p:txBody>
          </p:sp>
          <p:pic>
            <p:nvPicPr>
              <p:cNvPr id="21" name="Picture 20" descr="Marchitecture_Support_professional-services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11722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29749" y="3618579"/>
              <a:ext cx="729172" cy="320040"/>
              <a:chOff x="229749" y="3593679"/>
              <a:chExt cx="729172" cy="320040"/>
            </a:xfrm>
          </p:grpSpPr>
          <p:sp>
            <p:nvSpPr>
              <p:cNvPr id="18" name="Shape 1238"/>
              <p:cNvSpPr/>
              <p:nvPr/>
            </p:nvSpPr>
            <p:spPr>
              <a:xfrm>
                <a:off x="537334" y="3634771"/>
                <a:ext cx="421587" cy="23785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sz="638" dirty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Solutions </a:t>
                </a:r>
                <a:r>
                  <a:rPr sz="638" dirty="0">
                    <a:solidFill>
                      <a:srgbClr val="474746"/>
                    </a:solidFill>
                  </a:rPr>
                  <a:t>Architects</a:t>
                </a:r>
              </a:p>
            </p:txBody>
          </p:sp>
          <p:pic>
            <p:nvPicPr>
              <p:cNvPr id="19" name="Picture 18" descr="Marchitecture_Support_solutions-architects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35936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29749" y="2407879"/>
              <a:ext cx="792044" cy="320040"/>
              <a:chOff x="229749" y="2382979"/>
              <a:chExt cx="792044" cy="320040"/>
            </a:xfrm>
          </p:grpSpPr>
          <p:sp>
            <p:nvSpPr>
              <p:cNvPr id="16" name="Shape 1234"/>
              <p:cNvSpPr/>
              <p:nvPr/>
            </p:nvSpPr>
            <p:spPr>
              <a:xfrm>
                <a:off x="537334" y="2424071"/>
                <a:ext cx="484459" cy="23785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638" dirty="0">
                    <a:solidFill>
                      <a:srgbClr val="474746"/>
                    </a:solidFill>
                  </a:rPr>
                  <a:t>Training &amp; Certification</a:t>
                </a:r>
              </a:p>
            </p:txBody>
          </p:sp>
          <p:pic>
            <p:nvPicPr>
              <p:cNvPr id="17" name="Picture 16" descr="Marchitecture_Support_training-certification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23829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229749" y="4223928"/>
              <a:ext cx="704024" cy="336063"/>
              <a:chOff x="229749" y="4199028"/>
              <a:chExt cx="704024" cy="336063"/>
            </a:xfrm>
          </p:grpSpPr>
          <p:sp>
            <p:nvSpPr>
              <p:cNvPr id="14" name="Shape 1240"/>
              <p:cNvSpPr/>
              <p:nvPr/>
            </p:nvSpPr>
            <p:spPr>
              <a:xfrm>
                <a:off x="537335" y="4199028"/>
                <a:ext cx="396438" cy="33606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sz="638" dirty="0">
                    <a:solidFill>
                      <a:srgbClr val="474746"/>
                    </a:solidFill>
                  </a:rPr>
                  <a:t>Security &amp; Pricing Reports</a:t>
                </a:r>
              </a:p>
            </p:txBody>
          </p:sp>
          <p:pic>
            <p:nvPicPr>
              <p:cNvPr id="15" name="Picture 14" descr="Marchitecture_Support_security-pricing-reports.pn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420703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229749" y="1802529"/>
              <a:ext cx="760608" cy="320040"/>
              <a:chOff x="229749" y="1777629"/>
              <a:chExt cx="760608" cy="320040"/>
            </a:xfrm>
          </p:grpSpPr>
          <p:sp>
            <p:nvSpPr>
              <p:cNvPr id="12" name="Shape 1232"/>
              <p:cNvSpPr/>
              <p:nvPr/>
            </p:nvSpPr>
            <p:spPr>
              <a:xfrm>
                <a:off x="537334" y="1818721"/>
                <a:ext cx="453023" cy="23785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sz="638" dirty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Partner </a:t>
                </a:r>
                <a:r>
                  <a:rPr sz="638" dirty="0">
                    <a:solidFill>
                      <a:srgbClr val="474746"/>
                    </a:solidFill>
                  </a:rPr>
                  <a:t>Ecosystem</a:t>
                </a:r>
              </a:p>
            </p:txBody>
          </p:sp>
          <p:pic>
            <p:nvPicPr>
              <p:cNvPr id="13" name="Picture 12" descr="Marchitecture_Support_partner-ecosystem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49" y="1777629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26" name="Group 25"/>
          <p:cNvGrpSpPr/>
          <p:nvPr/>
        </p:nvGrpSpPr>
        <p:grpSpPr>
          <a:xfrm>
            <a:off x="1192210" y="225756"/>
            <a:ext cx="949373" cy="4583503"/>
            <a:chOff x="1175710" y="225756"/>
            <a:chExt cx="949373" cy="4583503"/>
          </a:xfrm>
        </p:grpSpPr>
        <p:sp>
          <p:nvSpPr>
            <p:cNvPr id="27" name="Rectangle 26"/>
            <p:cNvSpPr/>
            <p:nvPr/>
          </p:nvSpPr>
          <p:spPr>
            <a:xfrm>
              <a:off x="1175710" y="314099"/>
              <a:ext cx="949373" cy="4495160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Shape 1227"/>
            <p:cNvSpPr/>
            <p:nvPr/>
          </p:nvSpPr>
          <p:spPr>
            <a:xfrm>
              <a:off x="1295531" y="225756"/>
              <a:ext cx="709730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AWS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MARKETPLACE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221490" y="3013229"/>
              <a:ext cx="729020" cy="320040"/>
              <a:chOff x="1221490" y="2988329"/>
              <a:chExt cx="729020" cy="320040"/>
            </a:xfrm>
          </p:grpSpPr>
          <p:sp>
            <p:nvSpPr>
              <p:cNvPr id="48" name="Shape 1236"/>
              <p:cNvSpPr/>
              <p:nvPr/>
            </p:nvSpPr>
            <p:spPr>
              <a:xfrm>
                <a:off x="1535364" y="3078498"/>
                <a:ext cx="415146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Backup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49" name="Picture 48" descr="Marchitecture_Marketplace_backup.png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298832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1221490" y="591829"/>
              <a:ext cx="694252" cy="320040"/>
              <a:chOff x="1221490" y="566929"/>
              <a:chExt cx="694252" cy="320040"/>
            </a:xfrm>
          </p:grpSpPr>
          <p:sp>
            <p:nvSpPr>
              <p:cNvPr id="46" name="Shape 1228"/>
              <p:cNvSpPr/>
              <p:nvPr/>
            </p:nvSpPr>
            <p:spPr>
              <a:xfrm>
                <a:off x="1535363" y="608008"/>
                <a:ext cx="380379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Big Data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&amp; HPC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47" name="Picture 46" descr="Marchitecture_Marketplace_bigdata-hpc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56692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1221490" y="1197179"/>
              <a:ext cx="729020" cy="320040"/>
              <a:chOff x="1221490" y="1172279"/>
              <a:chExt cx="729020" cy="320040"/>
            </a:xfrm>
          </p:grpSpPr>
          <p:sp>
            <p:nvSpPr>
              <p:cNvPr id="44" name="Shape 1230"/>
              <p:cNvSpPr/>
              <p:nvPr/>
            </p:nvSpPr>
            <p:spPr>
              <a:xfrm>
                <a:off x="1535364" y="1213358"/>
                <a:ext cx="415146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Business Apps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45" name="Picture 44" descr="Marchitecture_Marketplace_business-apps.png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11722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1221490" y="3618579"/>
              <a:ext cx="819841" cy="320040"/>
              <a:chOff x="1221490" y="3593679"/>
              <a:chExt cx="819841" cy="320040"/>
            </a:xfrm>
          </p:grpSpPr>
          <p:sp>
            <p:nvSpPr>
              <p:cNvPr id="42" name="Shape 1238"/>
              <p:cNvSpPr/>
              <p:nvPr/>
            </p:nvSpPr>
            <p:spPr>
              <a:xfrm>
                <a:off x="1535363" y="3683848"/>
                <a:ext cx="505968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Databases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43" name="Picture 42" descr="Marchitecture_Marketplace_databases.pn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35936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1221490" y="2407879"/>
              <a:ext cx="857812" cy="320040"/>
              <a:chOff x="1221490" y="2382979"/>
              <a:chExt cx="857812" cy="320040"/>
            </a:xfrm>
          </p:grpSpPr>
          <p:sp>
            <p:nvSpPr>
              <p:cNvPr id="40" name="Shape 1234"/>
              <p:cNvSpPr/>
              <p:nvPr/>
            </p:nvSpPr>
            <p:spPr>
              <a:xfrm>
                <a:off x="1535363" y="2473148"/>
                <a:ext cx="54393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Development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41" name="Picture 40" descr="Marchitecture_Marketplace_development.png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23829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1221490" y="4231939"/>
              <a:ext cx="716445" cy="320040"/>
              <a:chOff x="1221490" y="4207039"/>
              <a:chExt cx="716445" cy="320040"/>
            </a:xfrm>
          </p:grpSpPr>
          <p:sp>
            <p:nvSpPr>
              <p:cNvPr id="38" name="Shape 1240"/>
              <p:cNvSpPr/>
              <p:nvPr/>
            </p:nvSpPr>
            <p:spPr>
              <a:xfrm>
                <a:off x="1535363" y="4248118"/>
                <a:ext cx="402572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Industry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Solutions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39" name="Picture 38" descr="Marchitecture_Marketplace_industry-solutions.png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420703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35" name="Group 34"/>
            <p:cNvGrpSpPr/>
            <p:nvPr/>
          </p:nvGrpSpPr>
          <p:grpSpPr>
            <a:xfrm>
              <a:off x="1221490" y="1802529"/>
              <a:ext cx="703870" cy="320040"/>
              <a:chOff x="1221490" y="1777629"/>
              <a:chExt cx="703870" cy="320040"/>
            </a:xfrm>
          </p:grpSpPr>
          <p:sp>
            <p:nvSpPr>
              <p:cNvPr id="36" name="Shape 1232"/>
              <p:cNvSpPr/>
              <p:nvPr/>
            </p:nvSpPr>
            <p:spPr>
              <a:xfrm>
                <a:off x="1535363" y="1867796"/>
                <a:ext cx="389997" cy="13970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Security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37" name="Picture 36" descr="Marchitecture_Marketplace_security.pn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490" y="1777629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50" name="Group 49"/>
          <p:cNvGrpSpPr/>
          <p:nvPr/>
        </p:nvGrpSpPr>
        <p:grpSpPr>
          <a:xfrm>
            <a:off x="2211329" y="225756"/>
            <a:ext cx="949373" cy="2911178"/>
            <a:chOff x="2187953" y="225756"/>
            <a:chExt cx="949373" cy="2911178"/>
          </a:xfrm>
        </p:grpSpPr>
        <p:sp>
          <p:nvSpPr>
            <p:cNvPr id="51" name="Rectangle 50"/>
            <p:cNvSpPr/>
            <p:nvPr/>
          </p:nvSpPr>
          <p:spPr>
            <a:xfrm>
              <a:off x="2187953" y="314099"/>
              <a:ext cx="949373" cy="282283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Shape 1227"/>
            <p:cNvSpPr/>
            <p:nvPr/>
          </p:nvSpPr>
          <p:spPr>
            <a:xfrm>
              <a:off x="2310887" y="225756"/>
              <a:ext cx="703505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MANAGEMENT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TOOLS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231699" y="590724"/>
              <a:ext cx="696285" cy="320040"/>
              <a:chOff x="2231699" y="565824"/>
              <a:chExt cx="696285" cy="320040"/>
            </a:xfrm>
          </p:grpSpPr>
          <p:sp>
            <p:nvSpPr>
              <p:cNvPr id="66" name="Shape 1228"/>
              <p:cNvSpPr/>
              <p:nvPr/>
            </p:nvSpPr>
            <p:spPr>
              <a:xfrm>
                <a:off x="2547605" y="655993"/>
                <a:ext cx="38037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Queuing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67" name="Picture 66" descr="Marchitecture_Tools_queueing.png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699" y="565824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54" name="Group 53"/>
            <p:cNvGrpSpPr/>
            <p:nvPr/>
          </p:nvGrpSpPr>
          <p:grpSpPr>
            <a:xfrm>
              <a:off x="2231700" y="1112540"/>
              <a:ext cx="817609" cy="320040"/>
              <a:chOff x="2231700" y="1087640"/>
              <a:chExt cx="817609" cy="320040"/>
            </a:xfrm>
          </p:grpSpPr>
          <p:sp>
            <p:nvSpPr>
              <p:cNvPr id="64" name="Shape 1230"/>
              <p:cNvSpPr/>
              <p:nvPr/>
            </p:nvSpPr>
            <p:spPr>
              <a:xfrm>
                <a:off x="2547605" y="1177809"/>
                <a:ext cx="501704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Notifications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65" name="Picture 64" descr="Marchitecture_Tools_notifications.png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700" y="1087640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2231698" y="1640642"/>
              <a:ext cx="705904" cy="320040"/>
              <a:chOff x="2231698" y="1615742"/>
              <a:chExt cx="705904" cy="320040"/>
            </a:xfrm>
          </p:grpSpPr>
          <p:sp>
            <p:nvSpPr>
              <p:cNvPr id="62" name="Shape 1232"/>
              <p:cNvSpPr/>
              <p:nvPr/>
            </p:nvSpPr>
            <p:spPr>
              <a:xfrm>
                <a:off x="2547605" y="1705909"/>
                <a:ext cx="389997" cy="13970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Search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63" name="Picture 62" descr="Marchitecture_Tools_search.png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698" y="1615742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56" name="Group 55"/>
            <p:cNvGrpSpPr/>
            <p:nvPr/>
          </p:nvGrpSpPr>
          <p:grpSpPr>
            <a:xfrm>
              <a:off x="2231699" y="2156171"/>
              <a:ext cx="859845" cy="320040"/>
              <a:chOff x="2231699" y="2131271"/>
              <a:chExt cx="859845" cy="320040"/>
            </a:xfrm>
          </p:grpSpPr>
          <p:sp>
            <p:nvSpPr>
              <p:cNvPr id="60" name="Shape 1234"/>
              <p:cNvSpPr/>
              <p:nvPr/>
            </p:nvSpPr>
            <p:spPr>
              <a:xfrm>
                <a:off x="2547605" y="2221440"/>
                <a:ext cx="54393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Orchestration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61" name="Picture 60" descr="Marchitecture_Tools_orchestration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699" y="2131271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2231698" y="2677987"/>
              <a:ext cx="731054" cy="320040"/>
              <a:chOff x="2231698" y="2653087"/>
              <a:chExt cx="731054" cy="320040"/>
            </a:xfrm>
          </p:grpSpPr>
          <p:sp>
            <p:nvSpPr>
              <p:cNvPr id="58" name="Shape 1236"/>
              <p:cNvSpPr/>
              <p:nvPr/>
            </p:nvSpPr>
            <p:spPr>
              <a:xfrm>
                <a:off x="2547606" y="2743256"/>
                <a:ext cx="415146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Email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59" name="Picture 58" descr="Marchitecture_Tools_email.png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698" y="2653087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68" name="Group 67"/>
          <p:cNvGrpSpPr/>
          <p:nvPr/>
        </p:nvGrpSpPr>
        <p:grpSpPr>
          <a:xfrm>
            <a:off x="6997097" y="225756"/>
            <a:ext cx="949373" cy="2911178"/>
            <a:chOff x="6991399" y="225756"/>
            <a:chExt cx="949373" cy="2911178"/>
          </a:xfrm>
        </p:grpSpPr>
        <p:sp>
          <p:nvSpPr>
            <p:cNvPr id="69" name="Rectangle 68"/>
            <p:cNvSpPr/>
            <p:nvPr/>
          </p:nvSpPr>
          <p:spPr>
            <a:xfrm>
              <a:off x="6991399" y="314099"/>
              <a:ext cx="949373" cy="282283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Shape 1227"/>
            <p:cNvSpPr/>
            <p:nvPr/>
          </p:nvSpPr>
          <p:spPr>
            <a:xfrm>
              <a:off x="7137368" y="225756"/>
              <a:ext cx="657434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ENTERPRISE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APPS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047723" y="590724"/>
              <a:ext cx="696285" cy="320040"/>
              <a:chOff x="7047723" y="565824"/>
              <a:chExt cx="696285" cy="320040"/>
            </a:xfrm>
          </p:grpSpPr>
          <p:sp>
            <p:nvSpPr>
              <p:cNvPr id="84" name="Shape 1228"/>
              <p:cNvSpPr/>
              <p:nvPr/>
            </p:nvSpPr>
            <p:spPr>
              <a:xfrm>
                <a:off x="7363629" y="606903"/>
                <a:ext cx="380379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Virtual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Desktops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85" name="Picture 84" descr="Marchitecture_Enterprise_virtual-desktops.png"/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7723" y="565824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7049810" y="2677987"/>
              <a:ext cx="728966" cy="320040"/>
              <a:chOff x="7049810" y="2653087"/>
              <a:chExt cx="728966" cy="320040"/>
            </a:xfrm>
          </p:grpSpPr>
          <p:sp>
            <p:nvSpPr>
              <p:cNvPr id="82" name="Shape 1236"/>
              <p:cNvSpPr/>
              <p:nvPr/>
            </p:nvSpPr>
            <p:spPr>
              <a:xfrm>
                <a:off x="7363630" y="2694166"/>
                <a:ext cx="415146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Storage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Gateway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83" name="Picture 82" descr="Marchitecture_Enterprise_storage-gateway.png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9810" y="2653087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7049810" y="1112540"/>
              <a:ext cx="853247" cy="320040"/>
              <a:chOff x="7049810" y="1087640"/>
              <a:chExt cx="853247" cy="320040"/>
            </a:xfrm>
          </p:grpSpPr>
          <p:sp>
            <p:nvSpPr>
              <p:cNvPr id="80" name="Shape 1230"/>
              <p:cNvSpPr/>
              <p:nvPr/>
            </p:nvSpPr>
            <p:spPr>
              <a:xfrm>
                <a:off x="7363629" y="1128719"/>
                <a:ext cx="539428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Sharing &amp;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Collaboration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81" name="Picture 80" descr="Marchitecture_Enterprise_sharing-collaboration.png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9810" y="1087640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74" name="Group 73"/>
            <p:cNvGrpSpPr/>
            <p:nvPr/>
          </p:nvGrpSpPr>
          <p:grpSpPr>
            <a:xfrm>
              <a:off x="7049809" y="1640642"/>
              <a:ext cx="815524" cy="320040"/>
              <a:chOff x="7049809" y="1615742"/>
              <a:chExt cx="815524" cy="320040"/>
            </a:xfrm>
          </p:grpSpPr>
          <p:sp>
            <p:nvSpPr>
              <p:cNvPr id="78" name="Shape 1232"/>
              <p:cNvSpPr/>
              <p:nvPr/>
            </p:nvSpPr>
            <p:spPr>
              <a:xfrm>
                <a:off x="7363629" y="1656821"/>
                <a:ext cx="501704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Email &amp;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Calendaring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79" name="Picture 78" descr="Marchitecture_Enterprise_email-calendaring.png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9809" y="1615742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7049810" y="2156171"/>
              <a:ext cx="857758" cy="320040"/>
              <a:chOff x="7049810" y="2131271"/>
              <a:chExt cx="857758" cy="320040"/>
            </a:xfrm>
          </p:grpSpPr>
          <p:sp>
            <p:nvSpPr>
              <p:cNvPr id="76" name="Shape 1234"/>
              <p:cNvSpPr/>
              <p:nvPr/>
            </p:nvSpPr>
            <p:spPr>
              <a:xfrm>
                <a:off x="7363629" y="2221440"/>
                <a:ext cx="54393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Directories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77" name="Picture 76" descr="Marchitecture_Enterprise_directories.png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9810" y="2131271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86" name="Group 85"/>
          <p:cNvGrpSpPr/>
          <p:nvPr/>
        </p:nvGrpSpPr>
        <p:grpSpPr>
          <a:xfrm>
            <a:off x="8016218" y="225756"/>
            <a:ext cx="949373" cy="2911178"/>
            <a:chOff x="8016218" y="225756"/>
            <a:chExt cx="949373" cy="2911178"/>
          </a:xfrm>
        </p:grpSpPr>
        <p:sp>
          <p:nvSpPr>
            <p:cNvPr id="87" name="Rectangle 86"/>
            <p:cNvSpPr/>
            <p:nvPr/>
          </p:nvSpPr>
          <p:spPr>
            <a:xfrm>
              <a:off x="8016218" y="314099"/>
              <a:ext cx="949373" cy="282283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Shape 1227"/>
            <p:cNvSpPr/>
            <p:nvPr/>
          </p:nvSpPr>
          <p:spPr>
            <a:xfrm>
              <a:off x="8117647" y="225756"/>
              <a:ext cx="746515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HYBRID CLOUD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MANAGEMENT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062055" y="2156171"/>
              <a:ext cx="857758" cy="320040"/>
              <a:chOff x="8062055" y="2131271"/>
              <a:chExt cx="857758" cy="320040"/>
            </a:xfrm>
          </p:grpSpPr>
          <p:sp>
            <p:nvSpPr>
              <p:cNvPr id="102" name="Shape 1234"/>
              <p:cNvSpPr/>
              <p:nvPr/>
            </p:nvSpPr>
            <p:spPr>
              <a:xfrm>
                <a:off x="8375874" y="2221440"/>
                <a:ext cx="54393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Backups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03" name="Picture 102" descr="Marchitecture_Hybrid_backups.png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055" y="2131271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8062055" y="1640642"/>
              <a:ext cx="815523" cy="320040"/>
              <a:chOff x="8062055" y="1615742"/>
              <a:chExt cx="815523" cy="320040"/>
            </a:xfrm>
          </p:grpSpPr>
          <p:sp>
            <p:nvSpPr>
              <p:cNvPr id="100" name="Shape 1232"/>
              <p:cNvSpPr/>
              <p:nvPr/>
            </p:nvSpPr>
            <p:spPr>
              <a:xfrm>
                <a:off x="8375874" y="1705911"/>
                <a:ext cx="501704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Deployment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01" name="Picture 100" descr="Marchitecture_Hybrid_deployment.png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055" y="1615742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91" name="Group 90"/>
            <p:cNvGrpSpPr/>
            <p:nvPr/>
          </p:nvGrpSpPr>
          <p:grpSpPr>
            <a:xfrm>
              <a:off x="8062055" y="590724"/>
              <a:ext cx="694198" cy="320040"/>
              <a:chOff x="8062055" y="565824"/>
              <a:chExt cx="694198" cy="320040"/>
            </a:xfrm>
          </p:grpSpPr>
          <p:sp>
            <p:nvSpPr>
              <p:cNvPr id="98" name="Shape 1228"/>
              <p:cNvSpPr/>
              <p:nvPr/>
            </p:nvSpPr>
            <p:spPr>
              <a:xfrm>
                <a:off x="8375874" y="606903"/>
                <a:ext cx="380379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Direct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Connect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99" name="Picture 98" descr="Marchitecture_Hybrid_direct-connect.png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055" y="565824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92" name="Group 91"/>
            <p:cNvGrpSpPr/>
            <p:nvPr/>
          </p:nvGrpSpPr>
          <p:grpSpPr>
            <a:xfrm>
              <a:off x="8062055" y="1112540"/>
              <a:ext cx="853247" cy="320040"/>
              <a:chOff x="8062055" y="1087640"/>
              <a:chExt cx="853247" cy="320040"/>
            </a:xfrm>
          </p:grpSpPr>
          <p:sp>
            <p:nvSpPr>
              <p:cNvPr id="96" name="Shape 1230"/>
              <p:cNvSpPr/>
              <p:nvPr/>
            </p:nvSpPr>
            <p:spPr>
              <a:xfrm>
                <a:off x="8375874" y="1128719"/>
                <a:ext cx="539428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Identity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Federation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97" name="Picture 96" descr="Marchitecture_Hybrid_identity-federation.png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055" y="1087640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93" name="Group 92"/>
            <p:cNvGrpSpPr/>
            <p:nvPr/>
          </p:nvGrpSpPr>
          <p:grpSpPr>
            <a:xfrm>
              <a:off x="8062055" y="2677987"/>
              <a:ext cx="853246" cy="320040"/>
              <a:chOff x="8062055" y="2653087"/>
              <a:chExt cx="853246" cy="320040"/>
            </a:xfrm>
          </p:grpSpPr>
          <p:sp>
            <p:nvSpPr>
              <p:cNvPr id="94" name="Shape 1236"/>
              <p:cNvSpPr/>
              <p:nvPr/>
            </p:nvSpPr>
            <p:spPr>
              <a:xfrm>
                <a:off x="8375874" y="2694166"/>
                <a:ext cx="539427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Integrated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Management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95" name="Picture 94" descr="Marchitecture_Hybrid_integrated-management.png"/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055" y="2653087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104" name="Group 103"/>
          <p:cNvGrpSpPr/>
          <p:nvPr/>
        </p:nvGrpSpPr>
        <p:grpSpPr>
          <a:xfrm>
            <a:off x="2208733" y="3230911"/>
            <a:ext cx="6756867" cy="742185"/>
            <a:chOff x="2208733" y="3230911"/>
            <a:chExt cx="6756867" cy="742185"/>
          </a:xfrm>
        </p:grpSpPr>
        <p:sp>
          <p:nvSpPr>
            <p:cNvPr id="105" name="Rectangle 104"/>
            <p:cNvSpPr/>
            <p:nvPr/>
          </p:nvSpPr>
          <p:spPr>
            <a:xfrm>
              <a:off x="2208733" y="3350689"/>
              <a:ext cx="6756867" cy="622407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Shape 1227"/>
            <p:cNvSpPr/>
            <p:nvPr/>
          </p:nvSpPr>
          <p:spPr>
            <a:xfrm>
              <a:off x="5201179" y="3230911"/>
              <a:ext cx="751194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SECURITY &amp;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MANAGEMENT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2256511" y="3520437"/>
              <a:ext cx="873926" cy="320040"/>
              <a:chOff x="2231969" y="3476676"/>
              <a:chExt cx="873926" cy="320040"/>
            </a:xfrm>
          </p:grpSpPr>
          <p:sp>
            <p:nvSpPr>
              <p:cNvPr id="123" name="Shape 1234"/>
              <p:cNvSpPr/>
              <p:nvPr/>
            </p:nvSpPr>
            <p:spPr>
              <a:xfrm>
                <a:off x="2547605" y="3517755"/>
                <a:ext cx="558290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Virtual Private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Networks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24" name="Picture 123" descr="Marchitecture_Security_virtual-private-networks.png"/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969" y="347667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3475206" y="3520437"/>
              <a:ext cx="717015" cy="320040"/>
              <a:chOff x="3394838" y="3476676"/>
              <a:chExt cx="717015" cy="320040"/>
            </a:xfrm>
          </p:grpSpPr>
          <p:sp>
            <p:nvSpPr>
              <p:cNvPr id="121" name="Shape 1234"/>
              <p:cNvSpPr/>
              <p:nvPr/>
            </p:nvSpPr>
            <p:spPr>
              <a:xfrm>
                <a:off x="3713676" y="3517755"/>
                <a:ext cx="398177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Identity &amp;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Access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22" name="Picture 121" descr="Marchitecture_Security_identity-access.png"/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4838" y="347667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09" name="Group 108"/>
            <p:cNvGrpSpPr/>
            <p:nvPr/>
          </p:nvGrpSpPr>
          <p:grpSpPr>
            <a:xfrm>
              <a:off x="4536990" y="3520437"/>
              <a:ext cx="767314" cy="320040"/>
              <a:chOff x="4564264" y="3476676"/>
              <a:chExt cx="767314" cy="320040"/>
            </a:xfrm>
          </p:grpSpPr>
          <p:sp>
            <p:nvSpPr>
              <p:cNvPr id="119" name="Shape 1234"/>
              <p:cNvSpPr/>
              <p:nvPr/>
            </p:nvSpPr>
            <p:spPr>
              <a:xfrm>
                <a:off x="4879748" y="3517755"/>
                <a:ext cx="451830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Encryption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Keys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20" name="Picture 119" descr="Marchitecture_Security_encryption-keys.png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4264" y="347667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10" name="Group 109"/>
            <p:cNvGrpSpPr/>
            <p:nvPr/>
          </p:nvGrpSpPr>
          <p:grpSpPr>
            <a:xfrm>
              <a:off x="5649073" y="3520437"/>
              <a:ext cx="862354" cy="320040"/>
              <a:chOff x="5727403" y="3476676"/>
              <a:chExt cx="862354" cy="320040"/>
            </a:xfrm>
          </p:grpSpPr>
          <p:sp>
            <p:nvSpPr>
              <p:cNvPr id="117" name="Shape 1234"/>
              <p:cNvSpPr/>
              <p:nvPr/>
            </p:nvSpPr>
            <p:spPr>
              <a:xfrm>
                <a:off x="6045818" y="3566845"/>
                <a:ext cx="54393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Configuration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18" name="Picture 117" descr="Marchitecture_Security_configuration.png"/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7403" y="347667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6856196" y="3520437"/>
              <a:ext cx="859000" cy="320040"/>
              <a:chOff x="6896828" y="3476676"/>
              <a:chExt cx="859000" cy="320040"/>
            </a:xfrm>
          </p:grpSpPr>
          <p:sp>
            <p:nvSpPr>
              <p:cNvPr id="115" name="Shape 1234"/>
              <p:cNvSpPr/>
              <p:nvPr/>
            </p:nvSpPr>
            <p:spPr>
              <a:xfrm>
                <a:off x="7211889" y="3566845"/>
                <a:ext cx="54393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Monitoring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16" name="Picture 115" descr="Marchitecture_Security_monitoring.png"/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6828" y="347667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12" name="Group 111"/>
            <p:cNvGrpSpPr/>
            <p:nvPr/>
          </p:nvGrpSpPr>
          <p:grpSpPr>
            <a:xfrm>
              <a:off x="8059967" y="3520437"/>
              <a:ext cx="855334" cy="320040"/>
              <a:chOff x="8059967" y="3476676"/>
              <a:chExt cx="855334" cy="320040"/>
            </a:xfrm>
          </p:grpSpPr>
          <p:sp>
            <p:nvSpPr>
              <p:cNvPr id="113" name="Shape 1236"/>
              <p:cNvSpPr/>
              <p:nvPr/>
            </p:nvSpPr>
            <p:spPr>
              <a:xfrm>
                <a:off x="8375874" y="3566845"/>
                <a:ext cx="539427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Dedicated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14" name="Picture 113" descr="Marchitecture_Security_dedicated.png"/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9967" y="3476676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125" name="Group 124"/>
          <p:cNvGrpSpPr/>
          <p:nvPr/>
        </p:nvGrpSpPr>
        <p:grpSpPr>
          <a:xfrm>
            <a:off x="2208733" y="4067074"/>
            <a:ext cx="6756867" cy="742185"/>
            <a:chOff x="2208733" y="4067074"/>
            <a:chExt cx="6756867" cy="742185"/>
          </a:xfrm>
        </p:grpSpPr>
        <p:sp>
          <p:nvSpPr>
            <p:cNvPr id="126" name="Rectangle 125"/>
            <p:cNvSpPr/>
            <p:nvPr/>
          </p:nvSpPr>
          <p:spPr>
            <a:xfrm>
              <a:off x="2208733" y="4186852"/>
              <a:ext cx="6756867" cy="622407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Shape 1227"/>
            <p:cNvSpPr/>
            <p:nvPr/>
          </p:nvSpPr>
          <p:spPr>
            <a:xfrm>
              <a:off x="5119792" y="4067074"/>
              <a:ext cx="913968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INFRASTRUCTURE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SERVICES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256240" y="4356599"/>
              <a:ext cx="685580" cy="320040"/>
              <a:chOff x="2231698" y="4312838"/>
              <a:chExt cx="685580" cy="320040"/>
            </a:xfrm>
          </p:grpSpPr>
          <p:sp>
            <p:nvSpPr>
              <p:cNvPr id="147" name="Shape 1234"/>
              <p:cNvSpPr/>
              <p:nvPr/>
            </p:nvSpPr>
            <p:spPr>
              <a:xfrm>
                <a:off x="2547605" y="4403007"/>
                <a:ext cx="369673" cy="142447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Regions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48" name="Picture 147" descr="Marchitecture_Infrastructure_regions.png"/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1698" y="4312838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29" name="Group 128"/>
            <p:cNvGrpSpPr/>
            <p:nvPr/>
          </p:nvGrpSpPr>
          <p:grpSpPr>
            <a:xfrm>
              <a:off x="3146682" y="4356599"/>
              <a:ext cx="754738" cy="320040"/>
              <a:chOff x="3174785" y="4312838"/>
              <a:chExt cx="754738" cy="320040"/>
            </a:xfrm>
          </p:grpSpPr>
          <p:sp>
            <p:nvSpPr>
              <p:cNvPr id="145" name="Shape 1234"/>
              <p:cNvSpPr/>
              <p:nvPr/>
            </p:nvSpPr>
            <p:spPr>
              <a:xfrm>
                <a:off x="3493623" y="4353918"/>
                <a:ext cx="435900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Availability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Zones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46" name="Picture 145" descr="Marchitecture_Infrastructure_availability-zones.png"/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4785" y="4312838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30" name="Group 129"/>
            <p:cNvGrpSpPr/>
            <p:nvPr/>
          </p:nvGrpSpPr>
          <p:grpSpPr>
            <a:xfrm>
              <a:off x="4106282" y="4356600"/>
              <a:ext cx="710728" cy="320040"/>
              <a:chOff x="4344210" y="4312839"/>
              <a:chExt cx="710728" cy="320040"/>
            </a:xfrm>
          </p:grpSpPr>
          <p:sp>
            <p:nvSpPr>
              <p:cNvPr id="143" name="Shape 1234"/>
              <p:cNvSpPr/>
              <p:nvPr/>
            </p:nvSpPr>
            <p:spPr>
              <a:xfrm>
                <a:off x="4659695" y="4407524"/>
                <a:ext cx="395243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Compute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44" name="Picture 143" descr="Marchitecture_Infrastructure_compute.png"/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210" y="431283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31" name="Group 130"/>
            <p:cNvGrpSpPr/>
            <p:nvPr/>
          </p:nvGrpSpPr>
          <p:grpSpPr>
            <a:xfrm>
              <a:off x="5021872" y="4356600"/>
              <a:ext cx="849047" cy="320040"/>
              <a:chOff x="5507349" y="4312839"/>
              <a:chExt cx="849047" cy="320040"/>
            </a:xfrm>
          </p:grpSpPr>
          <p:sp>
            <p:nvSpPr>
              <p:cNvPr id="141" name="Shape 1234"/>
              <p:cNvSpPr/>
              <p:nvPr/>
            </p:nvSpPr>
            <p:spPr>
              <a:xfrm>
                <a:off x="5825765" y="4326064"/>
                <a:ext cx="530631" cy="293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Storage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500" spc="300" dirty="0" smtClean="0">
                    <a:solidFill>
                      <a:srgbClr val="6D6E6D"/>
                    </a:solidFill>
                  </a:rPr>
                  <a:t>Objects, Blocks, Files</a:t>
                </a:r>
                <a:endParaRPr sz="500" spc="300" dirty="0">
                  <a:solidFill>
                    <a:srgbClr val="6D6E6D"/>
                  </a:solidFill>
                </a:endParaRPr>
              </a:p>
            </p:txBody>
          </p:sp>
          <p:pic>
            <p:nvPicPr>
              <p:cNvPr id="142" name="Picture 141" descr="Marchitecture_Infrastructure_storage.png"/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7349" y="431283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32" name="Group 131"/>
            <p:cNvGrpSpPr/>
            <p:nvPr/>
          </p:nvGrpSpPr>
          <p:grpSpPr>
            <a:xfrm>
              <a:off x="6075781" y="4356599"/>
              <a:ext cx="786175" cy="320040"/>
              <a:chOff x="6676776" y="4312838"/>
              <a:chExt cx="786175" cy="320040"/>
            </a:xfrm>
          </p:grpSpPr>
          <p:sp>
            <p:nvSpPr>
              <p:cNvPr id="139" name="Shape 1234"/>
              <p:cNvSpPr/>
              <p:nvPr/>
            </p:nvSpPr>
            <p:spPr>
              <a:xfrm>
                <a:off x="6991837" y="4326064"/>
                <a:ext cx="471114" cy="29359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Databases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500" dirty="0" smtClean="0">
                    <a:solidFill>
                      <a:schemeClr val="tx2"/>
                    </a:solidFill>
                  </a:rPr>
                  <a:t>SQL, NoSQL, Caching</a:t>
                </a:r>
                <a:endParaRPr sz="500" dirty="0">
                  <a:solidFill>
                    <a:schemeClr val="tx2"/>
                  </a:solidFill>
                </a:endParaRPr>
              </a:p>
            </p:txBody>
          </p:sp>
          <p:pic>
            <p:nvPicPr>
              <p:cNvPr id="140" name="Picture 139" descr="Marchitecture_Infrastructure_databases.png"/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6776" y="4312838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33" name="Group 132"/>
            <p:cNvGrpSpPr/>
            <p:nvPr/>
          </p:nvGrpSpPr>
          <p:grpSpPr>
            <a:xfrm>
              <a:off x="8062055" y="4356600"/>
              <a:ext cx="576608" cy="320040"/>
              <a:chOff x="8062055" y="4312839"/>
              <a:chExt cx="576608" cy="320040"/>
            </a:xfrm>
          </p:grpSpPr>
          <p:sp>
            <p:nvSpPr>
              <p:cNvPr id="137" name="Shape 1236"/>
              <p:cNvSpPr/>
              <p:nvPr/>
            </p:nvSpPr>
            <p:spPr>
              <a:xfrm>
                <a:off x="8375874" y="4407524"/>
                <a:ext cx="262789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CDN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38" name="Picture 137" descr="Marchitecture_Infrastructure_CDN.png"/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2055" y="431283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34" name="Group 133"/>
            <p:cNvGrpSpPr/>
            <p:nvPr/>
          </p:nvGrpSpPr>
          <p:grpSpPr>
            <a:xfrm>
              <a:off x="7066818" y="4356600"/>
              <a:ext cx="790376" cy="320040"/>
              <a:chOff x="7012086" y="4312839"/>
              <a:chExt cx="790376" cy="320040"/>
            </a:xfrm>
          </p:grpSpPr>
          <p:sp>
            <p:nvSpPr>
              <p:cNvPr id="135" name="Shape 1236"/>
              <p:cNvSpPr/>
              <p:nvPr/>
            </p:nvSpPr>
            <p:spPr>
              <a:xfrm>
                <a:off x="7325906" y="4407524"/>
                <a:ext cx="476556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Networking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36" name="Picture 135" descr="Marchitecture_Infrastructure_networking.png"/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2086" y="4312839"/>
                <a:ext cx="320040" cy="320040"/>
              </a:xfrm>
              <a:prstGeom prst="rect">
                <a:avLst/>
              </a:prstGeom>
            </p:spPr>
          </p:pic>
        </p:grpSp>
      </p:grpSp>
      <p:grpSp>
        <p:nvGrpSpPr>
          <p:cNvPr id="149" name="Group 148"/>
          <p:cNvGrpSpPr/>
          <p:nvPr/>
        </p:nvGrpSpPr>
        <p:grpSpPr>
          <a:xfrm>
            <a:off x="3230448" y="225756"/>
            <a:ext cx="3696903" cy="2911178"/>
            <a:chOff x="3206483" y="225756"/>
            <a:chExt cx="3696903" cy="2911178"/>
          </a:xfrm>
        </p:grpSpPr>
        <p:sp>
          <p:nvSpPr>
            <p:cNvPr id="150" name="Rectangle 149"/>
            <p:cNvSpPr/>
            <p:nvPr/>
          </p:nvSpPr>
          <p:spPr>
            <a:xfrm>
              <a:off x="3206483" y="314099"/>
              <a:ext cx="3696903" cy="282283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Shape 1227"/>
            <p:cNvSpPr/>
            <p:nvPr/>
          </p:nvSpPr>
          <p:spPr>
            <a:xfrm>
              <a:off x="4776434" y="225756"/>
              <a:ext cx="557000" cy="215444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PLATFORM</a:t>
              </a:r>
            </a:p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700" b="1" dirty="0" smtClean="0">
                  <a:solidFill>
                    <a:srgbClr val="474746"/>
                  </a:solidFill>
                </a:rPr>
                <a:t>SERVICES</a:t>
              </a:r>
              <a:endParaRPr lang="en-US" sz="700" b="1" dirty="0">
                <a:solidFill>
                  <a:srgbClr val="474746"/>
                </a:solidFill>
              </a:endParaRPr>
            </a:p>
          </p:txBody>
        </p:sp>
        <p:sp>
          <p:nvSpPr>
            <p:cNvPr id="153" name="Shape 1227"/>
            <p:cNvSpPr/>
            <p:nvPr/>
          </p:nvSpPr>
          <p:spPr>
            <a:xfrm>
              <a:off x="6365598" y="577610"/>
              <a:ext cx="241449" cy="92333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600" b="1" dirty="0" smtClean="0">
                  <a:solidFill>
                    <a:schemeClr val="accent1"/>
                  </a:solidFill>
                </a:rPr>
                <a:t>APP</a:t>
              </a:r>
              <a:endParaRPr lang="en-US" sz="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106841" y="783515"/>
              <a:ext cx="737252" cy="336063"/>
              <a:chOff x="6112269" y="758615"/>
              <a:chExt cx="737252" cy="336063"/>
            </a:xfrm>
          </p:grpSpPr>
          <p:sp>
            <p:nvSpPr>
              <p:cNvPr id="215" name="Shape 1228"/>
              <p:cNvSpPr/>
              <p:nvPr/>
            </p:nvSpPr>
            <p:spPr>
              <a:xfrm>
                <a:off x="6424671" y="758615"/>
                <a:ext cx="424850" cy="33606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Mobile 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&amp; Web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Front-end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16" name="Picture 215" descr="Marchitecture_P_Apps_mobile-web-frontend.png"/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2269" y="76521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55" name="Group 154"/>
            <p:cNvGrpSpPr/>
            <p:nvPr/>
          </p:nvGrpSpPr>
          <p:grpSpPr>
            <a:xfrm>
              <a:off x="6106842" y="1262271"/>
              <a:ext cx="731823" cy="320040"/>
              <a:chOff x="6112270" y="1237371"/>
              <a:chExt cx="731823" cy="320040"/>
            </a:xfrm>
          </p:grpSpPr>
          <p:sp>
            <p:nvSpPr>
              <p:cNvPr id="213" name="Shape 1230"/>
              <p:cNvSpPr/>
              <p:nvPr/>
            </p:nvSpPr>
            <p:spPr>
              <a:xfrm>
                <a:off x="6424671" y="1328410"/>
                <a:ext cx="419422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Functions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14" name="Picture 213" descr="Marchitecture_P_Apps_functions.png"/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2270" y="1237371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56" name="Group 155"/>
            <p:cNvGrpSpPr/>
            <p:nvPr/>
          </p:nvGrpSpPr>
          <p:grpSpPr>
            <a:xfrm>
              <a:off x="6106841" y="1734425"/>
              <a:ext cx="628702" cy="320040"/>
              <a:chOff x="6112269" y="1709525"/>
              <a:chExt cx="628702" cy="320040"/>
            </a:xfrm>
          </p:grpSpPr>
          <p:sp>
            <p:nvSpPr>
              <p:cNvPr id="211" name="Shape 1232"/>
              <p:cNvSpPr/>
              <p:nvPr/>
            </p:nvSpPr>
            <p:spPr>
              <a:xfrm>
                <a:off x="6424671" y="1800025"/>
                <a:ext cx="316300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Identity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12" name="Picture 211" descr="Marchitecture_P_Apps_identity.png"/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2269" y="1709525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57" name="Group 156"/>
            <p:cNvGrpSpPr/>
            <p:nvPr/>
          </p:nvGrpSpPr>
          <p:grpSpPr>
            <a:xfrm>
              <a:off x="6106841" y="2206580"/>
              <a:ext cx="758963" cy="320040"/>
              <a:chOff x="6112269" y="2181680"/>
              <a:chExt cx="758963" cy="320040"/>
            </a:xfrm>
          </p:grpSpPr>
          <p:sp>
            <p:nvSpPr>
              <p:cNvPr id="209" name="Shape 1234"/>
              <p:cNvSpPr/>
              <p:nvPr/>
            </p:nvSpPr>
            <p:spPr>
              <a:xfrm>
                <a:off x="6424672" y="2271640"/>
                <a:ext cx="446560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Data Store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10" name="Picture 209" descr="Marchitecture_P_Apps_data-store.png"/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2269" y="2181680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58" name="Group 157"/>
            <p:cNvGrpSpPr/>
            <p:nvPr/>
          </p:nvGrpSpPr>
          <p:grpSpPr>
            <a:xfrm>
              <a:off x="6106841" y="2678735"/>
              <a:ext cx="727549" cy="320040"/>
              <a:chOff x="6112269" y="2653835"/>
              <a:chExt cx="727549" cy="320040"/>
            </a:xfrm>
          </p:grpSpPr>
          <p:sp>
            <p:nvSpPr>
              <p:cNvPr id="207" name="Shape 1236"/>
              <p:cNvSpPr/>
              <p:nvPr/>
            </p:nvSpPr>
            <p:spPr>
              <a:xfrm>
                <a:off x="6424672" y="2743256"/>
                <a:ext cx="415146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Real-time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08" name="Picture 207" descr="Marchitecture_P_Apps_real-time.png"/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2269" y="2653835"/>
                <a:ext cx="320040" cy="320040"/>
              </a:xfrm>
              <a:prstGeom prst="rect">
                <a:avLst/>
              </a:prstGeom>
            </p:spPr>
          </p:pic>
        </p:grpSp>
        <p:sp>
          <p:nvSpPr>
            <p:cNvPr id="159" name="Shape 1227"/>
            <p:cNvSpPr/>
            <p:nvPr/>
          </p:nvSpPr>
          <p:spPr>
            <a:xfrm>
              <a:off x="5246435" y="577611"/>
              <a:ext cx="645119" cy="92333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600" b="1" dirty="0" smtClean="0">
                  <a:solidFill>
                    <a:schemeClr val="accent1"/>
                  </a:solidFill>
                </a:rPr>
                <a:t>DEVELOPMENT</a:t>
              </a:r>
              <a:endParaRPr lang="en-US" sz="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178891" y="790115"/>
              <a:ext cx="753534" cy="320040"/>
              <a:chOff x="5184163" y="765215"/>
              <a:chExt cx="753534" cy="320040"/>
            </a:xfrm>
          </p:grpSpPr>
          <p:sp>
            <p:nvSpPr>
              <p:cNvPr id="205" name="Shape 1228"/>
              <p:cNvSpPr/>
              <p:nvPr/>
            </p:nvSpPr>
            <p:spPr>
              <a:xfrm>
                <a:off x="5496566" y="856795"/>
                <a:ext cx="441131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Containers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06" name="Picture 205" descr="Marchitecture_P_Development_containers.png"/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4163" y="765215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1" name="Group 160"/>
            <p:cNvGrpSpPr/>
            <p:nvPr/>
          </p:nvGrpSpPr>
          <p:grpSpPr>
            <a:xfrm>
              <a:off x="5178892" y="1262271"/>
              <a:ext cx="628701" cy="320040"/>
              <a:chOff x="5184164" y="1237371"/>
              <a:chExt cx="628701" cy="320040"/>
            </a:xfrm>
          </p:grpSpPr>
          <p:sp>
            <p:nvSpPr>
              <p:cNvPr id="203" name="Shape 1230"/>
              <p:cNvSpPr/>
              <p:nvPr/>
            </p:nvSpPr>
            <p:spPr>
              <a:xfrm>
                <a:off x="5496567" y="1279320"/>
                <a:ext cx="316298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Source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Code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04" name="Picture 203" descr="Marchitecture_P_Development_source-code.png"/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4164" y="1237371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2" name="Group 161"/>
            <p:cNvGrpSpPr/>
            <p:nvPr/>
          </p:nvGrpSpPr>
          <p:grpSpPr>
            <a:xfrm>
              <a:off x="5178892" y="1734426"/>
              <a:ext cx="574426" cy="320040"/>
              <a:chOff x="5184164" y="1709526"/>
              <a:chExt cx="574426" cy="320040"/>
            </a:xfrm>
          </p:grpSpPr>
          <p:sp>
            <p:nvSpPr>
              <p:cNvPr id="201" name="Shape 1232"/>
              <p:cNvSpPr/>
              <p:nvPr/>
            </p:nvSpPr>
            <p:spPr>
              <a:xfrm>
                <a:off x="5496567" y="1750935"/>
                <a:ext cx="262023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Build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Tools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02" name="Picture 201" descr="Marchitecture_P_Development_build-tools.png"/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4164" y="170952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3" name="Group 162"/>
            <p:cNvGrpSpPr/>
            <p:nvPr/>
          </p:nvGrpSpPr>
          <p:grpSpPr>
            <a:xfrm>
              <a:off x="5178426" y="2206580"/>
              <a:ext cx="781136" cy="320040"/>
              <a:chOff x="5183698" y="2181680"/>
              <a:chExt cx="781136" cy="320040"/>
            </a:xfrm>
          </p:grpSpPr>
          <p:sp>
            <p:nvSpPr>
              <p:cNvPr id="199" name="Shape 1234"/>
              <p:cNvSpPr/>
              <p:nvPr/>
            </p:nvSpPr>
            <p:spPr>
              <a:xfrm>
                <a:off x="5496567" y="2271640"/>
                <a:ext cx="468267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Deployment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200" name="Picture 199" descr="Marchitecture_P_Development_deployment.png"/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3698" y="2181680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4" name="Group 163"/>
            <p:cNvGrpSpPr/>
            <p:nvPr/>
          </p:nvGrpSpPr>
          <p:grpSpPr>
            <a:xfrm>
              <a:off x="5178893" y="2678734"/>
              <a:ext cx="672120" cy="320040"/>
              <a:chOff x="5184165" y="2653834"/>
              <a:chExt cx="672120" cy="320040"/>
            </a:xfrm>
          </p:grpSpPr>
          <p:sp>
            <p:nvSpPr>
              <p:cNvPr id="197" name="Shape 1236"/>
              <p:cNvSpPr/>
              <p:nvPr/>
            </p:nvSpPr>
            <p:spPr>
              <a:xfrm>
                <a:off x="5496568" y="2743256"/>
                <a:ext cx="359717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DevOps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98" name="Picture 197" descr="Marchitecture_P_Development_devops.png"/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4165" y="2653834"/>
                <a:ext cx="320040" cy="320040"/>
              </a:xfrm>
              <a:prstGeom prst="rect">
                <a:avLst/>
              </a:prstGeom>
            </p:spPr>
          </p:pic>
        </p:grpSp>
        <p:sp>
          <p:nvSpPr>
            <p:cNvPr id="165" name="Shape 1227"/>
            <p:cNvSpPr/>
            <p:nvPr/>
          </p:nvSpPr>
          <p:spPr>
            <a:xfrm>
              <a:off x="4455579" y="577610"/>
              <a:ext cx="348756" cy="92333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600" b="1" dirty="0" smtClean="0">
                  <a:solidFill>
                    <a:schemeClr val="accent1"/>
                  </a:solidFill>
                </a:rPr>
                <a:t>MOBILE</a:t>
              </a:r>
              <a:endParaRPr lang="en-US" sz="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4228768" y="790116"/>
              <a:ext cx="568998" cy="320040"/>
              <a:chOff x="4212640" y="765216"/>
              <a:chExt cx="568998" cy="320040"/>
            </a:xfrm>
          </p:grpSpPr>
          <p:sp>
            <p:nvSpPr>
              <p:cNvPr id="195" name="Shape 1228"/>
              <p:cNvSpPr/>
              <p:nvPr/>
            </p:nvSpPr>
            <p:spPr>
              <a:xfrm>
                <a:off x="4525041" y="856795"/>
                <a:ext cx="256597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Sync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96" name="Picture 195" descr="Marchitecture_P_Mobile_sync.png"/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2640" y="76521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7" name="Group 166"/>
            <p:cNvGrpSpPr/>
            <p:nvPr/>
          </p:nvGrpSpPr>
          <p:grpSpPr>
            <a:xfrm>
              <a:off x="4228768" y="1262271"/>
              <a:ext cx="628700" cy="320040"/>
              <a:chOff x="4212640" y="1237371"/>
              <a:chExt cx="628700" cy="320040"/>
            </a:xfrm>
          </p:grpSpPr>
          <p:sp>
            <p:nvSpPr>
              <p:cNvPr id="193" name="Shape 1230"/>
              <p:cNvSpPr/>
              <p:nvPr/>
            </p:nvSpPr>
            <p:spPr>
              <a:xfrm>
                <a:off x="4525042" y="1328410"/>
                <a:ext cx="316298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Identity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94" name="Picture 193" descr="Marchitecture_P_Mobile_identity.png"/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2640" y="1237371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8" name="Group 167"/>
            <p:cNvGrpSpPr/>
            <p:nvPr/>
          </p:nvGrpSpPr>
          <p:grpSpPr>
            <a:xfrm>
              <a:off x="4228768" y="1734425"/>
              <a:ext cx="802380" cy="320040"/>
              <a:chOff x="4212640" y="1709525"/>
              <a:chExt cx="802380" cy="320040"/>
            </a:xfrm>
          </p:grpSpPr>
          <p:sp>
            <p:nvSpPr>
              <p:cNvPr id="191" name="Shape 1232"/>
              <p:cNvSpPr/>
              <p:nvPr/>
            </p:nvSpPr>
            <p:spPr>
              <a:xfrm>
                <a:off x="4525041" y="1750935"/>
                <a:ext cx="489979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Push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Notifications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92" name="Picture 191" descr="Marchitecture_P_Mobile_push-notifications.png"/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2640" y="1709525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69" name="Group 168"/>
            <p:cNvGrpSpPr/>
            <p:nvPr/>
          </p:nvGrpSpPr>
          <p:grpSpPr>
            <a:xfrm>
              <a:off x="4228768" y="2206579"/>
              <a:ext cx="780669" cy="320040"/>
              <a:chOff x="4212640" y="2181679"/>
              <a:chExt cx="780669" cy="320040"/>
            </a:xfrm>
          </p:grpSpPr>
          <p:sp>
            <p:nvSpPr>
              <p:cNvPr id="189" name="Shape 1234"/>
              <p:cNvSpPr/>
              <p:nvPr/>
            </p:nvSpPr>
            <p:spPr>
              <a:xfrm>
                <a:off x="4525042" y="2222550"/>
                <a:ext cx="468267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Mobile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Analytics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90" name="Picture 189" descr="Marchitecture_P_Mobile_mobile-analytics.png"/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2640" y="2181679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70" name="Group 169"/>
            <p:cNvGrpSpPr/>
            <p:nvPr/>
          </p:nvGrpSpPr>
          <p:grpSpPr>
            <a:xfrm>
              <a:off x="4228767" y="2678734"/>
              <a:ext cx="672121" cy="320040"/>
              <a:chOff x="4212639" y="2653834"/>
              <a:chExt cx="672121" cy="320040"/>
            </a:xfrm>
          </p:grpSpPr>
          <p:sp>
            <p:nvSpPr>
              <p:cNvPr id="187" name="Shape 1236"/>
              <p:cNvSpPr/>
              <p:nvPr/>
            </p:nvSpPr>
            <p:spPr>
              <a:xfrm>
                <a:off x="4525043" y="2694166"/>
                <a:ext cx="359717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Mobile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Backend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88" name="Picture 187" descr="Marchitecture_P_Mobile_mobile-backend.png"/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2639" y="2653834"/>
                <a:ext cx="320040" cy="320040"/>
              </a:xfrm>
              <a:prstGeom prst="rect">
                <a:avLst/>
              </a:prstGeom>
            </p:spPr>
          </p:pic>
        </p:grpSp>
        <p:sp>
          <p:nvSpPr>
            <p:cNvPr id="171" name="Shape 1227"/>
            <p:cNvSpPr/>
            <p:nvPr/>
          </p:nvSpPr>
          <p:spPr>
            <a:xfrm>
              <a:off x="3434632" y="577610"/>
              <a:ext cx="464194" cy="92333"/>
            </a:xfrm>
            <a:prstGeom prst="rect">
              <a:avLst/>
            </a:prstGeom>
            <a:solidFill>
              <a:srgbClr val="FFFFFF"/>
            </a:solidFill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defTabSz="122989">
                <a:defRPr sz="1800">
                  <a:solidFill>
                    <a:srgbClr val="000000"/>
                  </a:solidFill>
                </a:defRPr>
              </a:pPr>
              <a:r>
                <a:rPr lang="en-US" sz="600" b="1" dirty="0" smtClean="0">
                  <a:solidFill>
                    <a:schemeClr val="accent1"/>
                  </a:solidFill>
                </a:rPr>
                <a:t>ANALYTICS</a:t>
              </a:r>
              <a:endParaRPr lang="en-US" sz="6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251969" y="790116"/>
              <a:ext cx="829520" cy="320040"/>
              <a:chOff x="3273679" y="765216"/>
              <a:chExt cx="829520" cy="320040"/>
            </a:xfrm>
          </p:grpSpPr>
          <p:sp>
            <p:nvSpPr>
              <p:cNvPr id="185" name="Shape 1228"/>
              <p:cNvSpPr/>
              <p:nvPr/>
            </p:nvSpPr>
            <p:spPr>
              <a:xfrm>
                <a:off x="3586081" y="807705"/>
                <a:ext cx="517118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Data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Warehousing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86" name="Picture 185" descr="Marchitecture_P_Analytics_data-warehousing.png"/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679" y="76521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73" name="Group 172"/>
            <p:cNvGrpSpPr/>
            <p:nvPr/>
          </p:nvGrpSpPr>
          <p:grpSpPr>
            <a:xfrm>
              <a:off x="3251970" y="1262271"/>
              <a:ext cx="661266" cy="320040"/>
              <a:chOff x="3273680" y="1237371"/>
              <a:chExt cx="661266" cy="320040"/>
            </a:xfrm>
          </p:grpSpPr>
          <p:sp>
            <p:nvSpPr>
              <p:cNvPr id="183" name="Shape 1230"/>
              <p:cNvSpPr/>
              <p:nvPr/>
            </p:nvSpPr>
            <p:spPr>
              <a:xfrm>
                <a:off x="3586082" y="1328410"/>
                <a:ext cx="348864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Hadoop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84" name="Picture 183" descr="Marchitecture_P_Analytics_hadoop.png"/>
              <p:cNvPicPr>
                <a:picLocks noChangeAspect="1"/>
              </p:cNvPicPr>
              <p:nvPr/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680" y="1237371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74" name="Group 173"/>
            <p:cNvGrpSpPr/>
            <p:nvPr/>
          </p:nvGrpSpPr>
          <p:grpSpPr>
            <a:xfrm>
              <a:off x="3251970" y="1734426"/>
              <a:ext cx="758962" cy="320040"/>
              <a:chOff x="3273680" y="1709526"/>
              <a:chExt cx="758962" cy="320040"/>
            </a:xfrm>
          </p:grpSpPr>
          <p:sp>
            <p:nvSpPr>
              <p:cNvPr id="181" name="Shape 1232"/>
              <p:cNvSpPr/>
              <p:nvPr/>
            </p:nvSpPr>
            <p:spPr>
              <a:xfrm>
                <a:off x="3586082" y="1800025"/>
                <a:ext cx="446560" cy="139702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Streaming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82" name="Picture 181" descr="Marchitecture_P_Analytics_streaming.png"/>
              <p:cNvPicPr>
                <a:picLocks noChangeAspect="1"/>
              </p:cNvPicPr>
              <p:nvPr/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680" y="1709526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75" name="Group 174"/>
            <p:cNvGrpSpPr/>
            <p:nvPr/>
          </p:nvGrpSpPr>
          <p:grpSpPr>
            <a:xfrm>
              <a:off x="3251969" y="2206580"/>
              <a:ext cx="715542" cy="320040"/>
              <a:chOff x="3273679" y="2181680"/>
              <a:chExt cx="715542" cy="320040"/>
            </a:xfrm>
          </p:grpSpPr>
          <p:sp>
            <p:nvSpPr>
              <p:cNvPr id="179" name="Shape 1234"/>
              <p:cNvSpPr/>
              <p:nvPr/>
            </p:nvSpPr>
            <p:spPr>
              <a:xfrm>
                <a:off x="3586082" y="2222550"/>
                <a:ext cx="403139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>
                <a:lvl1pPr algn="r" defTabSz="256673">
                  <a:defRPr sz="1700">
                    <a:uFill>
                      <a:solidFill>
                        <a:srgbClr val="FFFFFF"/>
                      </a:solidFill>
                    </a:uFill>
                  </a:defRPr>
                </a:lvl1pPr>
              </a:lstStyle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Data</a:t>
                </a:r>
              </a:p>
              <a:p>
                <a:pPr lvl="0" algn="l">
                  <a:defRPr sz="1800">
                    <a:solidFill>
                      <a:srgbClr val="000000"/>
                    </a:solidFill>
                    <a:uFillTx/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</a:rPr>
                  <a:t>Pipelines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80" name="Picture 179" descr="Marchitecture_P_Analytics_data-pipelines.png"/>
              <p:cNvPicPr>
                <a:picLocks noChangeAspect="1"/>
              </p:cNvPicPr>
              <p:nvPr/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679" y="2181680"/>
                <a:ext cx="320040" cy="320040"/>
              </a:xfrm>
              <a:prstGeom prst="rect">
                <a:avLst/>
              </a:prstGeom>
            </p:spPr>
          </p:pic>
        </p:grpSp>
        <p:grpSp>
          <p:nvGrpSpPr>
            <p:cNvPr id="176" name="Group 175"/>
            <p:cNvGrpSpPr/>
            <p:nvPr/>
          </p:nvGrpSpPr>
          <p:grpSpPr>
            <a:xfrm>
              <a:off x="3251970" y="2678734"/>
              <a:ext cx="672120" cy="320040"/>
              <a:chOff x="3273680" y="2653834"/>
              <a:chExt cx="672120" cy="320040"/>
            </a:xfrm>
          </p:grpSpPr>
          <p:sp>
            <p:nvSpPr>
              <p:cNvPr id="177" name="Shape 1236"/>
              <p:cNvSpPr/>
              <p:nvPr/>
            </p:nvSpPr>
            <p:spPr>
              <a:xfrm>
                <a:off x="3586083" y="2694166"/>
                <a:ext cx="359717" cy="237883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20560" tIns="20560" rIns="20560" bIns="20560" anchor="ctr">
                <a:spAutoFit/>
              </a:bodyPr>
              <a:lstStyle/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Machine</a:t>
                </a:r>
              </a:p>
              <a:p>
                <a:pPr defTabSz="96252">
                  <a:defRPr sz="1800">
                    <a:solidFill>
                      <a:srgbClr val="000000"/>
                    </a:solidFill>
                  </a:defRPr>
                </a:pPr>
                <a:r>
                  <a:rPr lang="en-US" sz="638" dirty="0" smtClean="0">
                    <a:solidFill>
                      <a:srgbClr val="474746"/>
                    </a:solidFill>
                    <a:uFill>
                      <a:solidFill>
                        <a:srgbClr val="FFFFFF"/>
                      </a:solidFill>
                    </a:uFill>
                  </a:rPr>
                  <a:t>Learning</a:t>
                </a:r>
                <a:endParaRPr sz="638" dirty="0">
                  <a:solidFill>
                    <a:srgbClr val="474746"/>
                  </a:solidFill>
                </a:endParaRPr>
              </a:p>
            </p:txBody>
          </p:sp>
          <p:pic>
            <p:nvPicPr>
              <p:cNvPr id="178" name="Picture 177" descr="Marchitecture_P_Analytics_machine-learning.png"/>
              <p:cNvPicPr>
                <a:picLocks noChangeAspect="1"/>
              </p:cNvPicPr>
              <p:nvPr/>
            </p:nvPicPr>
            <p:blipFill>
              <a:blip r:embed="rId6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3680" y="2653834"/>
                <a:ext cx="320040" cy="3200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5699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ud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25" y="1279482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CloudSearch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Search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698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fast and highly scalable search functionality into applications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automatically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AWS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manages hardware provisioning, data partitioning, and software patches</a:t>
            </a:r>
          </a:p>
        </p:txBody>
      </p:sp>
    </p:spTree>
    <p:extLst>
      <p:ext uri="{BB962C8B-B14F-4D97-AF65-F5344CB8AC3E}">
        <p14:creationId xmlns:p14="http://schemas.microsoft.com/office/powerpoint/2010/main" val="41755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Simple Notification Service (SNS)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Push Notification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40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Set up, operate, and send notifications 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Publish messages from an application and immediately deliver them to subscribers or other applications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Push messages to mobile devices</a:t>
            </a:r>
          </a:p>
        </p:txBody>
      </p:sp>
      <p:pic>
        <p:nvPicPr>
          <p:cNvPr id="6" name="Picture 5" descr="S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80" y="125601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5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ns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83" y="1279635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Elastic Transcoder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Easy-to-use Scalable Media Transcoder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116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Converts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media files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between formats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Highly scalable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Integration with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S3 and CloudFront</a:t>
            </a:r>
          </a:p>
        </p:txBody>
      </p:sp>
    </p:spTree>
    <p:extLst>
      <p:ext uri="{BB962C8B-B14F-4D97-AF65-F5344CB8AC3E}">
        <p14:creationId xmlns:p14="http://schemas.microsoft.com/office/powerpoint/2010/main" val="6461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Q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25" y="1270631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Simple Queue Service (SQS)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Message Queue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484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and scalable message queue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Building block for distributed systems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Highly available and durable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Pay for what you use</a:t>
            </a:r>
          </a:p>
        </p:txBody>
      </p:sp>
    </p:spTree>
    <p:extLst>
      <p:ext uri="{BB962C8B-B14F-4D97-AF65-F5344CB8AC3E}">
        <p14:creationId xmlns:p14="http://schemas.microsoft.com/office/powerpoint/2010/main" val="38109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45" y="1273208"/>
            <a:ext cx="731520" cy="73152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Simple Workflow Service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Workflow Service for Coordinating Application Components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356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Coordinate processing steps across distributed systems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Manages workflows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including state, decisions, executions,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tasks,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and logging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Ensure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tasks are executed reliably, in order, and without duplication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Simple API calls can be executed from code written in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any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language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22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00"/>
                </a:solidFill>
                <a:cs typeface="Arial"/>
              </a:rPr>
              <a:t>AppStream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Low Latency Application Streaming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72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Deliver your Windows applications to any device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 the heavy lifting for your application happens in AWS and not the end user’s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device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Deploy application and render on AWS.  Stream output to mass-market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devices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Application scales based on additional compute and storage needs, independent of end user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devices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Secure storage of your 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45" y="117349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CF9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Application Services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API Gateway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Build, Publish and Manage APIs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142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Performance at any scale via worldwide edge locations, traffic throttling, and API output caching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Monitor API activity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Lambda functions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Run multiple versions of the same API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Fully Managed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 r="21265"/>
          <a:stretch/>
        </p:blipFill>
        <p:spPr>
          <a:xfrm>
            <a:off x="2194687" y="1284132"/>
            <a:ext cx="731520" cy="7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b="1" dirty="0" smtClean="0">
                <a:solidFill>
                  <a:prstClr val="white"/>
                </a:solidFill>
                <a:latin typeface="Helvetica Neue"/>
              </a:rPr>
              <a:t>Administration &amp; Security</a:t>
            </a:r>
            <a:endParaRPr lang="en-US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369" y="1213769"/>
            <a:ext cx="271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Directory Service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4369" y="2570775"/>
            <a:ext cx="2516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Trusted Advisor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8" name="Picture 7" descr="I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10" y="1819195"/>
            <a:ext cx="588494" cy="5884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4148" y="1892272"/>
            <a:ext cx="74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IAM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8414" y="3249278"/>
            <a:ext cx="168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CloudTrail</a:t>
            </a:r>
          </a:p>
        </p:txBody>
      </p:sp>
      <p:pic>
        <p:nvPicPr>
          <p:cNvPr id="16" name="Picture 15" descr="CloudTrail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0" y="3203365"/>
            <a:ext cx="468194" cy="561832"/>
          </a:xfrm>
          <a:prstGeom prst="rect">
            <a:avLst/>
          </a:prstGeom>
        </p:spPr>
      </p:pic>
      <p:pic>
        <p:nvPicPr>
          <p:cNvPr id="4" name="Picture 3" descr="Directory Servic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5" y="1065662"/>
            <a:ext cx="756374" cy="756374"/>
          </a:xfrm>
          <a:prstGeom prst="rect">
            <a:avLst/>
          </a:prstGeom>
        </p:spPr>
      </p:pic>
      <p:pic>
        <p:nvPicPr>
          <p:cNvPr id="5" name="Picture 4" descr="Trusted Adviso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3" y="2326946"/>
            <a:ext cx="850337" cy="85033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08950" y="3927781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Key Management Service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1" name="Picture 10" descr="CloudWat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90" y="1136123"/>
            <a:ext cx="588494" cy="5884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448" y="1892272"/>
            <a:ext cx="464923" cy="561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14527"/>
          <a:stretch/>
        </p:blipFill>
        <p:spPr>
          <a:xfrm>
            <a:off x="4783836" y="2585115"/>
            <a:ext cx="598148" cy="5852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54485" y="1247011"/>
            <a:ext cx="196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CloudWatch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54485" y="1895242"/>
            <a:ext cx="1943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AWS Config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54485" y="261484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Service Catalog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54485" y="3315786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CloudHSM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1" r="26228"/>
          <a:stretch/>
        </p:blipFill>
        <p:spPr>
          <a:xfrm>
            <a:off x="4668364" y="3151377"/>
            <a:ext cx="829090" cy="836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7" r="23908"/>
          <a:stretch/>
        </p:blipFill>
        <p:spPr>
          <a:xfrm>
            <a:off x="370644" y="3791279"/>
            <a:ext cx="778485" cy="7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Administration &amp; Security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Directory Service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Directories in the Cloud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Enables Single Sign-On and policy management for Amazon EC2 instances and applications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Compatible with Active Directory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be stand alone or integrated with existing directories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WorkDocs, IAM, and Workspaces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5" name="Picture 4" descr="Directory Servic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74" y="1196927"/>
            <a:ext cx="832011" cy="8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42" y="1329507"/>
            <a:ext cx="588494" cy="5884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Identity and Access Management (IAM)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Access Control and Key Management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85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Create users, groups, and roles to allow access to AWS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be federated with other systems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1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90" y="184967"/>
            <a:ext cx="8205304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AWS Marketplace</a:t>
            </a:r>
            <a:endParaRPr lang="en-US" sz="2400" dirty="0"/>
          </a:p>
        </p:txBody>
      </p:sp>
      <p:sp>
        <p:nvSpPr>
          <p:cNvPr id="7" name="Bent Arrow 6"/>
          <p:cNvSpPr/>
          <p:nvPr/>
        </p:nvSpPr>
        <p:spPr>
          <a:xfrm rot="5400000">
            <a:off x="7355346" y="-513027"/>
            <a:ext cx="508761" cy="209062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8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>
            <a:off x="8036186" y="2514680"/>
            <a:ext cx="618854" cy="197663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56" r="3845" b="6601"/>
          <a:stretch/>
        </p:blipFill>
        <p:spPr>
          <a:xfrm>
            <a:off x="4119410" y="2781254"/>
            <a:ext cx="3815078" cy="182314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36" y="807113"/>
            <a:ext cx="2219576" cy="1707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151" y="184967"/>
            <a:ext cx="1861439" cy="13319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94071" y="863417"/>
            <a:ext cx="4025339" cy="397031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Cantarell" pitchFamily="2" charset="0"/>
                <a:ea typeface="ＭＳ Ｐゴシック" charset="0"/>
                <a:cs typeface="Arial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Broad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selection of software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configured for AWS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Free trials available for many software products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pricing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: Hourly,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monthly, 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annual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“1-Click Launch” Deployment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Unified bill including AWS usage and AWS Marketplace software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Multi region deployment – recently expanded to include Germany (FRA) 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New software products added weekly 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Trusted Advisor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AWS Cloud Optimization Expert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06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Checks your AWS account for cost optimization, performance, fault tolerance, and security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Basic checks are free, all checks unlocked with business level support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5" name="Picture 4" descr="Trusted Adviso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55" y="1196926"/>
            <a:ext cx="850337" cy="8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udTrail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4" y="1330317"/>
            <a:ext cx="515013" cy="61801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CloudTrail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User Activity and Change Tracking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142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Records AWS API calls for your accounts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Log files of API calls stored in S3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Enables security analysis, resource change tracking, and compliance auditing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Ability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to sent notifications upon log file delivery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 for many AWS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services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6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oudWa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2" y="1374125"/>
            <a:ext cx="588494" cy="5884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CloudWatch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Resource and Application Monitoring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06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Visibility into resource utilization, operational performance, and overall demand patterns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custom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metrics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set alarms that send notifications or trigger Auto Scaling events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aggregation with CloudWatch Logs</a:t>
            </a:r>
          </a:p>
        </p:txBody>
      </p:sp>
    </p:spTree>
    <p:extLst>
      <p:ext uri="{BB962C8B-B14F-4D97-AF65-F5344CB8AC3E}">
        <p14:creationId xmlns:p14="http://schemas.microsoft.com/office/powerpoint/2010/main" val="8750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AWS Config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Resource Configurations and Inventory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85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Inventories AWS resources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Notifications on configuration change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Keeps history of configuration changes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Integration with partner solutions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" name="AutoShape 4" descr="https://us-west-2.console.aws.amazon.com/config/static/images/welcome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38" y="1353240"/>
            <a:ext cx="464923" cy="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AWS Service Catalog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Find and Launch Products Using a Personalized Portal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64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Create and manage catalogs of IT services that are approved for use on AWS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Virtual Machine Images, Servers, Software, Databases, Application Architectures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 commonly deployed services, while maintaining compliance and corporate standard requirements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" name="AutoShape 4" descr="https://us-west-2.console.aws.amazon.com/config/static/images/welcome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14527"/>
          <a:stretch/>
        </p:blipFill>
        <p:spPr>
          <a:xfrm>
            <a:off x="2324269" y="1342000"/>
            <a:ext cx="5981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AWS </a:t>
            </a:r>
            <a:r>
              <a:rPr lang="en-US" sz="2000" b="1" dirty="0" err="1" smtClean="0">
                <a:solidFill>
                  <a:srgbClr val="000000"/>
                </a:solidFill>
                <a:cs typeface="Arial"/>
              </a:rPr>
              <a:t>CloudHSM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Hardware-based Key Storage for Regulatory Compliance 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72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Dedicated Hardware Security Module in the AWS Cloud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 control encryption keys and cryptographic operations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Validated to government standards for secure key management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Synch with your on-premise HSM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Redshift, RDS and your own applications</a:t>
            </a:r>
          </a:p>
        </p:txBody>
      </p:sp>
      <p:sp>
        <p:nvSpPr>
          <p:cNvPr id="3" name="AutoShape 4" descr="https://us-west-2.console.aws.amazon.com/config/static/images/welcome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38" y="1353240"/>
            <a:ext cx="464923" cy="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>
                <a:solidFill>
                  <a:prstClr val="white"/>
                </a:solidFill>
                <a:latin typeface="Helvetica Neue"/>
              </a:rPr>
              <a:t>Administration &amp; Security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AWS Key Management Service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Creation and Control of Encryption Keys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801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Centralized management of your encryption keys  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AWS services including EBS, S3, RDS, Redshift, Elastic Transcoder,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WorkMail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and EMR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Programmatically access your keys from AWS or on-premise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Fully managed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3" name="AutoShape 4" descr="https://us-west-2.console.aws.amazon.com/config/static/images/welcome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38" y="1353240"/>
            <a:ext cx="464923" cy="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b="1" dirty="0">
              <a:solidFill>
                <a:prstClr val="white"/>
              </a:solidFill>
              <a:latin typeface="Helvetica Neue"/>
            </a:endParaRPr>
          </a:p>
        </p:txBody>
      </p:sp>
      <p:pic>
        <p:nvPicPr>
          <p:cNvPr id="5" name="Picture 4" descr="Elastic-Beanstal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5" y="1017744"/>
            <a:ext cx="588494" cy="588494"/>
          </a:xfrm>
          <a:prstGeom prst="rect">
            <a:avLst/>
          </a:prstGeom>
        </p:spPr>
      </p:pic>
      <p:pic>
        <p:nvPicPr>
          <p:cNvPr id="6" name="Picture 5" descr="OpsWork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5" y="1931491"/>
            <a:ext cx="588494" cy="588494"/>
          </a:xfrm>
          <a:prstGeom prst="rect">
            <a:avLst/>
          </a:prstGeom>
        </p:spPr>
      </p:pic>
      <p:pic>
        <p:nvPicPr>
          <p:cNvPr id="9" name="Picture 8" descr="CloudForma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5" y="2992897"/>
            <a:ext cx="588494" cy="5884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9964" y="1017744"/>
            <a:ext cx="271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Elastic Beanstalk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9964" y="1931491"/>
            <a:ext cx="171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OpsWorks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9964" y="3032127"/>
            <a:ext cx="25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CloudFormation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8556" y="106980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cs typeface="Arial"/>
              </a:rPr>
              <a:t>CodeDeploy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3" name="Picture 2" descr="CodeDeploy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25" y="899960"/>
            <a:ext cx="813773" cy="813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58776" y="2037238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Arial"/>
              </a:rPr>
              <a:t>CodePipeline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0604" y="3065996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cs typeface="Arial"/>
              </a:rPr>
              <a:t>CodeCommit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r="16110"/>
          <a:stretch/>
        </p:blipFill>
        <p:spPr>
          <a:xfrm>
            <a:off x="5075574" y="3034804"/>
            <a:ext cx="573929" cy="580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0" r="15698"/>
          <a:stretch/>
        </p:blipFill>
        <p:spPr>
          <a:xfrm>
            <a:off x="5075574" y="1993007"/>
            <a:ext cx="593138" cy="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astic-Beanstal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07" y="1368450"/>
            <a:ext cx="588494" cy="5884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Elastic Beanstalk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AWS Application Container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64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Ideal for developers that simply want to upload their code and have the service manage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Docker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Java, .NET,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Node.js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PHP, Python, and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Ruby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Automatically handles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deployment,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load balancing, auto-scaling, and application health monitoring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Retain full control over the AWS resources powering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2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sWork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07" y="1372309"/>
            <a:ext cx="588494" cy="5884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OpsWorks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DevOps Application Management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Automate operational tasks like code deployment, software configurations, package installations, database setups, and server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scaling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Model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 layers of your applications into stacks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Chef recipes and cookbooks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Prebuilt templates for PHP, Ruby, Java, Node.js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Granular security control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it in AWS or on premises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0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Compute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9977" y="1041984"/>
            <a:ext cx="326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EC2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2" name="Picture 41" descr="EC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7" y="948620"/>
            <a:ext cx="648393" cy="648393"/>
          </a:xfrm>
          <a:prstGeom prst="rect">
            <a:avLst/>
          </a:prstGeom>
        </p:spPr>
      </p:pic>
      <p:pic>
        <p:nvPicPr>
          <p:cNvPr id="38" name="Picture 37" descr="Auto-Scalin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8632" r="7628" b="6840"/>
          <a:stretch/>
        </p:blipFill>
        <p:spPr>
          <a:xfrm>
            <a:off x="305436" y="1897842"/>
            <a:ext cx="713187" cy="71323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56666" y="2023626"/>
            <a:ext cx="258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Auto Scaling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457" y="2910465"/>
            <a:ext cx="258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Lambda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3479" y="3780742"/>
            <a:ext cx="3610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EC2 Container Service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1" y="2687481"/>
            <a:ext cx="900090" cy="900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84" y="3706203"/>
            <a:ext cx="611576" cy="5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udForm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07" y="1354453"/>
            <a:ext cx="588494" cy="58849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CloudFormation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Templated AWS Resource Creation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40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Model, provision, and update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AWS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resources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through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JSON formatted text files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Deploy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stack from template with runtime parameters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Repeatable, reliable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provisioning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52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CodeDeploy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Automated Deployments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1852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deployment of software to EC2 instances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Allows for rolling updates and health checks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Platform and language agnostic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with existing tool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chains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it on AWS or on premises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5" name="Picture 4" descr="CodeDeploy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350" y="1215164"/>
            <a:ext cx="813773" cy="81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CodePipeline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Continuous Delivery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436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Automates application deployments and updates for rapid delivery of new features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Model stages of the software release process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Improve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code quality through automated builds and tests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Connects to existing tools and systems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pre-built or custom plugins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0" r="15698"/>
          <a:stretch/>
        </p:blipFill>
        <p:spPr>
          <a:xfrm>
            <a:off x="2245709" y="1321392"/>
            <a:ext cx="620251" cy="61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648A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Deployment &amp; Management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512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CodeCommit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ource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ontrol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6014608" cy="214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Eliminates need to scale and operate source control servers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Automatic file encryption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Highly scalable, redundant, and durable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all file types and sizes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existing Git tools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2" r="16110"/>
          <a:stretch/>
        </p:blipFill>
        <p:spPr>
          <a:xfrm>
            <a:off x="2233632" y="1303680"/>
            <a:ext cx="63232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1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E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Analytics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0132" y="814516"/>
            <a:ext cx="86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EMR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132" y="1728435"/>
            <a:ext cx="127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Kinesis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0132" y="2627553"/>
            <a:ext cx="211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Data Pipeline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7" name="Picture 16" descr="Elastic-MapReduce-EM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5" y="728200"/>
            <a:ext cx="731521" cy="731520"/>
          </a:xfrm>
          <a:prstGeom prst="rect">
            <a:avLst/>
          </a:prstGeom>
        </p:spPr>
      </p:pic>
      <p:pic>
        <p:nvPicPr>
          <p:cNvPr id="18" name="Picture 17" descr="Kinesi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15" y="1636219"/>
            <a:ext cx="526252" cy="631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3771" y="3536978"/>
            <a:ext cx="2801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Machine Learning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4098" name="Picture 2" descr="https://d2t8t6joz3mb9g.cloudfront.net/css/us-east-1/img/M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35" y="3402050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5" y="2444220"/>
            <a:ext cx="781179" cy="78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lastic-MapReduce-EM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77" y="1303679"/>
            <a:ext cx="697678" cy="69767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Analytics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0" y="1303680"/>
            <a:ext cx="5187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Elastic MapReduce (EMR)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Hadoop Framework for Big Data Processing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227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7061" indent="-237061">
              <a:lnSpc>
                <a:spcPct val="105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Elastic cluster sizing based on workflow demands</a:t>
            </a:r>
          </a:p>
          <a:p>
            <a:pPr marL="237061" indent="-237061">
              <a:lnSpc>
                <a:spcPct val="105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Batch and real-time processing</a:t>
            </a:r>
          </a:p>
          <a:p>
            <a:pPr marL="237061" indent="-237061">
              <a:lnSpc>
                <a:spcPct val="105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Long-running or transient clusters</a:t>
            </a:r>
          </a:p>
          <a:p>
            <a:pPr marL="237061" indent="-237061">
              <a:lnSpc>
                <a:spcPct val="105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Spot instance support for cost-optimization</a:t>
            </a:r>
          </a:p>
          <a:p>
            <a:pPr marL="237061" indent="-237061">
              <a:lnSpc>
                <a:spcPct val="105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Easy integration with AWS datastores</a:t>
            </a:r>
          </a:p>
        </p:txBody>
      </p:sp>
    </p:spTree>
    <p:extLst>
      <p:ext uri="{BB962C8B-B14F-4D97-AF65-F5344CB8AC3E}">
        <p14:creationId xmlns:p14="http://schemas.microsoft.com/office/powerpoint/2010/main" val="36262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Kinesi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17" y="1319817"/>
            <a:ext cx="526252" cy="63150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Analytics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Kinesis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Real-time Processing of Streaming Big Data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974514" cy="140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dirty="0">
                <a:solidFill>
                  <a:srgbClr val="595A5D"/>
                </a:solidFill>
                <a:effectLst/>
                <a:ea typeface="Sketchetik Light" charset="0"/>
                <a:cs typeface="Arial"/>
                <a:sym typeface="Sketchetik Light" charset="0"/>
              </a:rPr>
              <a:t>Fully-managed service for real time processing of streaming data, at any scale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en-US" dirty="0">
                <a:solidFill>
                  <a:srgbClr val="595A5D"/>
                </a:solidFill>
                <a:effectLst/>
                <a:ea typeface="Sketchetik Light" charset="0"/>
                <a:cs typeface="Arial"/>
                <a:sym typeface="Sketchetik Light" charset="0"/>
              </a:rPr>
              <a:t>Integrate with S3, Dynamo DB, and Amazon Redshift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rgbClr val="595A5D"/>
                </a:solidFill>
                <a:effectLst/>
                <a:cs typeface="Arial"/>
              </a:rPr>
              <a:t>Build custom applications on top of Kinesis data</a:t>
            </a:r>
          </a:p>
        </p:txBody>
      </p:sp>
    </p:spTree>
    <p:extLst>
      <p:ext uri="{BB962C8B-B14F-4D97-AF65-F5344CB8AC3E}">
        <p14:creationId xmlns:p14="http://schemas.microsoft.com/office/powerpoint/2010/main" val="35722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Analytics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Data Pipeline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Orchestration for Data-Driven Workflows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407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Move data between different AWS data and compute resources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Transform data during transfer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 with on-premise data sources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92" y="1269968"/>
            <a:ext cx="713754" cy="7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Analytics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Machine Learning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Build Smart Applications Quickly and Easily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116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Guided creation of machine learning 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Can pull training data from S3 or RedShift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Supports batch and real-time predictions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3074" name="Picture 2" descr="https://d2t8t6joz3mb9g.cloudfront.net/css/us-east-1/img/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56" y="1331107"/>
            <a:ext cx="630936" cy="63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0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E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Enterprise Applications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7652" y="953496"/>
            <a:ext cx="202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WorkSpaces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7652" y="1764618"/>
            <a:ext cx="170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WorkDocs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7652" y="2581943"/>
            <a:ext cx="1546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WorkMail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2" y="841429"/>
            <a:ext cx="601396" cy="685800"/>
          </a:xfrm>
          <a:prstGeom prst="rect">
            <a:avLst/>
          </a:prstGeom>
        </p:spPr>
      </p:pic>
      <p:pic>
        <p:nvPicPr>
          <p:cNvPr id="15" name="Picture 2" descr="https://console.aws.amazon.com/workmail/img/FirstRun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8" t="31" r="38060" b="46562"/>
          <a:stretch/>
        </p:blipFill>
        <p:spPr bwMode="auto">
          <a:xfrm>
            <a:off x="558086" y="2456687"/>
            <a:ext cx="677008" cy="7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Zocalo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29" y="1572790"/>
            <a:ext cx="845323" cy="8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4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Compute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pic>
        <p:nvPicPr>
          <p:cNvPr id="42" name="Picture 41" descr="EC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15" y="1272091"/>
            <a:ext cx="713232" cy="7132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Elastic </a:t>
            </a: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Compute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cs typeface="Arial"/>
              </a:rPr>
              <a:t>Cloud (EC2)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Virtual Servers in the Cloud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51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Resizable Compute Capacity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Complete control of your computing resources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Reduces time to obtain and boot new server instances to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minutes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Choose from 30+ different instance types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Scale as your requirements change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Pay only for what you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use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3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77" y="1328561"/>
            <a:ext cx="531390" cy="60597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Enterprise Applications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Workspaces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Desktops in the Cloud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698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Create and manage virtual desktops for your users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VPC and Directory Service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Clients for Windows, Mac, iPad, Kindle Fire, and Android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11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ocal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70" y="1207030"/>
            <a:ext cx="845323" cy="84532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Enterprise Applications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WorkDocs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Secure Enterprise Storage and Sharing Services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77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Store and share documents with others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Review and feedback workflow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your corporate directory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desktops, laptops, tablets, and Workspaces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59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Enterprise Applications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WorkMail</a:t>
            </a:r>
            <a:endParaRPr lang="en-US" sz="2000" b="1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Secure Email and Calendaring Service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798124" cy="148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Managed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business email and calendaring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service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Enterprise grade security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Outlook compatible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Access from anywhere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050" name="Picture 2" descr="https://console.aws.amazon.com/workmail/img/FirstRun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8" t="31" r="38060" b="46562"/>
          <a:stretch/>
        </p:blipFill>
        <p:spPr bwMode="auto">
          <a:xfrm>
            <a:off x="2197112" y="1277578"/>
            <a:ext cx="677008" cy="71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14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Compute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Arial"/>
              </a:rPr>
              <a:t>Auto Scaling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Scale your infrastructure automatically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1775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Adds or removes EC2 instances based on metrics and health checks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additional charge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Minimize cost and maximize performance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Elastic Load Balancers</a:t>
            </a:r>
          </a:p>
        </p:txBody>
      </p:sp>
      <p:pic>
        <p:nvPicPr>
          <p:cNvPr id="9" name="Picture 8" descr="Auto-Scalin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8632" r="7628" b="6840"/>
          <a:stretch/>
        </p:blipFill>
        <p:spPr>
          <a:xfrm>
            <a:off x="2168750" y="1269328"/>
            <a:ext cx="713187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Compute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Lambda</a:t>
            </a:r>
            <a:endParaRPr lang="en-US" sz="1600" baseline="30000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Run Code in Response to Events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2359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Runs code in response to triggers such as S3 upload, DynamoDB updates, Kinesis streams, and API Gateway requests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Automatically scales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You only need to provide the code; There is no infrastructure to manage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Pay only for what you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19" y="1217026"/>
            <a:ext cx="818264" cy="8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2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0" y="72763"/>
            <a:ext cx="4305905" cy="453571"/>
          </a:xfrm>
          <a:prstGeom prst="rect">
            <a:avLst/>
          </a:prstGeom>
          <a:solidFill>
            <a:srgbClr val="EF6E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615" tIns="33831" rIns="67615" bIns="33831" rtlCol="0" anchor="ctr"/>
          <a:lstStyle/>
          <a:p>
            <a:pPr lvl="1" algn="just" defTabSz="338349"/>
            <a:r>
              <a:rPr lang="en-US" sz="2000" b="1" dirty="0" smtClean="0">
                <a:solidFill>
                  <a:prstClr val="white"/>
                </a:solidFill>
                <a:latin typeface="Helvetica Neue"/>
              </a:rPr>
              <a:t>Compute</a:t>
            </a:r>
            <a:endParaRPr lang="en-US" sz="2000" b="1" dirty="0">
              <a:solidFill>
                <a:prstClr val="white"/>
              </a:solidFill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961" y="13036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cs typeface="Arial"/>
              </a:rPr>
              <a:t>EC2 Container Service</a:t>
            </a:r>
            <a:endParaRPr lang="en-US" sz="1600" baseline="30000" dirty="0">
              <a:solidFill>
                <a:srgbClr val="000000"/>
              </a:solidFill>
              <a:cs typeface="Arial"/>
            </a:endParaRPr>
          </a:p>
          <a:p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Run and Manage Docker Containers</a:t>
            </a:r>
            <a:endParaRPr lang="en-US" sz="1600" i="1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8914" y="2047085"/>
            <a:ext cx="5162261" cy="301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 high performance container management service for running Docker containers on EC2 instances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Use the built in scheduler, write your own, or use a third-party scheduler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Integrates with other services like ELB and EBS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 additional charge</a:t>
            </a:r>
          </a:p>
          <a:p>
            <a:pPr marL="177800" indent="-177800">
              <a:lnSpc>
                <a:spcPct val="105000"/>
              </a:lnSpc>
              <a:spcBef>
                <a:spcPts val="600"/>
              </a:spcBef>
              <a:buFont typeface="Arial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751" y="1342049"/>
            <a:ext cx="611576" cy="5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ckTemplate-Webinars">
  <a:themeElements>
    <a:clrScheme name="Custom 1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DeckTemplate_Webinars</Template>
  <TotalTime>6490</TotalTime>
  <Words>2302</Words>
  <Application>Microsoft Office PowerPoint</Application>
  <PresentationFormat>On-screen Show (16:9)</PresentationFormat>
  <Paragraphs>605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DeckTemplate-Webinars</vt:lpstr>
      <vt:lpstr>PowerPoint Presentation</vt:lpstr>
      <vt:lpstr>AWS’ Rapid Pace of Innovation</vt:lpstr>
      <vt:lpstr>PowerPoint Presentation</vt:lpstr>
      <vt:lpstr>The AWS Marketplace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Thank you!</vt:lpstr>
    </vt:vector>
  </TitlesOfParts>
  <Company>Amazon.com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Lichtenberg, Kyle</dc:creator>
  <cp:lastModifiedBy>Prashant Kaushal</cp:lastModifiedBy>
  <cp:revision>140</cp:revision>
  <cp:lastPrinted>2015-08-18T15:25:56Z</cp:lastPrinted>
  <dcterms:created xsi:type="dcterms:W3CDTF">2015-05-19T14:14:41Z</dcterms:created>
  <dcterms:modified xsi:type="dcterms:W3CDTF">2015-11-04T07:19:22Z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