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66" r:id="rId4"/>
    <p:sldId id="267" r:id="rId5"/>
    <p:sldId id="284" r:id="rId6"/>
    <p:sldId id="268" r:id="rId7"/>
    <p:sldId id="271" r:id="rId8"/>
    <p:sldId id="272" r:id="rId9"/>
    <p:sldId id="273" r:id="rId10"/>
    <p:sldId id="274" r:id="rId11"/>
    <p:sldId id="269" r:id="rId12"/>
    <p:sldId id="278" r:id="rId13"/>
    <p:sldId id="277" r:id="rId14"/>
    <p:sldId id="276" r:id="rId15"/>
    <p:sldId id="275" r:id="rId16"/>
    <p:sldId id="270" r:id="rId17"/>
    <p:sldId id="282" r:id="rId18"/>
    <p:sldId id="281" r:id="rId19"/>
    <p:sldId id="280" r:id="rId20"/>
    <p:sldId id="279" r:id="rId21"/>
    <p:sldId id="28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05-08-2015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1- </a:t>
            </a:r>
            <a:r>
              <a:rPr lang="en-US" dirty="0" smtClean="0"/>
              <a:t>Day3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Enterprise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Mainframe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Transaction Processing Monitors (TP-monitors)</a:t>
            </a:r>
          </a:p>
          <a:p>
            <a:r>
              <a:rPr lang="en-IN" dirty="0" smtClean="0"/>
              <a:t>Commit and roll back protocols to support atomic transactions in multi-user environment</a:t>
            </a:r>
          </a:p>
          <a:p>
            <a:r>
              <a:rPr lang="en-IN" dirty="0" smtClean="0"/>
              <a:t>TPF system used by the airlines industry has a very fast application embedded TP-monitor</a:t>
            </a:r>
          </a:p>
          <a:p>
            <a:r>
              <a:rPr lang="en-IN" dirty="0" smtClean="0"/>
              <a:t>Pioneered the concept of ‘Virtual Machines’</a:t>
            </a:r>
          </a:p>
          <a:p>
            <a:pPr lvl="1"/>
            <a:r>
              <a:rPr lang="en-IN" dirty="0" smtClean="0"/>
              <a:t>Could run multiple ‘guest’ OS</a:t>
            </a:r>
          </a:p>
          <a:p>
            <a:r>
              <a:rPr lang="en-IN" dirty="0" smtClean="0"/>
              <a:t>High level of automation</a:t>
            </a:r>
          </a:p>
          <a:p>
            <a:r>
              <a:rPr lang="en-IN" dirty="0" smtClean="0"/>
              <a:t>Fault tolerance</a:t>
            </a:r>
          </a:p>
          <a:p>
            <a:pPr lvl="1"/>
            <a:r>
              <a:rPr lang="en-IN" dirty="0" smtClean="0"/>
              <a:t>Hardware/Software</a:t>
            </a:r>
          </a:p>
          <a:p>
            <a:r>
              <a:rPr lang="en-IN" dirty="0" smtClean="0"/>
              <a:t>Fine-grained resource measurement, monitoring and error diagnostic capabilities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73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’80s -&gt; microprocessor revolution</a:t>
            </a:r>
          </a:p>
          <a:p>
            <a:r>
              <a:rPr lang="en-IN" dirty="0" smtClean="0"/>
              <a:t>Mini computers running UNIX and C</a:t>
            </a:r>
          </a:p>
          <a:p>
            <a:r>
              <a:rPr lang="en-IN" dirty="0" smtClean="0"/>
              <a:t>Move some data processing tasks from expensive mainframes to inexpensive desktops</a:t>
            </a:r>
          </a:p>
          <a:p>
            <a:r>
              <a:rPr lang="en-IN" dirty="0" smtClean="0"/>
              <a:t>Desktops used for word processing and spreadsheets</a:t>
            </a:r>
          </a:p>
          <a:p>
            <a:r>
              <a:rPr lang="en-IN" dirty="0" smtClean="0"/>
              <a:t>Same desktop used for data processing as well</a:t>
            </a:r>
          </a:p>
          <a:p>
            <a:r>
              <a:rPr lang="en-IN" dirty="0" smtClean="0"/>
              <a:t>Terminals used on ‘data processing rooms’</a:t>
            </a:r>
          </a:p>
          <a:p>
            <a:r>
              <a:rPr lang="en-IN" dirty="0" smtClean="0"/>
              <a:t>RDBMS implementations like Oracle became popular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2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F:\VIT\CloudComputing\Course\Theory\Unit1\client-server 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5435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‘Forms’ architecture</a:t>
            </a:r>
          </a:p>
          <a:p>
            <a:r>
              <a:rPr lang="en-IN" dirty="0" smtClean="0"/>
              <a:t>Initially, use of terminals to access server side logic in C</a:t>
            </a:r>
          </a:p>
          <a:p>
            <a:pPr lvl="1"/>
            <a:r>
              <a:rPr lang="en-IN" dirty="0" smtClean="0"/>
              <a:t>Similar to mainframe architecture</a:t>
            </a:r>
          </a:p>
          <a:p>
            <a:pPr lvl="1"/>
            <a:r>
              <a:rPr lang="en-IN" dirty="0" smtClean="0"/>
              <a:t>CUI</a:t>
            </a:r>
          </a:p>
          <a:p>
            <a:r>
              <a:rPr lang="en-IN" dirty="0" smtClean="0"/>
              <a:t>Later, PC based forms application with GUI</a:t>
            </a:r>
          </a:p>
          <a:p>
            <a:r>
              <a:rPr lang="en-IN" dirty="0" smtClean="0"/>
              <a:t>Significant logic on client side</a:t>
            </a:r>
          </a:p>
          <a:p>
            <a:r>
              <a:rPr lang="en-IN" dirty="0" smtClean="0"/>
              <a:t>‘Fat-client’ architecture</a:t>
            </a:r>
          </a:p>
          <a:p>
            <a:pPr lvl="1"/>
            <a:r>
              <a:rPr lang="en-IN" dirty="0" smtClean="0"/>
              <a:t>Direct </a:t>
            </a:r>
            <a:r>
              <a:rPr lang="en-IN" dirty="0" err="1" smtClean="0"/>
              <a:t>db</a:t>
            </a:r>
            <a:r>
              <a:rPr lang="en-IN" dirty="0" smtClean="0"/>
              <a:t> calls using SQL/Net</a:t>
            </a:r>
          </a:p>
          <a:p>
            <a:pPr lvl="1"/>
            <a:r>
              <a:rPr lang="en-IN" dirty="0" smtClean="0"/>
              <a:t>Business logic on client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483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Provided ‘online’ systems, break away from mainframes / batch processing</a:t>
            </a:r>
          </a:p>
          <a:p>
            <a:r>
              <a:rPr lang="en-IN" dirty="0" smtClean="0"/>
              <a:t>GUI</a:t>
            </a:r>
          </a:p>
          <a:p>
            <a:r>
              <a:rPr lang="en-IN" dirty="0" smtClean="0"/>
              <a:t>Spawned various application software products like SAP-R/3</a:t>
            </a:r>
          </a:p>
          <a:p>
            <a:r>
              <a:rPr lang="en-IN" dirty="0" smtClean="0"/>
              <a:t>Siebel (CRM)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7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</a:p>
          <a:p>
            <a:pPr lvl="1"/>
            <a:r>
              <a:rPr lang="en-IN" dirty="0" smtClean="0"/>
              <a:t>Performance issues when the group grew</a:t>
            </a:r>
          </a:p>
          <a:p>
            <a:pPr lvl="1"/>
            <a:r>
              <a:rPr lang="en-IN" dirty="0" smtClean="0"/>
              <a:t>Many requests to the server to ‘paint’ the screen</a:t>
            </a:r>
          </a:p>
          <a:p>
            <a:pPr lvl="2"/>
            <a:r>
              <a:rPr lang="en-IN" dirty="0" smtClean="0"/>
              <a:t>Terminal based; only input and then final result</a:t>
            </a:r>
          </a:p>
          <a:p>
            <a:pPr lvl="2"/>
            <a:r>
              <a:rPr lang="en-IN" dirty="0" smtClean="0"/>
              <a:t>CICS, IMS -&gt; ‘changed-data’ only</a:t>
            </a:r>
          </a:p>
          <a:p>
            <a:pPr lvl="2"/>
            <a:r>
              <a:rPr lang="en-IN" dirty="0" smtClean="0"/>
              <a:t>Global terminals connected to central mainframe</a:t>
            </a:r>
          </a:p>
          <a:p>
            <a:pPr lvl="1"/>
            <a:r>
              <a:rPr lang="en-IN" dirty="0" smtClean="0"/>
              <a:t>Issues with WAN deployment</a:t>
            </a:r>
          </a:p>
          <a:p>
            <a:pPr lvl="1"/>
            <a:r>
              <a:rPr lang="en-IN" dirty="0" smtClean="0"/>
              <a:t>Software upgrades</a:t>
            </a:r>
          </a:p>
          <a:p>
            <a:pPr lvl="1"/>
            <a:r>
              <a:rPr lang="en-IN" dirty="0" smtClean="0"/>
              <a:t>Application maintenance costlier with intermixed UI and business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42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Limitations of client-server model</a:t>
            </a:r>
          </a:p>
          <a:p>
            <a:pPr lvl="1"/>
            <a:r>
              <a:rPr lang="en-IN" dirty="0" smtClean="0"/>
              <a:t>Not CPU power but lack of virtual machines or job control system</a:t>
            </a:r>
          </a:p>
          <a:p>
            <a:pPr lvl="1"/>
            <a:r>
              <a:rPr lang="en-IN" dirty="0" smtClean="0"/>
              <a:t>Not scale to many clients</a:t>
            </a:r>
          </a:p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62000" y="4800600"/>
            <a:ext cx="2209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10k clients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48891" y="3740727"/>
            <a:ext cx="1676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10k connections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10k processes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5GB RAM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100k open files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25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Transaction-processing Monitors</a:t>
            </a:r>
          </a:p>
          <a:p>
            <a:pPr lvl="1"/>
            <a:r>
              <a:rPr lang="en-IN" dirty="0" smtClean="0"/>
              <a:t>Middleware</a:t>
            </a:r>
          </a:p>
          <a:p>
            <a:pPr lvl="2"/>
            <a:r>
              <a:rPr lang="en-IN" dirty="0" smtClean="0"/>
              <a:t>Sits between client and </a:t>
            </a:r>
            <a:r>
              <a:rPr lang="en-IN" dirty="0" err="1" smtClean="0"/>
              <a:t>db</a:t>
            </a:r>
            <a:r>
              <a:rPr lang="en-IN" dirty="0" smtClean="0"/>
              <a:t> server</a:t>
            </a:r>
          </a:p>
          <a:p>
            <a:pPr lvl="1"/>
            <a:r>
              <a:rPr lang="en-IN" dirty="0" smtClean="0"/>
              <a:t>Queuing client requests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762000" y="4800600"/>
            <a:ext cx="2209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10k clients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48891" y="3740727"/>
            <a:ext cx="1676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TP Monitor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57800" y="3695700"/>
            <a:ext cx="1676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50 connections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50 processes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1GB RAM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500 open files</a:t>
            </a:r>
          </a:p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4925291" y="4953000"/>
            <a:ext cx="332509" cy="19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4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:\VIT\CloudComputing\Course\Theory\Unit1\3-tier-architecture-4-amazing-pi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70665"/>
            <a:ext cx="62960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37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Various technologies</a:t>
            </a:r>
          </a:p>
          <a:p>
            <a:pPr lvl="1"/>
            <a:r>
              <a:rPr lang="en-IN" dirty="0" smtClean="0"/>
              <a:t>RPC</a:t>
            </a:r>
          </a:p>
          <a:p>
            <a:pPr lvl="1"/>
            <a:r>
              <a:rPr lang="en-IN" dirty="0" smtClean="0"/>
              <a:t>CORBA</a:t>
            </a:r>
          </a:p>
          <a:p>
            <a:pPr lvl="1"/>
            <a:r>
              <a:rPr lang="en-IN" dirty="0" smtClean="0"/>
              <a:t>DCOM</a:t>
            </a:r>
          </a:p>
          <a:p>
            <a:r>
              <a:rPr lang="en-IN" dirty="0" smtClean="0"/>
              <a:t>Separation of presentation and Business Logic</a:t>
            </a:r>
          </a:p>
          <a:p>
            <a:r>
              <a:rPr lang="en-IN" dirty="0" smtClean="0"/>
              <a:t>Load balancing using request queuing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scale / availability =&gt; Distributed Computing</a:t>
            </a:r>
          </a:p>
          <a:p>
            <a:r>
              <a:rPr lang="en-IN" dirty="0" smtClean="0"/>
              <a:t>For High Performance Computing =&gt; Cluster Computing</a:t>
            </a:r>
          </a:p>
          <a:p>
            <a:r>
              <a:rPr lang="en-IN" dirty="0"/>
              <a:t>Grid Computing =&gt; similar to power grid, where the user does not have to worry about the source of the computing power</a:t>
            </a:r>
            <a:endParaRPr lang="en-IN" dirty="0" smtClean="0"/>
          </a:p>
          <a:p>
            <a:r>
              <a:rPr lang="en-IN" dirty="0" smtClean="0"/>
              <a:t>For Metering and Billing =&gt; Utility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1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Architecture</a:t>
            </a:r>
            <a:endParaRPr lang="en-IN" dirty="0"/>
          </a:p>
        </p:txBody>
      </p:sp>
      <p:pic>
        <p:nvPicPr>
          <p:cNvPr id="3074" name="Picture 2" descr="F:\VIT\CloudComputing\Course\Theory\Unit1\enterprise computing evoluti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53506"/>
            <a:ext cx="6667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1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F:\VIT\CloudComputing\Course\Theory\Unit1\Mainframe50_Evolution_Infographic_040414-pag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14"/>
            <a:ext cx="9067800" cy="68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9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 computing is revolutionizing enterprise computing</a:t>
            </a:r>
          </a:p>
          <a:p>
            <a:r>
              <a:rPr lang="en-IN" dirty="0" err="1" smtClean="0"/>
              <a:t>Whatsapp</a:t>
            </a:r>
            <a:r>
              <a:rPr lang="en-IN" dirty="0" smtClean="0"/>
              <a:t> -&gt; 55 employees -&gt; $19B valuation -&gt; $350M per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Enterprise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Mainframe architecture</a:t>
            </a:r>
          </a:p>
          <a:p>
            <a:r>
              <a:rPr lang="en-IN" dirty="0" smtClean="0"/>
              <a:t>Client-Server  architecture</a:t>
            </a:r>
          </a:p>
          <a:p>
            <a:r>
              <a:rPr lang="en-IN" dirty="0" smtClean="0"/>
              <a:t>3-tier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1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Enterprise computing been around for ~50 years</a:t>
            </a:r>
          </a:p>
          <a:p>
            <a:r>
              <a:rPr lang="en-IN" dirty="0"/>
              <a:t>Use of computers for data </a:t>
            </a:r>
            <a:r>
              <a:rPr lang="en-IN" dirty="0" err="1"/>
              <a:t>processing..aka</a:t>
            </a:r>
            <a:r>
              <a:rPr lang="en-IN" dirty="0"/>
              <a:t> IS or </a:t>
            </a:r>
            <a:r>
              <a:rPr lang="en-IN" dirty="0" smtClean="0"/>
              <a:t>IT</a:t>
            </a:r>
          </a:p>
          <a:p>
            <a:r>
              <a:rPr lang="en-IN" dirty="0" smtClean="0"/>
              <a:t>First users</a:t>
            </a:r>
          </a:p>
          <a:p>
            <a:pPr lvl="1"/>
            <a:r>
              <a:rPr lang="en-IN" dirty="0" smtClean="0"/>
              <a:t>Telecom domain</a:t>
            </a:r>
          </a:p>
          <a:p>
            <a:pPr lvl="1"/>
            <a:r>
              <a:rPr lang="en-IN" dirty="0" smtClean="0"/>
              <a:t>Finance domain .. Banks, insurance companies</a:t>
            </a:r>
          </a:p>
          <a:p>
            <a:r>
              <a:rPr lang="en-IN" dirty="0" smtClean="0"/>
              <a:t>Now , can’t imagine  life w/o it</a:t>
            </a:r>
          </a:p>
          <a:p>
            <a:pPr lvl="1"/>
            <a:r>
              <a:rPr lang="en-IN" dirty="0" smtClean="0"/>
              <a:t>Get Scale, ubiquity of access</a:t>
            </a:r>
          </a:p>
          <a:p>
            <a:pPr lvl="1"/>
            <a:r>
              <a:rPr lang="en-IN" dirty="0" smtClean="0"/>
              <a:t>At a very high cost and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Mainframe Architecture</a:t>
            </a:r>
            <a:endParaRPr lang="en-IN" dirty="0"/>
          </a:p>
        </p:txBody>
      </p:sp>
      <p:pic>
        <p:nvPicPr>
          <p:cNvPr id="4" name="Picture 2" descr="F:\VIT\CloudComputing\Course\Theory\Unit1\IBM Mainfra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75" y="1935163"/>
            <a:ext cx="5562850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4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Mainframe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Enterprise computing picked up ~’60s</a:t>
            </a:r>
          </a:p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gen computers</a:t>
            </a:r>
          </a:p>
          <a:p>
            <a:pPr lvl="1"/>
            <a:r>
              <a:rPr lang="en-IN" dirty="0" smtClean="0"/>
              <a:t>Used ICs instead of vacuum tubes</a:t>
            </a:r>
          </a:p>
          <a:p>
            <a:pPr lvl="1"/>
            <a:r>
              <a:rPr lang="en-IN" dirty="0" smtClean="0"/>
              <a:t>IBM System/360 ‘mainframe’ computer</a:t>
            </a:r>
          </a:p>
          <a:p>
            <a:pPr lvl="1"/>
            <a:r>
              <a:rPr lang="en-IN" dirty="0" smtClean="0"/>
              <a:t>Currently used IBM z-series</a:t>
            </a:r>
          </a:p>
          <a:p>
            <a:r>
              <a:rPr lang="en-IN" dirty="0" smtClean="0"/>
              <a:t>Until 80’s</a:t>
            </a:r>
          </a:p>
          <a:p>
            <a:pPr lvl="1"/>
            <a:r>
              <a:rPr lang="en-IN" dirty="0" smtClean="0"/>
              <a:t>Input -&gt; punched cards</a:t>
            </a:r>
          </a:p>
          <a:p>
            <a:pPr lvl="1"/>
            <a:r>
              <a:rPr lang="en-IN" dirty="0" smtClean="0"/>
              <a:t>Output -&gt; </a:t>
            </a:r>
            <a:r>
              <a:rPr lang="en-IN" dirty="0" err="1" smtClean="0"/>
              <a:t>teleprinter</a:t>
            </a:r>
            <a:endParaRPr lang="en-IN" dirty="0" smtClean="0"/>
          </a:p>
          <a:p>
            <a:pPr lvl="1"/>
            <a:r>
              <a:rPr lang="en-IN" dirty="0" smtClean="0"/>
              <a:t>Later , CRT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64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Mainframe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Terminal based UI</a:t>
            </a:r>
          </a:p>
          <a:p>
            <a:r>
              <a:rPr lang="en-IN" dirty="0" smtClean="0"/>
              <a:t>Screens controlled by mainframe server</a:t>
            </a:r>
          </a:p>
          <a:p>
            <a:r>
              <a:rPr lang="en-IN" dirty="0" smtClean="0"/>
              <a:t>Virtual Telecommunications Access Method (VTAM) for entering data and viewing information.</a:t>
            </a:r>
          </a:p>
          <a:p>
            <a:r>
              <a:rPr lang="en-IN" dirty="0" smtClean="0"/>
              <a:t>Terminals communicated using ‘Systems Network Architecture’ (SNA)  instead of TCP/IP</a:t>
            </a:r>
          </a:p>
          <a:p>
            <a:r>
              <a:rPr lang="en-IN" dirty="0" smtClean="0"/>
              <a:t>Limited CPU power but great I/O</a:t>
            </a:r>
          </a:p>
        </p:txBody>
      </p:sp>
      <p:pic>
        <p:nvPicPr>
          <p:cNvPr id="5122" name="Picture 2" descr="F:\VIT\CloudComputing\Course\Theory\Unit1\mainframe 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105399"/>
            <a:ext cx="6210300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8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Mainframe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Batch </a:t>
            </a:r>
            <a:r>
              <a:rPr lang="en-IN" dirty="0" smtClean="0"/>
              <a:t>architecture</a:t>
            </a:r>
          </a:p>
          <a:p>
            <a:pPr lvl="1"/>
            <a:r>
              <a:rPr lang="en-IN" dirty="0"/>
              <a:t>minimize CPU utilization during data entry or retrieval </a:t>
            </a:r>
          </a:p>
          <a:p>
            <a:r>
              <a:rPr lang="en-IN" dirty="0" smtClean="0"/>
              <a:t>Data written to disk and processed by scheduled background tasks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dirty="0"/>
              <a:t>Deposit money in bank a/c, reflected </a:t>
            </a:r>
            <a:endParaRPr lang="en-IN" dirty="0" smtClean="0"/>
          </a:p>
          <a:p>
            <a:pPr lvl="1"/>
            <a:r>
              <a:rPr lang="en-IN" dirty="0" smtClean="0"/>
              <a:t>Next day in ‘Batch-processing’ </a:t>
            </a:r>
          </a:p>
          <a:p>
            <a:pPr lvl="1"/>
            <a:r>
              <a:rPr lang="en-IN" dirty="0" smtClean="0"/>
              <a:t>Now, almost instantaneous because of ‘Online’ transaction processing </a:t>
            </a:r>
          </a:p>
          <a:p>
            <a:r>
              <a:rPr lang="en-IN" dirty="0" smtClean="0"/>
              <a:t>Incorrect data entry, lots of corrective measure</a:t>
            </a:r>
          </a:p>
          <a:p>
            <a:pPr lvl="1"/>
            <a:r>
              <a:rPr lang="en-IN" dirty="0" smtClean="0"/>
              <a:t>As opposed to immediate data validations</a:t>
            </a:r>
          </a:p>
        </p:txBody>
      </p:sp>
    </p:spTree>
    <p:extLst>
      <p:ext uri="{BB962C8B-B14F-4D97-AF65-F5344CB8AC3E}">
        <p14:creationId xmlns:p14="http://schemas.microsoft.com/office/powerpoint/2010/main" val="321412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Mainframe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storage</a:t>
            </a:r>
          </a:p>
          <a:p>
            <a:pPr lvl="1"/>
            <a:r>
              <a:rPr lang="en-IN" dirty="0" smtClean="0"/>
              <a:t>Structured files</a:t>
            </a:r>
          </a:p>
          <a:p>
            <a:pPr lvl="1"/>
            <a:r>
              <a:rPr lang="en-IN" dirty="0" smtClean="0"/>
              <a:t>Hierarchical or networked data model</a:t>
            </a:r>
          </a:p>
          <a:p>
            <a:pPr lvl="2"/>
            <a:r>
              <a:rPr lang="en-IN" dirty="0" smtClean="0"/>
              <a:t>RDBM came during 70s and became popular in 80s</a:t>
            </a:r>
          </a:p>
          <a:p>
            <a:r>
              <a:rPr lang="en-IN" dirty="0" smtClean="0"/>
              <a:t>Storage subsystem -&gt; Virtual Storage Access Mechanism (VSAM)</a:t>
            </a:r>
          </a:p>
          <a:p>
            <a:pPr lvl="1"/>
            <a:r>
              <a:rPr lang="en-IN" dirty="0" smtClean="0"/>
              <a:t>Support for variety of file access</a:t>
            </a:r>
          </a:p>
          <a:p>
            <a:pPr lvl="1"/>
            <a:r>
              <a:rPr lang="en-IN" dirty="0" smtClean="0"/>
              <a:t>Indexing mechanisms</a:t>
            </a:r>
          </a:p>
          <a:p>
            <a:pPr lvl="1"/>
            <a:r>
              <a:rPr lang="en-IN" dirty="0" smtClean="0"/>
              <a:t>Concurrent data access using record level locking</a:t>
            </a:r>
          </a:p>
        </p:txBody>
      </p:sp>
    </p:spTree>
    <p:extLst>
      <p:ext uri="{BB962C8B-B14F-4D97-AF65-F5344CB8AC3E}">
        <p14:creationId xmlns:p14="http://schemas.microsoft.com/office/powerpoint/2010/main" val="90222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663</Words>
  <Application>Microsoft Office PowerPoint</Application>
  <PresentationFormat>On-screen Show (4:3)</PresentationFormat>
  <Paragraphs>138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Introduction to Cloud Computing Unit 1- Day3 Enterprise computing</vt:lpstr>
      <vt:lpstr>Recap</vt:lpstr>
      <vt:lpstr>Enterprise Computing</vt:lpstr>
      <vt:lpstr>Introduction</vt:lpstr>
      <vt:lpstr>Mainframe Architecture</vt:lpstr>
      <vt:lpstr>Mainframe Architecture</vt:lpstr>
      <vt:lpstr>Mainframe Architecture</vt:lpstr>
      <vt:lpstr>Mainframe Architecture</vt:lpstr>
      <vt:lpstr>Mainframe Architecture</vt:lpstr>
      <vt:lpstr>Mainframe Architecture</vt:lpstr>
      <vt:lpstr>Client-Server Architecture</vt:lpstr>
      <vt:lpstr>Client-Server Architecture</vt:lpstr>
      <vt:lpstr>Client-Server Architecture</vt:lpstr>
      <vt:lpstr>Client-Server Architecture</vt:lpstr>
      <vt:lpstr>Client-Server Architecture</vt:lpstr>
      <vt:lpstr>3-tier Architecture</vt:lpstr>
      <vt:lpstr>3-tier Architecture</vt:lpstr>
      <vt:lpstr>3-tier Architecture</vt:lpstr>
      <vt:lpstr>3-tier Architecture</vt:lpstr>
      <vt:lpstr>Enterprise Architecture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14</cp:revision>
  <dcterms:created xsi:type="dcterms:W3CDTF">2006-08-16T00:00:00Z</dcterms:created>
  <dcterms:modified xsi:type="dcterms:W3CDTF">2015-08-05T05:32:16Z</dcterms:modified>
</cp:coreProperties>
</file>