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9" r:id="rId3"/>
    <p:sldId id="257" r:id="rId4"/>
    <p:sldId id="265" r:id="rId5"/>
    <p:sldId id="266" r:id="rId6"/>
    <p:sldId id="267" r:id="rId7"/>
    <p:sldId id="268" r:id="rId8"/>
    <p:sldId id="280" r:id="rId9"/>
    <p:sldId id="281" r:id="rId10"/>
    <p:sldId id="269" r:id="rId11"/>
    <p:sldId id="282" r:id="rId12"/>
    <p:sldId id="270" r:id="rId13"/>
    <p:sldId id="283" r:id="rId14"/>
    <p:sldId id="284" r:id="rId15"/>
    <p:sldId id="285" r:id="rId16"/>
    <p:sldId id="286" r:id="rId17"/>
    <p:sldId id="287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10-08-2015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1- Day4</a:t>
            </a:r>
            <a:br>
              <a:rPr lang="en-US" dirty="0" smtClean="0"/>
            </a:br>
            <a:r>
              <a:rPr lang="en-US" dirty="0" smtClean="0">
                <a:effectLst/>
              </a:rPr>
              <a:t>The Internet as a Platform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Processing logic, </a:t>
            </a:r>
            <a:r>
              <a:rPr lang="en-IN" dirty="0" err="1" smtClean="0"/>
              <a:t>db</a:t>
            </a:r>
            <a:r>
              <a:rPr lang="en-IN" dirty="0" smtClean="0"/>
              <a:t> access o/s of web server</a:t>
            </a:r>
          </a:p>
          <a:p>
            <a:r>
              <a:rPr lang="en-IN" dirty="0"/>
              <a:t>‘CGI-script’ overhead</a:t>
            </a:r>
          </a:p>
          <a:p>
            <a:pPr lvl="1"/>
            <a:r>
              <a:rPr lang="en-IN" dirty="0" smtClean="0"/>
              <a:t>Process creation</a:t>
            </a:r>
          </a:p>
          <a:p>
            <a:r>
              <a:rPr lang="en-IN" dirty="0" err="1" smtClean="0"/>
              <a:t>FastCGI</a:t>
            </a:r>
            <a:endParaRPr lang="en-IN" dirty="0" smtClean="0"/>
          </a:p>
          <a:p>
            <a:pPr lvl="1"/>
            <a:r>
              <a:rPr lang="en-IN" dirty="0" smtClean="0"/>
              <a:t>Another permanent process; IPC</a:t>
            </a:r>
          </a:p>
          <a:p>
            <a:r>
              <a:rPr lang="en-IN" dirty="0" smtClean="0"/>
              <a:t>Dynamic link application C code (</a:t>
            </a:r>
            <a:r>
              <a:rPr lang="en-IN" dirty="0" err="1" smtClean="0"/>
              <a:t>mod_c</a:t>
            </a:r>
            <a:r>
              <a:rPr lang="en-IN" dirty="0" smtClean="0"/>
              <a:t> module of Apache </a:t>
            </a:r>
            <a:r>
              <a:rPr lang="en-IN" dirty="0" err="1" smtClean="0"/>
              <a:t>httpd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60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</a:t>
            </a:r>
          </a:p>
          <a:p>
            <a:pPr lvl="1"/>
            <a:r>
              <a:rPr lang="en-IN" dirty="0" smtClean="0"/>
              <a:t>Portable across machine architecture</a:t>
            </a:r>
          </a:p>
          <a:p>
            <a:pPr lvl="1"/>
            <a:r>
              <a:rPr lang="en-IN" dirty="0" smtClean="0"/>
              <a:t>Interpreted yet efficient execution model</a:t>
            </a:r>
          </a:p>
          <a:p>
            <a:pPr lvl="1"/>
            <a:r>
              <a:rPr lang="en-IN" dirty="0" smtClean="0"/>
              <a:t>Alternate approaches to execute application in web server</a:t>
            </a:r>
          </a:p>
          <a:p>
            <a:r>
              <a:rPr lang="en-IN" dirty="0" smtClean="0"/>
              <a:t>Birth of ‘Application Server’ architecture</a:t>
            </a:r>
          </a:p>
          <a:p>
            <a:r>
              <a:rPr lang="en-IN" dirty="0" smtClean="0"/>
              <a:t>Bring in advantage of 3-tier </a:t>
            </a:r>
            <a:r>
              <a:rPr lang="en-IN" dirty="0" err="1" smtClean="0"/>
              <a:t>architeture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13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VIT\CloudComputing\Course\Theory\Unit1\WebApplication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504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3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Web Application Server–</a:t>
            </a:r>
            <a:r>
              <a:rPr lang="en-IN" dirty="0" err="1" smtClean="0"/>
              <a:t>TechStacks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F:\VIT\CloudComputing\Course\Theory\Unit1\WebApplicationServerSt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01455" y="-184547"/>
            <a:ext cx="4941094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9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 Servers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Web-oriented 3-tier architecture; large scale business processing</a:t>
            </a:r>
          </a:p>
          <a:p>
            <a:r>
              <a:rPr lang="en-IN" dirty="0" smtClean="0"/>
              <a:t>Load balancing</a:t>
            </a:r>
          </a:p>
          <a:p>
            <a:r>
              <a:rPr lang="en-IN" dirty="0" smtClean="0"/>
              <a:t>Horizontal scaling; server farms; 100s – 1000s severs</a:t>
            </a:r>
          </a:p>
          <a:p>
            <a:r>
              <a:rPr lang="en-IN" dirty="0" smtClean="0"/>
              <a:t>Challenge</a:t>
            </a:r>
          </a:p>
          <a:p>
            <a:pPr lvl="1"/>
            <a:r>
              <a:rPr lang="en-IN" dirty="0" smtClean="0"/>
              <a:t>Huge volume</a:t>
            </a:r>
          </a:p>
          <a:p>
            <a:pPr lvl="1"/>
            <a:r>
              <a:rPr lang="en-IN" dirty="0" smtClean="0"/>
              <a:t>Downtime?</a:t>
            </a:r>
          </a:p>
          <a:p>
            <a:pPr lvl="1"/>
            <a:r>
              <a:rPr lang="en-IN" dirty="0" smtClean="0"/>
              <a:t>In-built fault tolerance and manageability of mainframes?</a:t>
            </a:r>
          </a:p>
          <a:p>
            <a:pPr lvl="1"/>
            <a:r>
              <a:rPr lang="en-IN" dirty="0" smtClean="0"/>
              <a:t>Increased management cost and lower agility</a:t>
            </a:r>
          </a:p>
          <a:p>
            <a:pPr lvl="1"/>
            <a:r>
              <a:rPr lang="en-IN" dirty="0" err="1" smtClean="0"/>
              <a:t>DataCenters</a:t>
            </a:r>
            <a:r>
              <a:rPr lang="en-IN" dirty="0" smtClean="0"/>
              <a:t> ~ ‘IT Plants’ ~ Nuclear Power plants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4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Critical Web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Services</a:t>
            </a:r>
          </a:p>
          <a:p>
            <a:pPr lvl="1"/>
            <a:r>
              <a:rPr lang="en-IN" dirty="0" smtClean="0"/>
              <a:t>Request/Response across systems; no human </a:t>
            </a:r>
            <a:r>
              <a:rPr lang="en-IN" dirty="0" err="1" smtClean="0"/>
              <a:t>tocuhpoint</a:t>
            </a:r>
            <a:endParaRPr lang="en-IN" dirty="0" smtClean="0"/>
          </a:p>
          <a:p>
            <a:r>
              <a:rPr lang="en-IN" dirty="0" smtClean="0"/>
              <a:t>AJAX</a:t>
            </a:r>
          </a:p>
          <a:p>
            <a:pPr lvl="1"/>
            <a:r>
              <a:rPr lang="en-IN" dirty="0" smtClean="0"/>
              <a:t>User-friendly web</a:t>
            </a:r>
          </a:p>
          <a:p>
            <a:r>
              <a:rPr lang="en-IN" dirty="0" smtClean="0"/>
              <a:t>Mashups</a:t>
            </a:r>
          </a:p>
          <a:p>
            <a:pPr lvl="1"/>
            <a:r>
              <a:rPr lang="en-IN" dirty="0" smtClean="0"/>
              <a:t>Single UI using multiple underlying </a:t>
            </a:r>
            <a:r>
              <a:rPr lang="en-IN" dirty="0" err="1" smtClean="0"/>
              <a:t>i</a:t>
            </a:r>
            <a:r>
              <a:rPr lang="en-IN" dirty="0" smtClean="0"/>
              <a:t>/f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37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5" name="Picture 3" descr="F:\VIT\CloudComputing\Course\Theory\Unit1\soap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5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F:\VIT\CloudComputing\Course\Theory\Unit1\soap_request_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53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F:\VIT\CloudComputing\Course\Theory\Unit1\diagram-rest-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82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5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</a:t>
            </a:r>
            <a:r>
              <a:rPr lang="en-IN" dirty="0" smtClean="0"/>
              <a:t>Services: SOAP v/s 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F:\VIT\CloudComputing\Course\Theory\Unit1\SOAPvsR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534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1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Mainframe architecture</a:t>
            </a:r>
          </a:p>
          <a:p>
            <a:r>
              <a:rPr lang="en-IN" dirty="0"/>
              <a:t>Client-Server  architecture</a:t>
            </a:r>
          </a:p>
          <a:p>
            <a:r>
              <a:rPr lang="en-IN" dirty="0"/>
              <a:t>3-tier </a:t>
            </a:r>
            <a:r>
              <a:rPr lang="en-IN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Services: SOAP v/s 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VIT\CloudComputing\Course\Theory\Unit1\resstvsso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38668"/>
            <a:ext cx="7924800" cy="463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7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Traditionally</a:t>
            </a:r>
          </a:p>
          <a:p>
            <a:pPr lvl="1"/>
            <a:r>
              <a:rPr lang="en-IN" dirty="0" smtClean="0"/>
              <a:t>HTTP GET , POST</a:t>
            </a:r>
          </a:p>
          <a:p>
            <a:pPr lvl="1"/>
            <a:r>
              <a:rPr lang="en-IN" dirty="0" smtClean="0"/>
              <a:t>Page refresh upon each request/response</a:t>
            </a:r>
          </a:p>
          <a:p>
            <a:pPr lvl="1"/>
            <a:r>
              <a:rPr lang="en-IN" dirty="0" smtClean="0"/>
              <a:t>JavaScript</a:t>
            </a:r>
          </a:p>
          <a:p>
            <a:pPr lvl="2"/>
            <a:r>
              <a:rPr lang="en-IN" dirty="0" smtClean="0"/>
              <a:t>Mainly for client side validation, minor animation (hide/show)</a:t>
            </a:r>
          </a:p>
          <a:p>
            <a:pPr lvl="1"/>
            <a:r>
              <a:rPr lang="en-IN" dirty="0" smtClean="0"/>
              <a:t>Brower idle until response is received</a:t>
            </a:r>
          </a:p>
          <a:p>
            <a:pPr lvl="2"/>
            <a:r>
              <a:rPr lang="en-IN" dirty="0" smtClean="0"/>
              <a:t>User stuck</a:t>
            </a:r>
            <a:endParaRPr lang="en-IN" dirty="0"/>
          </a:p>
          <a:p>
            <a:r>
              <a:rPr lang="en-IN" dirty="0" smtClean="0"/>
              <a:t>AJAX</a:t>
            </a:r>
          </a:p>
          <a:p>
            <a:pPr lvl="1"/>
            <a:r>
              <a:rPr lang="en-IN" dirty="0" smtClean="0"/>
              <a:t>Asynchronous </a:t>
            </a:r>
            <a:r>
              <a:rPr lang="en-IN" dirty="0" err="1" smtClean="0"/>
              <a:t>Javascript</a:t>
            </a:r>
            <a:r>
              <a:rPr lang="en-IN" dirty="0" smtClean="0"/>
              <a:t> and XML</a:t>
            </a:r>
          </a:p>
          <a:p>
            <a:r>
              <a:rPr lang="en-IN" dirty="0" smtClean="0"/>
              <a:t>Rich Internet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7838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F:\VIT\CloudComputing\Course\Theory\Unit1\aj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0"/>
            <a:ext cx="83883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0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Mashups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AJAX, multiple </a:t>
            </a:r>
            <a:r>
              <a:rPr lang="en-IN" dirty="0" err="1" smtClean="0"/>
              <a:t>webservices</a:t>
            </a:r>
            <a:r>
              <a:rPr lang="en-IN" dirty="0" smtClean="0"/>
              <a:t> call simultaneously</a:t>
            </a:r>
          </a:p>
          <a:p>
            <a:r>
              <a:rPr lang="en-IN" dirty="0" smtClean="0"/>
              <a:t>UI left to JavaScript on the client</a:t>
            </a:r>
          </a:p>
          <a:p>
            <a:r>
              <a:rPr lang="en-IN" dirty="0" smtClean="0"/>
              <a:t>Mashup -&gt; one level further</a:t>
            </a:r>
          </a:p>
          <a:p>
            <a:pPr lvl="1"/>
            <a:r>
              <a:rPr lang="en-IN" dirty="0" smtClean="0"/>
              <a:t>Presentation along with service</a:t>
            </a:r>
          </a:p>
          <a:p>
            <a:endParaRPr lang="en-IN" dirty="0"/>
          </a:p>
        </p:txBody>
      </p:sp>
      <p:pic>
        <p:nvPicPr>
          <p:cNvPr id="8194" name="Picture 2" descr="F:\VIT\CloudComputing\Course\Theory\Unit1\Mashup_sfmash_part1.jp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471"/>
            <a:ext cx="9144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62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Mashups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2964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6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of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Online shopping,  payments … countless </a:t>
            </a:r>
            <a:r>
              <a:rPr lang="en-IN" dirty="0" smtClean="0"/>
              <a:t>more</a:t>
            </a:r>
            <a:endParaRPr lang="en-IN" dirty="0"/>
          </a:p>
        </p:txBody>
      </p:sp>
      <p:pic>
        <p:nvPicPr>
          <p:cNvPr id="4098" name="Picture 2" descr="F:\VIT\CloudComputing\Course\Theory\Unit1\InternetOfServic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2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of Things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F:\VIT\CloudComputing\Course\Theory\Unit1\I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23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as a 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Internet technology and web-enabled applications</a:t>
            </a:r>
          </a:p>
          <a:p>
            <a:r>
              <a:rPr lang="en-IN" dirty="0" smtClean="0"/>
              <a:t>Web application Servers</a:t>
            </a:r>
          </a:p>
          <a:p>
            <a:r>
              <a:rPr lang="en-IN" smtClean="0"/>
              <a:t>Web services, AJAX and mashups</a:t>
            </a:r>
            <a:endParaRPr lang="en-IN" dirty="0" smtClean="0"/>
          </a:p>
          <a:p>
            <a:r>
              <a:rPr lang="en-US" dirty="0" smtClean="0"/>
              <a:t>Internet of Services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Born as </a:t>
            </a:r>
            <a:r>
              <a:rPr lang="en-IN" dirty="0" err="1" smtClean="0"/>
              <a:t>comms</a:t>
            </a:r>
            <a:r>
              <a:rPr lang="en-IN" dirty="0" smtClean="0"/>
              <a:t> infra for data sharing between large </a:t>
            </a:r>
            <a:r>
              <a:rPr lang="en-IN" dirty="0" err="1" smtClean="0"/>
              <a:t>gov</a:t>
            </a:r>
            <a:r>
              <a:rPr lang="en-IN" dirty="0" smtClean="0"/>
              <a:t> research labs in US</a:t>
            </a:r>
          </a:p>
          <a:p>
            <a:r>
              <a:rPr lang="en-IN" dirty="0" smtClean="0"/>
              <a:t>Grew to cover </a:t>
            </a:r>
            <a:r>
              <a:rPr lang="en-IN" dirty="0" err="1" smtClean="0"/>
              <a:t>acad</a:t>
            </a:r>
            <a:r>
              <a:rPr lang="en-IN" dirty="0" smtClean="0"/>
              <a:t> institutes across the world</a:t>
            </a:r>
          </a:p>
          <a:p>
            <a:r>
              <a:rPr lang="en-IN" dirty="0" smtClean="0"/>
              <a:t>1993 -&gt; NCSA Mosaic Web Browser =&gt; rapid expansion of Internet</a:t>
            </a:r>
          </a:p>
          <a:p>
            <a:pPr lvl="2"/>
            <a:r>
              <a:rPr lang="en-IN" dirty="0" smtClean="0"/>
              <a:t>Sharing documents</a:t>
            </a:r>
          </a:p>
          <a:p>
            <a:pPr lvl="2"/>
            <a:r>
              <a:rPr lang="en-IN" dirty="0" smtClean="0"/>
              <a:t>HTTP protocol</a:t>
            </a:r>
          </a:p>
          <a:p>
            <a:pPr lvl="2"/>
            <a:r>
              <a:rPr lang="en-IN" dirty="0" smtClean="0"/>
              <a:t>HTML developed by Tim </a:t>
            </a:r>
            <a:r>
              <a:rPr lang="en-IN" dirty="0" err="1" smtClean="0"/>
              <a:t>Bernes</a:t>
            </a:r>
            <a:r>
              <a:rPr lang="en-IN" dirty="0" smtClean="0"/>
              <a:t> Lee at CERN, Geneva, 1990</a:t>
            </a:r>
          </a:p>
          <a:p>
            <a:r>
              <a:rPr lang="en-IN" dirty="0" smtClean="0"/>
              <a:t>Using browser, information ‘published’ over the internet, can be accessed anonymously by public =&gt; WWW</a:t>
            </a:r>
          </a:p>
          <a:p>
            <a:r>
              <a:rPr lang="en-IN" dirty="0" smtClean="0"/>
              <a:t>Commercialization of web; </a:t>
            </a:r>
            <a:r>
              <a:rPr lang="en-IN" dirty="0" err="1" smtClean="0"/>
              <a:t>dotCom</a:t>
            </a:r>
            <a:r>
              <a:rPr lang="en-IN" dirty="0" smtClean="0"/>
              <a:t> boom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Rely fundamentally on HTTP and HTML</a:t>
            </a:r>
          </a:p>
          <a:p>
            <a:r>
              <a:rPr lang="en-IN" dirty="0" smtClean="0"/>
              <a:t>Standards defined by W3C</a:t>
            </a:r>
          </a:p>
          <a:p>
            <a:r>
              <a:rPr lang="en-IN" dirty="0" smtClean="0"/>
              <a:t>IE, Chrome, Mozilla ; servers </a:t>
            </a:r>
            <a:r>
              <a:rPr lang="en-IN" dirty="0" err="1" smtClean="0"/>
              <a:t>viz</a:t>
            </a:r>
            <a:r>
              <a:rPr lang="en-IN" dirty="0" smtClean="0"/>
              <a:t> IIS, </a:t>
            </a:r>
            <a:r>
              <a:rPr lang="en-IN" dirty="0" err="1" smtClean="0"/>
              <a:t>httpd</a:t>
            </a:r>
            <a:r>
              <a:rPr lang="en-IN" dirty="0" smtClean="0"/>
              <a:t> implement these standards</a:t>
            </a:r>
          </a:p>
          <a:p>
            <a:r>
              <a:rPr lang="en-IN" dirty="0" smtClean="0"/>
              <a:t>XML, SOAP </a:t>
            </a:r>
            <a:r>
              <a:rPr lang="en-IN" dirty="0" err="1" smtClean="0"/>
              <a:t>etc</a:t>
            </a:r>
            <a:r>
              <a:rPr lang="en-IN" dirty="0" smtClean="0"/>
              <a:t> -&gt; other related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93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VIT\CloudComputing\Course\Theory\Unit1\WebApplic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93156" y="45243"/>
            <a:ext cx="4357687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Wide-spread adoption encouraged by open source </a:t>
            </a:r>
            <a:r>
              <a:rPr lang="en-IN" dirty="0" err="1" smtClean="0"/>
              <a:t>httpd</a:t>
            </a:r>
            <a:endParaRPr lang="en-IN" dirty="0" smtClean="0"/>
          </a:p>
          <a:p>
            <a:r>
              <a:rPr lang="en-IN" dirty="0" smtClean="0"/>
              <a:t>Apache community; feared that http protocol would become corrupted with proprietary extensions</a:t>
            </a:r>
          </a:p>
          <a:p>
            <a:r>
              <a:rPr lang="en-IN" dirty="0" smtClean="0"/>
              <a:t>http 1.0; http1.1; http2.0</a:t>
            </a:r>
          </a:p>
          <a:p>
            <a:pPr lvl="1"/>
            <a:r>
              <a:rPr lang="en-IN" dirty="0" smtClean="0"/>
              <a:t>SPDY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87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~90s</a:t>
            </a:r>
          </a:p>
          <a:p>
            <a:pPr lvl="1"/>
            <a:r>
              <a:rPr lang="en-IN" dirty="0" smtClean="0"/>
              <a:t>HTML -&gt; data entry form support</a:t>
            </a:r>
          </a:p>
          <a:p>
            <a:pPr lvl="1"/>
            <a:r>
              <a:rPr lang="en-IN" dirty="0" smtClean="0"/>
              <a:t>Browser based </a:t>
            </a:r>
            <a:r>
              <a:rPr lang="en-IN" dirty="0" err="1" smtClean="0"/>
              <a:t>i</a:t>
            </a:r>
            <a:r>
              <a:rPr lang="en-IN" dirty="0" smtClean="0"/>
              <a:t>/f to legacy systems</a:t>
            </a:r>
          </a:p>
          <a:p>
            <a:pPr lvl="1"/>
            <a:r>
              <a:rPr lang="en-IN" dirty="0" smtClean="0"/>
              <a:t>Specially useful in accessing Mainframe applications</a:t>
            </a:r>
          </a:p>
          <a:p>
            <a:pPr lvl="1"/>
            <a:r>
              <a:rPr lang="en-IN" dirty="0" smtClean="0"/>
              <a:t>Replace dedicated terminals by ‘screen scraping’ programs emulating a terminal</a:t>
            </a:r>
          </a:p>
          <a:p>
            <a:pPr lvl="2"/>
            <a:r>
              <a:rPr lang="en-IN" dirty="0" smtClean="0"/>
              <a:t>Result to/fro a web server via CGI</a:t>
            </a:r>
          </a:p>
          <a:p>
            <a:pPr lvl="2"/>
            <a:r>
              <a:rPr lang="en-IN" dirty="0" smtClean="0"/>
              <a:t>Easy access to internal enterprise users</a:t>
            </a:r>
          </a:p>
          <a:p>
            <a:pPr lvl="2"/>
            <a:r>
              <a:rPr lang="en-IN" dirty="0" smtClean="0"/>
              <a:t>Also, publish some info to www</a:t>
            </a:r>
          </a:p>
          <a:p>
            <a:pPr lvl="1"/>
            <a:r>
              <a:rPr lang="en-IN" dirty="0" smtClean="0"/>
              <a:t>Browser -&gt; universal client application</a:t>
            </a:r>
          </a:p>
          <a:p>
            <a:pPr lvl="2"/>
            <a:r>
              <a:rPr lang="en-IN" dirty="0" smtClean="0"/>
              <a:t>Eliminate upgrades to users</a:t>
            </a:r>
          </a:p>
          <a:p>
            <a:pPr lvl="2"/>
            <a:r>
              <a:rPr lang="en-IN" dirty="0" smtClean="0"/>
              <a:t>Location independence vis-à-vis client-server application</a:t>
            </a:r>
          </a:p>
          <a:p>
            <a:pPr lvl="2"/>
            <a:r>
              <a:rPr lang="en-IN" dirty="0" smtClean="0"/>
              <a:t>Client-server apps were difficult to ‘web-enable’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Key disadvantage</a:t>
            </a:r>
          </a:p>
          <a:p>
            <a:pPr lvl="1"/>
            <a:r>
              <a:rPr lang="en-IN" dirty="0" smtClean="0"/>
              <a:t>Limited UI behaviour</a:t>
            </a:r>
          </a:p>
          <a:p>
            <a:pPr lvl="1"/>
            <a:r>
              <a:rPr lang="en-IN" dirty="0" smtClean="0"/>
              <a:t>Security model</a:t>
            </a:r>
          </a:p>
          <a:p>
            <a:pPr lvl="1"/>
            <a:r>
              <a:rPr lang="en-IN" dirty="0" smtClean="0"/>
              <a:t>Hardware resources</a:t>
            </a:r>
          </a:p>
          <a:p>
            <a:pPr lvl="1"/>
            <a:r>
              <a:rPr lang="en-IN" dirty="0" smtClean="0"/>
              <a:t>Connection to legacy systems through variety of mechanisms</a:t>
            </a:r>
          </a:p>
          <a:p>
            <a:pPr lvl="1"/>
            <a:r>
              <a:rPr lang="en-IN" dirty="0" smtClean="0"/>
              <a:t>Newer set of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90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520</Words>
  <Application>Microsoft Office PowerPoint</Application>
  <PresentationFormat>On-screen Show (4:3)</PresentationFormat>
  <Paragraphs>112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Introduction to Cloud Computing Unit 1- Day4 The Internet as a Platform</vt:lpstr>
      <vt:lpstr>Recap</vt:lpstr>
      <vt:lpstr>The Internet as a platform</vt:lpstr>
      <vt:lpstr>Internet Technology</vt:lpstr>
      <vt:lpstr>Web Applications</vt:lpstr>
      <vt:lpstr>Web Applications</vt:lpstr>
      <vt:lpstr>Web Applications</vt:lpstr>
      <vt:lpstr>Web Applications</vt:lpstr>
      <vt:lpstr>Web Applications</vt:lpstr>
      <vt:lpstr>Web Application Server</vt:lpstr>
      <vt:lpstr>Web Application Server</vt:lpstr>
      <vt:lpstr>Web Application Server</vt:lpstr>
      <vt:lpstr>Web Application Server–TechStacks</vt:lpstr>
      <vt:lpstr>Web Application Servers</vt:lpstr>
      <vt:lpstr>Critical Web Technologies</vt:lpstr>
      <vt:lpstr>SOAP</vt:lpstr>
      <vt:lpstr>SOAP</vt:lpstr>
      <vt:lpstr>REST</vt:lpstr>
      <vt:lpstr>Web Services: SOAP v/s REST</vt:lpstr>
      <vt:lpstr>Web Services: SOAP v/s REST</vt:lpstr>
      <vt:lpstr>AJAX</vt:lpstr>
      <vt:lpstr>AJAX</vt:lpstr>
      <vt:lpstr>Mashups</vt:lpstr>
      <vt:lpstr>Mashups</vt:lpstr>
      <vt:lpstr>Internet of Services</vt:lpstr>
      <vt:lpstr>Internet of Things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22</cp:revision>
  <dcterms:created xsi:type="dcterms:W3CDTF">2006-08-16T00:00:00Z</dcterms:created>
  <dcterms:modified xsi:type="dcterms:W3CDTF">2015-08-10T05:09:04Z</dcterms:modified>
</cp:coreProperties>
</file>