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5" r:id="rId3"/>
    <p:sldId id="257" r:id="rId4"/>
    <p:sldId id="288" r:id="rId5"/>
    <p:sldId id="280" r:id="rId6"/>
    <p:sldId id="289" r:id="rId7"/>
    <p:sldId id="282" r:id="rId8"/>
    <p:sldId id="296" r:id="rId9"/>
    <p:sldId id="297" r:id="rId10"/>
    <p:sldId id="281" r:id="rId11"/>
    <p:sldId id="266" r:id="rId12"/>
    <p:sldId id="291" r:id="rId13"/>
    <p:sldId id="292" r:id="rId14"/>
    <p:sldId id="293" r:id="rId15"/>
    <p:sldId id="267" r:id="rId16"/>
    <p:sldId id="283" r:id="rId17"/>
    <p:sldId id="294" r:id="rId18"/>
    <p:sldId id="268" r:id="rId19"/>
    <p:sldId id="269" r:id="rId20"/>
    <p:sldId id="270" r:id="rId21"/>
    <p:sldId id="271" r:id="rId22"/>
    <p:sldId id="287" r:id="rId23"/>
    <p:sldId id="284" r:id="rId24"/>
    <p:sldId id="272" r:id="rId25"/>
    <p:sldId id="290" r:id="rId26"/>
    <p:sldId id="273" r:id="rId27"/>
    <p:sldId id="274" r:id="rId28"/>
    <p:sldId id="295" r:id="rId29"/>
    <p:sldId id="275" r:id="rId30"/>
    <p:sldId id="276" r:id="rId31"/>
    <p:sldId id="277" r:id="rId32"/>
    <p:sldId id="278" r:id="rId33"/>
    <p:sldId id="286" r:id="rId34"/>
    <p:sldId id="279" r:id="rId35"/>
    <p:sldId id="285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11-08-2015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Day5</a:t>
            </a:r>
            <a:br>
              <a:rPr lang="en-US" dirty="0" smtClean="0"/>
            </a:br>
            <a:r>
              <a:rPr lang="en-US" dirty="0" smtClean="0">
                <a:effectLst/>
              </a:rPr>
              <a:t>Enterprise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Description </a:t>
            </a:r>
            <a:r>
              <a:rPr lang="en-IN" dirty="0"/>
              <a:t>of all s/w</a:t>
            </a:r>
          </a:p>
          <a:p>
            <a:r>
              <a:rPr lang="en-IN" dirty="0"/>
              <a:t>How they fulfil biz functions</a:t>
            </a:r>
          </a:p>
          <a:p>
            <a:r>
              <a:rPr lang="en-IN" dirty="0"/>
              <a:t>Technical implementation</a:t>
            </a:r>
          </a:p>
          <a:p>
            <a:r>
              <a:rPr lang="en-IN" dirty="0"/>
              <a:t>Communication with other systems</a:t>
            </a:r>
          </a:p>
          <a:p>
            <a:r>
              <a:rPr lang="en-IN" dirty="0"/>
              <a:t>Defining and enforcing technical </a:t>
            </a:r>
            <a:r>
              <a:rPr lang="en-IN" dirty="0" smtClean="0"/>
              <a:t>standards</a:t>
            </a:r>
            <a:endParaRPr lang="en-IN" dirty="0"/>
          </a:p>
        </p:txBody>
      </p:sp>
      <p:pic>
        <p:nvPicPr>
          <p:cNvPr id="7170" name="Picture 2" descr="F:\VIT\CloudComputing\Course\Theory\Unit1\day5-images\Business-Capability-Alignment-Whe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267200"/>
            <a:ext cx="3530600" cy="25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2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‘Operational-excellence’: emphasis on combination of supplier-facing (left-side) and self (centre) in Enterprise Canvas</a:t>
            </a:r>
          </a:p>
          <a:p>
            <a:r>
              <a:rPr lang="en-IN" dirty="0"/>
              <a:t>‘Product-leadership’: emphasis on self (centre) in Enterprise Canvas</a:t>
            </a:r>
          </a:p>
          <a:p>
            <a:r>
              <a:rPr lang="en-IN" dirty="0"/>
              <a:t>‘Customer-intimacy’: emphasis on customer-facing (‘right-side) in Enterprise </a:t>
            </a:r>
            <a:r>
              <a:rPr lang="en-IN" dirty="0" smtClean="0"/>
              <a:t>Canvas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31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F:\VIT\CloudComputing\Course\Theory\Unit1\day5-images\key-technology-trends-and-models-impacting-markets-business-leadership-update-kevin-taylor-bt-13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4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F:\VIT\CloudComputing\Course\Theory\Unit1\day5-images\what-every-enterprise-architect-needs-to-know-about-bpm-and-workflow-38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1" y="0"/>
            <a:ext cx="9340276" cy="70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5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F:\VIT\CloudComputing\Course\Theory\Unit1\day5-images\what-every-enterprise-architect-needs-to-know-about-bpm-and-workflow-40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1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systems -&gt; keep track of core information</a:t>
            </a:r>
          </a:p>
          <a:p>
            <a:pPr lvl="1"/>
            <a:r>
              <a:rPr lang="en-IN" dirty="0" smtClean="0"/>
              <a:t>Customers</a:t>
            </a:r>
          </a:p>
          <a:p>
            <a:pPr lvl="1"/>
            <a:r>
              <a:rPr lang="en-IN" dirty="0" smtClean="0"/>
              <a:t>Inventory</a:t>
            </a:r>
          </a:p>
          <a:p>
            <a:r>
              <a:rPr lang="en-IN" dirty="0" smtClean="0"/>
              <a:t>Master data</a:t>
            </a:r>
          </a:p>
          <a:p>
            <a:r>
              <a:rPr lang="en-IN" dirty="0" smtClean="0"/>
              <a:t>Transactional data</a:t>
            </a:r>
          </a:p>
          <a:p>
            <a:r>
              <a:rPr lang="en-IN" dirty="0" smtClean="0"/>
              <a:t>Data retention</a:t>
            </a:r>
          </a:p>
          <a:p>
            <a:r>
              <a:rPr lang="en-IN" dirty="0" smtClean="0"/>
              <a:t>Data archival and purging</a:t>
            </a:r>
            <a:endParaRPr lang="en-IN" dirty="0"/>
          </a:p>
        </p:txBody>
      </p:sp>
      <p:pic>
        <p:nvPicPr>
          <p:cNvPr id="4" name="Picture 2" descr="F:\VIT\CloudComputing\Course\Theory\Unit1\day5-images\IBM Optim framework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21648"/>
            <a:ext cx="2262187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5" name="Picture 3" descr="F:\VIT\CloudComputing\Course\Theory\Unit1\day5-images\enterprise-data-model-approach-2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525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Data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F:\VIT\CloudComputing\Course\Theory\Unit1\day5-images\enterprise-data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8291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5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Vertical </a:t>
            </a:r>
          </a:p>
          <a:p>
            <a:pPr lvl="1"/>
            <a:r>
              <a:rPr lang="en-IN" dirty="0" smtClean="0"/>
              <a:t>Operate within single organization function for </a:t>
            </a:r>
            <a:r>
              <a:rPr lang="en-IN" dirty="0" err="1" smtClean="0"/>
              <a:t>eg</a:t>
            </a:r>
            <a:r>
              <a:rPr lang="en-IN" dirty="0" smtClean="0"/>
              <a:t> sales or accounting</a:t>
            </a:r>
          </a:p>
          <a:p>
            <a:pPr lvl="1"/>
            <a:r>
              <a:rPr lang="en-IN" dirty="0" smtClean="0"/>
              <a:t>‘Lead to Order’ -&gt; vertical process in Sales department</a:t>
            </a:r>
          </a:p>
          <a:p>
            <a:r>
              <a:rPr lang="en-IN" dirty="0" smtClean="0"/>
              <a:t>Horizontal</a:t>
            </a:r>
          </a:p>
          <a:p>
            <a:pPr lvl="1"/>
            <a:r>
              <a:rPr lang="en-IN" dirty="0" smtClean="0"/>
              <a:t>Cut across functional units</a:t>
            </a:r>
          </a:p>
          <a:p>
            <a:pPr lvl="1"/>
            <a:r>
              <a:rPr lang="en-IN" dirty="0" smtClean="0"/>
              <a:t>‘Order to Cash’ -&gt; Spans sales, production and finance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5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F:\VIT\CloudComputing\Course\Theory\Unit1\day5-images\capabil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763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8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technology and web-enabled applications</a:t>
            </a:r>
          </a:p>
          <a:p>
            <a:r>
              <a:rPr lang="en-IN" dirty="0"/>
              <a:t>Web application Servers</a:t>
            </a:r>
          </a:p>
          <a:p>
            <a:r>
              <a:rPr lang="en-IN" dirty="0"/>
              <a:t>Web services, AJAX and mashups</a:t>
            </a:r>
          </a:p>
          <a:p>
            <a:r>
              <a:rPr lang="en-US" dirty="0"/>
              <a:t>Internet of </a:t>
            </a:r>
            <a:r>
              <a:rPr lang="en-US" dirty="0" smtClean="0"/>
              <a:t>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788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 -&gt; s/w subsystem that has well defined interfaces which can be used independently of its internal implementation</a:t>
            </a:r>
          </a:p>
          <a:p>
            <a:r>
              <a:rPr lang="en-IN" dirty="0" smtClean="0"/>
              <a:t>Leads to modularity</a:t>
            </a:r>
          </a:p>
          <a:p>
            <a:r>
              <a:rPr lang="en-IN" dirty="0" smtClean="0"/>
              <a:t>Makes it easier to evolve  a large system by incrementally replacing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14465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Enterprise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Business </a:t>
            </a:r>
            <a:r>
              <a:rPr lang="en-IN" dirty="0" smtClean="0"/>
              <a:t>Components</a:t>
            </a:r>
          </a:p>
          <a:p>
            <a:pPr lvl="1"/>
            <a:r>
              <a:rPr lang="en-IN" dirty="0" smtClean="0"/>
              <a:t>High level business processes ; vertical or horizontal</a:t>
            </a:r>
            <a:endParaRPr lang="en-IN" dirty="0"/>
          </a:p>
          <a:p>
            <a:r>
              <a:rPr lang="en-IN" dirty="0"/>
              <a:t>Application </a:t>
            </a:r>
            <a:r>
              <a:rPr lang="en-IN" dirty="0" smtClean="0"/>
              <a:t>Components</a:t>
            </a:r>
          </a:p>
          <a:p>
            <a:pPr lvl="1"/>
            <a:r>
              <a:rPr lang="en-IN" dirty="0" smtClean="0"/>
              <a:t>Set of smaller processes</a:t>
            </a:r>
          </a:p>
          <a:p>
            <a:pPr lvl="1"/>
            <a:r>
              <a:rPr lang="en-IN" dirty="0" smtClean="0"/>
              <a:t>Information needs restricted to cohesive set of data for </a:t>
            </a:r>
            <a:r>
              <a:rPr lang="en-IN" dirty="0" err="1" smtClean="0"/>
              <a:t>eg</a:t>
            </a:r>
            <a:r>
              <a:rPr lang="en-IN" dirty="0" smtClean="0"/>
              <a:t> ‘customer data’ or ‘payment data’</a:t>
            </a:r>
          </a:p>
          <a:p>
            <a:r>
              <a:rPr lang="en-IN" dirty="0" smtClean="0"/>
              <a:t>Software components</a:t>
            </a:r>
          </a:p>
          <a:p>
            <a:pPr lvl="1"/>
            <a:r>
              <a:rPr lang="en-IN" dirty="0" smtClean="0"/>
              <a:t>‘Entity Component’</a:t>
            </a:r>
          </a:p>
          <a:p>
            <a:pPr lvl="2"/>
            <a:r>
              <a:rPr lang="en-IN" dirty="0" smtClean="0"/>
              <a:t>Deal with one enterprise entity</a:t>
            </a:r>
          </a:p>
          <a:p>
            <a:pPr lvl="1"/>
            <a:r>
              <a:rPr lang="en-IN" dirty="0" smtClean="0"/>
              <a:t>‘Process Component’</a:t>
            </a:r>
          </a:p>
          <a:p>
            <a:pPr lvl="2"/>
            <a:r>
              <a:rPr lang="en-IN" dirty="0" smtClean="0"/>
              <a:t>Business logic and workflow</a:t>
            </a:r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83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F:\VIT\CloudComputing\Course\Theory\Unit1\day5-images\1c_enterprise_business_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1"/>
            <a:ext cx="8507413" cy="46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4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of application components -&gt; Application System</a:t>
            </a:r>
          </a:p>
          <a:p>
            <a:r>
              <a:rPr lang="en-IN" dirty="0" smtClean="0"/>
              <a:t>Not each application system need to be custom built</a:t>
            </a:r>
          </a:p>
          <a:p>
            <a:pPr lvl="1"/>
            <a:r>
              <a:rPr lang="en-IN" dirty="0" smtClean="0"/>
              <a:t>Use COTS or </a:t>
            </a:r>
            <a:r>
              <a:rPr lang="en-IN" dirty="0" err="1" smtClean="0"/>
              <a:t>OpenSource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Leads to overlap of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21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Enterprise Application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 components / applications -&gt; need to communicate</a:t>
            </a:r>
          </a:p>
          <a:p>
            <a:r>
              <a:rPr lang="en-IN" dirty="0" smtClean="0"/>
              <a:t>Never an exact break down … some data resides with other component</a:t>
            </a:r>
          </a:p>
          <a:p>
            <a:r>
              <a:rPr lang="en-IN" dirty="0" smtClean="0"/>
              <a:t>Overlapping processes / data</a:t>
            </a:r>
          </a:p>
          <a:p>
            <a:r>
              <a:rPr lang="en-IN" dirty="0" smtClean="0"/>
              <a:t>Present a unified view of data</a:t>
            </a:r>
          </a:p>
          <a:p>
            <a:pPr lvl="1"/>
            <a:r>
              <a:rPr lang="en-IN" dirty="0" smtClean="0"/>
              <a:t>E2e process monitoring</a:t>
            </a:r>
          </a:p>
          <a:p>
            <a:pPr lvl="1"/>
            <a:r>
              <a:rPr lang="en-IN" dirty="0" smtClean="0"/>
              <a:t>Real-time decision support</a:t>
            </a:r>
          </a:p>
          <a:p>
            <a:pPr lvl="1"/>
            <a:r>
              <a:rPr lang="en-IN" dirty="0" smtClean="0"/>
              <a:t>Data warehousing /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19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EAI</a:t>
            </a:r>
            <a:endParaRPr lang="en-IN" dirty="0"/>
          </a:p>
        </p:txBody>
      </p:sp>
      <p:pic>
        <p:nvPicPr>
          <p:cNvPr id="9218" name="Picture 2" descr="F:\VIT\CloudComputing\Course\Theory\Unit1\day5-images\E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259638" cy="50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3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Enterprise Application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level integration</a:t>
            </a:r>
          </a:p>
          <a:p>
            <a:pPr lvl="1"/>
            <a:r>
              <a:rPr lang="en-IN" dirty="0" smtClean="0"/>
              <a:t>Batch programs or online triggers</a:t>
            </a:r>
          </a:p>
          <a:p>
            <a:r>
              <a:rPr lang="en-IN" dirty="0" smtClean="0"/>
              <a:t>API level integration</a:t>
            </a:r>
          </a:p>
          <a:p>
            <a:pPr lvl="1"/>
            <a:r>
              <a:rPr lang="en-IN" dirty="0" smtClean="0"/>
              <a:t>REST</a:t>
            </a:r>
          </a:p>
          <a:p>
            <a:r>
              <a:rPr lang="en-IN" dirty="0" smtClean="0"/>
              <a:t>Service method level integration</a:t>
            </a:r>
          </a:p>
          <a:p>
            <a:pPr lvl="1"/>
            <a:r>
              <a:rPr lang="en-IN" dirty="0" smtClean="0"/>
              <a:t>SOAP</a:t>
            </a:r>
          </a:p>
          <a:p>
            <a:r>
              <a:rPr lang="en-IN" dirty="0" smtClean="0"/>
              <a:t>UI level integration</a:t>
            </a:r>
          </a:p>
          <a:p>
            <a:pPr lvl="1"/>
            <a:r>
              <a:rPr lang="en-IN" dirty="0" smtClean="0"/>
              <a:t>Mashups</a:t>
            </a:r>
          </a:p>
          <a:p>
            <a:r>
              <a:rPr lang="en-IN" dirty="0" smtClean="0"/>
              <a:t>Workflow level integration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5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Oriented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Enables better EAI</a:t>
            </a:r>
          </a:p>
          <a:p>
            <a:r>
              <a:rPr lang="en-IN" dirty="0" smtClean="0"/>
              <a:t>Wrap legacy systems with web services</a:t>
            </a:r>
          </a:p>
          <a:p>
            <a:r>
              <a:rPr lang="en-IN" dirty="0" smtClean="0"/>
              <a:t>Enterprise service model with well defined schema for data exchange</a:t>
            </a:r>
          </a:p>
          <a:p>
            <a:r>
              <a:rPr lang="en-IN" dirty="0" smtClean="0"/>
              <a:t>New components publish and use service interfaces</a:t>
            </a:r>
          </a:p>
          <a:p>
            <a:r>
              <a:rPr lang="en-IN" dirty="0" smtClean="0"/>
              <a:t>Common UI using enterprise mashup</a:t>
            </a:r>
          </a:p>
          <a:p>
            <a:r>
              <a:rPr lang="en-IN" dirty="0" smtClean="0"/>
              <a:t>Replace legacy while retaining service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7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F:\VIT\CloudComputing\Course\Theory\Unit1\day5-images\hp-soa-ref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"/>
            <a:ext cx="9178636" cy="68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80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Oriented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F:\VIT\CloudComputing\Course\Theory\Unit1\day5-images\diagram-so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Enterprise data and processes</a:t>
            </a:r>
          </a:p>
          <a:p>
            <a:r>
              <a:rPr lang="en-IN" dirty="0" smtClean="0"/>
              <a:t>Enterprise components</a:t>
            </a:r>
          </a:p>
          <a:p>
            <a:r>
              <a:rPr lang="en-IN" dirty="0" smtClean="0"/>
              <a:t>Application integration and SOA</a:t>
            </a:r>
          </a:p>
          <a:p>
            <a:r>
              <a:rPr lang="en-IN" dirty="0" smtClean="0"/>
              <a:t>Enterprise technical architecture</a:t>
            </a:r>
          </a:p>
          <a:p>
            <a:r>
              <a:rPr lang="en-IN" dirty="0" smtClean="0"/>
              <a:t>Data centre infrastructure</a:t>
            </a:r>
            <a:endParaRPr lang="en-IN" dirty="0"/>
          </a:p>
        </p:txBody>
      </p:sp>
      <p:pic>
        <p:nvPicPr>
          <p:cNvPr id="5122" name="Picture 2" descr="F:\VIT\CloudComputing\Course\Theory\Unit1\day5-images\blog-ea-what-it-is-n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3681413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Enterprise Technical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Location of technical stuff i.e. hardware and COTS</a:t>
            </a:r>
          </a:p>
          <a:p>
            <a:pPr lvl="1"/>
            <a:r>
              <a:rPr lang="en-IN" dirty="0" smtClean="0"/>
              <a:t>Application servers, databases and integration tools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 smtClean="0"/>
              <a:t>premise or in cloud</a:t>
            </a:r>
          </a:p>
          <a:p>
            <a:r>
              <a:rPr lang="en-IN" dirty="0" smtClean="0"/>
              <a:t>Uniformity or ‘best of breed’</a:t>
            </a:r>
          </a:p>
          <a:p>
            <a:pPr lvl="1"/>
            <a:r>
              <a:rPr lang="en-IN" dirty="0" smtClean="0"/>
              <a:t>Cost / </a:t>
            </a:r>
            <a:r>
              <a:rPr lang="en-IN" dirty="0" smtClean="0"/>
              <a:t>Simplicity</a:t>
            </a:r>
          </a:p>
          <a:p>
            <a:pPr lvl="1"/>
            <a:r>
              <a:rPr lang="en-IN" dirty="0" smtClean="0"/>
              <a:t>Java stack or Microsoft stack </a:t>
            </a:r>
          </a:p>
          <a:p>
            <a:pPr lvl="1"/>
            <a:r>
              <a:rPr lang="en-IN" dirty="0" smtClean="0"/>
              <a:t>COTS or </a:t>
            </a:r>
            <a:r>
              <a:rPr lang="en-IN" dirty="0" err="1" smtClean="0"/>
              <a:t>OpenSource</a:t>
            </a:r>
            <a:endParaRPr lang="en-IN" dirty="0" smtClean="0"/>
          </a:p>
          <a:p>
            <a:r>
              <a:rPr lang="en-IN" dirty="0" smtClean="0"/>
              <a:t>Network and data security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84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Enterprise Technical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architecture and quick-wins</a:t>
            </a:r>
          </a:p>
          <a:p>
            <a:pPr lvl="1"/>
            <a:r>
              <a:rPr lang="en-IN" dirty="0" smtClean="0"/>
              <a:t>People skill required</a:t>
            </a:r>
          </a:p>
          <a:p>
            <a:pPr lvl="1"/>
            <a:r>
              <a:rPr lang="en-IN" dirty="0" smtClean="0"/>
              <a:t>Development, testing and deployment tools</a:t>
            </a:r>
          </a:p>
          <a:p>
            <a:pPr lvl="1"/>
            <a:r>
              <a:rPr lang="en-IN" dirty="0" smtClean="0"/>
              <a:t>Business continuity</a:t>
            </a:r>
          </a:p>
          <a:p>
            <a:pPr lvl="1"/>
            <a:r>
              <a:rPr lang="en-IN" dirty="0" smtClean="0"/>
              <a:t>Disaster recovery</a:t>
            </a:r>
          </a:p>
          <a:p>
            <a:pPr lvl="1"/>
            <a:r>
              <a:rPr lang="en-IN" dirty="0" smtClean="0"/>
              <a:t>Minimize Total Cost of Ownership (TCO)</a:t>
            </a:r>
          </a:p>
        </p:txBody>
      </p:sp>
    </p:spTree>
    <p:extLst>
      <p:ext uri="{BB962C8B-B14F-4D97-AF65-F5344CB8AC3E}">
        <p14:creationId xmlns:p14="http://schemas.microsoft.com/office/powerpoint/2010/main" val="2929726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Centre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Center</a:t>
            </a:r>
            <a:r>
              <a:rPr lang="en-IN" dirty="0"/>
              <a:t> infrastructure</a:t>
            </a:r>
          </a:p>
          <a:p>
            <a:pPr lvl="1"/>
            <a:r>
              <a:rPr lang="en-IN" dirty="0"/>
              <a:t># server</a:t>
            </a:r>
          </a:p>
          <a:p>
            <a:pPr lvl="1"/>
            <a:r>
              <a:rPr lang="en-IN" dirty="0"/>
              <a:t># data storage</a:t>
            </a:r>
          </a:p>
          <a:p>
            <a:pPr lvl="1"/>
            <a:r>
              <a:rPr lang="en-IN" dirty="0"/>
              <a:t># </a:t>
            </a:r>
            <a:r>
              <a:rPr lang="en-IN" dirty="0" smtClean="0"/>
              <a:t>bandwidth</a:t>
            </a:r>
          </a:p>
          <a:p>
            <a:pPr lvl="1"/>
            <a:r>
              <a:rPr lang="en-IN" dirty="0" smtClean="0"/>
              <a:t>Space requirement</a:t>
            </a:r>
          </a:p>
          <a:p>
            <a:pPr lvl="1"/>
            <a:r>
              <a:rPr lang="en-IN" dirty="0" smtClean="0"/>
              <a:t>Power / cooling requirement</a:t>
            </a:r>
            <a:endParaRPr lang="en-IN" dirty="0"/>
          </a:p>
          <a:p>
            <a:r>
              <a:rPr lang="en-IN" dirty="0" smtClean="0"/>
              <a:t>Many similar applications running  on dedicated h/w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00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Center</a:t>
            </a:r>
            <a:endParaRPr lang="en-IN" dirty="0"/>
          </a:p>
        </p:txBody>
      </p:sp>
      <p:pic>
        <p:nvPicPr>
          <p:cNvPr id="1026" name="Picture 2" descr="F:\VIT\CloudComputing\Course\Theory\Unit1\day5-images\google-datacenter-people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399"/>
            <a:ext cx="9753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0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Centre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Complexity because of ‘natural / continuous evolution’</a:t>
            </a:r>
          </a:p>
          <a:p>
            <a:r>
              <a:rPr lang="en-IN" dirty="0" smtClean="0"/>
              <a:t>New business requirement not supported by legacy stack</a:t>
            </a:r>
          </a:p>
          <a:p>
            <a:r>
              <a:rPr lang="en-IN" dirty="0" smtClean="0"/>
              <a:t>‘Server sprawl’ </a:t>
            </a:r>
          </a:p>
          <a:p>
            <a:pPr lvl="1"/>
            <a:r>
              <a:rPr lang="en-IN" dirty="0" smtClean="0"/>
              <a:t>one system one server</a:t>
            </a:r>
          </a:p>
          <a:p>
            <a:pPr lvl="1"/>
            <a:r>
              <a:rPr lang="en-IN" dirty="0" smtClean="0"/>
              <a:t>Difficult to manage</a:t>
            </a:r>
          </a:p>
          <a:p>
            <a:pPr lvl="1"/>
            <a:r>
              <a:rPr lang="en-IN" dirty="0" smtClean="0"/>
              <a:t>Wasteful</a:t>
            </a:r>
          </a:p>
          <a:p>
            <a:r>
              <a:rPr lang="en-IN" dirty="0" smtClean="0"/>
              <a:t>Huge support and maintenance cost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6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Center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1\day5-images\FACEBOOK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0"/>
            <a:ext cx="91370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2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:\VIT\CloudComputing\Course\Theory\Unit1\day5-images\blackblot_corporate_organizational_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141" y="-6927"/>
            <a:ext cx="9701141" cy="68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9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Continuously evaluate emerging architectures</a:t>
            </a:r>
          </a:p>
          <a:p>
            <a:pPr lvl="1"/>
            <a:r>
              <a:rPr lang="en-IN" dirty="0" smtClean="0"/>
              <a:t>Mainframes, Client-Server, 3-tier, cloud computing</a:t>
            </a:r>
          </a:p>
          <a:p>
            <a:r>
              <a:rPr lang="en-IN" dirty="0" smtClean="0"/>
              <a:t>Plan evolution of IT systems</a:t>
            </a:r>
          </a:p>
          <a:p>
            <a:r>
              <a:rPr lang="en-IN" dirty="0" smtClean="0"/>
              <a:t>‘Keep the lights on’</a:t>
            </a:r>
          </a:p>
          <a:p>
            <a:r>
              <a:rPr lang="en-IN" dirty="0" smtClean="0"/>
              <a:t>‘Balancing act’</a:t>
            </a:r>
          </a:p>
          <a:p>
            <a:pPr lvl="1"/>
            <a:r>
              <a:rPr lang="en-IN" dirty="0" smtClean="0"/>
              <a:t>Mixture of technology</a:t>
            </a:r>
          </a:p>
          <a:p>
            <a:pPr lvl="1"/>
            <a:r>
              <a:rPr lang="en-IN" dirty="0" smtClean="0"/>
              <a:t>Stability of systems and processes</a:t>
            </a:r>
          </a:p>
          <a:p>
            <a:pPr lvl="1"/>
            <a:r>
              <a:rPr lang="en-IN" dirty="0" smtClean="0"/>
              <a:t>New business requirements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72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F:\VIT\CloudComputing\Course\Theory\Unit1\day5-images\applying-etom-enhanced-telecom-operations-map-framework-to-nontelecommunications-service-companies-an-productservicesolution-innovation-example-15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767"/>
            <a:ext cx="9351080" cy="64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Conceptual blueprint that defines the structure and operation of an organization</a:t>
            </a:r>
          </a:p>
          <a:p>
            <a:pPr lvl="1"/>
            <a:r>
              <a:rPr lang="en-IN" dirty="0" smtClean="0"/>
              <a:t>High level holistic view</a:t>
            </a:r>
          </a:p>
          <a:p>
            <a:r>
              <a:rPr lang="en-IN" dirty="0" smtClean="0"/>
              <a:t>Created by mixture of business leaders, technical leaders and data custodians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3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F:\VIT\CloudComputing\Course\Theory\Unit1\day5-images\dragon1-enterprise-architecture-blueprint.p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7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F:\VIT\CloudComputing\Course\Theory\Unit1\day5-images\enterprise-architecture-an-example-of-application-4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25528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90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627</Words>
  <Application>Microsoft Office PowerPoint</Application>
  <PresentationFormat>On-screen Show (4:3)</PresentationFormat>
  <Paragraphs>138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Introduction to Cloud Computing Unit 1- Day5 Enterprise Architecture</vt:lpstr>
      <vt:lpstr>Recap</vt:lpstr>
      <vt:lpstr>Enterprise Architecture</vt:lpstr>
      <vt:lpstr>PowerPoint Presentation</vt:lpstr>
      <vt:lpstr>Enterprise Architecture</vt:lpstr>
      <vt:lpstr>PowerPoint Presentation</vt:lpstr>
      <vt:lpstr>Enterprise Architecture</vt:lpstr>
      <vt:lpstr>PowerPoint Presentation</vt:lpstr>
      <vt:lpstr>PowerPoint Presentation</vt:lpstr>
      <vt:lpstr>Enterprise Architecture</vt:lpstr>
      <vt:lpstr>Enterprise architecture</vt:lpstr>
      <vt:lpstr>PowerPoint Presentation</vt:lpstr>
      <vt:lpstr>PowerPoint Presentation</vt:lpstr>
      <vt:lpstr>PowerPoint Presentation</vt:lpstr>
      <vt:lpstr>Enterprise data</vt:lpstr>
      <vt:lpstr>Enterprise data</vt:lpstr>
      <vt:lpstr>Enterprise Data Management</vt:lpstr>
      <vt:lpstr>Enterprise process</vt:lpstr>
      <vt:lpstr>Enterprise process</vt:lpstr>
      <vt:lpstr>Enterprise components</vt:lpstr>
      <vt:lpstr>Enterprise components</vt:lpstr>
      <vt:lpstr>Enterprise components</vt:lpstr>
      <vt:lpstr>Enterprise components</vt:lpstr>
      <vt:lpstr>Enterprise Application Integration</vt:lpstr>
      <vt:lpstr>EAI</vt:lpstr>
      <vt:lpstr>Enterprise Application Integration</vt:lpstr>
      <vt:lpstr>Service Oriented Architecture</vt:lpstr>
      <vt:lpstr>PowerPoint Presentation</vt:lpstr>
      <vt:lpstr>Service Oriented Architecture</vt:lpstr>
      <vt:lpstr>Enterprise Technical Architecture</vt:lpstr>
      <vt:lpstr>Enterprise Technical Architecture</vt:lpstr>
      <vt:lpstr>Data Centre Architecture</vt:lpstr>
      <vt:lpstr>Data Center</vt:lpstr>
      <vt:lpstr>Data Centre Architecture</vt:lpstr>
      <vt:lpstr>Data Center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21</cp:revision>
  <dcterms:created xsi:type="dcterms:W3CDTF">2006-08-16T00:00:00Z</dcterms:created>
  <dcterms:modified xsi:type="dcterms:W3CDTF">2015-08-11T05:35:14Z</dcterms:modified>
</cp:coreProperties>
</file>