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61" r:id="rId2"/>
  </p:sldMasterIdLst>
  <p:notesMasterIdLst>
    <p:notesMasterId r:id="rId52"/>
  </p:notesMasterIdLst>
  <p:handoutMasterIdLst>
    <p:handoutMasterId r:id="rId53"/>
  </p:handoutMasterIdLst>
  <p:sldIdLst>
    <p:sldId id="508" r:id="rId3"/>
    <p:sldId id="510" r:id="rId4"/>
    <p:sldId id="489" r:id="rId5"/>
    <p:sldId id="473" r:id="rId6"/>
    <p:sldId id="490" r:id="rId7"/>
    <p:sldId id="491" r:id="rId8"/>
    <p:sldId id="492" r:id="rId9"/>
    <p:sldId id="493" r:id="rId10"/>
    <p:sldId id="455" r:id="rId11"/>
    <p:sldId id="456" r:id="rId12"/>
    <p:sldId id="457" r:id="rId13"/>
    <p:sldId id="458" r:id="rId14"/>
    <p:sldId id="459" r:id="rId15"/>
    <p:sldId id="460" r:id="rId16"/>
    <p:sldId id="461" r:id="rId17"/>
    <p:sldId id="462" r:id="rId18"/>
    <p:sldId id="463" r:id="rId19"/>
    <p:sldId id="464" r:id="rId20"/>
    <p:sldId id="465" r:id="rId21"/>
    <p:sldId id="466" r:id="rId22"/>
    <p:sldId id="467" r:id="rId23"/>
    <p:sldId id="468" r:id="rId24"/>
    <p:sldId id="504" r:id="rId25"/>
    <p:sldId id="505" r:id="rId26"/>
    <p:sldId id="506" r:id="rId27"/>
    <p:sldId id="507" r:id="rId28"/>
    <p:sldId id="470" r:id="rId29"/>
    <p:sldId id="471" r:id="rId30"/>
    <p:sldId id="472" r:id="rId31"/>
    <p:sldId id="494" r:id="rId32"/>
    <p:sldId id="495" r:id="rId33"/>
    <p:sldId id="496" r:id="rId34"/>
    <p:sldId id="497" r:id="rId35"/>
    <p:sldId id="499" r:id="rId36"/>
    <p:sldId id="498" r:id="rId37"/>
    <p:sldId id="501" r:id="rId38"/>
    <p:sldId id="502" r:id="rId39"/>
    <p:sldId id="503" r:id="rId40"/>
    <p:sldId id="474" r:id="rId41"/>
    <p:sldId id="475" r:id="rId42"/>
    <p:sldId id="476" r:id="rId43"/>
    <p:sldId id="479" r:id="rId44"/>
    <p:sldId id="480" r:id="rId45"/>
    <p:sldId id="481" r:id="rId46"/>
    <p:sldId id="484" r:id="rId47"/>
    <p:sldId id="485" r:id="rId48"/>
    <p:sldId id="487" r:id="rId49"/>
    <p:sldId id="488" r:id="rId50"/>
    <p:sldId id="509" r:id="rId51"/>
  </p:sldIdLst>
  <p:sldSz cx="9144000" cy="6858000" type="screen4x3"/>
  <p:notesSz cx="6661150" cy="983138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FFFFCC"/>
    <a:srgbClr val="FF0000"/>
    <a:srgbClr val="CC99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6916" autoAdjust="0"/>
    <p:restoredTop sz="94306" autoAdjust="0"/>
  </p:normalViewPr>
  <p:slideViewPr>
    <p:cSldViewPr snapToGrid="0">
      <p:cViewPr>
        <p:scale>
          <a:sx n="70" d="100"/>
          <a:sy n="70" d="100"/>
        </p:scale>
        <p:origin x="-1140" y="-84"/>
      </p:cViewPr>
      <p:guideLst>
        <p:guide orient="horz" pos="891"/>
        <p:guide orient="horz" pos="144"/>
        <p:guide orient="horz" pos="1200"/>
        <p:guide orient="horz" pos="1488"/>
        <p:guide pos="2880"/>
        <p:guide pos="5520"/>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704"/>
    </p:cViewPr>
  </p:sorterViewPr>
  <p:notesViewPr>
    <p:cSldViewPr snapToGrid="0">
      <p:cViewPr varScale="1">
        <p:scale>
          <a:sx n="74" d="100"/>
          <a:sy n="74" d="100"/>
        </p:scale>
        <p:origin x="-2976" y="-67"/>
      </p:cViewPr>
      <p:guideLst>
        <p:guide orient="horz" pos="3097"/>
        <p:guide pos="209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8A5720-0892-4B40-9864-0B729462A42D}" type="doc">
      <dgm:prSet loTypeId="urn:microsoft.com/office/officeart/2005/8/layout/gear1#1" loCatId="process" qsTypeId="urn:microsoft.com/office/officeart/2005/8/quickstyle/simple1#13" qsCatId="simple" csTypeId="urn:microsoft.com/office/officeart/2005/8/colors/accent1_2" csCatId="accent1" phldr="1"/>
      <dgm:spPr/>
    </dgm:pt>
    <dgm:pt modelId="{DD2F65DB-B47D-429D-A2FA-4D7746FA8F69}">
      <dgm:prSet phldrT="[Text]" phldr="1"/>
      <dgm:spPr>
        <a:solidFill>
          <a:schemeClr val="accent2"/>
        </a:solidFill>
      </dgm:spPr>
      <dgm:t>
        <a:bodyPr/>
        <a:lstStyle/>
        <a:p>
          <a:endParaRPr lang="en-US" dirty="0"/>
        </a:p>
      </dgm:t>
    </dgm:pt>
    <dgm:pt modelId="{556235EF-AE74-4670-9387-278851DEF079}" type="parTrans" cxnId="{415E1C8B-C46D-42CA-9F63-C79B1E8F6766}">
      <dgm:prSet/>
      <dgm:spPr/>
      <dgm:t>
        <a:bodyPr/>
        <a:lstStyle/>
        <a:p>
          <a:endParaRPr lang="en-US"/>
        </a:p>
      </dgm:t>
    </dgm:pt>
    <dgm:pt modelId="{7A726907-6ACC-4FF1-AEA9-E1A6FFEE5007}" type="sibTrans" cxnId="{415E1C8B-C46D-42CA-9F63-C79B1E8F6766}">
      <dgm:prSet/>
      <dgm:spPr/>
      <dgm:t>
        <a:bodyPr/>
        <a:lstStyle/>
        <a:p>
          <a:endParaRPr lang="en-US"/>
        </a:p>
      </dgm:t>
    </dgm:pt>
    <dgm:pt modelId="{18589846-6AA3-4606-80B5-BBA351081655}">
      <dgm:prSet phldrT="[Text]" phldr="1"/>
      <dgm:spPr>
        <a:solidFill>
          <a:schemeClr val="bg1">
            <a:tint val="60000"/>
          </a:schemeClr>
        </a:solidFill>
      </dgm:spPr>
      <dgm:t>
        <a:bodyPr/>
        <a:lstStyle/>
        <a:p>
          <a:endParaRPr lang="en-US" dirty="0"/>
        </a:p>
      </dgm:t>
    </dgm:pt>
    <dgm:pt modelId="{299E4984-878A-4461-AE63-17B011B1A0D8}" type="parTrans" cxnId="{4896C579-0BEB-4A25-9238-B628B8B069FE}">
      <dgm:prSet/>
      <dgm:spPr/>
      <dgm:t>
        <a:bodyPr/>
        <a:lstStyle/>
        <a:p>
          <a:endParaRPr lang="en-US"/>
        </a:p>
      </dgm:t>
    </dgm:pt>
    <dgm:pt modelId="{979336C4-5DF5-48DE-A3A4-4DD50EDA2EAF}" type="sibTrans" cxnId="{4896C579-0BEB-4A25-9238-B628B8B069FE}">
      <dgm:prSet/>
      <dgm:spPr/>
      <dgm:t>
        <a:bodyPr/>
        <a:lstStyle/>
        <a:p>
          <a:endParaRPr lang="en-US"/>
        </a:p>
      </dgm:t>
    </dgm:pt>
    <dgm:pt modelId="{9746A52C-41AB-4CD4-9B0F-F27C1E754AE8}">
      <dgm:prSet phldrT="[Text]" phldr="1"/>
      <dgm:spPr>
        <a:solidFill>
          <a:schemeClr val="tx2">
            <a:shade val="75000"/>
          </a:schemeClr>
        </a:solidFill>
      </dgm:spPr>
      <dgm:t>
        <a:bodyPr/>
        <a:lstStyle/>
        <a:p>
          <a:endParaRPr lang="en-US" dirty="0"/>
        </a:p>
      </dgm:t>
    </dgm:pt>
    <dgm:pt modelId="{D7EE3E99-3D89-4A84-B84A-3FFF36483647}" type="parTrans" cxnId="{4FD75291-EB09-40EE-A079-68FBFAF67C42}">
      <dgm:prSet/>
      <dgm:spPr/>
      <dgm:t>
        <a:bodyPr/>
        <a:lstStyle/>
        <a:p>
          <a:endParaRPr lang="en-US"/>
        </a:p>
      </dgm:t>
    </dgm:pt>
    <dgm:pt modelId="{23D0DB9A-112A-46C6-8653-F5FF22202FD1}" type="sibTrans" cxnId="{4FD75291-EB09-40EE-A079-68FBFAF67C42}">
      <dgm:prSet/>
      <dgm:spPr/>
      <dgm:t>
        <a:bodyPr/>
        <a:lstStyle/>
        <a:p>
          <a:endParaRPr lang="en-US"/>
        </a:p>
      </dgm:t>
    </dgm:pt>
    <dgm:pt modelId="{F0FDF645-981B-4113-ACCB-F9CD94AA6402}" type="pres">
      <dgm:prSet presAssocID="{208A5720-0892-4B40-9864-0B729462A42D}" presName="Name0" presStyleCnt="0">
        <dgm:presLayoutVars>
          <dgm:chMax val="3"/>
          <dgm:animLvl val="lvl"/>
          <dgm:resizeHandles val="exact"/>
        </dgm:presLayoutVars>
      </dgm:prSet>
      <dgm:spPr/>
    </dgm:pt>
    <dgm:pt modelId="{3C31912E-BB6B-44A7-8204-8BBEA2465288}" type="pres">
      <dgm:prSet presAssocID="{DD2F65DB-B47D-429D-A2FA-4D7746FA8F69}" presName="gear1" presStyleLbl="node1" presStyleIdx="0" presStyleCnt="3">
        <dgm:presLayoutVars>
          <dgm:chMax val="1"/>
          <dgm:bulletEnabled val="1"/>
        </dgm:presLayoutVars>
      </dgm:prSet>
      <dgm:spPr/>
      <dgm:t>
        <a:bodyPr/>
        <a:lstStyle/>
        <a:p>
          <a:endParaRPr lang="en-US"/>
        </a:p>
      </dgm:t>
    </dgm:pt>
    <dgm:pt modelId="{F91FCEAA-93C6-4A40-B245-E14A6FD4F7A4}" type="pres">
      <dgm:prSet presAssocID="{DD2F65DB-B47D-429D-A2FA-4D7746FA8F69}" presName="gear1srcNode" presStyleLbl="node1" presStyleIdx="0" presStyleCnt="3"/>
      <dgm:spPr/>
      <dgm:t>
        <a:bodyPr/>
        <a:lstStyle/>
        <a:p>
          <a:endParaRPr lang="en-US"/>
        </a:p>
      </dgm:t>
    </dgm:pt>
    <dgm:pt modelId="{1B6B8895-6F79-4270-8825-EEE0BBF0060E}" type="pres">
      <dgm:prSet presAssocID="{DD2F65DB-B47D-429D-A2FA-4D7746FA8F69}" presName="gear1dstNode" presStyleLbl="node1" presStyleIdx="0" presStyleCnt="3"/>
      <dgm:spPr/>
      <dgm:t>
        <a:bodyPr/>
        <a:lstStyle/>
        <a:p>
          <a:endParaRPr lang="en-US"/>
        </a:p>
      </dgm:t>
    </dgm:pt>
    <dgm:pt modelId="{CDB83F0B-AE25-4165-8B7D-82216172D518}" type="pres">
      <dgm:prSet presAssocID="{18589846-6AA3-4606-80B5-BBA351081655}" presName="gear2" presStyleLbl="node1" presStyleIdx="1" presStyleCnt="3">
        <dgm:presLayoutVars>
          <dgm:chMax val="1"/>
          <dgm:bulletEnabled val="1"/>
        </dgm:presLayoutVars>
      </dgm:prSet>
      <dgm:spPr/>
      <dgm:t>
        <a:bodyPr/>
        <a:lstStyle/>
        <a:p>
          <a:endParaRPr lang="en-US"/>
        </a:p>
      </dgm:t>
    </dgm:pt>
    <dgm:pt modelId="{9D3E215B-0978-4B2F-8EE8-9D334B851F8C}" type="pres">
      <dgm:prSet presAssocID="{18589846-6AA3-4606-80B5-BBA351081655}" presName="gear2srcNode" presStyleLbl="node1" presStyleIdx="1" presStyleCnt="3"/>
      <dgm:spPr/>
      <dgm:t>
        <a:bodyPr/>
        <a:lstStyle/>
        <a:p>
          <a:endParaRPr lang="en-US"/>
        </a:p>
      </dgm:t>
    </dgm:pt>
    <dgm:pt modelId="{A10CF449-DF59-4B9B-B509-4FF9FB6486CF}" type="pres">
      <dgm:prSet presAssocID="{18589846-6AA3-4606-80B5-BBA351081655}" presName="gear2dstNode" presStyleLbl="node1" presStyleIdx="1" presStyleCnt="3"/>
      <dgm:spPr/>
      <dgm:t>
        <a:bodyPr/>
        <a:lstStyle/>
        <a:p>
          <a:endParaRPr lang="en-US"/>
        </a:p>
      </dgm:t>
    </dgm:pt>
    <dgm:pt modelId="{7451CAA5-E768-4490-93A2-B0937F0C6A28}" type="pres">
      <dgm:prSet presAssocID="{9746A52C-41AB-4CD4-9B0F-F27C1E754AE8}" presName="gear3" presStyleLbl="node1" presStyleIdx="2" presStyleCnt="3"/>
      <dgm:spPr/>
      <dgm:t>
        <a:bodyPr/>
        <a:lstStyle/>
        <a:p>
          <a:endParaRPr lang="en-US"/>
        </a:p>
      </dgm:t>
    </dgm:pt>
    <dgm:pt modelId="{E3F2453D-0495-446F-9A2D-2E62B309C6AA}" type="pres">
      <dgm:prSet presAssocID="{9746A52C-41AB-4CD4-9B0F-F27C1E754AE8}" presName="gear3tx" presStyleLbl="node1" presStyleIdx="2" presStyleCnt="3">
        <dgm:presLayoutVars>
          <dgm:chMax val="1"/>
          <dgm:bulletEnabled val="1"/>
        </dgm:presLayoutVars>
      </dgm:prSet>
      <dgm:spPr/>
      <dgm:t>
        <a:bodyPr/>
        <a:lstStyle/>
        <a:p>
          <a:endParaRPr lang="en-US"/>
        </a:p>
      </dgm:t>
    </dgm:pt>
    <dgm:pt modelId="{BD357D25-B5E1-4E49-94EC-04B1BEDF6D6F}" type="pres">
      <dgm:prSet presAssocID="{9746A52C-41AB-4CD4-9B0F-F27C1E754AE8}" presName="gear3srcNode" presStyleLbl="node1" presStyleIdx="2" presStyleCnt="3"/>
      <dgm:spPr/>
      <dgm:t>
        <a:bodyPr/>
        <a:lstStyle/>
        <a:p>
          <a:endParaRPr lang="en-US"/>
        </a:p>
      </dgm:t>
    </dgm:pt>
    <dgm:pt modelId="{0CC2BB0A-CBC8-4DD5-83FA-2A4D6D657DD0}" type="pres">
      <dgm:prSet presAssocID="{9746A52C-41AB-4CD4-9B0F-F27C1E754AE8}" presName="gear3dstNode" presStyleLbl="node1" presStyleIdx="2" presStyleCnt="3"/>
      <dgm:spPr/>
      <dgm:t>
        <a:bodyPr/>
        <a:lstStyle/>
        <a:p>
          <a:endParaRPr lang="en-US"/>
        </a:p>
      </dgm:t>
    </dgm:pt>
    <dgm:pt modelId="{D957947D-62C3-4730-A40D-3151617AAADD}" type="pres">
      <dgm:prSet presAssocID="{7A726907-6ACC-4FF1-AEA9-E1A6FFEE5007}" presName="connector1" presStyleLbl="sibTrans2D1" presStyleIdx="0" presStyleCnt="3"/>
      <dgm:spPr/>
      <dgm:t>
        <a:bodyPr/>
        <a:lstStyle/>
        <a:p>
          <a:endParaRPr lang="en-US"/>
        </a:p>
      </dgm:t>
    </dgm:pt>
    <dgm:pt modelId="{251AF509-0EC4-459D-9853-5371194CBF60}" type="pres">
      <dgm:prSet presAssocID="{979336C4-5DF5-48DE-A3A4-4DD50EDA2EAF}" presName="connector2" presStyleLbl="sibTrans2D1" presStyleIdx="1" presStyleCnt="3"/>
      <dgm:spPr/>
      <dgm:t>
        <a:bodyPr/>
        <a:lstStyle/>
        <a:p>
          <a:endParaRPr lang="en-US"/>
        </a:p>
      </dgm:t>
    </dgm:pt>
    <dgm:pt modelId="{CE538277-D2C5-44A2-8890-FCADCD583744}" type="pres">
      <dgm:prSet presAssocID="{23D0DB9A-112A-46C6-8653-F5FF22202FD1}" presName="connector3" presStyleLbl="sibTrans2D1" presStyleIdx="2" presStyleCnt="3"/>
      <dgm:spPr/>
      <dgm:t>
        <a:bodyPr/>
        <a:lstStyle/>
        <a:p>
          <a:endParaRPr lang="en-US"/>
        </a:p>
      </dgm:t>
    </dgm:pt>
  </dgm:ptLst>
  <dgm:cxnLst>
    <dgm:cxn modelId="{00FD444B-0C8C-4A48-AF7A-81C3CCF63212}" type="presOf" srcId="{23D0DB9A-112A-46C6-8653-F5FF22202FD1}" destId="{CE538277-D2C5-44A2-8890-FCADCD583744}" srcOrd="0" destOrd="0" presId="urn:microsoft.com/office/officeart/2005/8/layout/gear1#1"/>
    <dgm:cxn modelId="{7EF3EC7F-8079-473B-9F80-0802F741E940}" type="presOf" srcId="{208A5720-0892-4B40-9864-0B729462A42D}" destId="{F0FDF645-981B-4113-ACCB-F9CD94AA6402}" srcOrd="0" destOrd="0" presId="urn:microsoft.com/office/officeart/2005/8/layout/gear1#1"/>
    <dgm:cxn modelId="{6A227359-0532-4D25-A52C-4FE310E68F7B}" type="presOf" srcId="{DD2F65DB-B47D-429D-A2FA-4D7746FA8F69}" destId="{3C31912E-BB6B-44A7-8204-8BBEA2465288}" srcOrd="0" destOrd="0" presId="urn:microsoft.com/office/officeart/2005/8/layout/gear1#1"/>
    <dgm:cxn modelId="{71C05A6C-BD5E-404B-BCAE-B18EA6399915}" type="presOf" srcId="{18589846-6AA3-4606-80B5-BBA351081655}" destId="{9D3E215B-0978-4B2F-8EE8-9D334B851F8C}" srcOrd="1" destOrd="0" presId="urn:microsoft.com/office/officeart/2005/8/layout/gear1#1"/>
    <dgm:cxn modelId="{4896C579-0BEB-4A25-9238-B628B8B069FE}" srcId="{208A5720-0892-4B40-9864-0B729462A42D}" destId="{18589846-6AA3-4606-80B5-BBA351081655}" srcOrd="1" destOrd="0" parTransId="{299E4984-878A-4461-AE63-17B011B1A0D8}" sibTransId="{979336C4-5DF5-48DE-A3A4-4DD50EDA2EAF}"/>
    <dgm:cxn modelId="{20CE7DFD-BE27-4669-BC41-B72180F9F81B}" type="presOf" srcId="{7A726907-6ACC-4FF1-AEA9-E1A6FFEE5007}" destId="{D957947D-62C3-4730-A40D-3151617AAADD}" srcOrd="0" destOrd="0" presId="urn:microsoft.com/office/officeart/2005/8/layout/gear1#1"/>
    <dgm:cxn modelId="{9451033F-3DBD-481F-A305-E00DBEB59634}" type="presOf" srcId="{9746A52C-41AB-4CD4-9B0F-F27C1E754AE8}" destId="{E3F2453D-0495-446F-9A2D-2E62B309C6AA}" srcOrd="1" destOrd="0" presId="urn:microsoft.com/office/officeart/2005/8/layout/gear1#1"/>
    <dgm:cxn modelId="{2C948225-20B4-4107-BB24-D1099823C61C}" type="presOf" srcId="{DD2F65DB-B47D-429D-A2FA-4D7746FA8F69}" destId="{1B6B8895-6F79-4270-8825-EEE0BBF0060E}" srcOrd="2" destOrd="0" presId="urn:microsoft.com/office/officeart/2005/8/layout/gear1#1"/>
    <dgm:cxn modelId="{415E1C8B-C46D-42CA-9F63-C79B1E8F6766}" srcId="{208A5720-0892-4B40-9864-0B729462A42D}" destId="{DD2F65DB-B47D-429D-A2FA-4D7746FA8F69}" srcOrd="0" destOrd="0" parTransId="{556235EF-AE74-4670-9387-278851DEF079}" sibTransId="{7A726907-6ACC-4FF1-AEA9-E1A6FFEE5007}"/>
    <dgm:cxn modelId="{9F13C0BB-35B3-41E4-9EE1-C9AD036EF3A0}" type="presOf" srcId="{18589846-6AA3-4606-80B5-BBA351081655}" destId="{A10CF449-DF59-4B9B-B509-4FF9FB6486CF}" srcOrd="2" destOrd="0" presId="urn:microsoft.com/office/officeart/2005/8/layout/gear1#1"/>
    <dgm:cxn modelId="{EB5E22BA-3269-4663-9B03-6CC1FF159B29}" type="presOf" srcId="{9746A52C-41AB-4CD4-9B0F-F27C1E754AE8}" destId="{0CC2BB0A-CBC8-4DD5-83FA-2A4D6D657DD0}" srcOrd="3" destOrd="0" presId="urn:microsoft.com/office/officeart/2005/8/layout/gear1#1"/>
    <dgm:cxn modelId="{2AC59CEF-CDEC-438C-B4A3-8BE8681476F9}" type="presOf" srcId="{979336C4-5DF5-48DE-A3A4-4DD50EDA2EAF}" destId="{251AF509-0EC4-459D-9853-5371194CBF60}" srcOrd="0" destOrd="0" presId="urn:microsoft.com/office/officeart/2005/8/layout/gear1#1"/>
    <dgm:cxn modelId="{4FD75291-EB09-40EE-A079-68FBFAF67C42}" srcId="{208A5720-0892-4B40-9864-0B729462A42D}" destId="{9746A52C-41AB-4CD4-9B0F-F27C1E754AE8}" srcOrd="2" destOrd="0" parTransId="{D7EE3E99-3D89-4A84-B84A-3FFF36483647}" sibTransId="{23D0DB9A-112A-46C6-8653-F5FF22202FD1}"/>
    <dgm:cxn modelId="{BC63D9CC-A71A-44B6-BCB4-FDDF96EA331D}" type="presOf" srcId="{DD2F65DB-B47D-429D-A2FA-4D7746FA8F69}" destId="{F91FCEAA-93C6-4A40-B245-E14A6FD4F7A4}" srcOrd="1" destOrd="0" presId="urn:microsoft.com/office/officeart/2005/8/layout/gear1#1"/>
    <dgm:cxn modelId="{8FF87321-1F01-4282-A29A-7EA56343E12B}" type="presOf" srcId="{9746A52C-41AB-4CD4-9B0F-F27C1E754AE8}" destId="{BD357D25-B5E1-4E49-94EC-04B1BEDF6D6F}" srcOrd="2" destOrd="0" presId="urn:microsoft.com/office/officeart/2005/8/layout/gear1#1"/>
    <dgm:cxn modelId="{4EA5D0F9-B01B-4D85-B021-E4C4B23BF24D}" type="presOf" srcId="{18589846-6AA3-4606-80B5-BBA351081655}" destId="{CDB83F0B-AE25-4165-8B7D-82216172D518}" srcOrd="0" destOrd="0" presId="urn:microsoft.com/office/officeart/2005/8/layout/gear1#1"/>
    <dgm:cxn modelId="{8B4793AF-4570-4026-9183-27FCDC3317A4}" type="presOf" srcId="{9746A52C-41AB-4CD4-9B0F-F27C1E754AE8}" destId="{7451CAA5-E768-4490-93A2-B0937F0C6A28}" srcOrd="0" destOrd="0" presId="urn:microsoft.com/office/officeart/2005/8/layout/gear1#1"/>
    <dgm:cxn modelId="{FE1F451B-7B2A-4BE8-A077-A8C1E8DD9C0E}" type="presParOf" srcId="{F0FDF645-981B-4113-ACCB-F9CD94AA6402}" destId="{3C31912E-BB6B-44A7-8204-8BBEA2465288}" srcOrd="0" destOrd="0" presId="urn:microsoft.com/office/officeart/2005/8/layout/gear1#1"/>
    <dgm:cxn modelId="{E1139FCB-BCAB-4EC4-A015-49A5BC82DF0A}" type="presParOf" srcId="{F0FDF645-981B-4113-ACCB-F9CD94AA6402}" destId="{F91FCEAA-93C6-4A40-B245-E14A6FD4F7A4}" srcOrd="1" destOrd="0" presId="urn:microsoft.com/office/officeart/2005/8/layout/gear1#1"/>
    <dgm:cxn modelId="{A82EA435-8C13-4982-8E75-989F1787BE93}" type="presParOf" srcId="{F0FDF645-981B-4113-ACCB-F9CD94AA6402}" destId="{1B6B8895-6F79-4270-8825-EEE0BBF0060E}" srcOrd="2" destOrd="0" presId="urn:microsoft.com/office/officeart/2005/8/layout/gear1#1"/>
    <dgm:cxn modelId="{96CF336F-6A3C-4250-A2F3-C64FC0B532FC}" type="presParOf" srcId="{F0FDF645-981B-4113-ACCB-F9CD94AA6402}" destId="{CDB83F0B-AE25-4165-8B7D-82216172D518}" srcOrd="3" destOrd="0" presId="urn:microsoft.com/office/officeart/2005/8/layout/gear1#1"/>
    <dgm:cxn modelId="{B14FCA82-F7A9-4DFD-84D3-294F6F8BEE9E}" type="presParOf" srcId="{F0FDF645-981B-4113-ACCB-F9CD94AA6402}" destId="{9D3E215B-0978-4B2F-8EE8-9D334B851F8C}" srcOrd="4" destOrd="0" presId="urn:microsoft.com/office/officeart/2005/8/layout/gear1#1"/>
    <dgm:cxn modelId="{AA93B6B9-330D-4FED-899C-D7E4B05A1315}" type="presParOf" srcId="{F0FDF645-981B-4113-ACCB-F9CD94AA6402}" destId="{A10CF449-DF59-4B9B-B509-4FF9FB6486CF}" srcOrd="5" destOrd="0" presId="urn:microsoft.com/office/officeart/2005/8/layout/gear1#1"/>
    <dgm:cxn modelId="{67FA86B0-FA67-4763-92B0-7302F1EA673E}" type="presParOf" srcId="{F0FDF645-981B-4113-ACCB-F9CD94AA6402}" destId="{7451CAA5-E768-4490-93A2-B0937F0C6A28}" srcOrd="6" destOrd="0" presId="urn:microsoft.com/office/officeart/2005/8/layout/gear1#1"/>
    <dgm:cxn modelId="{BE27A3A0-2C3C-4581-A5FE-081CF4584CAE}" type="presParOf" srcId="{F0FDF645-981B-4113-ACCB-F9CD94AA6402}" destId="{E3F2453D-0495-446F-9A2D-2E62B309C6AA}" srcOrd="7" destOrd="0" presId="urn:microsoft.com/office/officeart/2005/8/layout/gear1#1"/>
    <dgm:cxn modelId="{9EA3723E-BD33-437C-8F81-F62B4F23F829}" type="presParOf" srcId="{F0FDF645-981B-4113-ACCB-F9CD94AA6402}" destId="{BD357D25-B5E1-4E49-94EC-04B1BEDF6D6F}" srcOrd="8" destOrd="0" presId="urn:microsoft.com/office/officeart/2005/8/layout/gear1#1"/>
    <dgm:cxn modelId="{F9378175-6FFD-4429-BBFE-EFCFF625D19F}" type="presParOf" srcId="{F0FDF645-981B-4113-ACCB-F9CD94AA6402}" destId="{0CC2BB0A-CBC8-4DD5-83FA-2A4D6D657DD0}" srcOrd="9" destOrd="0" presId="urn:microsoft.com/office/officeart/2005/8/layout/gear1#1"/>
    <dgm:cxn modelId="{912565C3-9E5C-4851-ADBF-5F3BC8A98351}" type="presParOf" srcId="{F0FDF645-981B-4113-ACCB-F9CD94AA6402}" destId="{D957947D-62C3-4730-A40D-3151617AAADD}" srcOrd="10" destOrd="0" presId="urn:microsoft.com/office/officeart/2005/8/layout/gear1#1"/>
    <dgm:cxn modelId="{035B3CB1-1470-4A3D-837C-02482A099E63}" type="presParOf" srcId="{F0FDF645-981B-4113-ACCB-F9CD94AA6402}" destId="{251AF509-0EC4-459D-9853-5371194CBF60}" srcOrd="11" destOrd="0" presId="urn:microsoft.com/office/officeart/2005/8/layout/gear1#1"/>
    <dgm:cxn modelId="{E297CCF2-16F6-48D7-8CEC-2BEE9D4079EE}" type="presParOf" srcId="{F0FDF645-981B-4113-ACCB-F9CD94AA6402}" destId="{CE538277-D2C5-44A2-8890-FCADCD583744}" srcOrd="12" destOrd="0" presId="urn:microsoft.com/office/officeart/2005/8/layout/gear1#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1800B4-C6C8-4227-ADDB-7064E709EF64}" type="doc">
      <dgm:prSet loTypeId="urn:microsoft.com/office/officeart/2005/8/layout/target2#1" loCatId="relationship" qsTypeId="urn:microsoft.com/office/officeart/2005/8/quickstyle/simple1#14" qsCatId="simple" csTypeId="urn:microsoft.com/office/officeart/2005/8/colors/accent1_2" csCatId="accent1" phldr="1"/>
      <dgm:spPr/>
      <dgm:t>
        <a:bodyPr/>
        <a:lstStyle/>
        <a:p>
          <a:endParaRPr lang="en-US"/>
        </a:p>
      </dgm:t>
    </dgm:pt>
    <dgm:pt modelId="{0EB9F7B4-E383-4A53-B8F0-3D853BB57EA6}">
      <dgm:prSet phldrT="[Text]" phldr="1"/>
      <dgm:spPr>
        <a:solidFill>
          <a:schemeClr val="accent6">
            <a:tint val="60000"/>
          </a:schemeClr>
        </a:solidFill>
      </dgm:spPr>
      <dgm:t>
        <a:bodyPr/>
        <a:lstStyle/>
        <a:p>
          <a:endParaRPr lang="en-US" dirty="0"/>
        </a:p>
      </dgm:t>
    </dgm:pt>
    <dgm:pt modelId="{0EA0279C-6448-4EDF-88CF-C7EC0ACAE08E}" type="parTrans" cxnId="{F0FDCB25-27B9-4DD1-B256-C347225472F8}">
      <dgm:prSet/>
      <dgm:spPr/>
    </dgm:pt>
    <dgm:pt modelId="{F19F00DB-8FDA-4800-8346-D96CDC137594}" type="sibTrans" cxnId="{F0FDCB25-27B9-4DD1-B256-C347225472F8}">
      <dgm:prSet/>
      <dgm:spPr/>
    </dgm:pt>
    <dgm:pt modelId="{78DC1F18-2418-4922-AAB1-5DC342C1A05A}">
      <dgm:prSet phldrT="[Text]" phldr="1"/>
      <dgm:spPr>
        <a:solidFill>
          <a:schemeClr val="accent1">
            <a:tint val="60000"/>
          </a:schemeClr>
        </a:solidFill>
      </dgm:spPr>
      <dgm:t>
        <a:bodyPr/>
        <a:lstStyle/>
        <a:p>
          <a:endParaRPr lang="en-US" dirty="0"/>
        </a:p>
      </dgm:t>
    </dgm:pt>
    <dgm:pt modelId="{E144F653-8536-44EB-A42F-C552DAC28F27}" type="parTrans" cxnId="{78086247-3B39-4D60-A9C7-A6A304900E24}">
      <dgm:prSet/>
      <dgm:spPr/>
    </dgm:pt>
    <dgm:pt modelId="{4B3D3F5B-F47F-4B0F-B342-C4D2C706107B}" type="sibTrans" cxnId="{78086247-3B39-4D60-A9C7-A6A304900E24}">
      <dgm:prSet/>
      <dgm:spPr/>
    </dgm:pt>
    <dgm:pt modelId="{3F4D2326-FABE-4D3F-BC6D-F15D9AE222C2}">
      <dgm:prSet phldrT="[Text]" phldr="1"/>
      <dgm:spPr>
        <a:solidFill>
          <a:schemeClr val="accent1">
            <a:tint val="60000"/>
          </a:schemeClr>
        </a:solidFill>
      </dgm:spPr>
      <dgm:t>
        <a:bodyPr/>
        <a:lstStyle/>
        <a:p>
          <a:endParaRPr lang="en-US" dirty="0"/>
        </a:p>
      </dgm:t>
    </dgm:pt>
    <dgm:pt modelId="{F941E76D-8AB5-4AB6-B240-EF35C51F3F0F}" type="parTrans" cxnId="{895E279E-48E4-414F-BB59-457AF1B93A88}">
      <dgm:prSet/>
      <dgm:spPr/>
    </dgm:pt>
    <dgm:pt modelId="{C5A9651B-5AE6-4ED7-8B67-7D2DC5A41749}" type="sibTrans" cxnId="{895E279E-48E4-414F-BB59-457AF1B93A88}">
      <dgm:prSet/>
      <dgm:spPr/>
    </dgm:pt>
    <dgm:pt modelId="{BDA9F44D-0EDF-48B4-BD17-143245E19D1E}">
      <dgm:prSet phldrT="[Text]" phldr="1"/>
      <dgm:spPr>
        <a:solidFill>
          <a:schemeClr val="tx1">
            <a:shade val="65000"/>
          </a:schemeClr>
        </a:solidFill>
      </dgm:spPr>
      <dgm:t>
        <a:bodyPr/>
        <a:lstStyle/>
        <a:p>
          <a:endParaRPr lang="en-US" dirty="0"/>
        </a:p>
      </dgm:t>
    </dgm:pt>
    <dgm:pt modelId="{BCA9A740-CFFA-4260-98BF-F5EA30AFE3F5}" type="parTrans" cxnId="{54119C36-1A03-4AFF-902C-2EAD224927C6}">
      <dgm:prSet/>
      <dgm:spPr/>
    </dgm:pt>
    <dgm:pt modelId="{E0BFF01D-3CD3-4012-A4D3-D65A52EA739A}" type="sibTrans" cxnId="{54119C36-1A03-4AFF-902C-2EAD224927C6}">
      <dgm:prSet/>
      <dgm:spPr/>
    </dgm:pt>
    <dgm:pt modelId="{2053AFAD-DC89-4413-8238-974AB87C1712}">
      <dgm:prSet phldrT="[Text]" phldr="1"/>
      <dgm:spPr>
        <a:solidFill>
          <a:schemeClr val="tx1">
            <a:shade val="95000"/>
          </a:schemeClr>
        </a:solidFill>
      </dgm:spPr>
      <dgm:t>
        <a:bodyPr/>
        <a:lstStyle/>
        <a:p>
          <a:endParaRPr lang="en-US" dirty="0"/>
        </a:p>
      </dgm:t>
    </dgm:pt>
    <dgm:pt modelId="{36F22483-3EDF-406D-9094-D5263534BEA2}" type="parTrans" cxnId="{E1007EC2-1502-4D2F-A5BE-7E94DB222BC8}">
      <dgm:prSet/>
      <dgm:spPr/>
    </dgm:pt>
    <dgm:pt modelId="{B78ABAC8-E6B2-43B9-A0B3-40ED035CBC74}" type="sibTrans" cxnId="{E1007EC2-1502-4D2F-A5BE-7E94DB222BC8}">
      <dgm:prSet/>
      <dgm:spPr/>
    </dgm:pt>
    <dgm:pt modelId="{C84335A2-C111-4E01-9772-DF605A4339B2}">
      <dgm:prSet phldrT="[Text]" phldr="1"/>
      <dgm:spPr/>
      <dgm:t>
        <a:bodyPr/>
        <a:lstStyle/>
        <a:p>
          <a:endParaRPr lang="en-US" dirty="0"/>
        </a:p>
      </dgm:t>
    </dgm:pt>
    <dgm:pt modelId="{84C6AC9B-5E29-4E42-9FF5-4D55DB573F05}" type="parTrans" cxnId="{4F6C3C23-99CB-42A8-A105-8A96ABF684E1}">
      <dgm:prSet/>
      <dgm:spPr/>
    </dgm:pt>
    <dgm:pt modelId="{C6102261-9878-43B6-907C-2A40EA42EF3C}" type="sibTrans" cxnId="{4F6C3C23-99CB-42A8-A105-8A96ABF684E1}">
      <dgm:prSet/>
      <dgm:spPr/>
    </dgm:pt>
    <dgm:pt modelId="{F9F67DA7-548C-40EC-8EA8-F5A612CE7358}">
      <dgm:prSet phldrT="[Text]" phldr="1"/>
      <dgm:spPr>
        <a:solidFill>
          <a:schemeClr val="accent3">
            <a:shade val="90000"/>
          </a:schemeClr>
        </a:solidFill>
      </dgm:spPr>
      <dgm:t>
        <a:bodyPr/>
        <a:lstStyle/>
        <a:p>
          <a:endParaRPr lang="en-US" dirty="0"/>
        </a:p>
      </dgm:t>
    </dgm:pt>
    <dgm:pt modelId="{B946218B-C964-490C-A29A-AB914CF19D6C}" type="parTrans" cxnId="{B8957EC1-EEED-45FA-804A-EA63D99C22E4}">
      <dgm:prSet/>
      <dgm:spPr/>
    </dgm:pt>
    <dgm:pt modelId="{1CE2100E-A493-4015-825E-155FFB6AFCB8}" type="sibTrans" cxnId="{B8957EC1-EEED-45FA-804A-EA63D99C22E4}">
      <dgm:prSet/>
      <dgm:spPr/>
    </dgm:pt>
    <dgm:pt modelId="{6FF9185B-A58E-470F-BF81-9A73E583B977}">
      <dgm:prSet phldrT="[Text]" phldr="1"/>
      <dgm:spPr>
        <a:solidFill>
          <a:schemeClr val="accent1">
            <a:shade val="75000"/>
          </a:schemeClr>
        </a:solidFill>
      </dgm:spPr>
      <dgm:t>
        <a:bodyPr/>
        <a:lstStyle/>
        <a:p>
          <a:endParaRPr lang="en-US" dirty="0"/>
        </a:p>
      </dgm:t>
    </dgm:pt>
    <dgm:pt modelId="{5DEE4126-BCC5-4F80-8BBD-A53205E9BAE4}" type="parTrans" cxnId="{754E764A-07AB-4133-9942-ACFF3BBB2B37}">
      <dgm:prSet/>
      <dgm:spPr/>
    </dgm:pt>
    <dgm:pt modelId="{46A6EC55-176C-4765-A842-7B29A6D99F93}" type="sibTrans" cxnId="{754E764A-07AB-4133-9942-ACFF3BBB2B37}">
      <dgm:prSet/>
      <dgm:spPr/>
    </dgm:pt>
    <dgm:pt modelId="{00313AC0-9557-4BB7-9C07-37BCC9DEBC68}">
      <dgm:prSet phldrT="[Text]" phldr="1"/>
      <dgm:spPr>
        <a:solidFill>
          <a:schemeClr val="accent1">
            <a:shade val="75000"/>
          </a:schemeClr>
        </a:solidFill>
      </dgm:spPr>
      <dgm:t>
        <a:bodyPr/>
        <a:lstStyle/>
        <a:p>
          <a:endParaRPr lang="en-US" dirty="0"/>
        </a:p>
      </dgm:t>
    </dgm:pt>
    <dgm:pt modelId="{24D0B335-3CD6-4F11-A422-C332394E057D}" type="parTrans" cxnId="{D67CC244-64A7-4AA8-980D-E947D0209D0B}">
      <dgm:prSet/>
      <dgm:spPr/>
    </dgm:pt>
    <dgm:pt modelId="{91029D72-A125-49D6-AA9D-F8FC317F9234}" type="sibTrans" cxnId="{D67CC244-64A7-4AA8-980D-E947D0209D0B}">
      <dgm:prSet/>
      <dgm:spPr/>
    </dgm:pt>
    <dgm:pt modelId="{7F93E785-9A7D-47E4-ABA1-28F96B1D7492}" type="pres">
      <dgm:prSet presAssocID="{B81800B4-C6C8-4227-ADDB-7064E709EF64}" presName="Name0" presStyleCnt="0">
        <dgm:presLayoutVars>
          <dgm:chMax val="3"/>
          <dgm:chPref val="1"/>
          <dgm:dir/>
          <dgm:animLvl val="lvl"/>
          <dgm:resizeHandles/>
        </dgm:presLayoutVars>
      </dgm:prSet>
      <dgm:spPr/>
      <dgm:t>
        <a:bodyPr/>
        <a:lstStyle/>
        <a:p>
          <a:endParaRPr lang="en-US"/>
        </a:p>
      </dgm:t>
    </dgm:pt>
    <dgm:pt modelId="{8D1EF142-E95C-49A1-B3DC-B60CBD25F028}" type="pres">
      <dgm:prSet presAssocID="{B81800B4-C6C8-4227-ADDB-7064E709EF64}" presName="outerBox" presStyleCnt="0"/>
      <dgm:spPr/>
    </dgm:pt>
    <dgm:pt modelId="{7A181D40-2976-4CE3-A31D-6A42DE7FBA79}" type="pres">
      <dgm:prSet presAssocID="{B81800B4-C6C8-4227-ADDB-7064E709EF64}" presName="outerBoxParent" presStyleLbl="node1" presStyleIdx="0" presStyleCnt="3"/>
      <dgm:spPr/>
      <dgm:t>
        <a:bodyPr/>
        <a:lstStyle/>
        <a:p>
          <a:endParaRPr lang="en-US"/>
        </a:p>
      </dgm:t>
    </dgm:pt>
    <dgm:pt modelId="{34355000-9DD6-467E-AEDB-1B122A6990E0}" type="pres">
      <dgm:prSet presAssocID="{B81800B4-C6C8-4227-ADDB-7064E709EF64}" presName="outerBoxChildren" presStyleCnt="0"/>
      <dgm:spPr/>
    </dgm:pt>
    <dgm:pt modelId="{11357E4C-7F90-4CF7-A2B4-4D1131E3F194}" type="pres">
      <dgm:prSet presAssocID="{78DC1F18-2418-4922-AAB1-5DC342C1A05A}" presName="oChild" presStyleLbl="fgAcc1" presStyleIdx="0" presStyleCnt="6" custLinFactNeighborY="-21185">
        <dgm:presLayoutVars>
          <dgm:bulletEnabled val="1"/>
        </dgm:presLayoutVars>
      </dgm:prSet>
      <dgm:spPr/>
      <dgm:t>
        <a:bodyPr/>
        <a:lstStyle/>
        <a:p>
          <a:endParaRPr lang="en-US"/>
        </a:p>
      </dgm:t>
    </dgm:pt>
    <dgm:pt modelId="{E779A4A4-0B97-4C9A-B023-8984ED32F48B}" type="pres">
      <dgm:prSet presAssocID="{4B3D3F5B-F47F-4B0F-B342-C4D2C706107B}" presName="outerSibTrans" presStyleCnt="0"/>
      <dgm:spPr/>
    </dgm:pt>
    <dgm:pt modelId="{CF42FE48-ADFD-461E-86E4-8952C78F28CC}" type="pres">
      <dgm:prSet presAssocID="{3F4D2326-FABE-4D3F-BC6D-F15D9AE222C2}" presName="oChild" presStyleLbl="fgAcc1" presStyleIdx="1" presStyleCnt="6">
        <dgm:presLayoutVars>
          <dgm:bulletEnabled val="1"/>
        </dgm:presLayoutVars>
      </dgm:prSet>
      <dgm:spPr/>
      <dgm:t>
        <a:bodyPr/>
        <a:lstStyle/>
        <a:p>
          <a:endParaRPr lang="en-US"/>
        </a:p>
      </dgm:t>
    </dgm:pt>
    <dgm:pt modelId="{5319E81F-9371-402B-BE2A-D33695069798}" type="pres">
      <dgm:prSet presAssocID="{B81800B4-C6C8-4227-ADDB-7064E709EF64}" presName="middleBox" presStyleCnt="0"/>
      <dgm:spPr/>
    </dgm:pt>
    <dgm:pt modelId="{D39C5A5B-AE07-488A-94FC-72878B6477F9}" type="pres">
      <dgm:prSet presAssocID="{B81800B4-C6C8-4227-ADDB-7064E709EF64}" presName="middleBoxParent" presStyleLbl="node1" presStyleIdx="1" presStyleCnt="3"/>
      <dgm:spPr/>
      <dgm:t>
        <a:bodyPr/>
        <a:lstStyle/>
        <a:p>
          <a:endParaRPr lang="en-US"/>
        </a:p>
      </dgm:t>
    </dgm:pt>
    <dgm:pt modelId="{5D6D2461-6459-4C9B-A524-650BC5384B41}" type="pres">
      <dgm:prSet presAssocID="{B81800B4-C6C8-4227-ADDB-7064E709EF64}" presName="middleBoxChildren" presStyleCnt="0"/>
      <dgm:spPr/>
    </dgm:pt>
    <dgm:pt modelId="{8C0DCF97-96E2-4F31-9ED0-6F327E808E8A}" type="pres">
      <dgm:prSet presAssocID="{2053AFAD-DC89-4413-8238-974AB87C1712}" presName="mChild" presStyleLbl="fgAcc1" presStyleIdx="2" presStyleCnt="6">
        <dgm:presLayoutVars>
          <dgm:bulletEnabled val="1"/>
        </dgm:presLayoutVars>
      </dgm:prSet>
      <dgm:spPr/>
      <dgm:t>
        <a:bodyPr/>
        <a:lstStyle/>
        <a:p>
          <a:endParaRPr lang="en-US"/>
        </a:p>
      </dgm:t>
    </dgm:pt>
    <dgm:pt modelId="{5D7C5F5B-381B-40A3-80C2-1953648F115C}" type="pres">
      <dgm:prSet presAssocID="{B78ABAC8-E6B2-43B9-A0B3-40ED035CBC74}" presName="middleSibTrans" presStyleCnt="0"/>
      <dgm:spPr/>
    </dgm:pt>
    <dgm:pt modelId="{A2E060B8-515A-4679-A945-496A90AAC764}" type="pres">
      <dgm:prSet presAssocID="{C84335A2-C111-4E01-9772-DF605A4339B2}" presName="mChild" presStyleLbl="fgAcc1" presStyleIdx="3" presStyleCnt="6">
        <dgm:presLayoutVars>
          <dgm:bulletEnabled val="1"/>
        </dgm:presLayoutVars>
      </dgm:prSet>
      <dgm:spPr/>
      <dgm:t>
        <a:bodyPr/>
        <a:lstStyle/>
        <a:p>
          <a:endParaRPr lang="en-US"/>
        </a:p>
      </dgm:t>
    </dgm:pt>
    <dgm:pt modelId="{0890CC44-A5B6-47A5-A8B2-282D3893645D}" type="pres">
      <dgm:prSet presAssocID="{B81800B4-C6C8-4227-ADDB-7064E709EF64}" presName="centerBox" presStyleCnt="0"/>
      <dgm:spPr/>
    </dgm:pt>
    <dgm:pt modelId="{65A4ED5D-2A2E-4EB2-B98C-909C15064B9E}" type="pres">
      <dgm:prSet presAssocID="{B81800B4-C6C8-4227-ADDB-7064E709EF64}" presName="centerBoxParent" presStyleLbl="node1" presStyleIdx="2" presStyleCnt="3"/>
      <dgm:spPr/>
      <dgm:t>
        <a:bodyPr/>
        <a:lstStyle/>
        <a:p>
          <a:endParaRPr lang="en-US"/>
        </a:p>
      </dgm:t>
    </dgm:pt>
    <dgm:pt modelId="{A39C64F9-5834-4D3E-B2BE-76D368B62E14}" type="pres">
      <dgm:prSet presAssocID="{B81800B4-C6C8-4227-ADDB-7064E709EF64}" presName="centerBoxChildren" presStyleCnt="0"/>
      <dgm:spPr/>
    </dgm:pt>
    <dgm:pt modelId="{B8BDF90C-F62D-41EA-9BB6-089B16914099}" type="pres">
      <dgm:prSet presAssocID="{6FF9185B-A58E-470F-BF81-9A73E583B977}" presName="cChild" presStyleLbl="fgAcc1" presStyleIdx="4" presStyleCnt="6">
        <dgm:presLayoutVars>
          <dgm:bulletEnabled val="1"/>
        </dgm:presLayoutVars>
      </dgm:prSet>
      <dgm:spPr/>
      <dgm:t>
        <a:bodyPr/>
        <a:lstStyle/>
        <a:p>
          <a:endParaRPr lang="en-US"/>
        </a:p>
      </dgm:t>
    </dgm:pt>
    <dgm:pt modelId="{16E3C2F3-4242-46B1-A48C-EBB7DA175ADD}" type="pres">
      <dgm:prSet presAssocID="{46A6EC55-176C-4765-A842-7B29A6D99F93}" presName="centerSibTrans" presStyleCnt="0"/>
      <dgm:spPr/>
    </dgm:pt>
    <dgm:pt modelId="{DCE92F4B-2FC5-47AA-9AAF-258ED81E6197}" type="pres">
      <dgm:prSet presAssocID="{00313AC0-9557-4BB7-9C07-37BCC9DEBC68}" presName="cChild" presStyleLbl="fgAcc1" presStyleIdx="5" presStyleCnt="6">
        <dgm:presLayoutVars>
          <dgm:bulletEnabled val="1"/>
        </dgm:presLayoutVars>
      </dgm:prSet>
      <dgm:spPr/>
      <dgm:t>
        <a:bodyPr/>
        <a:lstStyle/>
        <a:p>
          <a:endParaRPr lang="en-US"/>
        </a:p>
      </dgm:t>
    </dgm:pt>
  </dgm:ptLst>
  <dgm:cxnLst>
    <dgm:cxn modelId="{895E279E-48E4-414F-BB59-457AF1B93A88}" srcId="{0EB9F7B4-E383-4A53-B8F0-3D853BB57EA6}" destId="{3F4D2326-FABE-4D3F-BC6D-F15D9AE222C2}" srcOrd="1" destOrd="0" parTransId="{F941E76D-8AB5-4AB6-B240-EF35C51F3F0F}" sibTransId="{C5A9651B-5AE6-4ED7-8B67-7D2DC5A41749}"/>
    <dgm:cxn modelId="{80C1BB76-9F19-467E-AC0E-DBFCF537672A}" type="presOf" srcId="{F9F67DA7-548C-40EC-8EA8-F5A612CE7358}" destId="{65A4ED5D-2A2E-4EB2-B98C-909C15064B9E}" srcOrd="0" destOrd="0" presId="urn:microsoft.com/office/officeart/2005/8/layout/target2#1"/>
    <dgm:cxn modelId="{58266198-11E3-4227-B883-1C9B4F8510DC}" type="presOf" srcId="{2053AFAD-DC89-4413-8238-974AB87C1712}" destId="{8C0DCF97-96E2-4F31-9ED0-6F327E808E8A}" srcOrd="0" destOrd="0" presId="urn:microsoft.com/office/officeart/2005/8/layout/target2#1"/>
    <dgm:cxn modelId="{B8957EC1-EEED-45FA-804A-EA63D99C22E4}" srcId="{B81800B4-C6C8-4227-ADDB-7064E709EF64}" destId="{F9F67DA7-548C-40EC-8EA8-F5A612CE7358}" srcOrd="2" destOrd="0" parTransId="{B946218B-C964-490C-A29A-AB914CF19D6C}" sibTransId="{1CE2100E-A493-4015-825E-155FFB6AFCB8}"/>
    <dgm:cxn modelId="{979B3FFC-CC3D-4EA1-BF82-622877C9E37A}" type="presOf" srcId="{6FF9185B-A58E-470F-BF81-9A73E583B977}" destId="{B8BDF90C-F62D-41EA-9BB6-089B16914099}" srcOrd="0" destOrd="0" presId="urn:microsoft.com/office/officeart/2005/8/layout/target2#1"/>
    <dgm:cxn modelId="{D67CC244-64A7-4AA8-980D-E947D0209D0B}" srcId="{F9F67DA7-548C-40EC-8EA8-F5A612CE7358}" destId="{00313AC0-9557-4BB7-9C07-37BCC9DEBC68}" srcOrd="1" destOrd="0" parTransId="{24D0B335-3CD6-4F11-A422-C332394E057D}" sibTransId="{91029D72-A125-49D6-AA9D-F8FC317F9234}"/>
    <dgm:cxn modelId="{F0FDCB25-27B9-4DD1-B256-C347225472F8}" srcId="{B81800B4-C6C8-4227-ADDB-7064E709EF64}" destId="{0EB9F7B4-E383-4A53-B8F0-3D853BB57EA6}" srcOrd="0" destOrd="0" parTransId="{0EA0279C-6448-4EDF-88CF-C7EC0ACAE08E}" sibTransId="{F19F00DB-8FDA-4800-8346-D96CDC137594}"/>
    <dgm:cxn modelId="{BED4E61B-9439-408A-99E2-4D7BA4EC47DD}" type="presOf" srcId="{78DC1F18-2418-4922-AAB1-5DC342C1A05A}" destId="{11357E4C-7F90-4CF7-A2B4-4D1131E3F194}" srcOrd="0" destOrd="0" presId="urn:microsoft.com/office/officeart/2005/8/layout/target2#1"/>
    <dgm:cxn modelId="{1FB79A8B-7306-4EDE-8629-C8934B207389}" type="presOf" srcId="{00313AC0-9557-4BB7-9C07-37BCC9DEBC68}" destId="{DCE92F4B-2FC5-47AA-9AAF-258ED81E6197}" srcOrd="0" destOrd="0" presId="urn:microsoft.com/office/officeart/2005/8/layout/target2#1"/>
    <dgm:cxn modelId="{4F6C3C23-99CB-42A8-A105-8A96ABF684E1}" srcId="{BDA9F44D-0EDF-48B4-BD17-143245E19D1E}" destId="{C84335A2-C111-4E01-9772-DF605A4339B2}" srcOrd="1" destOrd="0" parTransId="{84C6AC9B-5E29-4E42-9FF5-4D55DB573F05}" sibTransId="{C6102261-9878-43B6-907C-2A40EA42EF3C}"/>
    <dgm:cxn modelId="{0AB64416-BA11-497C-8A8F-6A7E7AA6694D}" type="presOf" srcId="{BDA9F44D-0EDF-48B4-BD17-143245E19D1E}" destId="{D39C5A5B-AE07-488A-94FC-72878B6477F9}" srcOrd="0" destOrd="0" presId="urn:microsoft.com/office/officeart/2005/8/layout/target2#1"/>
    <dgm:cxn modelId="{78086247-3B39-4D60-A9C7-A6A304900E24}" srcId="{0EB9F7B4-E383-4A53-B8F0-3D853BB57EA6}" destId="{78DC1F18-2418-4922-AAB1-5DC342C1A05A}" srcOrd="0" destOrd="0" parTransId="{E144F653-8536-44EB-A42F-C552DAC28F27}" sibTransId="{4B3D3F5B-F47F-4B0F-B342-C4D2C706107B}"/>
    <dgm:cxn modelId="{008AD8CF-1CDD-4683-98EA-2A7F096564DA}" type="presOf" srcId="{3F4D2326-FABE-4D3F-BC6D-F15D9AE222C2}" destId="{CF42FE48-ADFD-461E-86E4-8952C78F28CC}" srcOrd="0" destOrd="0" presId="urn:microsoft.com/office/officeart/2005/8/layout/target2#1"/>
    <dgm:cxn modelId="{754E764A-07AB-4133-9942-ACFF3BBB2B37}" srcId="{F9F67DA7-548C-40EC-8EA8-F5A612CE7358}" destId="{6FF9185B-A58E-470F-BF81-9A73E583B977}" srcOrd="0" destOrd="0" parTransId="{5DEE4126-BCC5-4F80-8BBD-A53205E9BAE4}" sibTransId="{46A6EC55-176C-4765-A842-7B29A6D99F93}"/>
    <dgm:cxn modelId="{06DF7ACE-C150-4A6D-ADF6-92C0D56D39E9}" type="presOf" srcId="{0EB9F7B4-E383-4A53-B8F0-3D853BB57EA6}" destId="{7A181D40-2976-4CE3-A31D-6A42DE7FBA79}" srcOrd="0" destOrd="0" presId="urn:microsoft.com/office/officeart/2005/8/layout/target2#1"/>
    <dgm:cxn modelId="{A1DCD154-19B7-4028-A9A1-300136EE2ACB}" type="presOf" srcId="{C84335A2-C111-4E01-9772-DF605A4339B2}" destId="{A2E060B8-515A-4679-A945-496A90AAC764}" srcOrd="0" destOrd="0" presId="urn:microsoft.com/office/officeart/2005/8/layout/target2#1"/>
    <dgm:cxn modelId="{E1007EC2-1502-4D2F-A5BE-7E94DB222BC8}" srcId="{BDA9F44D-0EDF-48B4-BD17-143245E19D1E}" destId="{2053AFAD-DC89-4413-8238-974AB87C1712}" srcOrd="0" destOrd="0" parTransId="{36F22483-3EDF-406D-9094-D5263534BEA2}" sibTransId="{B78ABAC8-E6B2-43B9-A0B3-40ED035CBC74}"/>
    <dgm:cxn modelId="{DA318B0E-8AD2-4752-B0D2-64F0A952A1FE}" type="presOf" srcId="{B81800B4-C6C8-4227-ADDB-7064E709EF64}" destId="{7F93E785-9A7D-47E4-ABA1-28F96B1D7492}" srcOrd="0" destOrd="0" presId="urn:microsoft.com/office/officeart/2005/8/layout/target2#1"/>
    <dgm:cxn modelId="{54119C36-1A03-4AFF-902C-2EAD224927C6}" srcId="{B81800B4-C6C8-4227-ADDB-7064E709EF64}" destId="{BDA9F44D-0EDF-48B4-BD17-143245E19D1E}" srcOrd="1" destOrd="0" parTransId="{BCA9A740-CFFA-4260-98BF-F5EA30AFE3F5}" sibTransId="{E0BFF01D-3CD3-4012-A4D3-D65A52EA739A}"/>
    <dgm:cxn modelId="{35023B33-C853-4402-8329-B4DB55BEEB93}" type="presParOf" srcId="{7F93E785-9A7D-47E4-ABA1-28F96B1D7492}" destId="{8D1EF142-E95C-49A1-B3DC-B60CBD25F028}" srcOrd="0" destOrd="0" presId="urn:microsoft.com/office/officeart/2005/8/layout/target2#1"/>
    <dgm:cxn modelId="{AF14F01D-CBC0-4C2C-8A7E-DF1B91A6867D}" type="presParOf" srcId="{8D1EF142-E95C-49A1-B3DC-B60CBD25F028}" destId="{7A181D40-2976-4CE3-A31D-6A42DE7FBA79}" srcOrd="0" destOrd="0" presId="urn:microsoft.com/office/officeart/2005/8/layout/target2#1"/>
    <dgm:cxn modelId="{A7E6CABE-2765-4508-A4B8-1737B3576DDC}" type="presParOf" srcId="{8D1EF142-E95C-49A1-B3DC-B60CBD25F028}" destId="{34355000-9DD6-467E-AEDB-1B122A6990E0}" srcOrd="1" destOrd="0" presId="urn:microsoft.com/office/officeart/2005/8/layout/target2#1"/>
    <dgm:cxn modelId="{03618BB9-AD5F-4845-9F86-04088AE8F123}" type="presParOf" srcId="{34355000-9DD6-467E-AEDB-1B122A6990E0}" destId="{11357E4C-7F90-4CF7-A2B4-4D1131E3F194}" srcOrd="0" destOrd="0" presId="urn:microsoft.com/office/officeart/2005/8/layout/target2#1"/>
    <dgm:cxn modelId="{DD60EC47-8F72-47CB-BCD6-F15D9C6F41A8}" type="presParOf" srcId="{34355000-9DD6-467E-AEDB-1B122A6990E0}" destId="{E779A4A4-0B97-4C9A-B023-8984ED32F48B}" srcOrd="1" destOrd="0" presId="urn:microsoft.com/office/officeart/2005/8/layout/target2#1"/>
    <dgm:cxn modelId="{C835EC9E-B07A-4FAC-9229-56077A9540C3}" type="presParOf" srcId="{34355000-9DD6-467E-AEDB-1B122A6990E0}" destId="{CF42FE48-ADFD-461E-86E4-8952C78F28CC}" srcOrd="2" destOrd="0" presId="urn:microsoft.com/office/officeart/2005/8/layout/target2#1"/>
    <dgm:cxn modelId="{1F729547-2E7D-43F1-AD34-062E1591F1C5}" type="presParOf" srcId="{7F93E785-9A7D-47E4-ABA1-28F96B1D7492}" destId="{5319E81F-9371-402B-BE2A-D33695069798}" srcOrd="1" destOrd="0" presId="urn:microsoft.com/office/officeart/2005/8/layout/target2#1"/>
    <dgm:cxn modelId="{C4D5CCA7-9A1F-4D4C-913E-610B158D676A}" type="presParOf" srcId="{5319E81F-9371-402B-BE2A-D33695069798}" destId="{D39C5A5B-AE07-488A-94FC-72878B6477F9}" srcOrd="0" destOrd="0" presId="urn:microsoft.com/office/officeart/2005/8/layout/target2#1"/>
    <dgm:cxn modelId="{EA430C37-26C8-45E0-8E0C-B379AC66AFD4}" type="presParOf" srcId="{5319E81F-9371-402B-BE2A-D33695069798}" destId="{5D6D2461-6459-4C9B-A524-650BC5384B41}" srcOrd="1" destOrd="0" presId="urn:microsoft.com/office/officeart/2005/8/layout/target2#1"/>
    <dgm:cxn modelId="{C1D915EB-F035-444F-95B1-0FAD5BC06C1E}" type="presParOf" srcId="{5D6D2461-6459-4C9B-A524-650BC5384B41}" destId="{8C0DCF97-96E2-4F31-9ED0-6F327E808E8A}" srcOrd="0" destOrd="0" presId="urn:microsoft.com/office/officeart/2005/8/layout/target2#1"/>
    <dgm:cxn modelId="{5B197625-B47A-4D9D-A237-7ABA07D4E1C0}" type="presParOf" srcId="{5D6D2461-6459-4C9B-A524-650BC5384B41}" destId="{5D7C5F5B-381B-40A3-80C2-1953648F115C}" srcOrd="1" destOrd="0" presId="urn:microsoft.com/office/officeart/2005/8/layout/target2#1"/>
    <dgm:cxn modelId="{75B06806-D1FE-4C13-88E6-8970F79F785B}" type="presParOf" srcId="{5D6D2461-6459-4C9B-A524-650BC5384B41}" destId="{A2E060B8-515A-4679-A945-496A90AAC764}" srcOrd="2" destOrd="0" presId="urn:microsoft.com/office/officeart/2005/8/layout/target2#1"/>
    <dgm:cxn modelId="{F2279BF5-97CF-4C27-B6F5-96BD9902CA31}" type="presParOf" srcId="{7F93E785-9A7D-47E4-ABA1-28F96B1D7492}" destId="{0890CC44-A5B6-47A5-A8B2-282D3893645D}" srcOrd="2" destOrd="0" presId="urn:microsoft.com/office/officeart/2005/8/layout/target2#1"/>
    <dgm:cxn modelId="{776CC850-51BD-4DF7-9F67-1CAC87A17030}" type="presParOf" srcId="{0890CC44-A5B6-47A5-A8B2-282D3893645D}" destId="{65A4ED5D-2A2E-4EB2-B98C-909C15064B9E}" srcOrd="0" destOrd="0" presId="urn:microsoft.com/office/officeart/2005/8/layout/target2#1"/>
    <dgm:cxn modelId="{8C9088BC-7584-4F23-8E4B-C43251F994D9}" type="presParOf" srcId="{0890CC44-A5B6-47A5-A8B2-282D3893645D}" destId="{A39C64F9-5834-4D3E-B2BE-76D368B62E14}" srcOrd="1" destOrd="0" presId="urn:microsoft.com/office/officeart/2005/8/layout/target2#1"/>
    <dgm:cxn modelId="{1762D3BA-76C6-4A9D-9196-BCC7465D6D66}" type="presParOf" srcId="{A39C64F9-5834-4D3E-B2BE-76D368B62E14}" destId="{B8BDF90C-F62D-41EA-9BB6-089B16914099}" srcOrd="0" destOrd="0" presId="urn:microsoft.com/office/officeart/2005/8/layout/target2#1"/>
    <dgm:cxn modelId="{A732B89B-62ED-449A-9065-C3ABBF277095}" type="presParOf" srcId="{A39C64F9-5834-4D3E-B2BE-76D368B62E14}" destId="{16E3C2F3-4242-46B1-A48C-EBB7DA175ADD}" srcOrd="1" destOrd="0" presId="urn:microsoft.com/office/officeart/2005/8/layout/target2#1"/>
    <dgm:cxn modelId="{6AA78D2B-258E-4D38-9740-997474D424E6}" type="presParOf" srcId="{A39C64F9-5834-4D3E-B2BE-76D368B62E14}" destId="{DCE92F4B-2FC5-47AA-9AAF-258ED81E6197}" srcOrd="2" destOrd="0" presId="urn:microsoft.com/office/officeart/2005/8/layout/target2#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F5BFA4-2347-4A7B-B748-37B16F5E283D}" type="doc">
      <dgm:prSet loTypeId="urn:microsoft.com/office/officeart/2005/8/layout/gear1" loCatId="process" qsTypeId="urn:microsoft.com/office/officeart/2005/8/quickstyle/simple1#15" qsCatId="simple" csTypeId="urn:microsoft.com/office/officeart/2005/8/colors/accent1_2" csCatId="accent1" phldr="1"/>
      <dgm:spPr/>
    </dgm:pt>
    <dgm:pt modelId="{6F8EECAC-3CE3-4146-B2BF-EE33CBFAF00D}">
      <dgm:prSet phldrT="[Text]"/>
      <dgm:spPr>
        <a:solidFill>
          <a:srgbClr val="9933FF"/>
        </a:solidFill>
      </dgm:spPr>
      <dgm:t>
        <a:bodyPr/>
        <a:lstStyle/>
        <a:p>
          <a:r>
            <a:rPr lang="en-US" dirty="0" smtClean="0"/>
            <a:t>Provisioning</a:t>
          </a:r>
          <a:endParaRPr lang="en-US" dirty="0"/>
        </a:p>
      </dgm:t>
    </dgm:pt>
    <dgm:pt modelId="{68E8B183-B0B6-45EB-8F30-23FD61EF594F}" type="parTrans" cxnId="{A7550D10-6E53-45E6-9CD0-062D694D1465}">
      <dgm:prSet/>
      <dgm:spPr/>
      <dgm:t>
        <a:bodyPr/>
        <a:lstStyle/>
        <a:p>
          <a:endParaRPr lang="en-US"/>
        </a:p>
      </dgm:t>
    </dgm:pt>
    <dgm:pt modelId="{F37530B1-E570-40E8-AC9B-DC1B218C8F72}" type="sibTrans" cxnId="{A7550D10-6E53-45E6-9CD0-062D694D1465}">
      <dgm:prSet/>
      <dgm:spPr/>
      <dgm:t>
        <a:bodyPr/>
        <a:lstStyle/>
        <a:p>
          <a:endParaRPr lang="en-US"/>
        </a:p>
      </dgm:t>
    </dgm:pt>
    <dgm:pt modelId="{F27954DF-1D69-4B18-B1A1-456594633682}">
      <dgm:prSet phldrT="[Text]" phldr="1"/>
      <dgm:spPr>
        <a:solidFill>
          <a:schemeClr val="accent5">
            <a:lumMod val="25000"/>
          </a:schemeClr>
        </a:solidFill>
      </dgm:spPr>
      <dgm:t>
        <a:bodyPr/>
        <a:lstStyle/>
        <a:p>
          <a:endParaRPr lang="en-US" dirty="0"/>
        </a:p>
      </dgm:t>
    </dgm:pt>
    <dgm:pt modelId="{C3801B5E-5AF8-43FE-9F2E-413E906F5477}" type="parTrans" cxnId="{FF7146AB-246E-4E18-866B-6B46DABB6828}">
      <dgm:prSet/>
      <dgm:spPr/>
      <dgm:t>
        <a:bodyPr/>
        <a:lstStyle/>
        <a:p>
          <a:endParaRPr lang="en-US"/>
        </a:p>
      </dgm:t>
    </dgm:pt>
    <dgm:pt modelId="{09C7FFA4-D27A-4B5D-B16C-4DBF89152C54}" type="sibTrans" cxnId="{FF7146AB-246E-4E18-866B-6B46DABB6828}">
      <dgm:prSet/>
      <dgm:spPr/>
      <dgm:t>
        <a:bodyPr/>
        <a:lstStyle/>
        <a:p>
          <a:endParaRPr lang="en-US"/>
        </a:p>
      </dgm:t>
    </dgm:pt>
    <dgm:pt modelId="{A0725F2C-FB9B-4ED0-9930-00D075CA4BD6}">
      <dgm:prSet phldrT="[Text]" phldr="1"/>
      <dgm:spPr>
        <a:solidFill>
          <a:schemeClr val="accent6">
            <a:lumMod val="40000"/>
            <a:lumOff val="60000"/>
          </a:schemeClr>
        </a:solidFill>
      </dgm:spPr>
      <dgm:t>
        <a:bodyPr/>
        <a:lstStyle/>
        <a:p>
          <a:endParaRPr lang="en-US" dirty="0"/>
        </a:p>
      </dgm:t>
    </dgm:pt>
    <dgm:pt modelId="{06D58C55-AAA4-4E87-AB68-9D2555A85805}" type="parTrans" cxnId="{2124484E-57D8-48B7-BE48-54C25679B12B}">
      <dgm:prSet/>
      <dgm:spPr/>
      <dgm:t>
        <a:bodyPr/>
        <a:lstStyle/>
        <a:p>
          <a:endParaRPr lang="en-US"/>
        </a:p>
      </dgm:t>
    </dgm:pt>
    <dgm:pt modelId="{EDF454A6-6DBA-46A6-B62D-844F2AE58075}" type="sibTrans" cxnId="{2124484E-57D8-48B7-BE48-54C25679B12B}">
      <dgm:prSet/>
      <dgm:spPr/>
      <dgm:t>
        <a:bodyPr/>
        <a:lstStyle/>
        <a:p>
          <a:endParaRPr lang="en-US"/>
        </a:p>
      </dgm:t>
    </dgm:pt>
    <dgm:pt modelId="{9F1FFA0A-CF15-4837-9985-DEA0AD8F7AFB}" type="pres">
      <dgm:prSet presAssocID="{10F5BFA4-2347-4A7B-B748-37B16F5E283D}" presName="composite" presStyleCnt="0">
        <dgm:presLayoutVars>
          <dgm:chMax val="3"/>
          <dgm:animLvl val="lvl"/>
          <dgm:resizeHandles val="exact"/>
        </dgm:presLayoutVars>
      </dgm:prSet>
      <dgm:spPr/>
    </dgm:pt>
    <dgm:pt modelId="{CED6CE90-436C-4C1A-A567-CCD890E2DFA2}" type="pres">
      <dgm:prSet presAssocID="{6F8EECAC-3CE3-4146-B2BF-EE33CBFAF00D}" presName="gear1" presStyleLbl="node1" presStyleIdx="0" presStyleCnt="3" custLinFactX="53476" custLinFactNeighborX="100000" custLinFactNeighborY="14439">
        <dgm:presLayoutVars>
          <dgm:chMax val="1"/>
          <dgm:bulletEnabled val="1"/>
        </dgm:presLayoutVars>
      </dgm:prSet>
      <dgm:spPr/>
      <dgm:t>
        <a:bodyPr/>
        <a:lstStyle/>
        <a:p>
          <a:endParaRPr lang="en-US"/>
        </a:p>
      </dgm:t>
    </dgm:pt>
    <dgm:pt modelId="{68A1F97D-5850-48DF-A186-3DCCC6441700}" type="pres">
      <dgm:prSet presAssocID="{6F8EECAC-3CE3-4146-B2BF-EE33CBFAF00D}" presName="gear1srcNode" presStyleLbl="node1" presStyleIdx="0" presStyleCnt="3"/>
      <dgm:spPr/>
      <dgm:t>
        <a:bodyPr/>
        <a:lstStyle/>
        <a:p>
          <a:endParaRPr lang="en-US"/>
        </a:p>
      </dgm:t>
    </dgm:pt>
    <dgm:pt modelId="{65AFA617-BE0D-47D8-A9D7-78716A5C5AFC}" type="pres">
      <dgm:prSet presAssocID="{6F8EECAC-3CE3-4146-B2BF-EE33CBFAF00D}" presName="gear1dstNode" presStyleLbl="node1" presStyleIdx="0" presStyleCnt="3"/>
      <dgm:spPr/>
      <dgm:t>
        <a:bodyPr/>
        <a:lstStyle/>
        <a:p>
          <a:endParaRPr lang="en-US"/>
        </a:p>
      </dgm:t>
    </dgm:pt>
    <dgm:pt modelId="{340C35F8-8860-425D-AECF-A2ED46173A39}" type="pres">
      <dgm:prSet presAssocID="{F27954DF-1D69-4B18-B1A1-456594633682}" presName="gear2" presStyleLbl="node1" presStyleIdx="1" presStyleCnt="3">
        <dgm:presLayoutVars>
          <dgm:chMax val="1"/>
          <dgm:bulletEnabled val="1"/>
        </dgm:presLayoutVars>
      </dgm:prSet>
      <dgm:spPr/>
      <dgm:t>
        <a:bodyPr/>
        <a:lstStyle/>
        <a:p>
          <a:endParaRPr lang="en-US"/>
        </a:p>
      </dgm:t>
    </dgm:pt>
    <dgm:pt modelId="{7CEE7766-E43F-4130-BDDD-779150F6B9A8}" type="pres">
      <dgm:prSet presAssocID="{F27954DF-1D69-4B18-B1A1-456594633682}" presName="gear2srcNode" presStyleLbl="node1" presStyleIdx="1" presStyleCnt="3"/>
      <dgm:spPr/>
      <dgm:t>
        <a:bodyPr/>
        <a:lstStyle/>
        <a:p>
          <a:endParaRPr lang="en-US"/>
        </a:p>
      </dgm:t>
    </dgm:pt>
    <dgm:pt modelId="{2FC2479B-1742-42C3-A100-63C56A93D9B4}" type="pres">
      <dgm:prSet presAssocID="{F27954DF-1D69-4B18-B1A1-456594633682}" presName="gear2dstNode" presStyleLbl="node1" presStyleIdx="1" presStyleCnt="3"/>
      <dgm:spPr/>
      <dgm:t>
        <a:bodyPr/>
        <a:lstStyle/>
        <a:p>
          <a:endParaRPr lang="en-US"/>
        </a:p>
      </dgm:t>
    </dgm:pt>
    <dgm:pt modelId="{4089FD28-5EF4-4FF3-986F-385F61AD5C9C}" type="pres">
      <dgm:prSet presAssocID="{A0725F2C-FB9B-4ED0-9930-00D075CA4BD6}" presName="gear3" presStyleLbl="node1" presStyleIdx="2" presStyleCnt="3"/>
      <dgm:spPr/>
      <dgm:t>
        <a:bodyPr/>
        <a:lstStyle/>
        <a:p>
          <a:endParaRPr lang="en-US"/>
        </a:p>
      </dgm:t>
    </dgm:pt>
    <dgm:pt modelId="{BBED7585-9694-4D1E-B339-93C3497FD075}" type="pres">
      <dgm:prSet presAssocID="{A0725F2C-FB9B-4ED0-9930-00D075CA4BD6}" presName="gear3tx" presStyleLbl="node1" presStyleIdx="2" presStyleCnt="3">
        <dgm:presLayoutVars>
          <dgm:chMax val="1"/>
          <dgm:bulletEnabled val="1"/>
        </dgm:presLayoutVars>
      </dgm:prSet>
      <dgm:spPr/>
      <dgm:t>
        <a:bodyPr/>
        <a:lstStyle/>
        <a:p>
          <a:endParaRPr lang="en-US"/>
        </a:p>
      </dgm:t>
    </dgm:pt>
    <dgm:pt modelId="{912D055D-82AF-459A-AA06-18B2EE19A835}" type="pres">
      <dgm:prSet presAssocID="{A0725F2C-FB9B-4ED0-9930-00D075CA4BD6}" presName="gear3srcNode" presStyleLbl="node1" presStyleIdx="2" presStyleCnt="3"/>
      <dgm:spPr/>
      <dgm:t>
        <a:bodyPr/>
        <a:lstStyle/>
        <a:p>
          <a:endParaRPr lang="en-US"/>
        </a:p>
      </dgm:t>
    </dgm:pt>
    <dgm:pt modelId="{992E7227-6F8B-4CF2-8661-B7219ACD4712}" type="pres">
      <dgm:prSet presAssocID="{A0725F2C-FB9B-4ED0-9930-00D075CA4BD6}" presName="gear3dstNode" presStyleLbl="node1" presStyleIdx="2" presStyleCnt="3"/>
      <dgm:spPr/>
      <dgm:t>
        <a:bodyPr/>
        <a:lstStyle/>
        <a:p>
          <a:endParaRPr lang="en-US"/>
        </a:p>
      </dgm:t>
    </dgm:pt>
    <dgm:pt modelId="{124CAAF6-21D7-4F35-A6E8-8CBE8F099ED6}" type="pres">
      <dgm:prSet presAssocID="{F37530B1-E570-40E8-AC9B-DC1B218C8F72}" presName="connector1" presStyleLbl="sibTrans2D1" presStyleIdx="0" presStyleCnt="3"/>
      <dgm:spPr/>
      <dgm:t>
        <a:bodyPr/>
        <a:lstStyle/>
        <a:p>
          <a:endParaRPr lang="en-US"/>
        </a:p>
      </dgm:t>
    </dgm:pt>
    <dgm:pt modelId="{31DC4B77-B7D1-469F-8824-ECB79ACF8531}" type="pres">
      <dgm:prSet presAssocID="{09C7FFA4-D27A-4B5D-B16C-4DBF89152C54}" presName="connector2" presStyleLbl="sibTrans2D1" presStyleIdx="1" presStyleCnt="3"/>
      <dgm:spPr/>
      <dgm:t>
        <a:bodyPr/>
        <a:lstStyle/>
        <a:p>
          <a:endParaRPr lang="en-US"/>
        </a:p>
      </dgm:t>
    </dgm:pt>
    <dgm:pt modelId="{30EC68EA-EC1E-4531-A6CA-08FA19BEEFFF}" type="pres">
      <dgm:prSet presAssocID="{EDF454A6-6DBA-46A6-B62D-844F2AE58075}" presName="connector3" presStyleLbl="sibTrans2D1" presStyleIdx="2" presStyleCnt="3"/>
      <dgm:spPr/>
      <dgm:t>
        <a:bodyPr/>
        <a:lstStyle/>
        <a:p>
          <a:endParaRPr lang="en-US"/>
        </a:p>
      </dgm:t>
    </dgm:pt>
  </dgm:ptLst>
  <dgm:cxnLst>
    <dgm:cxn modelId="{8177075C-A69D-4C07-8654-A74F8B749F36}" type="presOf" srcId="{A0725F2C-FB9B-4ED0-9930-00D075CA4BD6}" destId="{912D055D-82AF-459A-AA06-18B2EE19A835}" srcOrd="2" destOrd="0" presId="urn:microsoft.com/office/officeart/2005/8/layout/gear1"/>
    <dgm:cxn modelId="{9E7350DB-9238-4E6F-9670-9338FDD073E5}" type="presOf" srcId="{A0725F2C-FB9B-4ED0-9930-00D075CA4BD6}" destId="{4089FD28-5EF4-4FF3-986F-385F61AD5C9C}" srcOrd="0" destOrd="0" presId="urn:microsoft.com/office/officeart/2005/8/layout/gear1"/>
    <dgm:cxn modelId="{BC629A7B-53C6-4D85-B189-ADA55408CA58}" type="presOf" srcId="{EDF454A6-6DBA-46A6-B62D-844F2AE58075}" destId="{30EC68EA-EC1E-4531-A6CA-08FA19BEEFFF}" srcOrd="0" destOrd="0" presId="urn:microsoft.com/office/officeart/2005/8/layout/gear1"/>
    <dgm:cxn modelId="{9746E282-BAFA-435D-B645-A269E6A3D0BC}" type="presOf" srcId="{6F8EECAC-3CE3-4146-B2BF-EE33CBFAF00D}" destId="{65AFA617-BE0D-47D8-A9D7-78716A5C5AFC}" srcOrd="2" destOrd="0" presId="urn:microsoft.com/office/officeart/2005/8/layout/gear1"/>
    <dgm:cxn modelId="{BC9B8665-A40F-4589-9039-5650B8D2E720}" type="presOf" srcId="{6F8EECAC-3CE3-4146-B2BF-EE33CBFAF00D}" destId="{CED6CE90-436C-4C1A-A567-CCD890E2DFA2}" srcOrd="0" destOrd="0" presId="urn:microsoft.com/office/officeart/2005/8/layout/gear1"/>
    <dgm:cxn modelId="{517BD445-29E1-4224-A72D-E5D74661F9FC}" type="presOf" srcId="{A0725F2C-FB9B-4ED0-9930-00D075CA4BD6}" destId="{BBED7585-9694-4D1E-B339-93C3497FD075}" srcOrd="1" destOrd="0" presId="urn:microsoft.com/office/officeart/2005/8/layout/gear1"/>
    <dgm:cxn modelId="{72928C61-991C-4FB2-A161-68413E85CF79}" type="presOf" srcId="{F27954DF-1D69-4B18-B1A1-456594633682}" destId="{2FC2479B-1742-42C3-A100-63C56A93D9B4}" srcOrd="2" destOrd="0" presId="urn:microsoft.com/office/officeart/2005/8/layout/gear1"/>
    <dgm:cxn modelId="{45821F97-64DE-47E7-BD4D-400DB8263255}" type="presOf" srcId="{6F8EECAC-3CE3-4146-B2BF-EE33CBFAF00D}" destId="{68A1F97D-5850-48DF-A186-3DCCC6441700}" srcOrd="1" destOrd="0" presId="urn:microsoft.com/office/officeart/2005/8/layout/gear1"/>
    <dgm:cxn modelId="{C6348B30-466D-489E-B263-671680244A9A}" type="presOf" srcId="{F27954DF-1D69-4B18-B1A1-456594633682}" destId="{340C35F8-8860-425D-AECF-A2ED46173A39}" srcOrd="0" destOrd="0" presId="urn:microsoft.com/office/officeart/2005/8/layout/gear1"/>
    <dgm:cxn modelId="{4EC56618-1FBF-4423-932D-F9DFEFEBCC6D}" type="presOf" srcId="{F37530B1-E570-40E8-AC9B-DC1B218C8F72}" destId="{124CAAF6-21D7-4F35-A6E8-8CBE8F099ED6}" srcOrd="0" destOrd="0" presId="urn:microsoft.com/office/officeart/2005/8/layout/gear1"/>
    <dgm:cxn modelId="{2124484E-57D8-48B7-BE48-54C25679B12B}" srcId="{10F5BFA4-2347-4A7B-B748-37B16F5E283D}" destId="{A0725F2C-FB9B-4ED0-9930-00D075CA4BD6}" srcOrd="2" destOrd="0" parTransId="{06D58C55-AAA4-4E87-AB68-9D2555A85805}" sibTransId="{EDF454A6-6DBA-46A6-B62D-844F2AE58075}"/>
    <dgm:cxn modelId="{AAFD9BB8-4C00-4E39-96E1-8D69D55361D0}" type="presOf" srcId="{10F5BFA4-2347-4A7B-B748-37B16F5E283D}" destId="{9F1FFA0A-CF15-4837-9985-DEA0AD8F7AFB}" srcOrd="0" destOrd="0" presId="urn:microsoft.com/office/officeart/2005/8/layout/gear1"/>
    <dgm:cxn modelId="{FF7146AB-246E-4E18-866B-6B46DABB6828}" srcId="{10F5BFA4-2347-4A7B-B748-37B16F5E283D}" destId="{F27954DF-1D69-4B18-B1A1-456594633682}" srcOrd="1" destOrd="0" parTransId="{C3801B5E-5AF8-43FE-9F2E-413E906F5477}" sibTransId="{09C7FFA4-D27A-4B5D-B16C-4DBF89152C54}"/>
    <dgm:cxn modelId="{2C06FEFD-0A00-4A61-AC9A-CB23555F6130}" type="presOf" srcId="{09C7FFA4-D27A-4B5D-B16C-4DBF89152C54}" destId="{31DC4B77-B7D1-469F-8824-ECB79ACF8531}" srcOrd="0" destOrd="0" presId="urn:microsoft.com/office/officeart/2005/8/layout/gear1"/>
    <dgm:cxn modelId="{AACAF6AE-3780-42DE-8621-038507F73B1A}" type="presOf" srcId="{A0725F2C-FB9B-4ED0-9930-00D075CA4BD6}" destId="{992E7227-6F8B-4CF2-8661-B7219ACD4712}" srcOrd="3" destOrd="0" presId="urn:microsoft.com/office/officeart/2005/8/layout/gear1"/>
    <dgm:cxn modelId="{A7550D10-6E53-45E6-9CD0-062D694D1465}" srcId="{10F5BFA4-2347-4A7B-B748-37B16F5E283D}" destId="{6F8EECAC-3CE3-4146-B2BF-EE33CBFAF00D}" srcOrd="0" destOrd="0" parTransId="{68E8B183-B0B6-45EB-8F30-23FD61EF594F}" sibTransId="{F37530B1-E570-40E8-AC9B-DC1B218C8F72}"/>
    <dgm:cxn modelId="{9AE2D3F6-403A-40C0-9F2C-05AF27192459}" type="presOf" srcId="{F27954DF-1D69-4B18-B1A1-456594633682}" destId="{7CEE7766-E43F-4130-BDDD-779150F6B9A8}" srcOrd="1" destOrd="0" presId="urn:microsoft.com/office/officeart/2005/8/layout/gear1"/>
    <dgm:cxn modelId="{75EA8C4C-C66E-4DFD-B09E-20B04ADDE55C}" type="presParOf" srcId="{9F1FFA0A-CF15-4837-9985-DEA0AD8F7AFB}" destId="{CED6CE90-436C-4C1A-A567-CCD890E2DFA2}" srcOrd="0" destOrd="0" presId="urn:microsoft.com/office/officeart/2005/8/layout/gear1"/>
    <dgm:cxn modelId="{9D6F1E1C-0D17-45D7-8933-88AF3639E92F}" type="presParOf" srcId="{9F1FFA0A-CF15-4837-9985-DEA0AD8F7AFB}" destId="{68A1F97D-5850-48DF-A186-3DCCC6441700}" srcOrd="1" destOrd="0" presId="urn:microsoft.com/office/officeart/2005/8/layout/gear1"/>
    <dgm:cxn modelId="{70D9BB18-43F0-451C-B5DA-D78B0579B59C}" type="presParOf" srcId="{9F1FFA0A-CF15-4837-9985-DEA0AD8F7AFB}" destId="{65AFA617-BE0D-47D8-A9D7-78716A5C5AFC}" srcOrd="2" destOrd="0" presId="urn:microsoft.com/office/officeart/2005/8/layout/gear1"/>
    <dgm:cxn modelId="{3A008A38-72D7-4C65-B3CC-DEB166BEC960}" type="presParOf" srcId="{9F1FFA0A-CF15-4837-9985-DEA0AD8F7AFB}" destId="{340C35F8-8860-425D-AECF-A2ED46173A39}" srcOrd="3" destOrd="0" presId="urn:microsoft.com/office/officeart/2005/8/layout/gear1"/>
    <dgm:cxn modelId="{A1F977CB-B670-4860-98B8-1945796B192D}" type="presParOf" srcId="{9F1FFA0A-CF15-4837-9985-DEA0AD8F7AFB}" destId="{7CEE7766-E43F-4130-BDDD-779150F6B9A8}" srcOrd="4" destOrd="0" presId="urn:microsoft.com/office/officeart/2005/8/layout/gear1"/>
    <dgm:cxn modelId="{86E8892C-1BBD-4B25-A7C5-B33578E78D4E}" type="presParOf" srcId="{9F1FFA0A-CF15-4837-9985-DEA0AD8F7AFB}" destId="{2FC2479B-1742-42C3-A100-63C56A93D9B4}" srcOrd="5" destOrd="0" presId="urn:microsoft.com/office/officeart/2005/8/layout/gear1"/>
    <dgm:cxn modelId="{7FAE89FC-A6B9-495C-9183-DEF8752EECE1}" type="presParOf" srcId="{9F1FFA0A-CF15-4837-9985-DEA0AD8F7AFB}" destId="{4089FD28-5EF4-4FF3-986F-385F61AD5C9C}" srcOrd="6" destOrd="0" presId="urn:microsoft.com/office/officeart/2005/8/layout/gear1"/>
    <dgm:cxn modelId="{451762AD-BFE1-47BB-B5F2-034E68895AE3}" type="presParOf" srcId="{9F1FFA0A-CF15-4837-9985-DEA0AD8F7AFB}" destId="{BBED7585-9694-4D1E-B339-93C3497FD075}" srcOrd="7" destOrd="0" presId="urn:microsoft.com/office/officeart/2005/8/layout/gear1"/>
    <dgm:cxn modelId="{B0667296-2B0B-4033-B47E-040B708A165F}" type="presParOf" srcId="{9F1FFA0A-CF15-4837-9985-DEA0AD8F7AFB}" destId="{912D055D-82AF-459A-AA06-18B2EE19A835}" srcOrd="8" destOrd="0" presId="urn:microsoft.com/office/officeart/2005/8/layout/gear1"/>
    <dgm:cxn modelId="{4B6D26EA-CC2B-40A2-96B8-AD875143ED63}" type="presParOf" srcId="{9F1FFA0A-CF15-4837-9985-DEA0AD8F7AFB}" destId="{992E7227-6F8B-4CF2-8661-B7219ACD4712}" srcOrd="9" destOrd="0" presId="urn:microsoft.com/office/officeart/2005/8/layout/gear1"/>
    <dgm:cxn modelId="{E18B270D-9787-498B-BAF7-3F2814DA3FF0}" type="presParOf" srcId="{9F1FFA0A-CF15-4837-9985-DEA0AD8F7AFB}" destId="{124CAAF6-21D7-4F35-A6E8-8CBE8F099ED6}" srcOrd="10" destOrd="0" presId="urn:microsoft.com/office/officeart/2005/8/layout/gear1"/>
    <dgm:cxn modelId="{59DBED11-403C-4E5E-A4F4-B54CEC373EB5}" type="presParOf" srcId="{9F1FFA0A-CF15-4837-9985-DEA0AD8F7AFB}" destId="{31DC4B77-B7D1-469F-8824-ECB79ACF8531}" srcOrd="11" destOrd="0" presId="urn:microsoft.com/office/officeart/2005/8/layout/gear1"/>
    <dgm:cxn modelId="{715C5E3F-EA63-4768-9B4E-CB6F04B9585F}" type="presParOf" srcId="{9F1FFA0A-CF15-4837-9985-DEA0AD8F7AFB}" destId="{30EC68EA-EC1E-4531-A6CA-08FA19BEEFF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1912E-BB6B-44A7-8204-8BBEA2465288}">
      <dsp:nvSpPr>
        <dsp:cNvPr id="0" name=""/>
        <dsp:cNvSpPr/>
      </dsp:nvSpPr>
      <dsp:spPr>
        <a:xfrm>
          <a:off x="391732" y="707447"/>
          <a:ext cx="478784" cy="478784"/>
        </a:xfrm>
        <a:prstGeom prst="gear9">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en-US" sz="900" kern="1200" dirty="0"/>
        </a:p>
      </dsp:txBody>
      <dsp:txXfrm>
        <a:off x="487989" y="819600"/>
        <a:ext cx="286270" cy="246105"/>
      </dsp:txXfrm>
    </dsp:sp>
    <dsp:sp modelId="{CDB83F0B-AE25-4165-8B7D-82216172D518}">
      <dsp:nvSpPr>
        <dsp:cNvPr id="0" name=""/>
        <dsp:cNvSpPr/>
      </dsp:nvSpPr>
      <dsp:spPr>
        <a:xfrm>
          <a:off x="113167" y="594279"/>
          <a:ext cx="348206" cy="348206"/>
        </a:xfrm>
        <a:prstGeom prst="gear6">
          <a:avLst/>
        </a:prstGeom>
        <a:solidFill>
          <a:schemeClr val="bg1">
            <a:tint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00829" y="682471"/>
        <a:ext cx="172882" cy="171822"/>
      </dsp:txXfrm>
    </dsp:sp>
    <dsp:sp modelId="{7451CAA5-E768-4490-93A2-B0937F0C6A28}">
      <dsp:nvSpPr>
        <dsp:cNvPr id="0" name=""/>
        <dsp:cNvSpPr/>
      </dsp:nvSpPr>
      <dsp:spPr>
        <a:xfrm rot="20700000">
          <a:off x="308198" y="354052"/>
          <a:ext cx="341171" cy="341171"/>
        </a:xfrm>
        <a:prstGeom prst="gear6">
          <a:avLst/>
        </a:prstGeom>
        <a:solidFill>
          <a:schemeClr val="tx2">
            <a:shade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66700">
            <a:lnSpc>
              <a:spcPct val="90000"/>
            </a:lnSpc>
            <a:spcBef>
              <a:spcPct val="0"/>
            </a:spcBef>
            <a:spcAft>
              <a:spcPct val="35000"/>
            </a:spcAft>
          </a:pPr>
          <a:endParaRPr lang="en-US" sz="600" kern="1200" dirty="0"/>
        </a:p>
      </dsp:txBody>
      <dsp:txXfrm rot="-20700000">
        <a:off x="383027" y="428881"/>
        <a:ext cx="191513" cy="191513"/>
      </dsp:txXfrm>
    </dsp:sp>
    <dsp:sp modelId="{D957947D-62C3-4730-A40D-3151617AAADD}">
      <dsp:nvSpPr>
        <dsp:cNvPr id="0" name=""/>
        <dsp:cNvSpPr/>
      </dsp:nvSpPr>
      <dsp:spPr>
        <a:xfrm>
          <a:off x="326717" y="649200"/>
          <a:ext cx="612843" cy="612843"/>
        </a:xfrm>
        <a:prstGeom prst="circularArrow">
          <a:avLst>
            <a:gd name="adj1" fmla="val 4688"/>
            <a:gd name="adj2" fmla="val 299029"/>
            <a:gd name="adj3" fmla="val 2269514"/>
            <a:gd name="adj4" fmla="val 1657074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51AF509-0EC4-459D-9853-5371194CBF60}">
      <dsp:nvSpPr>
        <dsp:cNvPr id="0" name=""/>
        <dsp:cNvSpPr/>
      </dsp:nvSpPr>
      <dsp:spPr>
        <a:xfrm>
          <a:off x="51500" y="531499"/>
          <a:ext cx="445269" cy="44526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538277-D2C5-44A2-8890-FCADCD583744}">
      <dsp:nvSpPr>
        <dsp:cNvPr id="0" name=""/>
        <dsp:cNvSpPr/>
      </dsp:nvSpPr>
      <dsp:spPr>
        <a:xfrm>
          <a:off x="229282" y="293587"/>
          <a:ext cx="480090" cy="480090"/>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81D40-2976-4CE3-A31D-6A42DE7FBA79}">
      <dsp:nvSpPr>
        <dsp:cNvPr id="0" name=""/>
        <dsp:cNvSpPr/>
      </dsp:nvSpPr>
      <dsp:spPr>
        <a:xfrm>
          <a:off x="0" y="0"/>
          <a:ext cx="1170877" cy="775397"/>
        </a:xfrm>
        <a:prstGeom prst="roundRect">
          <a:avLst>
            <a:gd name="adj" fmla="val 8500"/>
          </a:avLst>
        </a:prstGeom>
        <a:solidFill>
          <a:schemeClr val="accent6">
            <a:tint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42672" rIns="42672" bIns="601794" numCol="1" spcCol="1270" anchor="t" anchorCtr="0">
          <a:noAutofit/>
        </a:bodyPr>
        <a:lstStyle/>
        <a:p>
          <a:pPr lvl="0" algn="l" defTabSz="266700">
            <a:lnSpc>
              <a:spcPct val="90000"/>
            </a:lnSpc>
            <a:spcBef>
              <a:spcPct val="0"/>
            </a:spcBef>
            <a:spcAft>
              <a:spcPct val="35000"/>
            </a:spcAft>
          </a:pPr>
          <a:endParaRPr lang="en-US" sz="600" kern="1200" dirty="0"/>
        </a:p>
      </dsp:txBody>
      <dsp:txXfrm>
        <a:off x="19304" y="19304"/>
        <a:ext cx="1132269" cy="736789"/>
      </dsp:txXfrm>
    </dsp:sp>
    <dsp:sp modelId="{11357E4C-7F90-4CF7-A2B4-4D1131E3F194}">
      <dsp:nvSpPr>
        <dsp:cNvPr id="0" name=""/>
        <dsp:cNvSpPr/>
      </dsp:nvSpPr>
      <dsp:spPr>
        <a:xfrm>
          <a:off x="29271" y="192019"/>
          <a:ext cx="175631" cy="266883"/>
        </a:xfrm>
        <a:prstGeom prst="roundRect">
          <a:avLst>
            <a:gd name="adj" fmla="val 10500"/>
          </a:avLst>
        </a:prstGeom>
        <a:solidFill>
          <a:schemeClr val="accent1">
            <a:tint val="6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 tIns="21336" rIns="21336" bIns="21336" numCol="1" spcCol="1270" anchor="ctr" anchorCtr="0">
          <a:noAutofit/>
        </a:bodyPr>
        <a:lstStyle/>
        <a:p>
          <a:pPr lvl="0" algn="ctr" defTabSz="133350">
            <a:lnSpc>
              <a:spcPct val="90000"/>
            </a:lnSpc>
            <a:spcBef>
              <a:spcPct val="0"/>
            </a:spcBef>
            <a:spcAft>
              <a:spcPct val="35000"/>
            </a:spcAft>
          </a:pPr>
          <a:endParaRPr lang="en-US" sz="300" kern="1200" dirty="0"/>
        </a:p>
      </dsp:txBody>
      <dsp:txXfrm>
        <a:off x="34672" y="197420"/>
        <a:ext cx="164829" cy="256081"/>
      </dsp:txXfrm>
    </dsp:sp>
    <dsp:sp modelId="{CF42FE48-ADFD-461E-86E4-8952C78F28CC}">
      <dsp:nvSpPr>
        <dsp:cNvPr id="0" name=""/>
        <dsp:cNvSpPr/>
      </dsp:nvSpPr>
      <dsp:spPr>
        <a:xfrm>
          <a:off x="29271" y="469368"/>
          <a:ext cx="175631" cy="266883"/>
        </a:xfrm>
        <a:prstGeom prst="roundRect">
          <a:avLst>
            <a:gd name="adj" fmla="val 10500"/>
          </a:avLst>
        </a:prstGeom>
        <a:solidFill>
          <a:schemeClr val="accent1">
            <a:tint val="6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 tIns="21336" rIns="21336" bIns="21336" numCol="1" spcCol="1270" anchor="ctr" anchorCtr="0">
          <a:noAutofit/>
        </a:bodyPr>
        <a:lstStyle/>
        <a:p>
          <a:pPr lvl="0" algn="ctr" defTabSz="133350">
            <a:lnSpc>
              <a:spcPct val="90000"/>
            </a:lnSpc>
            <a:spcBef>
              <a:spcPct val="0"/>
            </a:spcBef>
            <a:spcAft>
              <a:spcPct val="35000"/>
            </a:spcAft>
          </a:pPr>
          <a:endParaRPr lang="en-US" sz="300" kern="1200" dirty="0"/>
        </a:p>
      </dsp:txBody>
      <dsp:txXfrm>
        <a:off x="34672" y="474769"/>
        <a:ext cx="164829" cy="256081"/>
      </dsp:txXfrm>
    </dsp:sp>
    <dsp:sp modelId="{D39C5A5B-AE07-488A-94FC-72878B6477F9}">
      <dsp:nvSpPr>
        <dsp:cNvPr id="0" name=""/>
        <dsp:cNvSpPr/>
      </dsp:nvSpPr>
      <dsp:spPr>
        <a:xfrm>
          <a:off x="234175" y="193849"/>
          <a:ext cx="907430" cy="542777"/>
        </a:xfrm>
        <a:prstGeom prst="roundRect">
          <a:avLst>
            <a:gd name="adj" fmla="val 10500"/>
          </a:avLst>
        </a:prstGeom>
        <a:solidFill>
          <a:schemeClr val="tx1">
            <a:shade val="6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344664" numCol="1" spcCol="1270" anchor="t" anchorCtr="0">
          <a:noAutofit/>
        </a:bodyPr>
        <a:lstStyle/>
        <a:p>
          <a:pPr lvl="0" algn="l" defTabSz="355600">
            <a:lnSpc>
              <a:spcPct val="90000"/>
            </a:lnSpc>
            <a:spcBef>
              <a:spcPct val="0"/>
            </a:spcBef>
            <a:spcAft>
              <a:spcPct val="35000"/>
            </a:spcAft>
          </a:pPr>
          <a:endParaRPr lang="en-US" sz="800" kern="1200" dirty="0"/>
        </a:p>
      </dsp:txBody>
      <dsp:txXfrm>
        <a:off x="250867" y="210541"/>
        <a:ext cx="874046" cy="509393"/>
      </dsp:txXfrm>
    </dsp:sp>
    <dsp:sp modelId="{8C0DCF97-96E2-4F31-9ED0-6F327E808E8A}">
      <dsp:nvSpPr>
        <dsp:cNvPr id="0" name=""/>
        <dsp:cNvSpPr/>
      </dsp:nvSpPr>
      <dsp:spPr>
        <a:xfrm>
          <a:off x="256861" y="383821"/>
          <a:ext cx="181486" cy="151629"/>
        </a:xfrm>
        <a:prstGeom prst="roundRect">
          <a:avLst>
            <a:gd name="adj" fmla="val 10500"/>
          </a:avLst>
        </a:prstGeom>
        <a:solidFill>
          <a:schemeClr val="tx1">
            <a:shade val="9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 tIns="21336" rIns="21336" bIns="21336" numCol="1" spcCol="1270" anchor="ctr" anchorCtr="0">
          <a:noAutofit/>
        </a:bodyPr>
        <a:lstStyle/>
        <a:p>
          <a:pPr lvl="0" algn="ctr" defTabSz="133350">
            <a:lnSpc>
              <a:spcPct val="90000"/>
            </a:lnSpc>
            <a:spcBef>
              <a:spcPct val="0"/>
            </a:spcBef>
            <a:spcAft>
              <a:spcPct val="35000"/>
            </a:spcAft>
          </a:pPr>
          <a:endParaRPr lang="en-US" sz="300" kern="1200" dirty="0"/>
        </a:p>
      </dsp:txBody>
      <dsp:txXfrm>
        <a:off x="261524" y="388484"/>
        <a:ext cx="172160" cy="142303"/>
      </dsp:txXfrm>
    </dsp:sp>
    <dsp:sp modelId="{A2E060B8-515A-4679-A945-496A90AAC764}">
      <dsp:nvSpPr>
        <dsp:cNvPr id="0" name=""/>
        <dsp:cNvSpPr/>
      </dsp:nvSpPr>
      <dsp:spPr>
        <a:xfrm>
          <a:off x="256861" y="543983"/>
          <a:ext cx="181486" cy="151629"/>
        </a:xfrm>
        <a:prstGeom prst="roundRect">
          <a:avLst>
            <a:gd name="adj" fmla="val 105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 tIns="21336" rIns="21336" bIns="21336" numCol="1" spcCol="1270" anchor="ctr" anchorCtr="0">
          <a:noAutofit/>
        </a:bodyPr>
        <a:lstStyle/>
        <a:p>
          <a:pPr lvl="0" algn="ctr" defTabSz="133350">
            <a:lnSpc>
              <a:spcPct val="90000"/>
            </a:lnSpc>
            <a:spcBef>
              <a:spcPct val="0"/>
            </a:spcBef>
            <a:spcAft>
              <a:spcPct val="35000"/>
            </a:spcAft>
          </a:pPr>
          <a:endParaRPr lang="en-US" sz="300" kern="1200" dirty="0"/>
        </a:p>
      </dsp:txBody>
      <dsp:txXfrm>
        <a:off x="261524" y="548646"/>
        <a:ext cx="172160" cy="142303"/>
      </dsp:txXfrm>
    </dsp:sp>
    <dsp:sp modelId="{65A4ED5D-2A2E-4EB2-B98C-909C15064B9E}">
      <dsp:nvSpPr>
        <dsp:cNvPr id="0" name=""/>
        <dsp:cNvSpPr/>
      </dsp:nvSpPr>
      <dsp:spPr>
        <a:xfrm>
          <a:off x="462496" y="387698"/>
          <a:ext cx="649837" cy="310158"/>
        </a:xfrm>
        <a:prstGeom prst="roundRect">
          <a:avLst>
            <a:gd name="adj" fmla="val 10500"/>
          </a:avLst>
        </a:prstGeom>
        <a:solidFill>
          <a:schemeClr val="accent3">
            <a:shade val="9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175067" numCol="1" spcCol="1270" anchor="t" anchorCtr="0">
          <a:noAutofit/>
        </a:bodyPr>
        <a:lstStyle/>
        <a:p>
          <a:pPr lvl="0" algn="l" defTabSz="222250">
            <a:lnSpc>
              <a:spcPct val="90000"/>
            </a:lnSpc>
            <a:spcBef>
              <a:spcPct val="0"/>
            </a:spcBef>
            <a:spcAft>
              <a:spcPct val="35000"/>
            </a:spcAft>
          </a:pPr>
          <a:endParaRPr lang="en-US" sz="500" kern="1200" dirty="0"/>
        </a:p>
      </dsp:txBody>
      <dsp:txXfrm>
        <a:off x="472034" y="397236"/>
        <a:ext cx="630761" cy="291082"/>
      </dsp:txXfrm>
    </dsp:sp>
    <dsp:sp modelId="{B8BDF90C-F62D-41EA-9BB6-089B16914099}">
      <dsp:nvSpPr>
        <dsp:cNvPr id="0" name=""/>
        <dsp:cNvSpPr/>
      </dsp:nvSpPr>
      <dsp:spPr>
        <a:xfrm>
          <a:off x="478742" y="527269"/>
          <a:ext cx="304151" cy="139571"/>
        </a:xfrm>
        <a:prstGeom prst="roundRect">
          <a:avLst>
            <a:gd name="adj" fmla="val 10500"/>
          </a:avLst>
        </a:prstGeom>
        <a:solidFill>
          <a:schemeClr val="accent1">
            <a:shade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 tIns="28448" rIns="28448" bIns="28448" numCol="1" spcCol="1270" anchor="ctr" anchorCtr="0">
          <a:noAutofit/>
        </a:bodyPr>
        <a:lstStyle/>
        <a:p>
          <a:pPr lvl="0" algn="ctr" defTabSz="177800">
            <a:lnSpc>
              <a:spcPct val="90000"/>
            </a:lnSpc>
            <a:spcBef>
              <a:spcPct val="0"/>
            </a:spcBef>
            <a:spcAft>
              <a:spcPct val="35000"/>
            </a:spcAft>
          </a:pPr>
          <a:endParaRPr lang="en-US" sz="400" kern="1200" dirty="0"/>
        </a:p>
      </dsp:txBody>
      <dsp:txXfrm>
        <a:off x="483034" y="531561"/>
        <a:ext cx="295567" cy="130987"/>
      </dsp:txXfrm>
    </dsp:sp>
    <dsp:sp modelId="{DCE92F4B-2FC5-47AA-9AAF-258ED81E6197}">
      <dsp:nvSpPr>
        <dsp:cNvPr id="0" name=""/>
        <dsp:cNvSpPr/>
      </dsp:nvSpPr>
      <dsp:spPr>
        <a:xfrm>
          <a:off x="791546" y="527269"/>
          <a:ext cx="304151" cy="139571"/>
        </a:xfrm>
        <a:prstGeom prst="roundRect">
          <a:avLst>
            <a:gd name="adj" fmla="val 10500"/>
          </a:avLst>
        </a:prstGeom>
        <a:solidFill>
          <a:schemeClr val="accent1">
            <a:shade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448" tIns="28448" rIns="28448" bIns="28448" numCol="1" spcCol="1270" anchor="ctr" anchorCtr="0">
          <a:noAutofit/>
        </a:bodyPr>
        <a:lstStyle/>
        <a:p>
          <a:pPr lvl="0" algn="ctr" defTabSz="177800">
            <a:lnSpc>
              <a:spcPct val="90000"/>
            </a:lnSpc>
            <a:spcBef>
              <a:spcPct val="0"/>
            </a:spcBef>
            <a:spcAft>
              <a:spcPct val="35000"/>
            </a:spcAft>
          </a:pPr>
          <a:endParaRPr lang="en-US" sz="400" kern="1200" dirty="0"/>
        </a:p>
      </dsp:txBody>
      <dsp:txXfrm>
        <a:off x="795838" y="531561"/>
        <a:ext cx="295567" cy="1309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6CE90-436C-4C1A-A567-CCD890E2DFA2}">
      <dsp:nvSpPr>
        <dsp:cNvPr id="0" name=""/>
        <dsp:cNvSpPr/>
      </dsp:nvSpPr>
      <dsp:spPr>
        <a:xfrm>
          <a:off x="444262" y="352187"/>
          <a:ext cx="430450" cy="430450"/>
        </a:xfrm>
        <a:prstGeom prst="gear9">
          <a:avLst/>
        </a:prstGeom>
        <a:solidFill>
          <a:srgbClr val="9933F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r>
            <a:rPr lang="en-US" sz="500" kern="1200" dirty="0" smtClean="0"/>
            <a:t>Provisioning</a:t>
          </a:r>
          <a:endParaRPr lang="en-US" sz="500" kern="1200" dirty="0"/>
        </a:p>
      </dsp:txBody>
      <dsp:txXfrm>
        <a:off x="530802" y="453018"/>
        <a:ext cx="257370" cy="221260"/>
      </dsp:txXfrm>
    </dsp:sp>
    <dsp:sp modelId="{340C35F8-8860-425D-AECF-A2ED46173A39}">
      <dsp:nvSpPr>
        <dsp:cNvPr id="0" name=""/>
        <dsp:cNvSpPr/>
      </dsp:nvSpPr>
      <dsp:spPr>
        <a:xfrm>
          <a:off x="147780" y="250444"/>
          <a:ext cx="313055" cy="313055"/>
        </a:xfrm>
        <a:prstGeom prst="gear6">
          <a:avLst/>
        </a:prstGeom>
        <a:solidFill>
          <a:schemeClr val="accent5">
            <a:lumMod val="2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a:off x="226593" y="329733"/>
        <a:ext cx="155429" cy="154477"/>
      </dsp:txXfrm>
    </dsp:sp>
    <dsp:sp modelId="{4089FD28-5EF4-4FF3-986F-385F61AD5C9C}">
      <dsp:nvSpPr>
        <dsp:cNvPr id="0" name=""/>
        <dsp:cNvSpPr/>
      </dsp:nvSpPr>
      <dsp:spPr>
        <a:xfrm rot="20700000">
          <a:off x="323123" y="34468"/>
          <a:ext cx="306730" cy="306730"/>
        </a:xfrm>
        <a:prstGeom prst="gear6">
          <a:avLst/>
        </a:prstGeom>
        <a:solidFill>
          <a:schemeClr val="accent6">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222250">
            <a:lnSpc>
              <a:spcPct val="90000"/>
            </a:lnSpc>
            <a:spcBef>
              <a:spcPct val="0"/>
            </a:spcBef>
            <a:spcAft>
              <a:spcPct val="35000"/>
            </a:spcAft>
          </a:pPr>
          <a:endParaRPr lang="en-US" sz="500" kern="1200" dirty="0"/>
        </a:p>
      </dsp:txBody>
      <dsp:txXfrm rot="-20700000">
        <a:off x="390398" y="101742"/>
        <a:ext cx="172180" cy="172180"/>
      </dsp:txXfrm>
    </dsp:sp>
    <dsp:sp modelId="{124CAAF6-21D7-4F35-A6E8-8CBE8F099ED6}">
      <dsp:nvSpPr>
        <dsp:cNvPr id="0" name=""/>
        <dsp:cNvSpPr/>
      </dsp:nvSpPr>
      <dsp:spPr>
        <a:xfrm>
          <a:off x="336999" y="300859"/>
          <a:ext cx="550977" cy="550977"/>
        </a:xfrm>
        <a:prstGeom prst="circularArrow">
          <a:avLst>
            <a:gd name="adj1" fmla="val 4687"/>
            <a:gd name="adj2" fmla="val 299029"/>
            <a:gd name="adj3" fmla="val 2249901"/>
            <a:gd name="adj4" fmla="val 1666040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1DC4B77-B7D1-469F-8824-ECB79ACF8531}">
      <dsp:nvSpPr>
        <dsp:cNvPr id="0" name=""/>
        <dsp:cNvSpPr/>
      </dsp:nvSpPr>
      <dsp:spPr>
        <a:xfrm>
          <a:off x="92338" y="195818"/>
          <a:ext cx="400319" cy="40031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EC68EA-EC1E-4531-A6CA-08FA19BEEFFF}">
      <dsp:nvSpPr>
        <dsp:cNvPr id="0" name=""/>
        <dsp:cNvSpPr/>
      </dsp:nvSpPr>
      <dsp:spPr>
        <a:xfrm>
          <a:off x="252173" y="-18076"/>
          <a:ext cx="431624" cy="43162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1" minVer="12.0">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chMax val="3"/>
      <dgm:animLvl val="lvl"/>
      <dgm:resizeHandles val="exact"/>
    </dgm:varLst>
    <dgm:alg type="composite">
      <dgm:param type="horzAlign" val="ctr"/>
      <dgm:param type="vertAlign" val="mid"/>
      <dgm:param type="ar" val="1"/>
    </dgm:alg>
    <dgm:presOf/>
    <dgm:shape xmlns:r="http://schemas.openxmlformats.org/officeDocument/2006/relationships" r:blip="">
      <dgm:adjLst/>
    </dgm:shape>
    <dgm:choose name="Name1">
      <dgm:if name="Name2" axis="ch" ptType="node" func="cnt" op="lte" val="1">
        <dgm:constrLst>
          <dgm:constr type="primFontSz" for="ch" ptType="node" op="equ" val="100"/>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refType="w" fact="0"/>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
          <dgm:constr type="b" for="ch" forName="gear1ch" refType="h" fact="0.6"/>
        </dgm:constrLst>
      </dgm:if>
      <dgm:if name="Name3" axis="ch" ptType="node" func="cnt" op="equ" val="2">
        <dgm:constrLst>
          <dgm:constr type="primFontSz" for="ch" ptType="node" op="equ" val="100"/>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4">
        <dgm:constrLst>
          <dgm:constr type="primFontSz" for="ch" ptType="node" op="equ" val="100"/>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forEach name="Name5" axis="ch" ptType="node" cnt="1">
      <dgm:layoutNode name="gear1" styleLbl="node1">
        <dgm:varLst>
          <dgm:chMax val="1"/>
          <dgm:bulletEnabled val="1"/>
        </dgm:varLst>
        <dgm:alg type="tx"/>
        <dgm:shape xmlns:r="http://schemas.openxmlformats.org/officeDocument/2006/relationships" type="gear9" r:blip="">
          <dgm:adjLst/>
        </dgm:shape>
        <dgm:constrLst>
          <dgm:constr type="tMarg"/>
          <dgm:constr type="lMarg"/>
          <dgm:constr type="bMarg"/>
          <dgm:constr type="rMarg"/>
        </dgm:constrLst>
        <dgm:ruleLst>
          <dgm:rule type="primFontSz" val="2" fact="NaN" max="NaN"/>
        </dgm:ruleLst>
      </dgm:layoutNode>
      <dgm:layoutNode name="gear1srcNode">
        <dgm:alg type="sp"/>
        <dgm:shape xmlns:r="http://schemas.openxmlformats.org/officeDocument/2006/relationships" type="rect" r:blip="" hideGeom="1">
          <dgm:adjLst/>
        </dgm:shape>
      </dgm:layoutNode>
      <dgm:layoutNode name="gear1dstNode">
        <dgm:alg type="sp"/>
        <dgm:shape xmlns:r="http://schemas.openxmlformats.org/officeDocument/2006/relationships" type="rect" r:blip="" hideGeom="1">
          <dgm:adjLst/>
        </dgm:shape>
      </dgm:layoutNode>
      <dgm:choose name="Name6">
        <dgm:if name="Name7"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ruleLst>
              <dgm:rule type="primFontSz" val="2" fact="NaN" max="NaN"/>
            </dgm:ruleLst>
          </dgm:layoutNode>
        </dgm:if>
        <dgm:else name="Name8"/>
      </dgm:choose>
    </dgm:forEach>
    <dgm:forEach name="Name9" axis="ch" ptType="node" st="2" cnt="1">
      <dgm:layoutNode name="gear2" styleLbl="node1">
        <dgm:varLst>
          <dgm:chMax val="1"/>
          <dgm:bulletEnabled val="1"/>
        </dgm:varLst>
        <dgm:alg type="tx"/>
        <dgm:shape xmlns:r="http://schemas.openxmlformats.org/officeDocument/2006/relationships" type="gear6" r:blip="">
          <dgm:adjLst/>
        </dgm:shape>
        <dgm:constrLst>
          <dgm:constr type="tMarg"/>
          <dgm:constr type="lMarg"/>
          <dgm:constr type="bMarg"/>
          <dgm:constr type="rMarg"/>
        </dgm:constrLst>
        <dgm:ruleLst>
          <dgm:rule type="primFontSz" val="2" fact="NaN" max="NaN"/>
        </dgm:ruleLst>
      </dgm:layoutNode>
      <dgm:layoutNode name="gear2srcNode">
        <dgm:alg type="sp"/>
        <dgm:shape xmlns:r="http://schemas.openxmlformats.org/officeDocument/2006/relationships" type="rect" r:blip="" hideGeom="1">
          <dgm:adjLst/>
        </dgm:shape>
      </dgm:layoutNode>
      <dgm:layoutNode name="gear2dstNode">
        <dgm:alg type="sp"/>
        <dgm:shape xmlns:r="http://schemas.openxmlformats.org/officeDocument/2006/relationships" type="rect" r:blip="" hideGeom="1">
          <dgm:adjLst/>
        </dgm:shape>
      </dgm:layoutNode>
      <dgm:choose name="Name10">
        <dgm:if name="Name11"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ruleLst>
              <dgm:rule type="primFontSz" val="2" fact="NaN" max="NaN"/>
            </dgm:ruleLst>
          </dgm:layoutNode>
        </dgm:if>
        <dgm:else name="Name12"/>
      </dgm:choose>
    </dgm:forEach>
    <dgm:forEach name="Name13" axis="ch" ptType="node" st="3" cnt="1">
      <dgm:layoutNode name="gear3" styleLbl="node1">
        <dgm:alg type="sp"/>
        <dgm:shape xmlns:r="http://schemas.openxmlformats.org/officeDocument/2006/relationships" rot="-15" type="gear6" r:blip="">
          <dgm:adjLst/>
        </dgm:shape>
      </dgm:layoutNode>
      <dgm:layoutNode name="gear3tx" styleLbl="node1">
        <dgm:varLst>
          <dgm:chMax val="1"/>
          <dgm:bulletEnabled val="1"/>
        </dgm:varLst>
        <dgm:alg type="tx"/>
        <dgm:shape xmlns:r="http://schemas.openxmlformats.org/officeDocument/2006/relationships" type="rect" r:blip="" hideGeom="1">
          <dgm:adjLst/>
        </dgm:shape>
        <dgm:constrLst>
          <dgm:constr type="tMarg"/>
          <dgm:constr type="lMarg"/>
          <dgm:constr type="bMarg"/>
          <dgm:constr type="rMarg"/>
        </dgm:constrLst>
        <dgm:ruleLst>
          <dgm:rule type="primFontSz" val="2" fact="NaN" max="NaN"/>
        </dgm:ruleLst>
      </dgm:layoutNode>
      <dgm:layoutNode name="gear3srcNode">
        <dgm:alg type="sp"/>
        <dgm:shape xmlns:r="http://schemas.openxmlformats.org/officeDocument/2006/relationships" type="rect" r:blip="" hideGeom="1">
          <dgm:adjLst/>
        </dgm:shape>
      </dgm:layoutNode>
      <dgm:layoutNode name="gear3dstNode">
        <dgm:alg type="sp"/>
        <dgm:shape xmlns:r="http://schemas.openxmlformats.org/officeDocument/2006/relationships" type="rect" r:blip="" hideGeom="1">
          <dgm:adjLst/>
        </dgm:shape>
      </dgm:layoutNode>
      <dgm:choose name="Name14">
        <dgm:if name="Name15"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ruleLst>
              <dgm:rule type="primFontSz" val="2" fact="NaN" max="NaN"/>
            </dgm:ruleLst>
          </dgm:layoutNode>
        </dgm:if>
        <dgm:else name="Name16"/>
      </dgm:choose>
    </dgm:forEach>
    <dgm:forEach name="Name17"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constrLst>
          <dgm:constr type="w" val="10"/>
          <dgm:constr type="h" val="10"/>
          <dgm:constr type="diam"/>
          <dgm:constr type="begPad"/>
          <dgm:constr type="endPad"/>
        </dgm:constrLst>
      </dgm:layoutNode>
    </dgm:forEach>
    <dgm:forEach name="Name18"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constrLst>
          <dgm:constr type="w" val="10"/>
          <dgm:constr type="h" val="10"/>
          <dgm:constr type="diam"/>
          <dgm:constr type="begPad"/>
          <dgm:constr type="endPad"/>
        </dgm:constrLst>
      </dgm:layoutNode>
    </dgm:forEach>
    <dgm:forEach name="Name19"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constrLst>
          <dgm:constr type="w" val="10"/>
          <dgm:constr type="h" val="10"/>
          <dgm:constr type="diam"/>
          <dgm:constr type="begPad"/>
          <dgm:constr type="endPad"/>
        </dgm:constr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target2#1" minVer="12.0">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w" val="INF"/>
                  <dgm:constr type="h" val="INF"/>
                  <dgm:constr type="primFontSz" for="des" forName="middleBoxParent" val="100"/>
                  <dgm:constr type="primFontSz" for="des" forName="mChild" val="100"/>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w" val="INF"/>
                  <dgm:constr type="h" val="INF"/>
                  <dgm:constr type="primFontSz" for="des" forName="middleBoxParent" val="100"/>
                  <dgm:constr type="primFontSz" for="des" forName="mChild" val="100"/>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w" val="INF"/>
                  <dgm:constr type="h" val="INF"/>
                  <dgm:constr type="primFontSz" for="des" forName="middleBoxParent" val="100"/>
                  <dgm:constr type="primFontSz" for="des" forName="mChild" val="100"/>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w" val="INF"/>
                  <dgm:constr type="h" val="INF"/>
                  <dgm:constr type="primFontSz" for="des" forName="middleBoxParent" val="100"/>
                  <dgm:constr type="primFontSz" for="des" forName="mChild" val="100"/>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w" val="INF"/>
                  <dgm:constr type="h" val="INF"/>
                  <dgm:constr type="primFontSz" for="des" forName="middleBoxParent" val="100"/>
                  <dgm:constr type="primFontSz" for="des" forName="mChild" val="100"/>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w" val="INF"/>
                  <dgm:constr type="h" val="INF"/>
                  <dgm:constr type="primFontSz" for="des" forName="middleBoxParent" val="100"/>
                  <dgm:constr type="primFontSz" for="des" forName="mChild" val="100"/>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w" val="INF"/>
                  <dgm:constr type="h" val="INF"/>
                  <dgm:constr type="primFontSz" for="des" forName="middleBoxParent" val="100"/>
                  <dgm:constr type="primFontSz" for="des" forName="mChild" val="100"/>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w" val="INF"/>
                  <dgm:constr type="h" val="INF"/>
                  <dgm:constr type="primFontSz" for="des" forName="middleBoxParent" val="100"/>
                  <dgm:constr type="primFontSz" for="des" forName="mChild" val="100"/>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ruleLst>
              <dgm:rule type="primFontSz" val="2"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ruleLst>
                  <dgm:rule type="primFontSz" val="2" fact="NaN" max="NaN"/>
                </dgm:ruleLst>
              </dgm:layoutNode>
              <dgm:forEach name="Name37" axis="followSib" ptType="sibTrans" cnt="1">
                <dgm:layoutNode name="outerSibTrans">
                  <dgm:alg type="sp"/>
                  <dgm:constrLst>
                    <dgm:constr type="userA"/>
                    <dgm:constr type="w" refType="userA" fact="0.015"/>
                    <dgm:constr type="h" refType="userA" fact="0.015"/>
                  </dgm:constr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ruleLst>
              <dgm:rule type="primFontSz" val="2"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ruleLst>
                  <dgm:rule type="primFontSz" val="2" fact="NaN" max="NaN"/>
                </dgm:ruleLst>
              </dgm:layoutNode>
              <dgm:forEach name="Name54" axis="followSib" ptType="sibTrans" cnt="1">
                <dgm:layoutNode name="middleSibTrans">
                  <dgm:alg type="sp"/>
                  <dgm:constrLst>
                    <dgm:constr type="userA"/>
                    <dgm:constr type="w" refType="userA" fact="0.015"/>
                    <dgm:constr type="h" refType="userA" fact="0.015"/>
                  </dgm:constr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ruleLst>
              <dgm:rule type="primFontSz" val="2"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ruleLst>
                      <dgm:rule type="primFontSz" val="2" fact="NaN" max="NaN"/>
                    </dgm:ruleLst>
                  </dgm:layoutNode>
                  <dgm:forEach name="Name67" axis="followSib" ptType="sibTrans" cnt="1">
                    <dgm:layoutNode name="centerSibTrans">
                      <dgm:alg type="sp"/>
                      <dgm:constrLst>
                        <dgm:constr type="userA"/>
                        <dgm:constr type="w" refType="userA" fact="0.015"/>
                        <dgm:constr type="h" refType="userA" fact="0.015"/>
                      </dgm:constr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3">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4">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5">
  <dgm:title val="Simple 1"/>
  <dgm:desc val="Simple 1"/>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3" name="Rectangle 7"/>
          <p:cNvSpPr>
            <a:spLocks noGrp="1" noChangeArrowheads="1"/>
          </p:cNvSpPr>
          <p:nvPr>
            <p:ph type="hdr" sz="quarter"/>
          </p:nvPr>
        </p:nvSpPr>
        <p:spPr bwMode="auto">
          <a:xfrm>
            <a:off x="0" y="0"/>
            <a:ext cx="2886075" cy="492125"/>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a:defRPr sz="1200" b="1">
                <a:latin typeface="Arial" charset="0"/>
                <a:cs typeface="+mn-cs"/>
              </a:defRPr>
            </a:lvl1pPr>
          </a:lstStyle>
          <a:p>
            <a:pPr>
              <a:defRPr/>
            </a:pPr>
            <a:endParaRPr lang="en-US"/>
          </a:p>
        </p:txBody>
      </p:sp>
      <p:sp>
        <p:nvSpPr>
          <p:cNvPr id="19464" name="Rectangle 8"/>
          <p:cNvSpPr>
            <a:spLocks noGrp="1" noChangeArrowheads="1"/>
          </p:cNvSpPr>
          <p:nvPr>
            <p:ph type="dt" sz="quarter" idx="1"/>
          </p:nvPr>
        </p:nvSpPr>
        <p:spPr bwMode="auto">
          <a:xfrm>
            <a:off x="3775075" y="0"/>
            <a:ext cx="2886075" cy="492125"/>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algn="r">
              <a:defRPr sz="1200" b="1">
                <a:latin typeface="Arial" charset="0"/>
                <a:cs typeface="+mn-cs"/>
              </a:defRPr>
            </a:lvl1pPr>
          </a:lstStyle>
          <a:p>
            <a:pPr>
              <a:defRPr/>
            </a:pPr>
            <a:endParaRPr lang="en-US"/>
          </a:p>
        </p:txBody>
      </p:sp>
      <p:sp>
        <p:nvSpPr>
          <p:cNvPr id="19465" name="Rectangle 9"/>
          <p:cNvSpPr>
            <a:spLocks noGrp="1" noChangeArrowheads="1"/>
          </p:cNvSpPr>
          <p:nvPr>
            <p:ph type="ftr" sz="quarter" idx="2"/>
          </p:nvPr>
        </p:nvSpPr>
        <p:spPr bwMode="auto">
          <a:xfrm>
            <a:off x="0" y="9339263"/>
            <a:ext cx="3330575" cy="492125"/>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a:defRPr sz="800">
                <a:latin typeface="Arial" charset="0"/>
                <a:cs typeface="+mn-cs"/>
              </a:defRPr>
            </a:lvl1pPr>
          </a:lstStyle>
          <a:p>
            <a:pPr>
              <a:defRPr/>
            </a:pPr>
            <a:endParaRPr lang="en-US"/>
          </a:p>
        </p:txBody>
      </p:sp>
      <p:sp>
        <p:nvSpPr>
          <p:cNvPr id="19466" name="Rectangle 10"/>
          <p:cNvSpPr>
            <a:spLocks noGrp="1" noChangeArrowheads="1"/>
          </p:cNvSpPr>
          <p:nvPr>
            <p:ph type="sldNum" sz="quarter" idx="3"/>
          </p:nvPr>
        </p:nvSpPr>
        <p:spPr bwMode="auto">
          <a:xfrm>
            <a:off x="6067425" y="9339263"/>
            <a:ext cx="593725" cy="492125"/>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algn="r">
              <a:defRPr sz="1200" b="1">
                <a:latin typeface="Arial" charset="0"/>
                <a:cs typeface="+mn-cs"/>
              </a:defRPr>
            </a:lvl1pPr>
          </a:lstStyle>
          <a:p>
            <a:pPr>
              <a:defRPr/>
            </a:pPr>
            <a:fld id="{E0E0A77C-B2CF-4D08-B12C-6F65EE0A8589}" type="slidenum">
              <a:rPr lang="en-US"/>
              <a:pPr>
                <a:defRPr/>
              </a:pPr>
              <a:t>‹#›</a:t>
            </a:fld>
            <a:endParaRPr lang="en-US"/>
          </a:p>
        </p:txBody>
      </p:sp>
    </p:spTree>
    <p:extLst>
      <p:ext uri="{BB962C8B-B14F-4D97-AF65-F5344CB8AC3E}">
        <p14:creationId xmlns:p14="http://schemas.microsoft.com/office/powerpoint/2010/main" val="560351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886075" cy="492125"/>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a:defRPr sz="1200">
                <a:latin typeface="Times New Roman" pitchFamily="18" charset="0"/>
                <a:cs typeface="+mn-cs"/>
              </a:defRPr>
            </a:lvl1pPr>
          </a:lstStyle>
          <a:p>
            <a:pPr>
              <a:defRPr/>
            </a:pPr>
            <a:endParaRPr lang="en-US"/>
          </a:p>
        </p:txBody>
      </p:sp>
      <p:sp>
        <p:nvSpPr>
          <p:cNvPr id="29699" name="Rectangle 3"/>
          <p:cNvSpPr>
            <a:spLocks noGrp="1" noChangeArrowheads="1"/>
          </p:cNvSpPr>
          <p:nvPr>
            <p:ph type="dt" idx="1"/>
          </p:nvPr>
        </p:nvSpPr>
        <p:spPr bwMode="auto">
          <a:xfrm>
            <a:off x="3773488" y="0"/>
            <a:ext cx="2886075" cy="492125"/>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lvl1pPr algn="r">
              <a:defRPr sz="1200">
                <a:latin typeface="Times New Roman" pitchFamily="18" charset="0"/>
                <a:cs typeface="+mn-cs"/>
              </a:defRPr>
            </a:lvl1pPr>
          </a:lstStyle>
          <a:p>
            <a:pPr>
              <a:defRPr/>
            </a:pPr>
            <a:endParaRPr lang="en-US"/>
          </a:p>
        </p:txBody>
      </p:sp>
      <p:sp>
        <p:nvSpPr>
          <p:cNvPr id="67588" name="Rectangle 4"/>
          <p:cNvSpPr>
            <a:spLocks noGrp="1" noRot="1" noChangeAspect="1" noChangeArrowheads="1" noTextEdit="1"/>
          </p:cNvSpPr>
          <p:nvPr>
            <p:ph type="sldImg" idx="2"/>
          </p:nvPr>
        </p:nvSpPr>
        <p:spPr bwMode="auto">
          <a:xfrm>
            <a:off x="873125" y="736600"/>
            <a:ext cx="4916488" cy="36877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66750" y="4670425"/>
            <a:ext cx="5327650" cy="4424363"/>
          </a:xfrm>
          <a:prstGeom prst="rect">
            <a:avLst/>
          </a:prstGeom>
          <a:noFill/>
          <a:ln w="9525">
            <a:noFill/>
            <a:miter lim="800000"/>
            <a:headEnd/>
            <a:tailEnd/>
          </a:ln>
          <a:effectLst/>
        </p:spPr>
        <p:txBody>
          <a:bodyPr vert="horz" wrap="square" lIns="91435" tIns="45717" rIns="91435" bIns="4571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9337675"/>
            <a:ext cx="2886075" cy="492125"/>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a:defRPr sz="1200">
                <a:latin typeface="Times New Roman" pitchFamily="18" charset="0"/>
                <a:cs typeface="+mn-cs"/>
              </a:defRPr>
            </a:lvl1pPr>
          </a:lstStyle>
          <a:p>
            <a:pPr>
              <a:defRPr/>
            </a:pPr>
            <a:r>
              <a:rPr lang="en-US"/>
              <a:t>TechEd 2002</a:t>
            </a:r>
          </a:p>
        </p:txBody>
      </p:sp>
      <p:sp>
        <p:nvSpPr>
          <p:cNvPr id="29703" name="Rectangle 7"/>
          <p:cNvSpPr>
            <a:spLocks noGrp="1" noChangeArrowheads="1"/>
          </p:cNvSpPr>
          <p:nvPr>
            <p:ph type="sldNum" sz="quarter" idx="5"/>
          </p:nvPr>
        </p:nvSpPr>
        <p:spPr bwMode="auto">
          <a:xfrm>
            <a:off x="3773488" y="9337675"/>
            <a:ext cx="2886075" cy="492125"/>
          </a:xfrm>
          <a:prstGeom prst="rect">
            <a:avLst/>
          </a:prstGeom>
          <a:noFill/>
          <a:ln w="9525">
            <a:noFill/>
            <a:miter lim="800000"/>
            <a:headEnd/>
            <a:tailEnd/>
          </a:ln>
          <a:effectLst/>
        </p:spPr>
        <p:txBody>
          <a:bodyPr vert="horz" wrap="square" lIns="91435" tIns="45717" rIns="91435" bIns="45717" numCol="1" anchor="b" anchorCtr="0" compatLnSpc="1">
            <a:prstTxWarp prst="textNoShape">
              <a:avLst/>
            </a:prstTxWarp>
          </a:bodyPr>
          <a:lstStyle>
            <a:lvl1pPr algn="r">
              <a:defRPr sz="1200">
                <a:latin typeface="Times New Roman" pitchFamily="18" charset="0"/>
                <a:cs typeface="+mn-cs"/>
              </a:defRPr>
            </a:lvl1pPr>
          </a:lstStyle>
          <a:p>
            <a:pPr>
              <a:defRPr/>
            </a:pPr>
            <a:fld id="{EBE21102-8939-498D-AB33-853ED1C80C03}" type="slidenum">
              <a:rPr lang="en-US"/>
              <a:pPr>
                <a:defRPr/>
              </a:pPr>
              <a:t>‹#›</a:t>
            </a:fld>
            <a:endParaRPr lang="en-US"/>
          </a:p>
        </p:txBody>
      </p:sp>
    </p:spTree>
    <p:extLst>
      <p:ext uri="{BB962C8B-B14F-4D97-AF65-F5344CB8AC3E}">
        <p14:creationId xmlns:p14="http://schemas.microsoft.com/office/powerpoint/2010/main" val="270777511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smtClean="0"/>
          </a:p>
        </p:txBody>
      </p:sp>
      <p:sp>
        <p:nvSpPr>
          <p:cNvPr id="68612"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mtClean="0">
                <a:latin typeface="Times New Roman" pitchFamily="18" charset="0"/>
              </a:rPr>
              <a:t>TechEd 2002</a:t>
            </a:r>
          </a:p>
        </p:txBody>
      </p:sp>
      <p:sp>
        <p:nvSpPr>
          <p:cNvPr id="6861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447E184-A369-436C-8375-C1A7CF738B87}" type="slidenum">
              <a:rPr lang="en-US" altLang="en-US" smtClean="0">
                <a:latin typeface="Times New Roman" pitchFamily="18" charset="0"/>
              </a:rPr>
              <a:pPr eaLnBrk="1" hangingPunct="1"/>
              <a:t>6</a:t>
            </a:fld>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DBF0C21-2E80-477A-884B-52CC0E39172A}" type="slidenum">
              <a:rPr lang="en-US" altLang="en-US" smtClean="0">
                <a:latin typeface="Times New Roman" pitchFamily="18" charset="0"/>
              </a:rPr>
              <a:pPr eaLnBrk="1" hangingPunct="1"/>
              <a:t>32</a:t>
            </a:fld>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121D87F-EBB8-44D5-B908-34420DB6D71C}" type="datetime8">
              <a:rPr lang="en-US" altLang="en-US" smtClean="0">
                <a:latin typeface="Times New Roman" pitchFamily="18" charset="0"/>
              </a:rPr>
              <a:pPr eaLnBrk="1" hangingPunct="1"/>
              <a:t>9/8/2015 10:44 AM</a:t>
            </a:fld>
            <a:endParaRPr lang="en-US" altLang="en-US" smtClean="0">
              <a:latin typeface="Times New Roman" pitchFamily="18" charset="0"/>
            </a:endParaRPr>
          </a:p>
        </p:txBody>
      </p:sp>
      <p:sp>
        <p:nvSpPr>
          <p:cNvPr id="7885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85B2D75-8003-4FA7-B4DD-E0DF5EECD973}" type="slidenum">
              <a:rPr lang="en-US" altLang="en-US" smtClean="0">
                <a:latin typeface="Times New Roman" pitchFamily="18" charset="0"/>
              </a:rPr>
              <a:pPr eaLnBrk="1" hangingPunct="1"/>
              <a:t>33</a:t>
            </a:fld>
            <a:endParaRPr lang="en-US" altLang="en-US" smtClean="0">
              <a:latin typeface="Times New Roman" pitchFamily="18" charset="0"/>
            </a:endParaRPr>
          </a:p>
        </p:txBody>
      </p:sp>
      <p:sp>
        <p:nvSpPr>
          <p:cNvPr id="78852" name="Shape 3"/>
          <p:cNvSpPr txBox="1">
            <a:spLocks noGrp="1" noChangeArrowheads="1"/>
          </p:cNvSpPr>
          <p:nvPr/>
        </p:nvSpPr>
        <p:spPr bwMode="auto">
          <a:xfrm>
            <a:off x="3773488"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7271F7A7-AF80-4AA6-BC82-20AA860A01B2}" type="datetime8">
              <a:rPr lang="en-US" altLang="en-US" sz="1200">
                <a:latin typeface="Times New Roman" pitchFamily="18" charset="0"/>
              </a:rPr>
              <a:pPr algn="r" eaLnBrk="1" hangingPunct="1"/>
              <a:t>9/8/2015 10:44 AM</a:t>
            </a:fld>
            <a:endParaRPr lang="en-US" altLang="en-US" sz="1200">
              <a:latin typeface="Times New Roman" pitchFamily="18" charset="0"/>
            </a:endParaRPr>
          </a:p>
        </p:txBody>
      </p:sp>
      <p:sp>
        <p:nvSpPr>
          <p:cNvPr id="78853" name="Shape 4"/>
          <p:cNvSpPr txBox="1">
            <a:spLocks noGrp="1" noChangeArrowheads="1"/>
          </p:cNvSpPr>
          <p:nvPr/>
        </p:nvSpPr>
        <p:spPr bwMode="auto">
          <a:xfrm>
            <a:off x="5422900" y="9337675"/>
            <a:ext cx="12366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10D41FAF-C616-4050-AD97-15A61B0DA0B5}" type="slidenum">
              <a:rPr lang="en-US" altLang="en-US" sz="1200">
                <a:latin typeface="Times New Roman" pitchFamily="18" charset="0"/>
              </a:rPr>
              <a:pPr algn="r" eaLnBrk="1" hangingPunct="1"/>
              <a:t>33</a:t>
            </a:fld>
            <a:endParaRPr lang="en-US" altLang="en-US" sz="1200">
              <a:latin typeface="Times New Roman" pitchFamily="18" charset="0"/>
            </a:endParaRPr>
          </a:p>
        </p:txBody>
      </p:sp>
      <p:sp>
        <p:nvSpPr>
          <p:cNvPr id="78854" name="Shape 5"/>
          <p:cNvSpPr txBox="1">
            <a:spLocks noGrp="1" noChangeArrowheads="1"/>
          </p:cNvSpPr>
          <p:nvPr/>
        </p:nvSpPr>
        <p:spPr bwMode="auto">
          <a:xfrm>
            <a:off x="0" y="9451975"/>
            <a:ext cx="55054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sz="700">
              <a:latin typeface="Segoe Semibold"/>
            </a:endParaRPr>
          </a:p>
        </p:txBody>
      </p:sp>
      <p:sp>
        <p:nvSpPr>
          <p:cNvPr id="78855" name="Rectangle 37891"/>
          <p:cNvSpPr>
            <a:spLocks noGrp="1" noRot="1" noChangeAspect="1" noChangeArrowheads="1" noTextEdit="1"/>
          </p:cNvSpPr>
          <p:nvPr>
            <p:ph type="sldImg"/>
          </p:nvPr>
        </p:nvSpPr>
        <p:spPr>
          <a:ln cap="flat" algn="ctr">
            <a:headEnd type="none" w="med" len="med"/>
            <a:tailEnd type="none" w="med" len="med"/>
          </a:ln>
        </p:spPr>
      </p:sp>
      <p:sp>
        <p:nvSpPr>
          <p:cNvPr id="78856" name="Rectangle 48230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800"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5296"/>
          <p:cNvSpPr>
            <a:spLocks noGrp="1" noRot="1" noChangeAspect="1" noTextEdit="1"/>
          </p:cNvSpPr>
          <p:nvPr>
            <p:ph type="sldImg"/>
          </p:nvPr>
        </p:nvSpPr>
        <p:spPr>
          <a:ln cap="flat" algn="ctr">
            <a:headEnd type="none" w="med" len="med"/>
            <a:tailEnd type="none" w="med" len="med"/>
          </a:ln>
        </p:spPr>
      </p:sp>
      <p:sp>
        <p:nvSpPr>
          <p:cNvPr id="79875" name="Rectangle 5529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pPr>
            <a:endParaRPr lang="en-US" altLang="en-US" smtClean="0"/>
          </a:p>
        </p:txBody>
      </p:sp>
      <p:sp>
        <p:nvSpPr>
          <p:cNvPr id="79876" name="Shape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38E7EF9-DA1B-4F3C-9CB7-E6E810C0C2C9}" type="datetime8">
              <a:rPr lang="en-US" altLang="en-US" smtClean="0">
                <a:cs typeface="Arial" pitchFamily="34" charset="0"/>
              </a:rPr>
              <a:pPr eaLnBrk="1" hangingPunct="1"/>
              <a:t>9/8/2015 10:44 AM</a:t>
            </a:fld>
            <a:endParaRPr lang="en-US" altLang="en-US" smtClean="0">
              <a:cs typeface="Arial" pitchFamily="34" charset="0"/>
            </a:endParaRPr>
          </a:p>
        </p:txBody>
      </p:sp>
      <p:sp>
        <p:nvSpPr>
          <p:cNvPr id="79877" name="Shape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mtClean="0">
                <a:cs typeface="Arial" pitchFamily="34" charset="0"/>
              </a:rPr>
              <a:t>© 2006 Microsoft Corporation. All rights reserved. Microsoft, Windows, Windows Vista and other product names are or may be registered trademarks and/or trademarks in the U.S. and/or other countries.</a:t>
            </a:r>
          </a:p>
          <a:p>
            <a:pPr eaLnBrk="1" hangingPunct="1"/>
            <a:r>
              <a:rPr lang="en-US" altLang="en-US" smtClean="0">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mtClean="0">
                <a:cs typeface="Arial" pitchFamily="34" charset="0"/>
              </a:rPr>
            </a:br>
            <a:r>
              <a:rPr lang="en-US" altLang="en-US" smtClean="0">
                <a:cs typeface="Arial" pitchFamily="34" charset="0"/>
              </a:rPr>
              <a:t>MICROSOFT MAKES NO WARRANTIES, EXPRESS, IMPLIED OR STATUTORY, AS TO THE INFORMATION IN THIS PRESENTATION.</a:t>
            </a:r>
          </a:p>
        </p:txBody>
      </p:sp>
      <p:sp>
        <p:nvSpPr>
          <p:cNvPr id="79878" name="Shape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9A4404D-1950-40CD-9768-F35293A9278E}" type="slidenum">
              <a:rPr lang="en-US" altLang="en-US" smtClean="0">
                <a:cs typeface="Arial" pitchFamily="34" charset="0"/>
              </a:rPr>
              <a:pPr eaLnBrk="1" hangingPunct="1"/>
              <a:t>39</a:t>
            </a:fld>
            <a:endParaRPr lang="en-US" altLang="en-US" smtClean="0">
              <a:cs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5296"/>
          <p:cNvSpPr>
            <a:spLocks noGrp="1" noRot="1" noChangeAspect="1" noTextEdit="1"/>
          </p:cNvSpPr>
          <p:nvPr>
            <p:ph type="sldImg"/>
          </p:nvPr>
        </p:nvSpPr>
        <p:spPr>
          <a:ln cap="flat" algn="ctr">
            <a:headEnd type="none" w="med" len="med"/>
            <a:tailEnd type="none" w="med" len="med"/>
          </a:ln>
        </p:spPr>
      </p:sp>
      <p:sp>
        <p:nvSpPr>
          <p:cNvPr id="80899" name="Rectangle 5529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buFontTx/>
              <a:buAutoNum type="arabicParenBoth"/>
            </a:pPr>
            <a:r>
              <a:rPr lang="en-US" altLang="en-US" smtClean="0"/>
              <a:t>Application Architecture – how to offer SaaS – 3 headed monsters</a:t>
            </a:r>
          </a:p>
          <a:p>
            <a:pPr marL="228600" indent="-228600" eaLnBrk="1" hangingPunct="1">
              <a:spcBef>
                <a:spcPct val="0"/>
              </a:spcBef>
              <a:buFontTx/>
              <a:buAutoNum type="arabicParenBoth"/>
            </a:pPr>
            <a:r>
              <a:rPr lang="en-US" altLang="en-US" smtClean="0"/>
              <a:t>Consumption Architecture – how do enterprises integrate SaaS into their IT strategy and infrastructure?</a:t>
            </a:r>
          </a:p>
          <a:p>
            <a:pPr marL="228600" indent="-228600" eaLnBrk="1" hangingPunct="1">
              <a:spcBef>
                <a:spcPct val="0"/>
              </a:spcBef>
              <a:buFontTx/>
              <a:buAutoNum type="arabicParenBoth"/>
            </a:pPr>
            <a:r>
              <a:rPr lang="en-US" altLang="en-US" smtClean="0"/>
              <a:t>Delivery Architecture – how do I get my services  hosted and delivered</a:t>
            </a:r>
          </a:p>
          <a:p>
            <a:pPr marL="228600" indent="-228600" eaLnBrk="1" hangingPunct="1">
              <a:spcBef>
                <a:spcPct val="0"/>
              </a:spcBef>
              <a:buFontTx/>
              <a:buAutoNum type="arabicParenBoth"/>
            </a:pPr>
            <a:r>
              <a:rPr lang="en-US" altLang="en-US" smtClean="0"/>
              <a:t>Aggregator Architecture – architecture, issues are verification of quality of services,</a:t>
            </a:r>
          </a:p>
          <a:p>
            <a:pPr marL="228600" indent="-228600" eaLnBrk="1" hangingPunct="1">
              <a:spcBef>
                <a:spcPct val="0"/>
              </a:spcBef>
              <a:buFontTx/>
              <a:buAutoNum type="arabicParenBoth"/>
            </a:pPr>
            <a:endParaRPr lang="en-US" altLang="en-US" smtClean="0"/>
          </a:p>
          <a:p>
            <a:pPr marL="228600" indent="-228600" eaLnBrk="1" hangingPunct="1">
              <a:spcBef>
                <a:spcPct val="0"/>
              </a:spcBef>
            </a:pPr>
            <a:r>
              <a:rPr lang="en-US" altLang="en-US" smtClean="0"/>
              <a:t>fred</a:t>
            </a:r>
          </a:p>
        </p:txBody>
      </p:sp>
      <p:sp>
        <p:nvSpPr>
          <p:cNvPr id="80900" name="Shape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CD32752-574F-4F59-9ED2-7BFA34FF408A}" type="datetime8">
              <a:rPr lang="en-US" altLang="en-US" smtClean="0">
                <a:cs typeface="Arial" pitchFamily="34" charset="0"/>
              </a:rPr>
              <a:pPr eaLnBrk="1" hangingPunct="1"/>
              <a:t>9/8/2015 10:44 AM</a:t>
            </a:fld>
            <a:endParaRPr lang="en-US" altLang="en-US" smtClean="0">
              <a:cs typeface="Arial" pitchFamily="34" charset="0"/>
            </a:endParaRPr>
          </a:p>
        </p:txBody>
      </p:sp>
      <p:sp>
        <p:nvSpPr>
          <p:cNvPr id="80901" name="Shape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mtClean="0">
                <a:cs typeface="Arial" pitchFamily="34" charset="0"/>
              </a:rPr>
              <a:t>© 2006 Microsoft Corporation. All rights reserved. Microsoft, Windows, Windows Vista and other product names are or may be registered trademarks and/or trademarks in the U.S. and/or other countries.</a:t>
            </a:r>
          </a:p>
          <a:p>
            <a:pPr eaLnBrk="1" hangingPunct="1"/>
            <a:r>
              <a:rPr lang="en-US" altLang="en-US" smtClean="0">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mtClean="0">
                <a:cs typeface="Arial" pitchFamily="34" charset="0"/>
              </a:rPr>
            </a:br>
            <a:r>
              <a:rPr lang="en-US" altLang="en-US" smtClean="0">
                <a:cs typeface="Arial" pitchFamily="34" charset="0"/>
              </a:rPr>
              <a:t>MICROSOFT MAKES NO WARRANTIES, EXPRESS, IMPLIED OR STATUTORY, AS TO THE INFORMATION IN THIS PRESENTATION.</a:t>
            </a:r>
          </a:p>
        </p:txBody>
      </p:sp>
      <p:sp>
        <p:nvSpPr>
          <p:cNvPr id="80902" name="Shape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E51277C-C99A-4948-80D1-0F83D7251B29}" type="slidenum">
              <a:rPr lang="en-US" altLang="en-US" smtClean="0">
                <a:cs typeface="Arial" pitchFamily="34" charset="0"/>
              </a:rPr>
              <a:pPr eaLnBrk="1" hangingPunct="1"/>
              <a:t>40</a:t>
            </a:fld>
            <a:endParaRPr lang="en-US" altLang="en-US" smtClean="0">
              <a:cs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5840"/>
          <p:cNvSpPr>
            <a:spLocks noGrp="1" noRot="1" noChangeAspect="1" noTextEdit="1"/>
          </p:cNvSpPr>
          <p:nvPr>
            <p:ph type="sldImg"/>
          </p:nvPr>
        </p:nvSpPr>
        <p:spPr>
          <a:ln cap="flat">
            <a:headEnd type="none" w="med" len="med"/>
            <a:tailEnd type="none" w="med" len="med"/>
          </a:ln>
        </p:spPr>
      </p:sp>
      <p:sp>
        <p:nvSpPr>
          <p:cNvPr id="81923" name="Rectangle 35841"/>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p>
        </p:txBody>
      </p:sp>
      <p:sp>
        <p:nvSpPr>
          <p:cNvPr id="81924" name="Shape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9297187-453D-401D-A652-B225BCE43EDB}" type="datetime8">
              <a:rPr lang="en-US" altLang="en-US" smtClean="0">
                <a:cs typeface="Arial" pitchFamily="34" charset="0"/>
              </a:rPr>
              <a:pPr eaLnBrk="1" hangingPunct="1"/>
              <a:t>9/8/2015 10:44 AM</a:t>
            </a:fld>
            <a:endParaRPr lang="en-US" altLang="en-US" smtClean="0">
              <a:cs typeface="Arial" pitchFamily="34" charset="0"/>
            </a:endParaRPr>
          </a:p>
        </p:txBody>
      </p:sp>
      <p:sp>
        <p:nvSpPr>
          <p:cNvPr id="81925" name="Shape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mtClean="0">
                <a:cs typeface="Arial" pitchFamily="34" charset="0"/>
              </a:rPr>
              <a:t>© 2005 Microsoft Corporation. All rights reserved.</a:t>
            </a:r>
          </a:p>
          <a:p>
            <a:pPr eaLnBrk="1" hangingPunct="1"/>
            <a:r>
              <a:rPr lang="en-US" altLang="en-US" smtClean="0">
                <a:cs typeface="Arial" pitchFamily="34" charset="0"/>
              </a:rPr>
              <a:t>This presentation is for informational purposes only. Microsoft makes no warranties, express or implied, in this summary.</a:t>
            </a:r>
          </a:p>
        </p:txBody>
      </p:sp>
      <p:sp>
        <p:nvSpPr>
          <p:cNvPr id="81926" name="Shape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99A9528-3A75-443A-A50F-45A8CEF9CA0B}" type="slidenum">
              <a:rPr lang="en-US" altLang="en-US" smtClean="0">
                <a:cs typeface="Arial" pitchFamily="34" charset="0"/>
              </a:rPr>
              <a:pPr eaLnBrk="1" hangingPunct="1"/>
              <a:t>41</a:t>
            </a:fld>
            <a:endParaRPr lang="en-US" altLang="en-US" smtClean="0">
              <a:cs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5536"/>
          <p:cNvSpPr>
            <a:spLocks noGrp="1" noRot="1" noChangeAspect="1" noChangeArrowheads="1" noTextEdit="1"/>
          </p:cNvSpPr>
          <p:nvPr>
            <p:ph type="sldImg"/>
          </p:nvPr>
        </p:nvSpPr>
        <p:spPr>
          <a:ln cap="flat" algn="ctr">
            <a:headEnd type="none" w="med" len="med"/>
            <a:tailEnd type="none" w="med" len="med"/>
          </a:ln>
        </p:spPr>
      </p:sp>
      <p:sp>
        <p:nvSpPr>
          <p:cNvPr id="82947" name="Rectangle 6553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Segoe"/>
              </a:rPr>
              <a:t>gp</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5296"/>
          <p:cNvSpPr>
            <a:spLocks noGrp="1" noRot="1" noChangeAspect="1" noTextEdit="1"/>
          </p:cNvSpPr>
          <p:nvPr>
            <p:ph type="sldImg"/>
          </p:nvPr>
        </p:nvSpPr>
        <p:spPr>
          <a:ln cap="flat" algn="ctr">
            <a:headEnd type="none" w="med" len="med"/>
            <a:tailEnd type="none" w="med" len="med"/>
          </a:ln>
        </p:spPr>
      </p:sp>
      <p:sp>
        <p:nvSpPr>
          <p:cNvPr id="83971" name="Rectangle 5529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buFontTx/>
              <a:buAutoNum type="arabicParenBoth"/>
            </a:pPr>
            <a:r>
              <a:rPr lang="en-US" altLang="en-US" smtClean="0"/>
              <a:t>Application Architecture – how to offer SaaS – 3 headed monsters</a:t>
            </a:r>
          </a:p>
          <a:p>
            <a:pPr marL="228600" indent="-228600" eaLnBrk="1" hangingPunct="1">
              <a:spcBef>
                <a:spcPct val="0"/>
              </a:spcBef>
              <a:buFontTx/>
              <a:buAutoNum type="arabicParenBoth"/>
            </a:pPr>
            <a:r>
              <a:rPr lang="en-US" altLang="en-US" smtClean="0"/>
              <a:t>Consumption Architecture – how do enterprises integrate SaaS into their IT strategy and infrastructure?</a:t>
            </a:r>
          </a:p>
          <a:p>
            <a:pPr marL="228600" indent="-228600" eaLnBrk="1" hangingPunct="1">
              <a:spcBef>
                <a:spcPct val="0"/>
              </a:spcBef>
              <a:buFontTx/>
              <a:buAutoNum type="arabicParenBoth"/>
            </a:pPr>
            <a:r>
              <a:rPr lang="en-US" altLang="en-US" smtClean="0"/>
              <a:t>Delivery Architecture – how do I get my services  hosted and delivered</a:t>
            </a:r>
          </a:p>
          <a:p>
            <a:pPr marL="228600" indent="-228600" eaLnBrk="1" hangingPunct="1">
              <a:spcBef>
                <a:spcPct val="0"/>
              </a:spcBef>
              <a:buFontTx/>
              <a:buAutoNum type="arabicParenBoth"/>
            </a:pPr>
            <a:r>
              <a:rPr lang="en-US" altLang="en-US" smtClean="0"/>
              <a:t>Aggregator Architecture – architecture, issues are verification of quality of services,</a:t>
            </a:r>
          </a:p>
          <a:p>
            <a:pPr marL="228600" indent="-228600" eaLnBrk="1" hangingPunct="1">
              <a:spcBef>
                <a:spcPct val="0"/>
              </a:spcBef>
              <a:buFontTx/>
              <a:buAutoNum type="arabicParenBoth"/>
            </a:pPr>
            <a:endParaRPr lang="en-US" altLang="en-US" smtClean="0"/>
          </a:p>
          <a:p>
            <a:pPr marL="228600" indent="-228600" eaLnBrk="1" hangingPunct="1">
              <a:spcBef>
                <a:spcPct val="0"/>
              </a:spcBef>
            </a:pPr>
            <a:r>
              <a:rPr lang="en-US" altLang="en-US" smtClean="0"/>
              <a:t>fred</a:t>
            </a:r>
          </a:p>
        </p:txBody>
      </p:sp>
      <p:sp>
        <p:nvSpPr>
          <p:cNvPr id="83972" name="Shape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BB4BA84-D910-4706-A470-E2EC83948546}" type="datetime8">
              <a:rPr lang="en-US" altLang="en-US" smtClean="0">
                <a:cs typeface="Arial" pitchFamily="34" charset="0"/>
              </a:rPr>
              <a:pPr eaLnBrk="1" hangingPunct="1"/>
              <a:t>9/8/2015 10:44 AM</a:t>
            </a:fld>
            <a:endParaRPr lang="en-US" altLang="en-US" smtClean="0">
              <a:cs typeface="Arial" pitchFamily="34" charset="0"/>
            </a:endParaRPr>
          </a:p>
        </p:txBody>
      </p:sp>
      <p:sp>
        <p:nvSpPr>
          <p:cNvPr id="83973" name="Shape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mtClean="0">
                <a:cs typeface="Arial" pitchFamily="34" charset="0"/>
              </a:rPr>
              <a:t>© 2006 Microsoft Corporation. All rights reserved. Microsoft, Windows, Windows Vista and other product names are or may be registered trademarks and/or trademarks in the U.S. and/or other countries.</a:t>
            </a:r>
          </a:p>
          <a:p>
            <a:pPr eaLnBrk="1" hangingPunct="1"/>
            <a:r>
              <a:rPr lang="en-US" altLang="en-US" smtClean="0">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mtClean="0">
                <a:cs typeface="Arial" pitchFamily="34" charset="0"/>
              </a:rPr>
            </a:br>
            <a:r>
              <a:rPr lang="en-US" altLang="en-US" smtClean="0">
                <a:cs typeface="Arial" pitchFamily="34" charset="0"/>
              </a:rPr>
              <a:t>MICROSOFT MAKES NO WARRANTIES, EXPRESS, IMPLIED OR STATUTORY, AS TO THE INFORMATION IN THIS PRESENTATION.</a:t>
            </a:r>
          </a:p>
        </p:txBody>
      </p:sp>
      <p:sp>
        <p:nvSpPr>
          <p:cNvPr id="83974" name="Shape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5FD2A22-05F4-49B5-8E51-B736DEC0DBE6}" type="slidenum">
              <a:rPr lang="en-US" altLang="en-US" smtClean="0">
                <a:cs typeface="Arial" pitchFamily="34" charset="0"/>
              </a:rPr>
              <a:pPr eaLnBrk="1" hangingPunct="1"/>
              <a:t>43</a:t>
            </a:fld>
            <a:endParaRPr lang="en-US" altLang="en-US" smtClean="0">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5296"/>
          <p:cNvSpPr>
            <a:spLocks noGrp="1" noRot="1" noChangeAspect="1" noTextEdit="1"/>
          </p:cNvSpPr>
          <p:nvPr>
            <p:ph type="sldImg"/>
          </p:nvPr>
        </p:nvSpPr>
        <p:spPr>
          <a:ln cap="flat" algn="ctr">
            <a:headEnd type="none" w="med" len="med"/>
            <a:tailEnd type="none" w="med" len="med"/>
          </a:ln>
        </p:spPr>
      </p:sp>
      <p:sp>
        <p:nvSpPr>
          <p:cNvPr id="84995" name="Rectangle 5529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spcBef>
                <a:spcPct val="0"/>
              </a:spcBef>
              <a:buFontTx/>
              <a:buAutoNum type="arabicParenBoth"/>
            </a:pPr>
            <a:r>
              <a:rPr lang="en-US" altLang="en-US" smtClean="0"/>
              <a:t>Application Architecture – how to offer SaaS – 3 headed monsters</a:t>
            </a:r>
          </a:p>
          <a:p>
            <a:pPr marL="228600" indent="-228600" eaLnBrk="1" hangingPunct="1">
              <a:spcBef>
                <a:spcPct val="0"/>
              </a:spcBef>
              <a:buFontTx/>
              <a:buAutoNum type="arabicParenBoth"/>
            </a:pPr>
            <a:r>
              <a:rPr lang="en-US" altLang="en-US" smtClean="0"/>
              <a:t>Consumption Architecture – how do enterprises integrate SaaS into their IT strategy and infrastructure?</a:t>
            </a:r>
          </a:p>
          <a:p>
            <a:pPr marL="228600" indent="-228600" eaLnBrk="1" hangingPunct="1">
              <a:spcBef>
                <a:spcPct val="0"/>
              </a:spcBef>
              <a:buFontTx/>
              <a:buAutoNum type="arabicParenBoth"/>
            </a:pPr>
            <a:r>
              <a:rPr lang="en-US" altLang="en-US" smtClean="0"/>
              <a:t>Delivery Architecture – how do I get my services  hosted and delivered</a:t>
            </a:r>
          </a:p>
          <a:p>
            <a:pPr marL="228600" indent="-228600" eaLnBrk="1" hangingPunct="1">
              <a:spcBef>
                <a:spcPct val="0"/>
              </a:spcBef>
              <a:buFontTx/>
              <a:buAutoNum type="arabicParenBoth"/>
            </a:pPr>
            <a:r>
              <a:rPr lang="en-US" altLang="en-US" smtClean="0"/>
              <a:t>Aggregator Architecture – architecture, issues are verification of quality of services,</a:t>
            </a:r>
          </a:p>
          <a:p>
            <a:pPr marL="228600" indent="-228600" eaLnBrk="1" hangingPunct="1">
              <a:spcBef>
                <a:spcPct val="0"/>
              </a:spcBef>
              <a:buFontTx/>
              <a:buAutoNum type="arabicParenBoth"/>
            </a:pPr>
            <a:endParaRPr lang="en-US" altLang="en-US" smtClean="0"/>
          </a:p>
          <a:p>
            <a:pPr marL="228600" indent="-228600" eaLnBrk="1" hangingPunct="1">
              <a:spcBef>
                <a:spcPct val="0"/>
              </a:spcBef>
            </a:pPr>
            <a:r>
              <a:rPr lang="en-US" altLang="en-US" smtClean="0"/>
              <a:t>fred</a:t>
            </a:r>
          </a:p>
        </p:txBody>
      </p:sp>
      <p:sp>
        <p:nvSpPr>
          <p:cNvPr id="84996" name="Shape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DE5445B-F8DC-4AA0-A918-C910E15895C3}" type="datetime8">
              <a:rPr lang="en-US" altLang="en-US" smtClean="0">
                <a:cs typeface="Arial" pitchFamily="34" charset="0"/>
              </a:rPr>
              <a:pPr eaLnBrk="1" hangingPunct="1"/>
              <a:t>9/8/2015 10:44 AM</a:t>
            </a:fld>
            <a:endParaRPr lang="en-US" altLang="en-US" smtClean="0">
              <a:cs typeface="Arial" pitchFamily="34" charset="0"/>
            </a:endParaRPr>
          </a:p>
        </p:txBody>
      </p:sp>
      <p:sp>
        <p:nvSpPr>
          <p:cNvPr id="84997" name="Shape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mtClean="0">
                <a:cs typeface="Arial" pitchFamily="34" charset="0"/>
              </a:rPr>
              <a:t>© 2006 Microsoft Corporation. All rights reserved. Microsoft, Windows, Windows Vista and other product names are or may be registered trademarks and/or trademarks in the U.S. and/or other countries.</a:t>
            </a:r>
          </a:p>
          <a:p>
            <a:pPr eaLnBrk="1" hangingPunct="1"/>
            <a:r>
              <a:rPr lang="en-US" altLang="en-US" smtClean="0">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mtClean="0">
                <a:cs typeface="Arial" pitchFamily="34" charset="0"/>
              </a:rPr>
            </a:br>
            <a:r>
              <a:rPr lang="en-US" altLang="en-US" smtClean="0">
                <a:cs typeface="Arial" pitchFamily="34" charset="0"/>
              </a:rPr>
              <a:t>MICROSOFT MAKES NO WARRANTIES, EXPRESS, IMPLIED OR STATUTORY, AS TO THE INFORMATION IN THIS PRESENTATION.</a:t>
            </a:r>
          </a:p>
        </p:txBody>
      </p:sp>
      <p:sp>
        <p:nvSpPr>
          <p:cNvPr id="84998" name="Shape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CD8DC0A-9547-40A4-9438-98CEA711064C}" type="slidenum">
              <a:rPr lang="en-US" altLang="en-US" smtClean="0">
                <a:cs typeface="Arial" pitchFamily="34" charset="0"/>
              </a:rPr>
              <a:pPr eaLnBrk="1" hangingPunct="1"/>
              <a:t>45</a:t>
            </a:fld>
            <a:endParaRPr lang="en-US" altLang="en-US" smtClean="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1B714D4-0D7F-4F38-93CD-017E2993BF94}" type="slidenum">
              <a:rPr lang="en-GB" altLang="en-US" smtClean="0">
                <a:latin typeface="Times New Roman" pitchFamily="18" charset="0"/>
              </a:rPr>
              <a:pPr eaLnBrk="1" hangingPunct="1"/>
              <a:t>9</a:t>
            </a:fld>
            <a:endParaRPr lang="en-GB" alt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8AD5DD0-386B-44FC-A5A7-5FF56DE1B9D2}" type="slidenum">
              <a:rPr lang="en-GB" altLang="en-US" smtClean="0">
                <a:latin typeface="Times New Roman" pitchFamily="18" charset="0"/>
              </a:rPr>
              <a:pPr eaLnBrk="1" hangingPunct="1"/>
              <a:t>17</a:t>
            </a:fld>
            <a:endParaRPr lang="en-GB"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F0AB8BB-82AF-4397-B1C6-F3D8F4844312}" type="slidenum">
              <a:rPr lang="en-GB" altLang="en-US" smtClean="0">
                <a:latin typeface="Times New Roman" pitchFamily="18" charset="0"/>
              </a:rPr>
              <a:pPr eaLnBrk="1" hangingPunct="1"/>
              <a:t>20</a:t>
            </a:fld>
            <a:endParaRPr lang="en-GB"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72708" name="Header Placeholder 3"/>
          <p:cNvSpPr txBox="1">
            <a:spLocks noGrp="1"/>
          </p:cNvSpPr>
          <p:nvPr/>
        </p:nvSpPr>
        <p:spPr bwMode="auto">
          <a:xfrm>
            <a:off x="0"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latin typeface="Calibri" pitchFamily="34" charset="0"/>
              </a:rPr>
              <a:t>SITO Summit 2005</a:t>
            </a:r>
          </a:p>
        </p:txBody>
      </p:sp>
      <p:sp>
        <p:nvSpPr>
          <p:cNvPr id="72709" name="Date Placeholder 4"/>
          <p:cNvSpPr txBox="1">
            <a:spLocks noGrp="1"/>
          </p:cNvSpPr>
          <p:nvPr/>
        </p:nvSpPr>
        <p:spPr bwMode="auto">
          <a:xfrm>
            <a:off x="3773488" y="0"/>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93B0B387-5030-48CF-A21C-07E43B415DFF}" type="datetime8">
              <a:rPr lang="en-US" altLang="en-US" sz="1200">
                <a:latin typeface="Calibri" pitchFamily="34" charset="0"/>
              </a:rPr>
              <a:pPr algn="r" eaLnBrk="1" hangingPunct="1"/>
              <a:t>9/8/2015 10:44 AM</a:t>
            </a:fld>
            <a:endParaRPr lang="en-US" altLang="en-US" sz="1200">
              <a:latin typeface="Calibri" pitchFamily="34" charset="0"/>
            </a:endParaRPr>
          </a:p>
        </p:txBody>
      </p:sp>
      <p:sp>
        <p:nvSpPr>
          <p:cNvPr id="72710" name="Footer Placeholder 5"/>
          <p:cNvSpPr txBox="1">
            <a:spLocks noGrp="1"/>
          </p:cNvSpPr>
          <p:nvPr/>
        </p:nvSpPr>
        <p:spPr bwMode="auto">
          <a:xfrm>
            <a:off x="0" y="9337675"/>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200"/>
              <a:t>© 2005 Microsoft Corporation. All rights reserved.</a:t>
            </a:r>
          </a:p>
          <a:p>
            <a:pPr eaLnBrk="1" hangingPunct="1"/>
            <a:r>
              <a:rPr lang="en-US" altLang="en-US" sz="1200"/>
              <a:t>This presentation is for informational purposes only. Microsoft makes no warranties, express or implied, in this summary.</a:t>
            </a:r>
          </a:p>
        </p:txBody>
      </p:sp>
      <p:sp>
        <p:nvSpPr>
          <p:cNvPr id="72711" name="Slide Number Placeholder 6"/>
          <p:cNvSpPr txBox="1">
            <a:spLocks noGrp="1"/>
          </p:cNvSpPr>
          <p:nvPr/>
        </p:nvSpPr>
        <p:spPr bwMode="auto">
          <a:xfrm>
            <a:off x="3773488" y="9337675"/>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5E48C6C3-2D84-4A1A-8255-45E29DC9FE2B}" type="slidenum">
              <a:rPr lang="en-US" altLang="en-US" sz="1200">
                <a:latin typeface="Calibri" pitchFamily="34" charset="0"/>
              </a:rPr>
              <a:pPr algn="r" eaLnBrk="1" hangingPunct="1"/>
              <a:t>24</a:t>
            </a:fld>
            <a:endParaRPr lang="en-US" alt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mtClean="0"/>
          </a:p>
        </p:txBody>
      </p:sp>
      <p:sp>
        <p:nvSpPr>
          <p:cNvPr id="73732" name="Slide Number Placeholder 3"/>
          <p:cNvSpPr txBox="1">
            <a:spLocks noGrp="1"/>
          </p:cNvSpPr>
          <p:nvPr/>
        </p:nvSpPr>
        <p:spPr bwMode="auto">
          <a:xfrm>
            <a:off x="3773488" y="9337675"/>
            <a:ext cx="28860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4614EDB7-9D09-4881-98E4-07DF8ABC5102}" type="slidenum">
              <a:rPr lang="en-US" altLang="en-US" sz="1200">
                <a:latin typeface="Calibri" pitchFamily="34" charset="0"/>
              </a:rPr>
              <a:pPr algn="r" eaLnBrk="1" hangingPunct="1"/>
              <a:t>25</a:t>
            </a:fld>
            <a:endParaRPr lang="en-US" alt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ln/>
        </p:spPr>
      </p:sp>
      <p:sp>
        <p:nvSpPr>
          <p:cNvPr id="7475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36E9A40-94F7-4D12-BC0A-1D4B6DBDF341}" type="slidenum">
              <a:rPr lang="en-GB" altLang="en-US" smtClean="0">
                <a:latin typeface="Times New Roman" pitchFamily="18" charset="0"/>
              </a:rPr>
              <a:pPr eaLnBrk="1" hangingPunct="1"/>
              <a:t>27</a:t>
            </a:fld>
            <a:endParaRPr lang="en-GB" altLang="en-US"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BE4E14D-FFC4-42FF-B25E-47677201486A}" type="slidenum">
              <a:rPr lang="en-US" altLang="en-US" smtClean="0">
                <a:latin typeface="Times New Roman" pitchFamily="18" charset="0"/>
              </a:rPr>
              <a:pPr eaLnBrk="1" hangingPunct="1"/>
              <a:t>31</a:t>
            </a:fld>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 Box 4"/>
          <p:cNvSpPr txBox="1">
            <a:spLocks noChangeArrowheads="1"/>
          </p:cNvSpPr>
          <p:nvPr/>
        </p:nvSpPr>
        <p:spPr bwMode="hidden">
          <a:xfrm>
            <a:off x="4557713" y="2581275"/>
            <a:ext cx="939800" cy="457200"/>
          </a:xfrm>
          <a:prstGeom prst="rect">
            <a:avLst/>
          </a:prstGeom>
          <a:noFill/>
          <a:ln w="9525">
            <a:noFill/>
            <a:miter lim="800000"/>
            <a:headEnd/>
            <a:tailEnd/>
          </a:ln>
          <a:effectLst>
            <a:prstShdw prst="shdw17" dist="17961" dir="2700000">
              <a:schemeClr val="hlink">
                <a:gamma/>
                <a:shade val="60000"/>
                <a:invGamma/>
              </a:schemeClr>
            </a:prstShdw>
          </a:effectLst>
        </p:spPr>
        <p:txBody>
          <a:bodyPr wrap="none">
            <a:spAutoFit/>
          </a:bodyPr>
          <a:lstStyle/>
          <a:p>
            <a:pPr eaLnBrk="0" hangingPunct="0">
              <a:defRPr/>
            </a:pPr>
            <a:r>
              <a:rPr lang="en-GB" sz="2400" dirty="0">
                <a:latin typeface="Franklin Gothic Medium" pitchFamily="34" charset="0"/>
                <a:cs typeface="+mn-cs"/>
              </a:rPr>
              <a:t>EMEA</a:t>
            </a:r>
          </a:p>
        </p:txBody>
      </p:sp>
      <p:sp>
        <p:nvSpPr>
          <p:cNvPr id="4" name="Rectangle 5"/>
          <p:cNvSpPr>
            <a:spLocks noChangeArrowheads="1"/>
          </p:cNvSpPr>
          <p:nvPr/>
        </p:nvSpPr>
        <p:spPr bwMode="hidden">
          <a:xfrm>
            <a:off x="0" y="2525713"/>
            <a:ext cx="1055688" cy="479425"/>
          </a:xfrm>
          <a:prstGeom prst="rect">
            <a:avLst/>
          </a:prstGeom>
          <a:solidFill>
            <a:schemeClr val="bg2"/>
          </a:solidFill>
          <a:ln w="9525" algn="ctr">
            <a:noFill/>
            <a:miter lim="800000"/>
            <a:headEnd/>
            <a:tailEnd/>
          </a:ln>
          <a:effectLst/>
        </p:spPr>
        <p:txBody>
          <a:bodyPr wrap="none" anchor="ctr">
            <a:spAutoFit/>
          </a:bodyPr>
          <a:lstStyle/>
          <a:p>
            <a:pPr>
              <a:defRPr/>
            </a:pPr>
            <a:endParaRPr lang="en-GB">
              <a:latin typeface="Arial" charset="0"/>
              <a:cs typeface="+mn-cs"/>
            </a:endParaRPr>
          </a:p>
        </p:txBody>
      </p:sp>
      <p:sp>
        <p:nvSpPr>
          <p:cNvPr id="5" name="Rectangle 6"/>
          <p:cNvSpPr>
            <a:spLocks noChangeArrowheads="1"/>
          </p:cNvSpPr>
          <p:nvPr/>
        </p:nvSpPr>
        <p:spPr bwMode="auto">
          <a:xfrm>
            <a:off x="685800" y="5346700"/>
            <a:ext cx="4127500" cy="1311275"/>
          </a:xfrm>
          <a:prstGeom prst="rect">
            <a:avLst/>
          </a:prstGeom>
          <a:noFill/>
          <a:ln w="9525">
            <a:noFill/>
            <a:miter lim="800000"/>
            <a:headEnd/>
            <a:tailEnd/>
          </a:ln>
          <a:effectLst/>
        </p:spPr>
        <p:txBody>
          <a:bodyPr>
            <a:spAutoFit/>
          </a:bodyPr>
          <a:lstStyle/>
          <a:p>
            <a:pPr>
              <a:spcBef>
                <a:spcPct val="20000"/>
              </a:spcBef>
              <a:buSzPct val="60000"/>
              <a:defRPr/>
            </a:pPr>
            <a:r>
              <a:rPr lang="en-US" sz="2000" dirty="0" err="1">
                <a:latin typeface="Arial" charset="0"/>
                <a:cs typeface="+mn-cs"/>
              </a:rPr>
              <a:t>Jürgen</a:t>
            </a:r>
            <a:r>
              <a:rPr lang="en-US" sz="2000" dirty="0">
                <a:latin typeface="Arial" charset="0"/>
                <a:cs typeface="+mn-cs"/>
              </a:rPr>
              <a:t> Pfeifer </a:t>
            </a:r>
            <a:br>
              <a:rPr lang="en-US" sz="2000" dirty="0">
                <a:latin typeface="Arial" charset="0"/>
                <a:cs typeface="+mn-cs"/>
              </a:rPr>
            </a:br>
            <a:r>
              <a:rPr lang="en-US" sz="2000" dirty="0">
                <a:latin typeface="Arial" charset="0"/>
                <a:cs typeface="+mn-cs"/>
              </a:rPr>
              <a:t>Architect, MCA</a:t>
            </a:r>
            <a:br>
              <a:rPr lang="en-US" sz="2000" dirty="0">
                <a:latin typeface="Arial" charset="0"/>
                <a:cs typeface="+mn-cs"/>
              </a:rPr>
            </a:br>
            <a:r>
              <a:rPr lang="en-US" sz="2000" dirty="0">
                <a:latin typeface="Arial" charset="0"/>
                <a:cs typeface="+mn-cs"/>
              </a:rPr>
              <a:t>Microsoft EMEA HQ</a:t>
            </a:r>
            <a:br>
              <a:rPr lang="en-US" sz="2000" dirty="0">
                <a:latin typeface="Arial" charset="0"/>
                <a:cs typeface="+mn-cs"/>
              </a:rPr>
            </a:br>
            <a:r>
              <a:rPr lang="en-US" sz="2000" dirty="0">
                <a:latin typeface="Arial" charset="0"/>
                <a:cs typeface="+mn-cs"/>
              </a:rPr>
              <a:t>http://blogs.msdn.com/juergenp</a:t>
            </a:r>
          </a:p>
        </p:txBody>
      </p:sp>
      <p:sp>
        <p:nvSpPr>
          <p:cNvPr id="741378" name="Rectangle 2"/>
          <p:cNvSpPr>
            <a:spLocks noGrp="1" noChangeArrowheads="1"/>
          </p:cNvSpPr>
          <p:nvPr>
            <p:ph type="ctrTitle"/>
          </p:nvPr>
        </p:nvSpPr>
        <p:spPr>
          <a:xfrm>
            <a:off x="642938" y="541338"/>
            <a:ext cx="8174037" cy="1470025"/>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2079929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7725994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add title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1845900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2197916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6019849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693589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8032084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6988"/>
            <a:ext cx="8229600" cy="1143001"/>
          </a:xfrm>
        </p:spPr>
        <p:txBody>
          <a:bodyPr/>
          <a:lstStyle/>
          <a:p>
            <a:r>
              <a:rPr lang="en-US" smtClean="0"/>
              <a:t>Click to edit Master title style</a:t>
            </a:r>
            <a:endParaRPr lang="en-IE"/>
          </a:p>
        </p:txBody>
      </p:sp>
      <p:sp>
        <p:nvSpPr>
          <p:cNvPr id="3" name="Table Placeholder 2"/>
          <p:cNvSpPr>
            <a:spLocks noGrp="1"/>
          </p:cNvSpPr>
          <p:nvPr>
            <p:ph type="tbl" idx="1"/>
          </p:nvPr>
        </p:nvSpPr>
        <p:spPr>
          <a:xfrm>
            <a:off x="457200" y="1782763"/>
            <a:ext cx="8229600" cy="4525962"/>
          </a:xfrm>
        </p:spPr>
        <p:txBody>
          <a:bodyPr/>
          <a:lstStyle/>
          <a:p>
            <a:pPr lvl="0"/>
            <a:endParaRPr lang="en-IE" noProof="0" smtClean="0"/>
          </a:p>
        </p:txBody>
      </p:sp>
      <p:sp>
        <p:nvSpPr>
          <p:cNvPr id="4" name="Rectangle 6"/>
          <p:cNvSpPr>
            <a:spLocks noGrp="1" noChangeArrowheads="1"/>
          </p:cNvSpPr>
          <p:nvPr>
            <p:ph type="ftr" sz="quarter" idx="10"/>
          </p:nvPr>
        </p:nvSpPr>
        <p:spPr>
          <a:xfrm>
            <a:off x="539750" y="6524625"/>
            <a:ext cx="5472113" cy="333375"/>
          </a:xfrm>
          <a:prstGeom prst="rect">
            <a:avLst/>
          </a:prstGeom>
        </p:spPr>
        <p:txBody>
          <a:bodyPr/>
          <a:lstStyle>
            <a:lvl1pPr>
              <a:defRPr>
                <a:latin typeface="Arial" charset="0"/>
                <a:cs typeface="+mn-cs"/>
              </a:defRPr>
            </a:lvl1pPr>
          </a:lstStyle>
          <a:p>
            <a:pPr>
              <a:defRPr/>
            </a:pPr>
            <a:r>
              <a:rPr lang="en-GB"/>
              <a:t>© Macehiter Ward-Dutton 2006	www.mwdadvisors.com</a:t>
            </a:r>
          </a:p>
        </p:txBody>
      </p:sp>
      <p:sp>
        <p:nvSpPr>
          <p:cNvPr id="5" name="Rectangle 7"/>
          <p:cNvSpPr>
            <a:spLocks noGrp="1" noChangeArrowheads="1"/>
          </p:cNvSpPr>
          <p:nvPr>
            <p:ph type="sldNum" sz="quarter" idx="11"/>
          </p:nvPr>
        </p:nvSpPr>
        <p:spPr>
          <a:xfrm>
            <a:off x="6588125" y="6524625"/>
            <a:ext cx="2133600" cy="287338"/>
          </a:xfrm>
          <a:prstGeom prst="rect">
            <a:avLst/>
          </a:prstGeom>
        </p:spPr>
        <p:txBody>
          <a:bodyPr/>
          <a:lstStyle>
            <a:lvl1pPr>
              <a:defRPr>
                <a:latin typeface="Arial" charset="0"/>
                <a:cs typeface="+mn-cs"/>
              </a:defRPr>
            </a:lvl1pPr>
          </a:lstStyle>
          <a:p>
            <a:pPr>
              <a:defRPr/>
            </a:pPr>
            <a:fld id="{6BBCC033-2488-4AD0-BC4F-AFA66BD91427}" type="slidenum">
              <a:rPr lang="en-GB"/>
              <a:pPr>
                <a:defRPr/>
              </a:pPr>
              <a:t>‹#›</a:t>
            </a:fld>
            <a:endParaRPr lang="en-GB"/>
          </a:p>
        </p:txBody>
      </p:sp>
    </p:spTree>
    <p:extLst>
      <p:ext uri="{BB962C8B-B14F-4D97-AF65-F5344CB8AC3E}">
        <p14:creationId xmlns:p14="http://schemas.microsoft.com/office/powerpoint/2010/main" val="2217493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7866063" y="6138863"/>
            <a:ext cx="625475" cy="304800"/>
          </a:xfrm>
          <a:prstGeom prst="rect">
            <a:avLst/>
          </a:prstGeom>
          <a:noFill/>
          <a:ln w="9525">
            <a:noFill/>
            <a:miter lim="800000"/>
            <a:headEnd/>
            <a:tailEnd/>
          </a:ln>
          <a:effectLst>
            <a:prstShdw prst="shdw17" dist="17961" dir="2700000">
              <a:schemeClr val="hlink">
                <a:gamma/>
                <a:shade val="60000"/>
                <a:invGamma/>
              </a:schemeClr>
            </a:prstShdw>
          </a:effectLst>
        </p:spPr>
        <p:txBody>
          <a:bodyPr wrap="none">
            <a:spAutoFit/>
          </a:bodyPr>
          <a:lstStyle/>
          <a:p>
            <a:pPr algn="ctr" eaLnBrk="0" hangingPunct="0">
              <a:defRPr/>
            </a:pPr>
            <a:r>
              <a:rPr lang="en-US" sz="1400">
                <a:solidFill>
                  <a:srgbClr val="CCE0D9"/>
                </a:solidFill>
                <a:latin typeface="Franklin Gothic Medium" pitchFamily="34" charset="0"/>
                <a:cs typeface="+mn-cs"/>
              </a:rPr>
              <a:t>EMEA</a:t>
            </a:r>
          </a:p>
        </p:txBody>
      </p:sp>
      <p:sp>
        <p:nvSpPr>
          <p:cNvPr id="852994" name="Rectangle 2"/>
          <p:cNvSpPr>
            <a:spLocks noGrp="1" noChangeArrowheads="1"/>
          </p:cNvSpPr>
          <p:nvPr>
            <p:ph type="ctrTitle"/>
          </p:nvPr>
        </p:nvSpPr>
        <p:spPr>
          <a:xfrm>
            <a:off x="304800" y="1958975"/>
            <a:ext cx="7772400" cy="1470025"/>
          </a:xfrm>
        </p:spPr>
        <p:txBody>
          <a:bodyPr/>
          <a:lstStyle>
            <a:lvl1pPr>
              <a:defRPr>
                <a:effectLst>
                  <a:outerShdw blurRad="38100" dist="38100" dir="2700000" algn="tl">
                    <a:srgbClr val="C0C0C0"/>
                  </a:outerShdw>
                </a:effectLst>
              </a:defRPr>
            </a:lvl1pPr>
          </a:lstStyle>
          <a:p>
            <a:r>
              <a:rPr lang="en-US"/>
              <a:t>Click to edit Master title style</a:t>
            </a:r>
          </a:p>
        </p:txBody>
      </p:sp>
      <p:sp>
        <p:nvSpPr>
          <p:cNvPr id="852995" name="Rectangle 3"/>
          <p:cNvSpPr>
            <a:spLocks noGrp="1" noChangeArrowheads="1"/>
          </p:cNvSpPr>
          <p:nvPr>
            <p:ph type="subTitle" idx="1"/>
          </p:nvPr>
        </p:nvSpPr>
        <p:spPr>
          <a:xfrm>
            <a:off x="304800" y="3581400"/>
            <a:ext cx="6400800" cy="1752600"/>
          </a:xfrm>
        </p:spPr>
        <p:txBody>
          <a:bodyPr/>
          <a:lstStyle>
            <a:lvl1pPr marL="0" indent="0">
              <a:buFont typeface="Wingdings" pitchFamily="2" charset="2"/>
              <a:buNone/>
              <a:defRPr/>
            </a:lvl1pPr>
          </a:lstStyle>
          <a:p>
            <a:r>
              <a:rPr lang="en-US"/>
              <a:t>Click to edit Master subtitle style</a:t>
            </a:r>
          </a:p>
        </p:txBody>
      </p:sp>
      <p:sp>
        <p:nvSpPr>
          <p:cNvPr id="5" name="Rectangle 4"/>
          <p:cNvSpPr>
            <a:spLocks noGrp="1" noChangeArrowheads="1"/>
          </p:cNvSpPr>
          <p:nvPr>
            <p:ph type="sldNum" sz="quarter" idx="10"/>
          </p:nvPr>
        </p:nvSpPr>
        <p:spPr/>
        <p:txBody>
          <a:bodyPr/>
          <a:lstStyle>
            <a:lvl1pPr>
              <a:defRPr/>
            </a:lvl1pPr>
          </a:lstStyle>
          <a:p>
            <a:pPr>
              <a:defRPr/>
            </a:pPr>
            <a:fld id="{77395395-657E-4763-93FB-A58DD857FFEC}" type="slidenum">
              <a:rPr lang="en-US"/>
              <a:pPr>
                <a:defRPr/>
              </a:pPr>
              <a:t>‹#›</a:t>
            </a:fld>
            <a:endParaRPr lang="en-US"/>
          </a:p>
        </p:txBody>
      </p:sp>
    </p:spTree>
    <p:extLst>
      <p:ext uri="{BB962C8B-B14F-4D97-AF65-F5344CB8AC3E}">
        <p14:creationId xmlns:p14="http://schemas.microsoft.com/office/powerpoint/2010/main" val="2296038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CD5086AB-44FE-4CCC-9DB2-EFAA0B3F79CE}" type="slidenum">
              <a:rPr lang="en-US"/>
              <a:pPr>
                <a:defRPr/>
              </a:pPr>
              <a:t>‹#›</a:t>
            </a:fld>
            <a:endParaRPr lang="en-GB"/>
          </a:p>
        </p:txBody>
      </p:sp>
    </p:spTree>
    <p:extLst>
      <p:ext uri="{BB962C8B-B14F-4D97-AF65-F5344CB8AC3E}">
        <p14:creationId xmlns:p14="http://schemas.microsoft.com/office/powerpoint/2010/main" val="2972723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pPr>
              <a:defRPr/>
            </a:pPr>
            <a:fld id="{44C332B6-175B-44EA-8863-7227D5CE91AC}" type="slidenum">
              <a:rPr lang="en-US"/>
              <a:pPr>
                <a:defRPr/>
              </a:pPr>
              <a:t>‹#›</a:t>
            </a:fld>
            <a:endParaRPr lang="en-GB"/>
          </a:p>
        </p:txBody>
      </p:sp>
    </p:spTree>
    <p:extLst>
      <p:ext uri="{BB962C8B-B14F-4D97-AF65-F5344CB8AC3E}">
        <p14:creationId xmlns:p14="http://schemas.microsoft.com/office/powerpoint/2010/main" val="342605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6876920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04800" y="1066800"/>
            <a:ext cx="4191000" cy="5353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066800"/>
            <a:ext cx="4191000" cy="5353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sz="quarter" idx="10"/>
          </p:nvPr>
        </p:nvSpPr>
        <p:spPr/>
        <p:txBody>
          <a:bodyPr/>
          <a:lstStyle>
            <a:lvl1pPr>
              <a:defRPr/>
            </a:lvl1pPr>
          </a:lstStyle>
          <a:p>
            <a:pPr>
              <a:defRPr/>
            </a:pPr>
            <a:fld id="{EC8F2764-E0FB-4542-9D94-E99CB2E1B90B}" type="slidenum">
              <a:rPr lang="en-US"/>
              <a:pPr>
                <a:defRPr/>
              </a:pPr>
              <a:t>‹#›</a:t>
            </a:fld>
            <a:endParaRPr lang="en-GB"/>
          </a:p>
        </p:txBody>
      </p:sp>
    </p:spTree>
    <p:extLst>
      <p:ext uri="{BB962C8B-B14F-4D97-AF65-F5344CB8AC3E}">
        <p14:creationId xmlns:p14="http://schemas.microsoft.com/office/powerpoint/2010/main" val="3476744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sz="quarter" idx="10"/>
          </p:nvPr>
        </p:nvSpPr>
        <p:spPr/>
        <p:txBody>
          <a:bodyPr/>
          <a:lstStyle>
            <a:lvl1pPr>
              <a:defRPr/>
            </a:lvl1pPr>
          </a:lstStyle>
          <a:p>
            <a:pPr>
              <a:defRPr/>
            </a:pPr>
            <a:fld id="{CBED1424-8D16-4F00-B2F8-E7F7BC497FDC}" type="slidenum">
              <a:rPr lang="en-US"/>
              <a:pPr>
                <a:defRPr/>
              </a:pPr>
              <a:t>‹#›</a:t>
            </a:fld>
            <a:endParaRPr lang="en-GB"/>
          </a:p>
        </p:txBody>
      </p:sp>
    </p:spTree>
    <p:extLst>
      <p:ext uri="{BB962C8B-B14F-4D97-AF65-F5344CB8AC3E}">
        <p14:creationId xmlns:p14="http://schemas.microsoft.com/office/powerpoint/2010/main" val="10714098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pPr>
              <a:defRPr/>
            </a:pPr>
            <a:fld id="{DEADF749-FAC9-4D65-B2FD-5CC910D354E1}" type="slidenum">
              <a:rPr lang="en-US"/>
              <a:pPr>
                <a:defRPr/>
              </a:pPr>
              <a:t>‹#›</a:t>
            </a:fld>
            <a:endParaRPr lang="en-GB"/>
          </a:p>
        </p:txBody>
      </p:sp>
    </p:spTree>
    <p:extLst>
      <p:ext uri="{BB962C8B-B14F-4D97-AF65-F5344CB8AC3E}">
        <p14:creationId xmlns:p14="http://schemas.microsoft.com/office/powerpoint/2010/main" val="10766059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231323D0-B52D-4F6B-A5BB-7DDB89190C93}" type="slidenum">
              <a:rPr lang="en-US"/>
              <a:pPr>
                <a:defRPr/>
              </a:pPr>
              <a:t>‹#›</a:t>
            </a:fld>
            <a:endParaRPr lang="en-GB"/>
          </a:p>
        </p:txBody>
      </p:sp>
    </p:spTree>
    <p:extLst>
      <p:ext uri="{BB962C8B-B14F-4D97-AF65-F5344CB8AC3E}">
        <p14:creationId xmlns:p14="http://schemas.microsoft.com/office/powerpoint/2010/main" val="29883776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0E89A877-D336-4796-A9B8-D3E789B0FFC4}" type="slidenum">
              <a:rPr lang="en-US"/>
              <a:pPr>
                <a:defRPr/>
              </a:pPr>
              <a:t>‹#›</a:t>
            </a:fld>
            <a:endParaRPr lang="en-GB"/>
          </a:p>
        </p:txBody>
      </p:sp>
    </p:spTree>
    <p:extLst>
      <p:ext uri="{BB962C8B-B14F-4D97-AF65-F5344CB8AC3E}">
        <p14:creationId xmlns:p14="http://schemas.microsoft.com/office/powerpoint/2010/main" val="2780098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pPr>
              <a:defRPr/>
            </a:pPr>
            <a:fld id="{A1536C25-B478-4FDD-AF4F-F56FF51515D3}" type="slidenum">
              <a:rPr lang="en-US"/>
              <a:pPr>
                <a:defRPr/>
              </a:pPr>
              <a:t>‹#›</a:t>
            </a:fld>
            <a:endParaRPr lang="en-GB"/>
          </a:p>
        </p:txBody>
      </p:sp>
    </p:spTree>
    <p:extLst>
      <p:ext uri="{BB962C8B-B14F-4D97-AF65-F5344CB8AC3E}">
        <p14:creationId xmlns:p14="http://schemas.microsoft.com/office/powerpoint/2010/main" val="35856701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0D559256-C39F-48AC-9A04-60FFBB94A69B}" type="slidenum">
              <a:rPr lang="en-US"/>
              <a:pPr>
                <a:defRPr/>
              </a:pPr>
              <a:t>‹#›</a:t>
            </a:fld>
            <a:endParaRPr lang="en-GB"/>
          </a:p>
        </p:txBody>
      </p:sp>
    </p:spTree>
    <p:extLst>
      <p:ext uri="{BB962C8B-B14F-4D97-AF65-F5344CB8AC3E}">
        <p14:creationId xmlns:p14="http://schemas.microsoft.com/office/powerpoint/2010/main" val="21022918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304800"/>
            <a:ext cx="2133600" cy="6115050"/>
          </a:xfrm>
        </p:spPr>
        <p:txBody>
          <a:bodyPr vert="eaVert"/>
          <a:lstStyle/>
          <a:p>
            <a:r>
              <a:rPr lang="en-US" smtClean="0"/>
              <a:t>Click to add title</a:t>
            </a:r>
            <a:endParaRPr lang="en-GB"/>
          </a:p>
        </p:txBody>
      </p:sp>
      <p:sp>
        <p:nvSpPr>
          <p:cNvPr id="3" name="Vertical Text Placeholder 2"/>
          <p:cNvSpPr>
            <a:spLocks noGrp="1"/>
          </p:cNvSpPr>
          <p:nvPr>
            <p:ph type="body" orient="vert" idx="1"/>
          </p:nvPr>
        </p:nvSpPr>
        <p:spPr>
          <a:xfrm>
            <a:off x="304800" y="304800"/>
            <a:ext cx="6248400" cy="6115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D07A29E5-9131-4004-BCBE-8A782B059070}" type="slidenum">
              <a:rPr lang="en-US"/>
              <a:pPr>
                <a:defRPr/>
              </a:pPr>
              <a:t>‹#›</a:t>
            </a:fld>
            <a:endParaRPr lang="en-GB"/>
          </a:p>
        </p:txBody>
      </p:sp>
    </p:spTree>
    <p:extLst>
      <p:ext uri="{BB962C8B-B14F-4D97-AF65-F5344CB8AC3E}">
        <p14:creationId xmlns:p14="http://schemas.microsoft.com/office/powerpoint/2010/main" val="1501545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sz="quarter" idx="10"/>
          </p:nvPr>
        </p:nvSpPr>
        <p:spPr/>
        <p:txBody>
          <a:bodyPr/>
          <a:lstStyle>
            <a:lvl1pPr>
              <a:defRPr/>
            </a:lvl1pPr>
          </a:lstStyle>
          <a:p>
            <a:pPr>
              <a:defRPr/>
            </a:pPr>
            <a:fld id="{041F50C8-7D3A-42AC-BA36-C9A16AF4C358}" type="slidenum">
              <a:rPr lang="en-US"/>
              <a:pPr>
                <a:defRPr/>
              </a:pPr>
              <a:t>‹#›</a:t>
            </a:fld>
            <a:endParaRPr lang="en-GB"/>
          </a:p>
        </p:txBody>
      </p:sp>
    </p:spTree>
    <p:extLst>
      <p:ext uri="{BB962C8B-B14F-4D97-AF65-F5344CB8AC3E}">
        <p14:creationId xmlns:p14="http://schemas.microsoft.com/office/powerpoint/2010/main" val="220782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896151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676858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5076600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4965415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4368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02032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568732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dk2" tx1="lt1" bg2="dk1" tx2="lt2" accent1="accent1" accent2="accent2" accent3="accent3" accent4="accent4" accent5="accent5" accent6="accent6" hlink="hlink" folHlink="folHlink"/>
  <p:sldLayoutIdLst>
    <p:sldLayoutId id="2147484098"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9" r:id="rId16"/>
  </p:sldLayoutIdLst>
  <p:transition/>
  <p:timing>
    <p:tnLst>
      <p:par>
        <p:cTn id="1" dur="indefinite" restart="never" nodeType="tmRoot"/>
      </p:par>
    </p:tnLst>
  </p:timing>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446088" indent="-446088" algn="l" rtl="0" eaLnBrk="0" fontAlgn="base" hangingPunct="0">
        <a:spcBef>
          <a:spcPct val="20000"/>
        </a:spcBef>
        <a:spcAft>
          <a:spcPct val="0"/>
        </a:spcAft>
        <a:buSzPct val="60000"/>
        <a:buBlip>
          <a:blip r:embed="rId19"/>
        </a:buBlip>
        <a:defRPr sz="3200">
          <a:solidFill>
            <a:schemeClr val="tx1"/>
          </a:solidFill>
          <a:latin typeface="+mn-lt"/>
          <a:ea typeface="+mn-ea"/>
          <a:cs typeface="+mn-cs"/>
        </a:defRPr>
      </a:lvl1pPr>
      <a:lvl2pPr marL="1077913" indent="-452438" algn="l" rtl="0" eaLnBrk="0" fontAlgn="base" hangingPunct="0">
        <a:spcBef>
          <a:spcPct val="20000"/>
        </a:spcBef>
        <a:spcAft>
          <a:spcPct val="0"/>
        </a:spcAft>
        <a:buSzPct val="60000"/>
        <a:buBlip>
          <a:blip r:embed="rId19"/>
        </a:buBlip>
        <a:defRPr sz="2800">
          <a:solidFill>
            <a:schemeClr val="tx1"/>
          </a:solidFill>
          <a:latin typeface="+mn-lt"/>
        </a:defRPr>
      </a:lvl2pPr>
      <a:lvl3pPr marL="1611313" indent="-354013" algn="l" rtl="0" eaLnBrk="0" fontAlgn="base" hangingPunct="0">
        <a:spcBef>
          <a:spcPct val="20000"/>
        </a:spcBef>
        <a:spcAft>
          <a:spcPct val="0"/>
        </a:spcAft>
        <a:buSzPct val="60000"/>
        <a:buBlip>
          <a:blip r:embed="rId19"/>
        </a:buBlip>
        <a:defRPr sz="2400">
          <a:solidFill>
            <a:schemeClr val="tx1"/>
          </a:solidFill>
          <a:latin typeface="+mn-lt"/>
        </a:defRPr>
      </a:lvl3pPr>
      <a:lvl4pPr marL="2155825" indent="-365125" algn="l" rtl="0" eaLnBrk="0" fontAlgn="base" hangingPunct="0">
        <a:spcBef>
          <a:spcPct val="20000"/>
        </a:spcBef>
        <a:spcAft>
          <a:spcPct val="0"/>
        </a:spcAft>
        <a:buSzPct val="60000"/>
        <a:buBlip>
          <a:blip r:embed="rId19"/>
        </a:buBlip>
        <a:defRPr sz="2000">
          <a:solidFill>
            <a:schemeClr val="tx1"/>
          </a:solidFill>
          <a:latin typeface="+mn-lt"/>
        </a:defRPr>
      </a:lvl4pPr>
      <a:lvl5pPr marL="2601913" indent="-266700" algn="l" rtl="0" eaLnBrk="0" fontAlgn="base" hangingPunct="0">
        <a:spcBef>
          <a:spcPct val="20000"/>
        </a:spcBef>
        <a:spcAft>
          <a:spcPct val="0"/>
        </a:spcAft>
        <a:buSzPct val="60000"/>
        <a:buBlip>
          <a:blip r:embed="rId19"/>
        </a:buBlip>
        <a:defRPr sz="2000">
          <a:solidFill>
            <a:schemeClr val="tx1"/>
          </a:solidFill>
          <a:latin typeface="+mn-lt"/>
        </a:defRPr>
      </a:lvl5pPr>
      <a:lvl6pPr marL="3059113" indent="-266700" algn="l" rtl="0" fontAlgn="base">
        <a:spcBef>
          <a:spcPct val="20000"/>
        </a:spcBef>
        <a:spcAft>
          <a:spcPct val="0"/>
        </a:spcAft>
        <a:buSzPct val="60000"/>
        <a:buBlip>
          <a:blip r:embed="rId19"/>
        </a:buBlip>
        <a:defRPr sz="2000">
          <a:solidFill>
            <a:schemeClr val="tx1"/>
          </a:solidFill>
          <a:latin typeface="+mn-lt"/>
        </a:defRPr>
      </a:lvl6pPr>
      <a:lvl7pPr marL="3516313" indent="-266700" algn="l" rtl="0" fontAlgn="base">
        <a:spcBef>
          <a:spcPct val="20000"/>
        </a:spcBef>
        <a:spcAft>
          <a:spcPct val="0"/>
        </a:spcAft>
        <a:buSzPct val="60000"/>
        <a:buBlip>
          <a:blip r:embed="rId19"/>
        </a:buBlip>
        <a:defRPr sz="2000">
          <a:solidFill>
            <a:schemeClr val="tx1"/>
          </a:solidFill>
          <a:latin typeface="+mn-lt"/>
        </a:defRPr>
      </a:lvl7pPr>
      <a:lvl8pPr marL="3973513" indent="-266700" algn="l" rtl="0" fontAlgn="base">
        <a:spcBef>
          <a:spcPct val="20000"/>
        </a:spcBef>
        <a:spcAft>
          <a:spcPct val="0"/>
        </a:spcAft>
        <a:buSzPct val="60000"/>
        <a:buBlip>
          <a:blip r:embed="rId19"/>
        </a:buBlip>
        <a:defRPr sz="2000">
          <a:solidFill>
            <a:schemeClr val="tx1"/>
          </a:solidFill>
          <a:latin typeface="+mn-lt"/>
        </a:defRPr>
      </a:lvl8pPr>
      <a:lvl9pPr marL="4430713" indent="-266700" algn="l" rtl="0" fontAlgn="base">
        <a:spcBef>
          <a:spcPct val="20000"/>
        </a:spcBef>
        <a:spcAft>
          <a:spcPct val="0"/>
        </a:spcAft>
        <a:buSzPct val="60000"/>
        <a:buBlip>
          <a:blip r:embed="rId19"/>
        </a:buBlip>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851970" name="Rectangle 2"/>
          <p:cNvSpPr>
            <a:spLocks noGrp="1" noChangeArrowheads="1"/>
          </p:cNvSpPr>
          <p:nvPr>
            <p:ph type="title"/>
          </p:nvPr>
        </p:nvSpPr>
        <p:spPr bwMode="auto">
          <a:xfrm>
            <a:off x="304800" y="304800"/>
            <a:ext cx="85344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title style</a:t>
            </a:r>
          </a:p>
        </p:txBody>
      </p:sp>
      <p:sp>
        <p:nvSpPr>
          <p:cNvPr id="2051" name="Rectangle 3"/>
          <p:cNvSpPr>
            <a:spLocks noGrp="1" noChangeArrowheads="1"/>
          </p:cNvSpPr>
          <p:nvPr>
            <p:ph type="body" idx="1"/>
          </p:nvPr>
        </p:nvSpPr>
        <p:spPr bwMode="auto">
          <a:xfrm>
            <a:off x="304800" y="1066800"/>
            <a:ext cx="8534400" cy="535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851972" name="Text Box 4"/>
          <p:cNvSpPr txBox="1">
            <a:spLocks noChangeArrowheads="1"/>
          </p:cNvSpPr>
          <p:nvPr/>
        </p:nvSpPr>
        <p:spPr bwMode="auto">
          <a:xfrm>
            <a:off x="7921625" y="6361113"/>
            <a:ext cx="625475" cy="304800"/>
          </a:xfrm>
          <a:prstGeom prst="rect">
            <a:avLst/>
          </a:prstGeom>
          <a:noFill/>
          <a:ln w="9525">
            <a:noFill/>
            <a:miter lim="800000"/>
            <a:headEnd/>
            <a:tailEnd/>
          </a:ln>
          <a:effectLst>
            <a:prstShdw prst="shdw17" dist="17961" dir="2700000">
              <a:schemeClr val="hlink">
                <a:gamma/>
                <a:shade val="60000"/>
                <a:invGamma/>
              </a:schemeClr>
            </a:prstShdw>
          </a:effectLst>
        </p:spPr>
        <p:txBody>
          <a:bodyPr wrap="none">
            <a:spAutoFit/>
          </a:bodyPr>
          <a:lstStyle/>
          <a:p>
            <a:pPr algn="ctr" eaLnBrk="0" hangingPunct="0">
              <a:defRPr/>
            </a:pPr>
            <a:r>
              <a:rPr lang="en-US" sz="1400">
                <a:solidFill>
                  <a:srgbClr val="CCE0D9"/>
                </a:solidFill>
                <a:latin typeface="Franklin Gothic Medium" pitchFamily="34" charset="0"/>
                <a:cs typeface="+mn-cs"/>
              </a:rPr>
              <a:t>EMEA</a:t>
            </a:r>
          </a:p>
        </p:txBody>
      </p:sp>
      <p:sp>
        <p:nvSpPr>
          <p:cNvPr id="851973" name="Rectangle 5"/>
          <p:cNvSpPr>
            <a:spLocks noGrp="1" noChangeArrowheads="1"/>
          </p:cNvSpPr>
          <p:nvPr>
            <p:ph type="sldNum" sz="quarter" idx="4"/>
          </p:nvPr>
        </p:nvSpPr>
        <p:spPr bwMode="auto">
          <a:xfrm>
            <a:off x="533400" y="64008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1">
                <a:effectLst>
                  <a:outerShdw blurRad="38100" dist="38100" dir="2700000" algn="tl">
                    <a:srgbClr val="C0C0C0"/>
                  </a:outerShdw>
                </a:effectLst>
                <a:latin typeface="Arial" charset="0"/>
                <a:cs typeface="+mn-cs"/>
              </a:defRPr>
            </a:lvl1pPr>
          </a:lstStyle>
          <a:p>
            <a:pPr>
              <a:defRPr/>
            </a:pPr>
            <a:fld id="{19042698-B901-4E7D-8060-0718D68584EF}"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Lst>
  <p:txStyles>
    <p:titleStyle>
      <a:lvl1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2pPr>
      <a:lvl3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3pPr>
      <a:lvl4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4pPr>
      <a:lvl5pPr algn="l" rtl="0" eaLnBrk="0" fontAlgn="base" hangingPunct="0">
        <a:spcBef>
          <a:spcPct val="0"/>
        </a:spcBef>
        <a:spcAft>
          <a:spcPct val="0"/>
        </a:spcAft>
        <a:defRPr sz="3600" b="1">
          <a:solidFill>
            <a:schemeClr val="tx1"/>
          </a:solidFill>
          <a:effectLst>
            <a:outerShdw blurRad="38100" dist="38100" dir="2700000" algn="tl">
              <a:srgbClr val="000000"/>
            </a:outerShdw>
          </a:effectLst>
          <a:latin typeface="Arial" charset="0"/>
        </a:defRPr>
      </a:lvl5pPr>
      <a:lvl6pPr marL="457200" algn="l" rtl="0" fontAlgn="base">
        <a:spcBef>
          <a:spcPct val="0"/>
        </a:spcBef>
        <a:spcAft>
          <a:spcPct val="0"/>
        </a:spcAft>
        <a:defRPr sz="3600" b="1">
          <a:solidFill>
            <a:schemeClr val="tx1"/>
          </a:solidFill>
          <a:effectLst>
            <a:outerShdw blurRad="38100" dist="38100" dir="2700000" algn="tl">
              <a:srgbClr val="000000">
                <a:alpha val="43137"/>
              </a:srgbClr>
            </a:outerShdw>
          </a:effectLst>
          <a:latin typeface="Arial" charset="0"/>
        </a:defRPr>
      </a:lvl6pPr>
      <a:lvl7pPr marL="914400" algn="l" rtl="0" fontAlgn="base">
        <a:spcBef>
          <a:spcPct val="0"/>
        </a:spcBef>
        <a:spcAft>
          <a:spcPct val="0"/>
        </a:spcAft>
        <a:defRPr sz="3600" b="1">
          <a:solidFill>
            <a:schemeClr val="tx1"/>
          </a:solidFill>
          <a:effectLst>
            <a:outerShdw blurRad="38100" dist="38100" dir="2700000" algn="tl">
              <a:srgbClr val="000000">
                <a:alpha val="43137"/>
              </a:srgbClr>
            </a:outerShdw>
          </a:effectLst>
          <a:latin typeface="Arial" charset="0"/>
        </a:defRPr>
      </a:lvl7pPr>
      <a:lvl8pPr marL="1371600" algn="l" rtl="0" fontAlgn="base">
        <a:spcBef>
          <a:spcPct val="0"/>
        </a:spcBef>
        <a:spcAft>
          <a:spcPct val="0"/>
        </a:spcAft>
        <a:defRPr sz="3600" b="1">
          <a:solidFill>
            <a:schemeClr val="tx1"/>
          </a:solidFill>
          <a:effectLst>
            <a:outerShdw blurRad="38100" dist="38100" dir="2700000" algn="tl">
              <a:srgbClr val="000000">
                <a:alpha val="43137"/>
              </a:srgbClr>
            </a:outerShdw>
          </a:effectLst>
          <a:latin typeface="Arial" charset="0"/>
        </a:defRPr>
      </a:lvl8pPr>
      <a:lvl9pPr marL="1828800" algn="l" rtl="0" fontAlgn="base">
        <a:spcBef>
          <a:spcPct val="0"/>
        </a:spcBef>
        <a:spcAft>
          <a:spcPct val="0"/>
        </a:spcAft>
        <a:defRPr sz="3600" b="1">
          <a:solidFill>
            <a:schemeClr val="tx1"/>
          </a:solidFill>
          <a:effectLst>
            <a:outerShdw blurRad="38100" dist="38100" dir="2700000" algn="tl">
              <a:srgbClr val="000000">
                <a:alpha val="43137"/>
              </a:srgbClr>
            </a:outerShdw>
          </a:effectLst>
          <a:latin typeface="Arial"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w"/>
        <a:defRPr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Wingdings" pitchFamily="2" charset="2"/>
        <a:buChar char="w"/>
        <a:defRPr sz="2400">
          <a:solidFill>
            <a:schemeClr val="accent2"/>
          </a:solidFill>
          <a:latin typeface="+mn-lt"/>
        </a:defRPr>
      </a:lvl3pPr>
      <a:lvl4pPr marL="1600200" indent="-228600" algn="l" rtl="0" eaLnBrk="0" fontAlgn="base" hangingPunct="0">
        <a:spcBef>
          <a:spcPct val="20000"/>
        </a:spcBef>
        <a:spcAft>
          <a:spcPct val="0"/>
        </a:spcAft>
        <a:buChar char="–"/>
        <a:defRPr sz="1400">
          <a:solidFill>
            <a:schemeClr val="tx1"/>
          </a:solidFill>
          <a:latin typeface="Verdana" pitchFamily="34" charset="0"/>
        </a:defRPr>
      </a:lvl4pPr>
      <a:lvl5pPr marL="2057400" indent="-228600" algn="l" rtl="0" eaLnBrk="0" fontAlgn="base" hangingPunct="0">
        <a:spcBef>
          <a:spcPct val="20000"/>
        </a:spcBef>
        <a:spcAft>
          <a:spcPct val="0"/>
        </a:spcAft>
        <a:buChar char="»"/>
        <a:defRPr sz="1400">
          <a:solidFill>
            <a:schemeClr val="tx1"/>
          </a:solidFill>
          <a:latin typeface="Verdana" pitchFamily="34" charset="0"/>
        </a:defRPr>
      </a:lvl5pPr>
      <a:lvl6pPr marL="2514600" indent="-228600" algn="l" rtl="0" fontAlgn="base">
        <a:spcBef>
          <a:spcPct val="20000"/>
        </a:spcBef>
        <a:spcAft>
          <a:spcPct val="0"/>
        </a:spcAft>
        <a:buChar char="»"/>
        <a:defRPr sz="1400">
          <a:solidFill>
            <a:schemeClr val="tx1"/>
          </a:solidFill>
          <a:latin typeface="Verdana" pitchFamily="34" charset="0"/>
        </a:defRPr>
      </a:lvl6pPr>
      <a:lvl7pPr marL="2971800" indent="-228600" algn="l" rtl="0" fontAlgn="base">
        <a:spcBef>
          <a:spcPct val="20000"/>
        </a:spcBef>
        <a:spcAft>
          <a:spcPct val="0"/>
        </a:spcAft>
        <a:buChar char="»"/>
        <a:defRPr sz="1400">
          <a:solidFill>
            <a:schemeClr val="tx1"/>
          </a:solidFill>
          <a:latin typeface="Verdana" pitchFamily="34" charset="0"/>
        </a:defRPr>
      </a:lvl7pPr>
      <a:lvl8pPr marL="3429000" indent="-228600" algn="l" rtl="0" fontAlgn="base">
        <a:spcBef>
          <a:spcPct val="20000"/>
        </a:spcBef>
        <a:spcAft>
          <a:spcPct val="0"/>
        </a:spcAft>
        <a:buChar char="»"/>
        <a:defRPr sz="1400">
          <a:solidFill>
            <a:schemeClr val="tx1"/>
          </a:solidFill>
          <a:latin typeface="Verdana" pitchFamily="34" charset="0"/>
        </a:defRPr>
      </a:lvl8pPr>
      <a:lvl9pPr marL="3886200" indent="-228600" algn="l" rtl="0" fontAlgn="base">
        <a:spcBef>
          <a:spcPct val="20000"/>
        </a:spcBef>
        <a:spcAft>
          <a:spcPct val="0"/>
        </a:spcAft>
        <a:buChar char="»"/>
        <a:defRPr sz="1400">
          <a:solidFill>
            <a:schemeClr val="tx1"/>
          </a:solidFill>
          <a:latin typeface="Verdana"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3.png"/><Relationship Id="rId5" Type="http://schemas.openxmlformats.org/officeDocument/2006/relationships/tags" Target="../tags/tag5.xml"/><Relationship Id="rId10" Type="http://schemas.openxmlformats.org/officeDocument/2006/relationships/image" Target="../media/image12.png"/><Relationship Id="rId4" Type="http://schemas.openxmlformats.org/officeDocument/2006/relationships/tags" Target="../tags/tag4.xml"/><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16.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4.png"/><Relationship Id="rId5" Type="http://schemas.openxmlformats.org/officeDocument/2006/relationships/tags" Target="../tags/tag11.xml"/><Relationship Id="rId10" Type="http://schemas.openxmlformats.org/officeDocument/2006/relationships/image" Target="../media/image13.png"/><Relationship Id="rId4" Type="http://schemas.openxmlformats.org/officeDocument/2006/relationships/tags" Target="../tags/tag10.xml"/><Relationship Id="rId9" Type="http://schemas.openxmlformats.org/officeDocument/2006/relationships/image" Target="../media/image12.png"/><Relationship Id="rId1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7.xml"/><Relationship Id="rId13" Type="http://schemas.openxmlformats.org/officeDocument/2006/relationships/image" Target="../media/image19.png"/><Relationship Id="rId3" Type="http://schemas.openxmlformats.org/officeDocument/2006/relationships/tags" Target="../tags/tag15.xml"/><Relationship Id="rId7" Type="http://schemas.openxmlformats.org/officeDocument/2006/relationships/slideLayout" Target="../slideLayouts/slideLayout2.xml"/><Relationship Id="rId12" Type="http://schemas.openxmlformats.org/officeDocument/2006/relationships/image" Target="../media/image1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17.png"/><Relationship Id="rId5" Type="http://schemas.openxmlformats.org/officeDocument/2006/relationships/tags" Target="../tags/tag17.xml"/><Relationship Id="rId10" Type="http://schemas.openxmlformats.org/officeDocument/2006/relationships/image" Target="../media/image13.png"/><Relationship Id="rId4" Type="http://schemas.openxmlformats.org/officeDocument/2006/relationships/tags" Target="../tags/tag16.xml"/><Relationship Id="rId9"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Layout" Target="../slideLayouts/slideLayout18.xml"/><Relationship Id="rId5" Type="http://schemas.openxmlformats.org/officeDocument/2006/relationships/image" Target="../media/image9.jpeg"/><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diagramData" Target="../diagrams/data2.xml"/><Relationship Id="rId18" Type="http://schemas.openxmlformats.org/officeDocument/2006/relationships/image" Target="../media/image29.wmf"/><Relationship Id="rId3" Type="http://schemas.openxmlformats.org/officeDocument/2006/relationships/image" Target="../media/image24.png"/><Relationship Id="rId7" Type="http://schemas.openxmlformats.org/officeDocument/2006/relationships/image" Target="../media/image28.wmf"/><Relationship Id="rId12" Type="http://schemas.microsoft.com/office/2007/relationships/diagramDrawing" Target="../diagrams/drawing1.xml"/><Relationship Id="rId17" Type="http://schemas.microsoft.com/office/2007/relationships/diagramDrawing" Target="../diagrams/drawing2.xml"/><Relationship Id="rId2" Type="http://schemas.openxmlformats.org/officeDocument/2006/relationships/notesSlide" Target="../notesSlides/notesSlide14.xml"/><Relationship Id="rId16" Type="http://schemas.openxmlformats.org/officeDocument/2006/relationships/diagramColors" Target="../diagrams/colors2.xml"/><Relationship Id="rId1" Type="http://schemas.openxmlformats.org/officeDocument/2006/relationships/slideLayout" Target="../slideLayouts/slideLayout28.xml"/><Relationship Id="rId6" Type="http://schemas.openxmlformats.org/officeDocument/2006/relationships/image" Target="../media/image27.png"/><Relationship Id="rId11" Type="http://schemas.openxmlformats.org/officeDocument/2006/relationships/diagramColors" Target="../diagrams/colors1.xml"/><Relationship Id="rId5" Type="http://schemas.openxmlformats.org/officeDocument/2006/relationships/image" Target="../media/image26.png"/><Relationship Id="rId15" Type="http://schemas.openxmlformats.org/officeDocument/2006/relationships/diagramQuickStyle" Target="../diagrams/quickStyle2.xml"/><Relationship Id="rId10" Type="http://schemas.openxmlformats.org/officeDocument/2006/relationships/diagramQuickStyle" Target="../diagrams/quickStyle1.xml"/><Relationship Id="rId4" Type="http://schemas.openxmlformats.org/officeDocument/2006/relationships/image" Target="../media/image25.png"/><Relationship Id="rId9" Type="http://schemas.openxmlformats.org/officeDocument/2006/relationships/diagramLayout" Target="../diagrams/layout1.xml"/><Relationship Id="rId1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 Id="rId5" Type="http://schemas.openxmlformats.org/officeDocument/2006/relationships/image" Target="../media/image34.png"/><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5.wmf"/><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2884226"/>
            <a:ext cx="8534400" cy="533400"/>
          </a:xfrm>
        </p:spPr>
        <p:txBody>
          <a:bodyPr/>
          <a:lstStyle/>
          <a:p>
            <a:r>
              <a:rPr lang="en-IN" dirty="0" smtClean="0"/>
              <a:t>Introduction to Cloud Computing</a:t>
            </a:r>
            <a:br>
              <a:rPr lang="en-IN" dirty="0" smtClean="0"/>
            </a:br>
            <a:r>
              <a:rPr lang="en-IN" dirty="0" smtClean="0"/>
              <a:t/>
            </a:r>
            <a:br>
              <a:rPr lang="en-IN" dirty="0" smtClean="0"/>
            </a:br>
            <a:r>
              <a:rPr lang="en-IN" dirty="0" smtClean="0"/>
              <a:t>Unit2 - Day5</a:t>
            </a:r>
            <a:br>
              <a:rPr lang="en-IN" dirty="0" smtClean="0"/>
            </a:br>
            <a:r>
              <a:rPr lang="en-IN" dirty="0" smtClean="0"/>
              <a:t/>
            </a:r>
            <a:br>
              <a:rPr lang="en-IN" dirty="0" smtClean="0"/>
            </a:br>
            <a:r>
              <a:rPr lang="en-IN" dirty="0" smtClean="0"/>
              <a:t>Software As a Service</a:t>
            </a:r>
            <a:br>
              <a:rPr lang="en-IN" dirty="0" smtClean="0"/>
            </a:br>
            <a:r>
              <a:rPr lang="en-IN" dirty="0" smtClean="0"/>
              <a:t/>
            </a:r>
            <a:br>
              <a:rPr lang="en-IN" dirty="0" smtClean="0"/>
            </a:br>
            <a:r>
              <a:rPr lang="en-IN" sz="2800" dirty="0" smtClean="0"/>
              <a:t>Prashant Kaushal</a:t>
            </a:r>
            <a:r>
              <a:rPr lang="en-IN" dirty="0" smtClean="0"/>
              <a:t/>
            </a:r>
            <a:br>
              <a:rPr lang="en-IN" dirty="0" smtClean="0"/>
            </a:br>
            <a:endParaRPr lang="en-IN" dirty="0"/>
          </a:p>
        </p:txBody>
      </p:sp>
    </p:spTree>
    <p:extLst>
      <p:ext uri="{BB962C8B-B14F-4D97-AF65-F5344CB8AC3E}">
        <p14:creationId xmlns:p14="http://schemas.microsoft.com/office/powerpoint/2010/main" val="3743585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GB" smtClean="0"/>
              <a:t>A working definition of SaaS</a:t>
            </a:r>
          </a:p>
        </p:txBody>
      </p:sp>
      <p:sp>
        <p:nvSpPr>
          <p:cNvPr id="25603" name="Rectangle 3"/>
          <p:cNvSpPr>
            <a:spLocks noGrp="1" noChangeArrowheads="1"/>
          </p:cNvSpPr>
          <p:nvPr>
            <p:ph idx="1"/>
          </p:nvPr>
        </p:nvSpPr>
        <p:spPr/>
        <p:txBody>
          <a:bodyPr/>
          <a:lstStyle/>
          <a:p>
            <a:pPr eaLnBrk="1" hangingPunct="1">
              <a:lnSpc>
                <a:spcPct val="80000"/>
              </a:lnSpc>
            </a:pPr>
            <a:r>
              <a:rPr lang="en-GB" altLang="en-US" sz="2400" smtClean="0"/>
              <a:t>A hosted IT capability</a:t>
            </a:r>
          </a:p>
          <a:p>
            <a:pPr lvl="1" eaLnBrk="1" hangingPunct="1">
              <a:lnSpc>
                <a:spcPct val="80000"/>
              </a:lnSpc>
            </a:pPr>
            <a:r>
              <a:rPr lang="en-GB" altLang="en-US" sz="2000" smtClean="0"/>
              <a:t>Owned, located, operated and managed externally</a:t>
            </a:r>
          </a:p>
          <a:p>
            <a:pPr lvl="1" eaLnBrk="1" hangingPunct="1">
              <a:lnSpc>
                <a:spcPct val="80000"/>
              </a:lnSpc>
            </a:pPr>
            <a:r>
              <a:rPr lang="en-GB" altLang="en-US" sz="2000" smtClean="0"/>
              <a:t>Not just application software!</a:t>
            </a:r>
          </a:p>
          <a:p>
            <a:pPr lvl="2" eaLnBrk="1" hangingPunct="1">
              <a:lnSpc>
                <a:spcPct val="80000"/>
              </a:lnSpc>
            </a:pPr>
            <a:r>
              <a:rPr lang="en-GB" altLang="en-US" sz="1800" smtClean="0"/>
              <a:t>Also operating environments, integration platforms etc</a:t>
            </a:r>
          </a:p>
          <a:p>
            <a:pPr lvl="1" eaLnBrk="1" hangingPunct="1">
              <a:lnSpc>
                <a:spcPct val="80000"/>
              </a:lnSpc>
            </a:pPr>
            <a:r>
              <a:rPr lang="en-GB" altLang="en-US" sz="2000" smtClean="0"/>
              <a:t>But… only technology, not people</a:t>
            </a:r>
          </a:p>
          <a:p>
            <a:pPr eaLnBrk="1" hangingPunct="1">
              <a:lnSpc>
                <a:spcPct val="80000"/>
              </a:lnSpc>
            </a:pPr>
            <a:r>
              <a:rPr lang="en-GB" altLang="en-US" sz="2400" smtClean="0"/>
              <a:t>Optimised for delivery as a service</a:t>
            </a:r>
          </a:p>
          <a:p>
            <a:pPr lvl="1" eaLnBrk="1" hangingPunct="1">
              <a:lnSpc>
                <a:spcPct val="80000"/>
              </a:lnSpc>
            </a:pPr>
            <a:r>
              <a:rPr lang="en-GB" altLang="en-US" sz="2000" smtClean="0"/>
              <a:t>Not just a hosted instance of an off-the-shelf packaged application</a:t>
            </a:r>
          </a:p>
          <a:p>
            <a:pPr lvl="1" eaLnBrk="1" hangingPunct="1">
              <a:lnSpc>
                <a:spcPct val="80000"/>
              </a:lnSpc>
            </a:pPr>
            <a:r>
              <a:rPr lang="en-GB" altLang="en-US" sz="2000" smtClean="0"/>
              <a:t>Designed to be offered to multiple customers (multi-tenant)</a:t>
            </a:r>
          </a:p>
          <a:p>
            <a:pPr lvl="1" eaLnBrk="1" hangingPunct="1">
              <a:lnSpc>
                <a:spcPct val="80000"/>
              </a:lnSpc>
            </a:pPr>
            <a:r>
              <a:rPr lang="en-GB" altLang="en-US" sz="2000" smtClean="0"/>
              <a:t>Optimised for subscription-based licensing</a:t>
            </a:r>
          </a:p>
          <a:p>
            <a:pPr lvl="1" eaLnBrk="1" hangingPunct="1">
              <a:lnSpc>
                <a:spcPct val="80000"/>
              </a:lnSpc>
            </a:pPr>
            <a:r>
              <a:rPr lang="en-GB" altLang="en-US" sz="2000" smtClean="0"/>
              <a:t>Customer configuration, not customisation</a:t>
            </a:r>
          </a:p>
          <a:p>
            <a:pPr lvl="1" eaLnBrk="1" hangingPunct="1">
              <a:lnSpc>
                <a:spcPct val="80000"/>
              </a:lnSpc>
            </a:pPr>
            <a:r>
              <a:rPr lang="en-GB" altLang="en-US" sz="2000" smtClean="0"/>
              <a:t>Transparent upgrades</a:t>
            </a:r>
          </a:p>
          <a:p>
            <a:pPr lvl="1" eaLnBrk="1" hangingPunct="1">
              <a:lnSpc>
                <a:spcPct val="80000"/>
              </a:lnSpc>
            </a:pPr>
            <a:r>
              <a:rPr lang="en-GB" altLang="en-US" sz="2000" smtClean="0"/>
              <a:t>Service level monitoring/management</a:t>
            </a:r>
          </a:p>
          <a:p>
            <a:pPr eaLnBrk="1" hangingPunct="1">
              <a:lnSpc>
                <a:spcPct val="80000"/>
              </a:lnSpc>
            </a:pPr>
            <a:r>
              <a:rPr lang="en-GB" altLang="en-US" sz="2400" smtClean="0"/>
              <a:t>Over the Internet</a:t>
            </a:r>
          </a:p>
          <a:p>
            <a:pPr lvl="1" eaLnBrk="1" hangingPunct="1">
              <a:lnSpc>
                <a:spcPct val="80000"/>
              </a:lnSpc>
            </a:pPr>
            <a:r>
              <a:rPr lang="en-GB" altLang="en-US" sz="2000" smtClean="0"/>
              <a:t>But… not necessarily to a browser client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GB" smtClean="0"/>
              <a:t>Something old…</a:t>
            </a:r>
          </a:p>
        </p:txBody>
      </p:sp>
      <p:sp>
        <p:nvSpPr>
          <p:cNvPr id="26627" name="Rectangle 3"/>
          <p:cNvSpPr>
            <a:spLocks noGrp="1" noChangeArrowheads="1"/>
          </p:cNvSpPr>
          <p:nvPr>
            <p:ph idx="1"/>
          </p:nvPr>
        </p:nvSpPr>
        <p:spPr/>
        <p:txBody>
          <a:bodyPr/>
          <a:lstStyle/>
          <a:p>
            <a:pPr eaLnBrk="1" hangingPunct="1"/>
            <a:r>
              <a:rPr lang="en-GB" altLang="en-US" smtClean="0"/>
              <a:t>Hosted IT capability delivery is nothing new!</a:t>
            </a:r>
          </a:p>
          <a:p>
            <a:pPr eaLnBrk="1" hangingPunct="1"/>
            <a:r>
              <a:rPr lang="en-GB" altLang="en-US" smtClean="0"/>
              <a:t>In the 1960s the bulk of the software &amp; services industry consisted of “processing bureaux”</a:t>
            </a:r>
          </a:p>
          <a:p>
            <a:pPr eaLnBrk="1" hangingPunct="1"/>
            <a:r>
              <a:rPr lang="en-GB" altLang="en-US" smtClean="0"/>
              <a:t>In the late 1990s the buzz was around Application Service Provision (ASP)</a:t>
            </a:r>
          </a:p>
          <a:p>
            <a:pPr eaLnBrk="1" hangingPunct="1"/>
            <a:r>
              <a:rPr lang="en-GB" altLang="en-US" smtClean="0"/>
              <a:t>Consumer-oriented capabilities</a:t>
            </a:r>
          </a:p>
          <a:p>
            <a:pPr lvl="1" eaLnBrk="1" hangingPunct="1"/>
            <a:r>
              <a:rPr lang="en-GB" altLang="en-US" sz="4000" smtClean="0"/>
              <a:t>Hotmail, ICQ, AIM etc </a:t>
            </a:r>
          </a:p>
          <a:p>
            <a:pPr eaLnBrk="1" hangingPunct="1"/>
            <a:r>
              <a:rPr lang="en-GB" altLang="en-US" smtClean="0"/>
              <a:t>How is SaaS different?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GB" smtClean="0"/>
              <a:t>…something new!</a:t>
            </a:r>
          </a:p>
        </p:txBody>
      </p:sp>
      <p:sp>
        <p:nvSpPr>
          <p:cNvPr id="27651" name="Rectangle 6"/>
          <p:cNvSpPr>
            <a:spLocks noChangeArrowheads="1"/>
          </p:cNvSpPr>
          <p:nvPr/>
        </p:nvSpPr>
        <p:spPr bwMode="auto">
          <a:xfrm>
            <a:off x="2052638" y="1371600"/>
            <a:ext cx="2224087" cy="2224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27652" name="Rectangle 7"/>
          <p:cNvSpPr>
            <a:spLocks noChangeArrowheads="1"/>
          </p:cNvSpPr>
          <p:nvPr/>
        </p:nvSpPr>
        <p:spPr bwMode="auto">
          <a:xfrm>
            <a:off x="2052638" y="3595688"/>
            <a:ext cx="2224087" cy="22225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27653" name="Rectangle 8"/>
          <p:cNvSpPr>
            <a:spLocks noChangeArrowheads="1"/>
          </p:cNvSpPr>
          <p:nvPr/>
        </p:nvSpPr>
        <p:spPr bwMode="auto">
          <a:xfrm>
            <a:off x="4276725" y="1371600"/>
            <a:ext cx="2222500" cy="22240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27654" name="Rectangle 9"/>
          <p:cNvSpPr>
            <a:spLocks noChangeArrowheads="1"/>
          </p:cNvSpPr>
          <p:nvPr/>
        </p:nvSpPr>
        <p:spPr bwMode="auto">
          <a:xfrm>
            <a:off x="4276725" y="3595688"/>
            <a:ext cx="2222500" cy="22225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27655" name="Text Box 10"/>
          <p:cNvSpPr txBox="1">
            <a:spLocks noChangeArrowheads="1"/>
          </p:cNvSpPr>
          <p:nvPr/>
        </p:nvSpPr>
        <p:spPr bwMode="auto">
          <a:xfrm rot="-5400000">
            <a:off x="1059657" y="2123281"/>
            <a:ext cx="13922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accent2"/>
              </a:buClr>
              <a:buFont typeface="Wingdings" pitchFamily="2" charset="2"/>
              <a:buNone/>
            </a:pPr>
            <a:r>
              <a:rPr lang="en-GB" altLang="en-US" sz="1400"/>
              <a:t>Adapting platform</a:t>
            </a:r>
          </a:p>
        </p:txBody>
      </p:sp>
      <p:sp>
        <p:nvSpPr>
          <p:cNvPr id="27656" name="Text Box 11"/>
          <p:cNvSpPr txBox="1">
            <a:spLocks noChangeArrowheads="1"/>
          </p:cNvSpPr>
          <p:nvPr/>
        </p:nvSpPr>
        <p:spPr bwMode="auto">
          <a:xfrm rot="-5400000">
            <a:off x="839788" y="4448175"/>
            <a:ext cx="18319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buClr>
                <a:schemeClr val="accent2"/>
              </a:buClr>
              <a:buFont typeface="Wingdings" pitchFamily="2" charset="2"/>
              <a:buNone/>
            </a:pPr>
            <a:r>
              <a:rPr lang="en-GB" altLang="en-US" sz="1400"/>
              <a:t>Static publishing medium</a:t>
            </a:r>
          </a:p>
        </p:txBody>
      </p:sp>
      <p:sp>
        <p:nvSpPr>
          <p:cNvPr id="27657" name="Text Box 12"/>
          <p:cNvSpPr txBox="1">
            <a:spLocks noChangeArrowheads="1"/>
          </p:cNvSpPr>
          <p:nvPr/>
        </p:nvSpPr>
        <p:spPr bwMode="auto">
          <a:xfrm>
            <a:off x="4668838" y="5802313"/>
            <a:ext cx="1562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20000"/>
              </a:spcBef>
              <a:buClr>
                <a:schemeClr val="accent2"/>
              </a:buClr>
              <a:buFont typeface="Wingdings" pitchFamily="2" charset="2"/>
              <a:buNone/>
            </a:pPr>
            <a:r>
              <a:rPr lang="en-GB" altLang="en-US" sz="1400"/>
              <a:t>Open communities</a:t>
            </a:r>
          </a:p>
        </p:txBody>
      </p:sp>
      <p:sp>
        <p:nvSpPr>
          <p:cNvPr id="27658" name="Text Box 13"/>
          <p:cNvSpPr txBox="1">
            <a:spLocks noChangeArrowheads="1"/>
          </p:cNvSpPr>
          <p:nvPr/>
        </p:nvSpPr>
        <p:spPr bwMode="auto">
          <a:xfrm>
            <a:off x="2247900" y="5802313"/>
            <a:ext cx="18684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buClr>
                <a:schemeClr val="accent2"/>
              </a:buClr>
              <a:buFont typeface="Wingdings" pitchFamily="2" charset="2"/>
              <a:buNone/>
            </a:pPr>
            <a:r>
              <a:rPr lang="en-GB" altLang="en-US" sz="1400"/>
              <a:t>Proprietary transactions</a:t>
            </a:r>
          </a:p>
        </p:txBody>
      </p:sp>
      <p:sp>
        <p:nvSpPr>
          <p:cNvPr id="27659" name="Oval 14"/>
          <p:cNvSpPr>
            <a:spLocks noChangeArrowheads="1"/>
          </p:cNvSpPr>
          <p:nvPr/>
        </p:nvSpPr>
        <p:spPr bwMode="auto">
          <a:xfrm>
            <a:off x="4800600" y="4183063"/>
            <a:ext cx="1373188" cy="1374775"/>
          </a:xfrm>
          <a:prstGeom prst="ellipse">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buClr>
                <a:schemeClr val="accent2"/>
              </a:buClr>
              <a:buFont typeface="Wingdings" pitchFamily="2" charset="2"/>
              <a:buNone/>
            </a:pPr>
            <a:r>
              <a:rPr lang="en-GB" altLang="en-US" sz="1400" b="1"/>
              <a:t>Wave 1:</a:t>
            </a:r>
            <a:r>
              <a:rPr lang="en-GB" altLang="en-US" sz="1400"/>
              <a:t> “Web as library”</a:t>
            </a:r>
          </a:p>
        </p:txBody>
      </p:sp>
      <p:sp>
        <p:nvSpPr>
          <p:cNvPr id="27660" name="Oval 15"/>
          <p:cNvSpPr>
            <a:spLocks noChangeArrowheads="1"/>
          </p:cNvSpPr>
          <p:nvPr/>
        </p:nvSpPr>
        <p:spPr bwMode="auto">
          <a:xfrm>
            <a:off x="2511425" y="3659188"/>
            <a:ext cx="1374775" cy="1374775"/>
          </a:xfrm>
          <a:prstGeom prst="ellipse">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buClr>
                <a:schemeClr val="accent2"/>
              </a:buClr>
              <a:buFont typeface="Wingdings" pitchFamily="2" charset="2"/>
              <a:buNone/>
            </a:pPr>
            <a:r>
              <a:rPr lang="en-GB" altLang="en-US" sz="1400" b="1">
                <a:solidFill>
                  <a:schemeClr val="bg2"/>
                </a:solidFill>
              </a:rPr>
              <a:t>Wave 2:</a:t>
            </a:r>
            <a:r>
              <a:rPr lang="en-GB" altLang="en-US" sz="1400">
                <a:solidFill>
                  <a:schemeClr val="bg2"/>
                </a:solidFill>
              </a:rPr>
              <a:t> “Web as sales channel”</a:t>
            </a:r>
          </a:p>
        </p:txBody>
      </p:sp>
      <p:sp>
        <p:nvSpPr>
          <p:cNvPr id="27661" name="Oval 16"/>
          <p:cNvSpPr>
            <a:spLocks noChangeArrowheads="1"/>
          </p:cNvSpPr>
          <p:nvPr/>
        </p:nvSpPr>
        <p:spPr bwMode="auto">
          <a:xfrm>
            <a:off x="3949700" y="1763713"/>
            <a:ext cx="1373188" cy="1374775"/>
          </a:xfrm>
          <a:prstGeom prst="ellipse">
            <a:avLst/>
          </a:prstGeom>
          <a:solidFill>
            <a:schemeClr val="folHlink"/>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buClr>
                <a:schemeClr val="accent2"/>
              </a:buClr>
              <a:buFont typeface="Wingdings" pitchFamily="2" charset="2"/>
              <a:buNone/>
            </a:pPr>
            <a:r>
              <a:rPr lang="en-GB" altLang="en-US" sz="1400" b="1">
                <a:solidFill>
                  <a:schemeClr val="bg2"/>
                </a:solidFill>
              </a:rPr>
              <a:t>Wave 3:</a:t>
            </a:r>
            <a:r>
              <a:rPr lang="en-GB" altLang="en-US" sz="1400">
                <a:solidFill>
                  <a:schemeClr val="bg2"/>
                </a:solidFill>
              </a:rPr>
              <a:t> “Web as place”</a:t>
            </a:r>
          </a:p>
        </p:txBody>
      </p:sp>
      <p:sp>
        <p:nvSpPr>
          <p:cNvPr id="27662" name="AutoShape 17"/>
          <p:cNvSpPr>
            <a:spLocks noChangeArrowheads="1"/>
          </p:cNvSpPr>
          <p:nvPr/>
        </p:nvSpPr>
        <p:spPr bwMode="auto">
          <a:xfrm rot="726747">
            <a:off x="3754438" y="4314825"/>
            <a:ext cx="1241425" cy="522288"/>
          </a:xfrm>
          <a:prstGeom prst="leftArrow">
            <a:avLst>
              <a:gd name="adj1" fmla="val 50000"/>
              <a:gd name="adj2" fmla="val 59422"/>
            </a:avLst>
          </a:prstGeom>
          <a:gradFill rotWithShape="1">
            <a:gsLst>
              <a:gs pos="0">
                <a:schemeClr val="accent1"/>
              </a:gs>
              <a:gs pos="100000">
                <a:schemeClr val="bg1"/>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27663" name="AutoShape 18"/>
          <p:cNvSpPr>
            <a:spLocks noChangeArrowheads="1"/>
          </p:cNvSpPr>
          <p:nvPr/>
        </p:nvSpPr>
        <p:spPr bwMode="auto">
          <a:xfrm rot="7608366">
            <a:off x="3328988" y="3170238"/>
            <a:ext cx="1241425" cy="523875"/>
          </a:xfrm>
          <a:prstGeom prst="leftArrow">
            <a:avLst>
              <a:gd name="adj1" fmla="val 50000"/>
              <a:gd name="adj2" fmla="val 59242"/>
            </a:avLst>
          </a:prstGeom>
          <a:gradFill rotWithShape="1">
            <a:gsLst>
              <a:gs pos="0">
                <a:schemeClr val="folHlink"/>
              </a:gs>
              <a:gs pos="100000">
                <a:schemeClr val="accent1"/>
              </a:gs>
            </a:gsLst>
            <a:lin ang="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27664" name="Text Box 19"/>
          <p:cNvSpPr txBox="1">
            <a:spLocks noChangeArrowheads="1"/>
          </p:cNvSpPr>
          <p:nvPr/>
        </p:nvSpPr>
        <p:spPr bwMode="auto">
          <a:xfrm rot="-5400000">
            <a:off x="434975" y="3451226"/>
            <a:ext cx="1470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buClr>
                <a:schemeClr val="accent2"/>
              </a:buClr>
              <a:buFont typeface="Wingdings" pitchFamily="2" charset="2"/>
              <a:buNone/>
            </a:pPr>
            <a:r>
              <a:rPr lang="en-GB" altLang="en-US" sz="1400" i="1"/>
              <a:t>Nature of the Web</a:t>
            </a:r>
          </a:p>
        </p:txBody>
      </p:sp>
      <p:sp>
        <p:nvSpPr>
          <p:cNvPr id="27665" name="Text Box 20"/>
          <p:cNvSpPr txBox="1">
            <a:spLocks noChangeArrowheads="1"/>
          </p:cNvSpPr>
          <p:nvPr/>
        </p:nvSpPr>
        <p:spPr bwMode="auto">
          <a:xfrm>
            <a:off x="3389313" y="6353175"/>
            <a:ext cx="17922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20000"/>
              </a:spcBef>
              <a:buClr>
                <a:schemeClr val="accent2"/>
              </a:buClr>
              <a:buFont typeface="Wingdings" pitchFamily="2" charset="2"/>
              <a:buNone/>
            </a:pPr>
            <a:r>
              <a:rPr lang="en-GB" altLang="en-US" sz="1400" i="1"/>
              <a:t>Applications of the Web</a:t>
            </a:r>
          </a:p>
        </p:txBody>
      </p:sp>
      <p:sp>
        <p:nvSpPr>
          <p:cNvPr id="27666" name="Rectangle 21"/>
          <p:cNvSpPr>
            <a:spLocks noChangeArrowheads="1"/>
          </p:cNvSpPr>
          <p:nvPr/>
        </p:nvSpPr>
        <p:spPr bwMode="auto">
          <a:xfrm>
            <a:off x="6629400" y="2613025"/>
            <a:ext cx="45720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27667" name="Text Box 22"/>
          <p:cNvSpPr txBox="1">
            <a:spLocks noChangeArrowheads="1"/>
          </p:cNvSpPr>
          <p:nvPr/>
        </p:nvSpPr>
        <p:spPr bwMode="auto">
          <a:xfrm>
            <a:off x="6673850" y="1370013"/>
            <a:ext cx="230346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2000" i="1"/>
              <a:t>The web is evolving to become a much more natural medium for IT capability delivery</a:t>
            </a:r>
          </a:p>
          <a:p>
            <a:pPr eaLnBrk="1" hangingPunct="1"/>
            <a:endParaRPr lang="en-GB" altLang="en-US" sz="2000" i="1"/>
          </a:p>
          <a:p>
            <a:pPr eaLnBrk="1" hangingPunct="1"/>
            <a:r>
              <a:rPr lang="en-GB" altLang="en-US" sz="2000" i="1"/>
              <a:t>Service providers and their business models are maturing to take advantage of technology possibilities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GB" smtClean="0"/>
              <a:t>…something new!</a:t>
            </a:r>
          </a:p>
        </p:txBody>
      </p:sp>
      <p:sp>
        <p:nvSpPr>
          <p:cNvPr id="28675" name="Rectangle 3"/>
          <p:cNvSpPr>
            <a:spLocks noGrp="1" noChangeArrowheads="1"/>
          </p:cNvSpPr>
          <p:nvPr>
            <p:ph idx="1"/>
          </p:nvPr>
        </p:nvSpPr>
        <p:spPr/>
        <p:txBody>
          <a:bodyPr/>
          <a:lstStyle/>
          <a:p>
            <a:pPr eaLnBrk="1" hangingPunct="1"/>
            <a:r>
              <a:rPr lang="en-GB" altLang="en-US" sz="2400" smtClean="0"/>
              <a:t>IT capabilities delivered in the “web as place” context aren’t applications in the traditional sense</a:t>
            </a:r>
          </a:p>
          <a:p>
            <a:pPr eaLnBrk="1" hangingPunct="1"/>
            <a:r>
              <a:rPr lang="en-GB" altLang="en-US" sz="2400" smtClean="0"/>
              <a:t>“Applications as platforms”</a:t>
            </a:r>
          </a:p>
          <a:p>
            <a:pPr lvl="1" eaLnBrk="1" hangingPunct="1"/>
            <a:r>
              <a:rPr lang="en-GB" altLang="en-US" sz="2000" smtClean="0"/>
              <a:t>New online application services provide open interfaces that make them easy to integrate, extend and enhance</a:t>
            </a:r>
          </a:p>
          <a:p>
            <a:pPr lvl="1" eaLnBrk="1" hangingPunct="1"/>
            <a:r>
              <a:rPr lang="en-GB" altLang="en-US" sz="2000" smtClean="0"/>
              <a:t>Offer a multitude of ways to get access to functionality and information – not just pre-canned user interfaces</a:t>
            </a:r>
          </a:p>
          <a:p>
            <a:pPr lvl="2" eaLnBrk="1" hangingPunct="1"/>
            <a:r>
              <a:rPr lang="en-GB" altLang="en-US" sz="1800" smtClean="0"/>
              <a:t>RSS, web services APIs, etc etc</a:t>
            </a:r>
          </a:p>
          <a:p>
            <a:pPr eaLnBrk="1" hangingPunct="1"/>
            <a:r>
              <a:rPr lang="en-GB" altLang="en-US" sz="2400" smtClean="0"/>
              <a:t>The expectations and appetite of customers has grown</a:t>
            </a:r>
          </a:p>
          <a:p>
            <a:pPr lvl="1" eaLnBrk="1" hangingPunct="1"/>
            <a:r>
              <a:rPr lang="en-GB" altLang="en-US" sz="2000" smtClean="0"/>
              <a:t>Influenced by their experience as consumers</a:t>
            </a:r>
          </a:p>
          <a:p>
            <a:pPr lvl="1" eaLnBrk="1" hangingPunct="1"/>
            <a:r>
              <a:rPr lang="en-GB" altLang="en-US" sz="2000" smtClean="0"/>
              <a:t>Sourcing strategies are maturing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defRPr/>
            </a:pPr>
            <a:r>
              <a:rPr lang="en-GB" smtClean="0"/>
              <a:t>SaaS: an optimization</a:t>
            </a:r>
          </a:p>
        </p:txBody>
      </p:sp>
      <p:sp>
        <p:nvSpPr>
          <p:cNvPr id="29699" name="Rectangle 4"/>
          <p:cNvSpPr>
            <a:spLocks noChangeArrowheads="1"/>
          </p:cNvSpPr>
          <p:nvPr/>
        </p:nvSpPr>
        <p:spPr bwMode="auto">
          <a:xfrm>
            <a:off x="838200" y="1752600"/>
            <a:ext cx="4267200" cy="4343400"/>
          </a:xfrm>
          <a:prstGeom prst="rect">
            <a:avLst/>
          </a:prstGeom>
          <a:solidFill>
            <a:schemeClr val="bg1"/>
          </a:solidFill>
          <a:ln w="9525" algn="ctr">
            <a:solidFill>
              <a:schemeClr val="tx1"/>
            </a:solidFill>
            <a:miter lim="800000"/>
            <a:headEnd/>
            <a:tailEnd/>
          </a:ln>
        </p:spPr>
        <p:txBody>
          <a:bodyPr wrap="none"/>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Software</a:t>
            </a:r>
          </a:p>
        </p:txBody>
      </p:sp>
      <p:sp>
        <p:nvSpPr>
          <p:cNvPr id="29700" name="Rectangle 5"/>
          <p:cNvSpPr>
            <a:spLocks noChangeArrowheads="1"/>
          </p:cNvSpPr>
          <p:nvPr/>
        </p:nvSpPr>
        <p:spPr bwMode="auto">
          <a:xfrm>
            <a:off x="1676400" y="2438400"/>
            <a:ext cx="2971800" cy="3200400"/>
          </a:xfrm>
          <a:prstGeom prst="rect">
            <a:avLst/>
          </a:prstGeom>
          <a:solidFill>
            <a:schemeClr val="bg1"/>
          </a:solidFill>
          <a:ln w="9525" algn="ctr">
            <a:solidFill>
              <a:schemeClr val="tx1"/>
            </a:solidFill>
            <a:miter lim="800000"/>
            <a:headEnd/>
            <a:tailEnd/>
          </a:ln>
        </p:spPr>
        <p:txBody>
          <a:bodyPr wrap="none"/>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Off-the-shelf functionality</a:t>
            </a:r>
          </a:p>
        </p:txBody>
      </p:sp>
      <p:sp>
        <p:nvSpPr>
          <p:cNvPr id="29701" name="Rectangle 6"/>
          <p:cNvSpPr>
            <a:spLocks noChangeArrowheads="1"/>
          </p:cNvSpPr>
          <p:nvPr/>
        </p:nvSpPr>
        <p:spPr bwMode="auto">
          <a:xfrm>
            <a:off x="2514600" y="3048000"/>
            <a:ext cx="1752600" cy="2133600"/>
          </a:xfrm>
          <a:prstGeom prst="rect">
            <a:avLst/>
          </a:prstGeom>
          <a:solidFill>
            <a:schemeClr val="bg1"/>
          </a:solidFill>
          <a:ln w="9525" algn="ctr">
            <a:solidFill>
              <a:schemeClr val="tx1"/>
            </a:solidFill>
            <a:miter lim="800000"/>
            <a:headEnd/>
            <a:tailEnd/>
          </a:ln>
        </p:spPr>
        <p:txBody>
          <a:bodyPr wrap="none"/>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Hosted software</a:t>
            </a:r>
          </a:p>
        </p:txBody>
      </p:sp>
      <p:sp>
        <p:nvSpPr>
          <p:cNvPr id="29702" name="Rectangle 7"/>
          <p:cNvSpPr>
            <a:spLocks noChangeArrowheads="1"/>
          </p:cNvSpPr>
          <p:nvPr/>
        </p:nvSpPr>
        <p:spPr bwMode="auto">
          <a:xfrm>
            <a:off x="2971800" y="3733800"/>
            <a:ext cx="838200" cy="10668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SaaS</a:t>
            </a:r>
          </a:p>
        </p:txBody>
      </p:sp>
      <p:sp>
        <p:nvSpPr>
          <p:cNvPr id="29703" name="Line 8"/>
          <p:cNvSpPr>
            <a:spLocks noChangeShapeType="1"/>
          </p:cNvSpPr>
          <p:nvPr/>
        </p:nvSpPr>
        <p:spPr bwMode="auto">
          <a:xfrm>
            <a:off x="4648200" y="2667000"/>
            <a:ext cx="12954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29704" name="Line 9"/>
          <p:cNvSpPr>
            <a:spLocks noChangeShapeType="1"/>
          </p:cNvSpPr>
          <p:nvPr/>
        </p:nvSpPr>
        <p:spPr bwMode="auto">
          <a:xfrm>
            <a:off x="4267200" y="3352800"/>
            <a:ext cx="16764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29705" name="Line 10"/>
          <p:cNvSpPr>
            <a:spLocks noChangeShapeType="1"/>
          </p:cNvSpPr>
          <p:nvPr/>
        </p:nvSpPr>
        <p:spPr bwMode="auto">
          <a:xfrm>
            <a:off x="3810000" y="4114800"/>
            <a:ext cx="21336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29706" name="Text Box 11"/>
          <p:cNvSpPr txBox="1">
            <a:spLocks noChangeArrowheads="1"/>
          </p:cNvSpPr>
          <p:nvPr/>
        </p:nvSpPr>
        <p:spPr bwMode="auto">
          <a:xfrm>
            <a:off x="5919788" y="2362200"/>
            <a:ext cx="293846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1600"/>
              <a:t>Access to best practice</a:t>
            </a:r>
          </a:p>
          <a:p>
            <a:pPr eaLnBrk="1" hangingPunct="1"/>
            <a:r>
              <a:rPr lang="en-GB" altLang="en-US" sz="1600"/>
              <a:t>Time-to-market</a:t>
            </a:r>
          </a:p>
          <a:p>
            <a:pPr eaLnBrk="1" hangingPunct="1"/>
            <a:r>
              <a:rPr lang="en-GB" altLang="en-US" sz="1600"/>
              <a:t>Lower risk</a:t>
            </a:r>
          </a:p>
        </p:txBody>
      </p:sp>
      <p:sp>
        <p:nvSpPr>
          <p:cNvPr id="29707" name="Text Box 12"/>
          <p:cNvSpPr txBox="1">
            <a:spLocks noChangeArrowheads="1"/>
          </p:cNvSpPr>
          <p:nvPr/>
        </p:nvSpPr>
        <p:spPr bwMode="auto">
          <a:xfrm>
            <a:off x="5919788" y="3124200"/>
            <a:ext cx="28209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1600"/>
              <a:t>No capital expenditure</a:t>
            </a:r>
          </a:p>
          <a:p>
            <a:pPr eaLnBrk="1" hangingPunct="1"/>
            <a:r>
              <a:rPr lang="en-GB" altLang="en-US" sz="1600"/>
              <a:t>No infrastructure</a:t>
            </a:r>
          </a:p>
        </p:txBody>
      </p:sp>
      <p:sp>
        <p:nvSpPr>
          <p:cNvPr id="29708" name="Text Box 13"/>
          <p:cNvSpPr txBox="1">
            <a:spLocks noChangeArrowheads="1"/>
          </p:cNvSpPr>
          <p:nvPr/>
        </p:nvSpPr>
        <p:spPr bwMode="auto">
          <a:xfrm>
            <a:off x="5919788" y="3779838"/>
            <a:ext cx="2695575" cy="132397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1600">
                <a:solidFill>
                  <a:schemeClr val="bg2"/>
                </a:solidFill>
              </a:rPr>
              <a:t>Simpler customisation</a:t>
            </a:r>
          </a:p>
          <a:p>
            <a:pPr eaLnBrk="1" hangingPunct="1"/>
            <a:r>
              <a:rPr lang="en-GB" altLang="en-US" sz="1600">
                <a:solidFill>
                  <a:schemeClr val="bg2"/>
                </a:solidFill>
              </a:rPr>
              <a:t>Quicker upgrades</a:t>
            </a:r>
          </a:p>
          <a:p>
            <a:pPr eaLnBrk="1" hangingPunct="1"/>
            <a:r>
              <a:rPr lang="en-GB" altLang="en-US" sz="1600">
                <a:solidFill>
                  <a:schemeClr val="bg2"/>
                </a:solidFill>
              </a:rPr>
              <a:t>More sophisticated identity management</a:t>
            </a:r>
          </a:p>
          <a:p>
            <a:pPr eaLnBrk="1" hangingPunct="1"/>
            <a:r>
              <a:rPr lang="en-GB" altLang="en-US" sz="1600">
                <a:solidFill>
                  <a:schemeClr val="bg2"/>
                </a:solidFill>
              </a:rPr>
              <a:t>Service level management</a:t>
            </a:r>
          </a:p>
        </p:txBody>
      </p:sp>
      <p:sp>
        <p:nvSpPr>
          <p:cNvPr id="29709" name="Text Box 17"/>
          <p:cNvSpPr txBox="1">
            <a:spLocks noChangeArrowheads="1"/>
          </p:cNvSpPr>
          <p:nvPr/>
        </p:nvSpPr>
        <p:spPr bwMode="auto">
          <a:xfrm>
            <a:off x="5884863" y="5353050"/>
            <a:ext cx="29273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These benefits are all about addressing issues with hosting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GB" sz="3200" dirty="0" err="1" smtClean="0"/>
              <a:t>SaaS</a:t>
            </a:r>
            <a:r>
              <a:rPr lang="en-GB" sz="3200" dirty="0" smtClean="0"/>
              <a:t> and SOA: two sides of the same coin</a:t>
            </a:r>
          </a:p>
        </p:txBody>
      </p:sp>
      <p:grpSp>
        <p:nvGrpSpPr>
          <p:cNvPr id="30723" name="Group 52"/>
          <p:cNvGrpSpPr>
            <a:grpSpLocks/>
          </p:cNvGrpSpPr>
          <p:nvPr/>
        </p:nvGrpSpPr>
        <p:grpSpPr bwMode="auto">
          <a:xfrm>
            <a:off x="3471863" y="4419600"/>
            <a:ext cx="338137" cy="528638"/>
            <a:chOff x="2336" y="845"/>
            <a:chExt cx="714" cy="1114"/>
          </a:xfrm>
        </p:grpSpPr>
        <p:sp>
          <p:nvSpPr>
            <p:cNvPr id="30878" name="Freeform 53"/>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79" name="Freeform 54"/>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80" name="Freeform 55"/>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81" name="Freeform 56"/>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82" name="Freeform 57"/>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83" name="Freeform 58"/>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84" name="Freeform 59"/>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85" name="Freeform 60"/>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86" name="Freeform 61"/>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87" name="Freeform 62"/>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0724" name="AutoShape 63"/>
          <p:cNvSpPr>
            <a:spLocks noChangeArrowheads="1"/>
          </p:cNvSpPr>
          <p:nvPr/>
        </p:nvSpPr>
        <p:spPr bwMode="auto">
          <a:xfrm>
            <a:off x="1970088" y="4479925"/>
            <a:ext cx="588962" cy="588963"/>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25" name="AutoShape 64"/>
          <p:cNvSpPr>
            <a:spLocks noChangeArrowheads="1"/>
          </p:cNvSpPr>
          <p:nvPr/>
        </p:nvSpPr>
        <p:spPr bwMode="auto">
          <a:xfrm>
            <a:off x="1208088" y="4532313"/>
            <a:ext cx="534987" cy="5286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26" name="Line 65"/>
          <p:cNvSpPr>
            <a:spLocks noChangeShapeType="1"/>
          </p:cNvSpPr>
          <p:nvPr/>
        </p:nvSpPr>
        <p:spPr bwMode="auto">
          <a:xfrm flipH="1">
            <a:off x="2479675" y="4759325"/>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27" name="Line 67"/>
          <p:cNvSpPr>
            <a:spLocks noChangeShapeType="1"/>
          </p:cNvSpPr>
          <p:nvPr/>
        </p:nvSpPr>
        <p:spPr bwMode="auto">
          <a:xfrm flipH="1">
            <a:off x="1630363" y="4759325"/>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0728" name="Group 68"/>
          <p:cNvGrpSpPr>
            <a:grpSpLocks/>
          </p:cNvGrpSpPr>
          <p:nvPr/>
        </p:nvGrpSpPr>
        <p:grpSpPr bwMode="auto">
          <a:xfrm>
            <a:off x="3471863" y="5073650"/>
            <a:ext cx="338137" cy="527050"/>
            <a:chOff x="2336" y="845"/>
            <a:chExt cx="714" cy="1114"/>
          </a:xfrm>
        </p:grpSpPr>
        <p:sp>
          <p:nvSpPr>
            <p:cNvPr id="30868" name="Freeform 69"/>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69" name="Freeform 70"/>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70" name="Freeform 71"/>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71" name="Freeform 72"/>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72" name="Freeform 73"/>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73" name="Freeform 74"/>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74" name="Freeform 75"/>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75" name="Freeform 76"/>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76" name="Freeform 77"/>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77" name="Freeform 78"/>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0729" name="AutoShape 79"/>
          <p:cNvSpPr>
            <a:spLocks noChangeArrowheads="1"/>
          </p:cNvSpPr>
          <p:nvPr/>
        </p:nvSpPr>
        <p:spPr bwMode="auto">
          <a:xfrm>
            <a:off x="1970088" y="5132388"/>
            <a:ext cx="588962" cy="588962"/>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30" name="AutoShape 80"/>
          <p:cNvSpPr>
            <a:spLocks noChangeArrowheads="1"/>
          </p:cNvSpPr>
          <p:nvPr/>
        </p:nvSpPr>
        <p:spPr bwMode="auto">
          <a:xfrm>
            <a:off x="1208088" y="5186363"/>
            <a:ext cx="534987" cy="5286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31" name="Line 81"/>
          <p:cNvSpPr>
            <a:spLocks noChangeShapeType="1"/>
          </p:cNvSpPr>
          <p:nvPr/>
        </p:nvSpPr>
        <p:spPr bwMode="auto">
          <a:xfrm flipH="1">
            <a:off x="2479675" y="541178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32" name="Line 82"/>
          <p:cNvSpPr>
            <a:spLocks noChangeShapeType="1"/>
          </p:cNvSpPr>
          <p:nvPr/>
        </p:nvSpPr>
        <p:spPr bwMode="auto">
          <a:xfrm flipH="1">
            <a:off x="1630363" y="541178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0733" name="Group 98"/>
          <p:cNvGrpSpPr>
            <a:grpSpLocks/>
          </p:cNvGrpSpPr>
          <p:nvPr/>
        </p:nvGrpSpPr>
        <p:grpSpPr bwMode="auto">
          <a:xfrm>
            <a:off x="3471863" y="5751513"/>
            <a:ext cx="338137" cy="528637"/>
            <a:chOff x="2336" y="845"/>
            <a:chExt cx="714" cy="1114"/>
          </a:xfrm>
        </p:grpSpPr>
        <p:sp>
          <p:nvSpPr>
            <p:cNvPr id="30858" name="Freeform 99"/>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59" name="Freeform 100"/>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60" name="Freeform 101"/>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61" name="Freeform 102"/>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62" name="Freeform 103"/>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63" name="Freeform 104"/>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64" name="Freeform 105"/>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65" name="Freeform 106"/>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66" name="Freeform 107"/>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67" name="Freeform 108"/>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0734" name="AutoShape 109"/>
          <p:cNvSpPr>
            <a:spLocks noChangeArrowheads="1"/>
          </p:cNvSpPr>
          <p:nvPr/>
        </p:nvSpPr>
        <p:spPr bwMode="auto">
          <a:xfrm>
            <a:off x="1970088" y="5811838"/>
            <a:ext cx="588962" cy="588962"/>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35" name="AutoShape 110"/>
          <p:cNvSpPr>
            <a:spLocks noChangeArrowheads="1"/>
          </p:cNvSpPr>
          <p:nvPr/>
        </p:nvSpPr>
        <p:spPr bwMode="auto">
          <a:xfrm>
            <a:off x="1208088" y="5865813"/>
            <a:ext cx="534987" cy="5286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36" name="Line 111"/>
          <p:cNvSpPr>
            <a:spLocks noChangeShapeType="1"/>
          </p:cNvSpPr>
          <p:nvPr/>
        </p:nvSpPr>
        <p:spPr bwMode="auto">
          <a:xfrm flipH="1">
            <a:off x="2479675" y="609123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37" name="Line 112"/>
          <p:cNvSpPr>
            <a:spLocks noChangeShapeType="1"/>
          </p:cNvSpPr>
          <p:nvPr/>
        </p:nvSpPr>
        <p:spPr bwMode="auto">
          <a:xfrm flipH="1">
            <a:off x="1630363" y="609123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0738" name="Group 200"/>
          <p:cNvGrpSpPr>
            <a:grpSpLocks/>
          </p:cNvGrpSpPr>
          <p:nvPr/>
        </p:nvGrpSpPr>
        <p:grpSpPr bwMode="auto">
          <a:xfrm>
            <a:off x="5661025" y="4343400"/>
            <a:ext cx="1730375" cy="2057400"/>
            <a:chOff x="3197" y="2087"/>
            <a:chExt cx="1555" cy="1849"/>
          </a:xfrm>
        </p:grpSpPr>
        <p:grpSp>
          <p:nvGrpSpPr>
            <p:cNvPr id="30813" name="Group 113"/>
            <p:cNvGrpSpPr>
              <a:grpSpLocks/>
            </p:cNvGrpSpPr>
            <p:nvPr/>
          </p:nvGrpSpPr>
          <p:grpSpPr bwMode="auto">
            <a:xfrm>
              <a:off x="3288" y="2087"/>
              <a:ext cx="287" cy="448"/>
              <a:chOff x="2336" y="845"/>
              <a:chExt cx="714" cy="1114"/>
            </a:xfrm>
          </p:grpSpPr>
          <p:sp>
            <p:nvSpPr>
              <p:cNvPr id="30848" name="Freeform 114"/>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49" name="Freeform 115"/>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50" name="Freeform 116"/>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51" name="Freeform 117"/>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52" name="Freeform 118"/>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53" name="Freeform 119"/>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54" name="Freeform 120"/>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55" name="Freeform 121"/>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56" name="Freeform 122"/>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57" name="Freeform 123"/>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0814" name="AutoShape 124"/>
            <p:cNvSpPr>
              <a:spLocks noChangeArrowheads="1"/>
            </p:cNvSpPr>
            <p:nvPr/>
          </p:nvSpPr>
          <p:spPr bwMode="auto">
            <a:xfrm>
              <a:off x="3197" y="2762"/>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15" name="AutoShape 125"/>
            <p:cNvSpPr>
              <a:spLocks noChangeArrowheads="1"/>
            </p:cNvSpPr>
            <p:nvPr/>
          </p:nvSpPr>
          <p:spPr bwMode="auto">
            <a:xfrm>
              <a:off x="3197" y="3488"/>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16" name="Line 126"/>
            <p:cNvSpPr>
              <a:spLocks noChangeShapeType="1"/>
            </p:cNvSpPr>
            <p:nvPr/>
          </p:nvSpPr>
          <p:spPr bwMode="auto">
            <a:xfrm>
              <a:off x="3424" y="2535"/>
              <a:ext cx="0" cy="273"/>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817" name="Line 127"/>
            <p:cNvSpPr>
              <a:spLocks noChangeShapeType="1"/>
            </p:cNvSpPr>
            <p:nvPr/>
          </p:nvSpPr>
          <p:spPr bwMode="auto">
            <a:xfrm>
              <a:off x="3424" y="3260"/>
              <a:ext cx="0" cy="318"/>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0818" name="Group 128"/>
            <p:cNvGrpSpPr>
              <a:grpSpLocks/>
            </p:cNvGrpSpPr>
            <p:nvPr/>
          </p:nvGrpSpPr>
          <p:grpSpPr bwMode="auto">
            <a:xfrm>
              <a:off x="3816" y="2087"/>
              <a:ext cx="287" cy="448"/>
              <a:chOff x="2336" y="845"/>
              <a:chExt cx="714" cy="1114"/>
            </a:xfrm>
          </p:grpSpPr>
          <p:sp>
            <p:nvSpPr>
              <p:cNvPr id="30838" name="Freeform 129"/>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39" name="Freeform 130"/>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40" name="Freeform 131"/>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41" name="Freeform 132"/>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42" name="Freeform 133"/>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43" name="Freeform 134"/>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44" name="Freeform 135"/>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45" name="Freeform 136"/>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46" name="Freeform 137"/>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47" name="Freeform 138"/>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0819" name="AutoShape 139"/>
            <p:cNvSpPr>
              <a:spLocks noChangeArrowheads="1"/>
            </p:cNvSpPr>
            <p:nvPr/>
          </p:nvSpPr>
          <p:spPr bwMode="auto">
            <a:xfrm>
              <a:off x="3725" y="2762"/>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20" name="AutoShape 140"/>
            <p:cNvSpPr>
              <a:spLocks noChangeArrowheads="1"/>
            </p:cNvSpPr>
            <p:nvPr/>
          </p:nvSpPr>
          <p:spPr bwMode="auto">
            <a:xfrm>
              <a:off x="3725" y="3488"/>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21" name="Line 141"/>
            <p:cNvSpPr>
              <a:spLocks noChangeShapeType="1"/>
            </p:cNvSpPr>
            <p:nvPr/>
          </p:nvSpPr>
          <p:spPr bwMode="auto">
            <a:xfrm>
              <a:off x="3952" y="2535"/>
              <a:ext cx="0" cy="273"/>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822" name="Line 142"/>
            <p:cNvSpPr>
              <a:spLocks noChangeShapeType="1"/>
            </p:cNvSpPr>
            <p:nvPr/>
          </p:nvSpPr>
          <p:spPr bwMode="auto">
            <a:xfrm>
              <a:off x="3952" y="3260"/>
              <a:ext cx="0" cy="318"/>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0823" name="Group 143"/>
            <p:cNvGrpSpPr>
              <a:grpSpLocks/>
            </p:cNvGrpSpPr>
            <p:nvPr/>
          </p:nvGrpSpPr>
          <p:grpSpPr bwMode="auto">
            <a:xfrm>
              <a:off x="4344" y="2087"/>
              <a:ext cx="287" cy="448"/>
              <a:chOff x="2336" y="845"/>
              <a:chExt cx="714" cy="1114"/>
            </a:xfrm>
          </p:grpSpPr>
          <p:sp>
            <p:nvSpPr>
              <p:cNvPr id="30828" name="Freeform 144"/>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29" name="Freeform 145"/>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30" name="Freeform 146"/>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31" name="Freeform 147"/>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32" name="Freeform 148"/>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33" name="Freeform 149"/>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34" name="Freeform 150"/>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35" name="Freeform 151"/>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36" name="Freeform 152"/>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37" name="Freeform 153"/>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0824" name="AutoShape 154"/>
            <p:cNvSpPr>
              <a:spLocks noChangeArrowheads="1"/>
            </p:cNvSpPr>
            <p:nvPr/>
          </p:nvSpPr>
          <p:spPr bwMode="auto">
            <a:xfrm>
              <a:off x="4253" y="2762"/>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25" name="AutoShape 155"/>
            <p:cNvSpPr>
              <a:spLocks noChangeArrowheads="1"/>
            </p:cNvSpPr>
            <p:nvPr/>
          </p:nvSpPr>
          <p:spPr bwMode="auto">
            <a:xfrm>
              <a:off x="4253" y="3488"/>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26" name="Line 156"/>
            <p:cNvSpPr>
              <a:spLocks noChangeShapeType="1"/>
            </p:cNvSpPr>
            <p:nvPr/>
          </p:nvSpPr>
          <p:spPr bwMode="auto">
            <a:xfrm>
              <a:off x="4480" y="2535"/>
              <a:ext cx="0" cy="273"/>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827" name="Line 157"/>
            <p:cNvSpPr>
              <a:spLocks noChangeShapeType="1"/>
            </p:cNvSpPr>
            <p:nvPr/>
          </p:nvSpPr>
          <p:spPr bwMode="auto">
            <a:xfrm>
              <a:off x="4480" y="3260"/>
              <a:ext cx="0" cy="318"/>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grpSp>
        <p:nvGrpSpPr>
          <p:cNvPr id="30739" name="Group 199"/>
          <p:cNvGrpSpPr>
            <a:grpSpLocks/>
          </p:cNvGrpSpPr>
          <p:nvPr/>
        </p:nvGrpSpPr>
        <p:grpSpPr bwMode="auto">
          <a:xfrm>
            <a:off x="5510213" y="1554163"/>
            <a:ext cx="2033587" cy="2027237"/>
            <a:chOff x="3072" y="117"/>
            <a:chExt cx="1905" cy="1899"/>
          </a:xfrm>
        </p:grpSpPr>
        <p:sp>
          <p:nvSpPr>
            <p:cNvPr id="30772" name="Line 158"/>
            <p:cNvSpPr>
              <a:spLocks noChangeShapeType="1"/>
            </p:cNvSpPr>
            <p:nvPr/>
          </p:nvSpPr>
          <p:spPr bwMode="auto">
            <a:xfrm flipV="1">
              <a:off x="3525" y="571"/>
              <a:ext cx="454" cy="27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0773" name="Group 159"/>
            <p:cNvGrpSpPr>
              <a:grpSpLocks/>
            </p:cNvGrpSpPr>
            <p:nvPr/>
          </p:nvGrpSpPr>
          <p:grpSpPr bwMode="auto">
            <a:xfrm>
              <a:off x="3193" y="486"/>
              <a:ext cx="287" cy="448"/>
              <a:chOff x="2336" y="845"/>
              <a:chExt cx="714" cy="1114"/>
            </a:xfrm>
          </p:grpSpPr>
          <p:sp>
            <p:nvSpPr>
              <p:cNvPr id="30803" name="Freeform 160"/>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04" name="Freeform 161"/>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05" name="Freeform 162"/>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06" name="Freeform 163"/>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07" name="Freeform 164"/>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08" name="Freeform 165"/>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09" name="Freeform 166"/>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10" name="Freeform 167"/>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11" name="Freeform 168"/>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12" name="Freeform 169"/>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0774" name="AutoShape 170"/>
            <p:cNvSpPr>
              <a:spLocks noChangeArrowheads="1"/>
            </p:cNvSpPr>
            <p:nvPr/>
          </p:nvSpPr>
          <p:spPr bwMode="auto">
            <a:xfrm>
              <a:off x="3072" y="1161"/>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75" name="AutoShape 171"/>
            <p:cNvSpPr>
              <a:spLocks noChangeArrowheads="1"/>
            </p:cNvSpPr>
            <p:nvPr/>
          </p:nvSpPr>
          <p:spPr bwMode="auto">
            <a:xfrm>
              <a:off x="3752" y="117"/>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76" name="Line 172"/>
            <p:cNvSpPr>
              <a:spLocks noChangeShapeType="1"/>
            </p:cNvSpPr>
            <p:nvPr/>
          </p:nvSpPr>
          <p:spPr bwMode="auto">
            <a:xfrm>
              <a:off x="3525" y="843"/>
              <a:ext cx="908" cy="544"/>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77" name="Line 173"/>
            <p:cNvSpPr>
              <a:spLocks noChangeShapeType="1"/>
            </p:cNvSpPr>
            <p:nvPr/>
          </p:nvSpPr>
          <p:spPr bwMode="auto">
            <a:xfrm>
              <a:off x="3979" y="571"/>
              <a:ext cx="0" cy="1089"/>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0778" name="Group 174"/>
            <p:cNvGrpSpPr>
              <a:grpSpLocks/>
            </p:cNvGrpSpPr>
            <p:nvPr/>
          </p:nvGrpSpPr>
          <p:grpSpPr bwMode="auto">
            <a:xfrm>
              <a:off x="4478" y="1161"/>
              <a:ext cx="287" cy="448"/>
              <a:chOff x="2336" y="845"/>
              <a:chExt cx="714" cy="1114"/>
            </a:xfrm>
          </p:grpSpPr>
          <p:sp>
            <p:nvSpPr>
              <p:cNvPr id="30793" name="Freeform 175"/>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94" name="Freeform 176"/>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95" name="Freeform 177"/>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96" name="Freeform 178"/>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97" name="Freeform 179"/>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98" name="Freeform 180"/>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99" name="Freeform 181"/>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00" name="Freeform 182"/>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01" name="Freeform 183"/>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802" name="Freeform 184"/>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0779" name="AutoShape 185"/>
            <p:cNvSpPr>
              <a:spLocks noChangeArrowheads="1"/>
            </p:cNvSpPr>
            <p:nvPr/>
          </p:nvSpPr>
          <p:spPr bwMode="auto">
            <a:xfrm>
              <a:off x="4478" y="480"/>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80" name="AutoShape 186"/>
            <p:cNvSpPr>
              <a:spLocks noChangeArrowheads="1"/>
            </p:cNvSpPr>
            <p:nvPr/>
          </p:nvSpPr>
          <p:spPr bwMode="auto">
            <a:xfrm>
              <a:off x="3752" y="1568"/>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81" name="Line 187"/>
            <p:cNvSpPr>
              <a:spLocks noChangeShapeType="1"/>
            </p:cNvSpPr>
            <p:nvPr/>
          </p:nvSpPr>
          <p:spPr bwMode="auto">
            <a:xfrm flipH="1">
              <a:off x="3525" y="843"/>
              <a:ext cx="908" cy="544"/>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82" name="Line 188"/>
            <p:cNvSpPr>
              <a:spLocks noChangeShapeType="1"/>
            </p:cNvSpPr>
            <p:nvPr/>
          </p:nvSpPr>
          <p:spPr bwMode="auto">
            <a:xfrm>
              <a:off x="3525" y="843"/>
              <a:ext cx="908"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83" name="Line 189"/>
            <p:cNvSpPr>
              <a:spLocks noChangeShapeType="1"/>
            </p:cNvSpPr>
            <p:nvPr/>
          </p:nvSpPr>
          <p:spPr bwMode="auto">
            <a:xfrm>
              <a:off x="3525" y="1387"/>
              <a:ext cx="908"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84" name="Line 190"/>
            <p:cNvSpPr>
              <a:spLocks noChangeShapeType="1"/>
            </p:cNvSpPr>
            <p:nvPr/>
          </p:nvSpPr>
          <p:spPr bwMode="auto">
            <a:xfrm flipV="1">
              <a:off x="3525" y="571"/>
              <a:ext cx="454" cy="816"/>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85" name="Line 191"/>
            <p:cNvSpPr>
              <a:spLocks noChangeShapeType="1"/>
            </p:cNvSpPr>
            <p:nvPr/>
          </p:nvSpPr>
          <p:spPr bwMode="auto">
            <a:xfrm flipH="1" flipV="1">
              <a:off x="3979" y="571"/>
              <a:ext cx="454" cy="771"/>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86" name="Line 192"/>
            <p:cNvSpPr>
              <a:spLocks noChangeShapeType="1"/>
            </p:cNvSpPr>
            <p:nvPr/>
          </p:nvSpPr>
          <p:spPr bwMode="auto">
            <a:xfrm flipH="1" flipV="1">
              <a:off x="3525" y="843"/>
              <a:ext cx="454" cy="771"/>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87" name="Line 193"/>
            <p:cNvSpPr>
              <a:spLocks noChangeShapeType="1"/>
            </p:cNvSpPr>
            <p:nvPr/>
          </p:nvSpPr>
          <p:spPr bwMode="auto">
            <a:xfrm flipV="1">
              <a:off x="3979" y="844"/>
              <a:ext cx="454" cy="816"/>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88" name="Line 194"/>
            <p:cNvSpPr>
              <a:spLocks noChangeShapeType="1"/>
            </p:cNvSpPr>
            <p:nvPr/>
          </p:nvSpPr>
          <p:spPr bwMode="auto">
            <a:xfrm flipV="1">
              <a:off x="3979" y="1388"/>
              <a:ext cx="454" cy="27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89" name="Line 195"/>
            <p:cNvSpPr>
              <a:spLocks noChangeShapeType="1"/>
            </p:cNvSpPr>
            <p:nvPr/>
          </p:nvSpPr>
          <p:spPr bwMode="auto">
            <a:xfrm flipH="1" flipV="1">
              <a:off x="3525" y="1387"/>
              <a:ext cx="454" cy="27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90" name="Line 196"/>
            <p:cNvSpPr>
              <a:spLocks noChangeShapeType="1"/>
            </p:cNvSpPr>
            <p:nvPr/>
          </p:nvSpPr>
          <p:spPr bwMode="auto">
            <a:xfrm flipH="1" flipV="1">
              <a:off x="3979" y="571"/>
              <a:ext cx="454" cy="27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91" name="Line 197"/>
            <p:cNvSpPr>
              <a:spLocks noChangeShapeType="1"/>
            </p:cNvSpPr>
            <p:nvPr/>
          </p:nvSpPr>
          <p:spPr bwMode="auto">
            <a:xfrm>
              <a:off x="3525" y="843"/>
              <a:ext cx="0" cy="544"/>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92" name="Line 198"/>
            <p:cNvSpPr>
              <a:spLocks noChangeShapeType="1"/>
            </p:cNvSpPr>
            <p:nvPr/>
          </p:nvSpPr>
          <p:spPr bwMode="auto">
            <a:xfrm>
              <a:off x="4433" y="843"/>
              <a:ext cx="0" cy="544"/>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grpSp>
      <p:sp>
        <p:nvSpPr>
          <p:cNvPr id="30740" name="Line 203"/>
          <p:cNvSpPr>
            <a:spLocks noChangeShapeType="1"/>
          </p:cNvSpPr>
          <p:nvPr/>
        </p:nvSpPr>
        <p:spPr bwMode="auto">
          <a:xfrm flipV="1">
            <a:off x="1779588" y="2038350"/>
            <a:ext cx="484187" cy="290513"/>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41" name="AutoShape 215"/>
          <p:cNvSpPr>
            <a:spLocks noChangeArrowheads="1"/>
          </p:cNvSpPr>
          <p:nvPr/>
        </p:nvSpPr>
        <p:spPr bwMode="auto">
          <a:xfrm>
            <a:off x="1295400" y="2668588"/>
            <a:ext cx="533400" cy="533400"/>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42" name="AutoShape 216"/>
          <p:cNvSpPr>
            <a:spLocks noChangeArrowheads="1"/>
          </p:cNvSpPr>
          <p:nvPr/>
        </p:nvSpPr>
        <p:spPr bwMode="auto">
          <a:xfrm>
            <a:off x="2020888" y="1554163"/>
            <a:ext cx="485775" cy="4778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43" name="Line 217"/>
          <p:cNvSpPr>
            <a:spLocks noChangeShapeType="1"/>
          </p:cNvSpPr>
          <p:nvPr/>
        </p:nvSpPr>
        <p:spPr bwMode="auto">
          <a:xfrm>
            <a:off x="1779588" y="2328863"/>
            <a:ext cx="968375" cy="5810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44" name="Line 218"/>
          <p:cNvSpPr>
            <a:spLocks noChangeShapeType="1"/>
          </p:cNvSpPr>
          <p:nvPr/>
        </p:nvSpPr>
        <p:spPr bwMode="auto">
          <a:xfrm>
            <a:off x="2263775" y="2038350"/>
            <a:ext cx="0" cy="1163638"/>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45" name="AutoShape 230"/>
          <p:cNvSpPr>
            <a:spLocks noChangeArrowheads="1"/>
          </p:cNvSpPr>
          <p:nvPr/>
        </p:nvSpPr>
        <p:spPr bwMode="auto">
          <a:xfrm>
            <a:off x="2795588" y="1941513"/>
            <a:ext cx="533400" cy="533400"/>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46" name="AutoShape 231"/>
          <p:cNvSpPr>
            <a:spLocks noChangeArrowheads="1"/>
          </p:cNvSpPr>
          <p:nvPr/>
        </p:nvSpPr>
        <p:spPr bwMode="auto">
          <a:xfrm>
            <a:off x="2020888" y="3103563"/>
            <a:ext cx="485775" cy="4778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47" name="Line 232"/>
          <p:cNvSpPr>
            <a:spLocks noChangeShapeType="1"/>
          </p:cNvSpPr>
          <p:nvPr/>
        </p:nvSpPr>
        <p:spPr bwMode="auto">
          <a:xfrm flipH="1">
            <a:off x="1779588" y="2328863"/>
            <a:ext cx="968375" cy="5810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48" name="Line 233"/>
          <p:cNvSpPr>
            <a:spLocks noChangeShapeType="1"/>
          </p:cNvSpPr>
          <p:nvPr/>
        </p:nvSpPr>
        <p:spPr bwMode="auto">
          <a:xfrm>
            <a:off x="1779588" y="2328863"/>
            <a:ext cx="968375"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49" name="Line 234"/>
          <p:cNvSpPr>
            <a:spLocks noChangeShapeType="1"/>
          </p:cNvSpPr>
          <p:nvPr/>
        </p:nvSpPr>
        <p:spPr bwMode="auto">
          <a:xfrm>
            <a:off x="1779588" y="2909888"/>
            <a:ext cx="968375"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0" name="Line 235"/>
          <p:cNvSpPr>
            <a:spLocks noChangeShapeType="1"/>
          </p:cNvSpPr>
          <p:nvPr/>
        </p:nvSpPr>
        <p:spPr bwMode="auto">
          <a:xfrm flipV="1">
            <a:off x="1779588" y="2038350"/>
            <a:ext cx="484187" cy="871538"/>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1" name="Line 236"/>
          <p:cNvSpPr>
            <a:spLocks noChangeShapeType="1"/>
          </p:cNvSpPr>
          <p:nvPr/>
        </p:nvSpPr>
        <p:spPr bwMode="auto">
          <a:xfrm flipH="1" flipV="1">
            <a:off x="2263775" y="2038350"/>
            <a:ext cx="484188" cy="823913"/>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2" name="Line 237"/>
          <p:cNvSpPr>
            <a:spLocks noChangeShapeType="1"/>
          </p:cNvSpPr>
          <p:nvPr/>
        </p:nvSpPr>
        <p:spPr bwMode="auto">
          <a:xfrm flipH="1" flipV="1">
            <a:off x="1779588" y="2328863"/>
            <a:ext cx="484187" cy="82391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3" name="Line 238"/>
          <p:cNvSpPr>
            <a:spLocks noChangeShapeType="1"/>
          </p:cNvSpPr>
          <p:nvPr/>
        </p:nvSpPr>
        <p:spPr bwMode="auto">
          <a:xfrm flipV="1">
            <a:off x="2263775" y="2330450"/>
            <a:ext cx="484188" cy="871538"/>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4" name="Line 239"/>
          <p:cNvSpPr>
            <a:spLocks noChangeShapeType="1"/>
          </p:cNvSpPr>
          <p:nvPr/>
        </p:nvSpPr>
        <p:spPr bwMode="auto">
          <a:xfrm flipV="1">
            <a:off x="2263775" y="2911475"/>
            <a:ext cx="484188" cy="290513"/>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5" name="Line 240"/>
          <p:cNvSpPr>
            <a:spLocks noChangeShapeType="1"/>
          </p:cNvSpPr>
          <p:nvPr/>
        </p:nvSpPr>
        <p:spPr bwMode="auto">
          <a:xfrm flipH="1" flipV="1">
            <a:off x="1779588" y="2909888"/>
            <a:ext cx="484187" cy="29051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6" name="Line 241"/>
          <p:cNvSpPr>
            <a:spLocks noChangeShapeType="1"/>
          </p:cNvSpPr>
          <p:nvPr/>
        </p:nvSpPr>
        <p:spPr bwMode="auto">
          <a:xfrm flipH="1" flipV="1">
            <a:off x="2263775" y="2038350"/>
            <a:ext cx="484188" cy="290513"/>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7" name="Line 242"/>
          <p:cNvSpPr>
            <a:spLocks noChangeShapeType="1"/>
          </p:cNvSpPr>
          <p:nvPr/>
        </p:nvSpPr>
        <p:spPr bwMode="auto">
          <a:xfrm>
            <a:off x="1779588" y="2328863"/>
            <a:ext cx="0" cy="5810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8" name="Line 243"/>
          <p:cNvSpPr>
            <a:spLocks noChangeShapeType="1"/>
          </p:cNvSpPr>
          <p:nvPr/>
        </p:nvSpPr>
        <p:spPr bwMode="auto">
          <a:xfrm>
            <a:off x="2747963" y="2328863"/>
            <a:ext cx="0" cy="5810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59" name="AutoShape 245"/>
          <p:cNvSpPr>
            <a:spLocks noChangeArrowheads="1"/>
          </p:cNvSpPr>
          <p:nvPr/>
        </p:nvSpPr>
        <p:spPr bwMode="auto">
          <a:xfrm>
            <a:off x="2743200" y="2667000"/>
            <a:ext cx="533400" cy="533400"/>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60" name="AutoShape 246"/>
          <p:cNvSpPr>
            <a:spLocks noChangeArrowheads="1"/>
          </p:cNvSpPr>
          <p:nvPr/>
        </p:nvSpPr>
        <p:spPr bwMode="auto">
          <a:xfrm>
            <a:off x="1295400" y="1981200"/>
            <a:ext cx="533400" cy="533400"/>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61" name="AutoShape 247"/>
          <p:cNvSpPr>
            <a:spLocks noChangeArrowheads="1"/>
          </p:cNvSpPr>
          <p:nvPr/>
        </p:nvSpPr>
        <p:spPr bwMode="auto">
          <a:xfrm>
            <a:off x="2028825" y="3733800"/>
            <a:ext cx="485775" cy="595313"/>
          </a:xfrm>
          <a:prstGeom prst="upArrow">
            <a:avLst>
              <a:gd name="adj1" fmla="val 50000"/>
              <a:gd name="adj2" fmla="val 30637"/>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62" name="Text Box 248"/>
          <p:cNvSpPr txBox="1">
            <a:spLocks noChangeArrowheads="1"/>
          </p:cNvSpPr>
          <p:nvPr/>
        </p:nvSpPr>
        <p:spPr bwMode="auto">
          <a:xfrm>
            <a:off x="633413" y="5287963"/>
            <a:ext cx="433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ASP</a:t>
            </a:r>
          </a:p>
        </p:txBody>
      </p:sp>
      <p:sp>
        <p:nvSpPr>
          <p:cNvPr id="30763" name="Text Box 249"/>
          <p:cNvSpPr txBox="1">
            <a:spLocks noChangeArrowheads="1"/>
          </p:cNvSpPr>
          <p:nvPr/>
        </p:nvSpPr>
        <p:spPr bwMode="auto">
          <a:xfrm>
            <a:off x="688975" y="2468563"/>
            <a:ext cx="454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SaaS</a:t>
            </a:r>
          </a:p>
        </p:txBody>
      </p:sp>
      <p:sp>
        <p:nvSpPr>
          <p:cNvPr id="30764" name="Text Box 250"/>
          <p:cNvSpPr txBox="1">
            <a:spLocks noChangeArrowheads="1"/>
          </p:cNvSpPr>
          <p:nvPr/>
        </p:nvSpPr>
        <p:spPr bwMode="auto">
          <a:xfrm>
            <a:off x="7478713" y="4768850"/>
            <a:ext cx="14859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Monolithic on-premise applications</a:t>
            </a:r>
          </a:p>
        </p:txBody>
      </p:sp>
      <p:sp>
        <p:nvSpPr>
          <p:cNvPr id="30765" name="Text Box 251"/>
          <p:cNvSpPr txBox="1">
            <a:spLocks noChangeArrowheads="1"/>
          </p:cNvSpPr>
          <p:nvPr/>
        </p:nvSpPr>
        <p:spPr bwMode="auto">
          <a:xfrm>
            <a:off x="7543800" y="2362200"/>
            <a:ext cx="1600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SOA</a:t>
            </a:r>
          </a:p>
          <a:p>
            <a:pPr eaLnBrk="1" hangingPunct="1"/>
            <a:r>
              <a:rPr lang="en-GB" altLang="en-US"/>
              <a:t>(Service networks)</a:t>
            </a:r>
          </a:p>
        </p:txBody>
      </p:sp>
      <p:sp>
        <p:nvSpPr>
          <p:cNvPr id="30766" name="AutoShape 252"/>
          <p:cNvSpPr>
            <a:spLocks noChangeArrowheads="1"/>
          </p:cNvSpPr>
          <p:nvPr/>
        </p:nvSpPr>
        <p:spPr bwMode="auto">
          <a:xfrm>
            <a:off x="6219825" y="3733800"/>
            <a:ext cx="485775" cy="595313"/>
          </a:xfrm>
          <a:prstGeom prst="upArrow">
            <a:avLst>
              <a:gd name="adj1" fmla="val 50000"/>
              <a:gd name="adj2" fmla="val 30637"/>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0767" name="Line 253"/>
          <p:cNvSpPr>
            <a:spLocks noChangeShapeType="1"/>
          </p:cNvSpPr>
          <p:nvPr/>
        </p:nvSpPr>
        <p:spPr bwMode="auto">
          <a:xfrm flipH="1">
            <a:off x="3165475" y="476408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68" name="Line 254"/>
          <p:cNvSpPr>
            <a:spLocks noChangeShapeType="1"/>
          </p:cNvSpPr>
          <p:nvPr/>
        </p:nvSpPr>
        <p:spPr bwMode="auto">
          <a:xfrm flipH="1">
            <a:off x="3165475" y="5416550"/>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69" name="Line 255"/>
          <p:cNvSpPr>
            <a:spLocks noChangeShapeType="1"/>
          </p:cNvSpPr>
          <p:nvPr/>
        </p:nvSpPr>
        <p:spPr bwMode="auto">
          <a:xfrm flipH="1">
            <a:off x="3165475" y="6096000"/>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0770" name="AutoShape 256"/>
          <p:cNvSpPr>
            <a:spLocks noChangeArrowheads="1"/>
          </p:cNvSpPr>
          <p:nvPr/>
        </p:nvSpPr>
        <p:spPr bwMode="auto">
          <a:xfrm rot="-5400000">
            <a:off x="1752600" y="5029200"/>
            <a:ext cx="2590800" cy="609600"/>
          </a:xfrm>
          <a:prstGeom prst="cloudCallout">
            <a:avLst>
              <a:gd name="adj1" fmla="val -34375"/>
              <a:gd name="adj2" fmla="val -1824"/>
            </a:avLst>
          </a:prstGeom>
          <a:solidFill>
            <a:schemeClr val="bg1"/>
          </a:solidFill>
          <a:ln w="9525">
            <a:solidFill>
              <a:schemeClr val="tx1"/>
            </a:solidFill>
            <a:round/>
            <a:headEnd/>
            <a:tailEnd/>
          </a:ln>
        </p:spPr>
        <p:txBody>
          <a:bodyPr vert="eaVert"/>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a:p>
        </p:txBody>
      </p:sp>
      <p:sp>
        <p:nvSpPr>
          <p:cNvPr id="30771" name="Text Box 259"/>
          <p:cNvSpPr txBox="1">
            <a:spLocks noChangeArrowheads="1"/>
          </p:cNvSpPr>
          <p:nvPr/>
        </p:nvSpPr>
        <p:spPr bwMode="auto">
          <a:xfrm>
            <a:off x="3276600" y="3276600"/>
            <a:ext cx="23622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SaaS is to ASP what SOA is to monolithic enterprise applications!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167"/>
          <p:cNvSpPr>
            <a:spLocks noChangeArrowheads="1"/>
          </p:cNvSpPr>
          <p:nvPr/>
        </p:nvSpPr>
        <p:spPr bwMode="auto">
          <a:xfrm>
            <a:off x="2133600" y="2362200"/>
            <a:ext cx="4419600" cy="609600"/>
          </a:xfrm>
          <a:prstGeom prst="cloudCallout">
            <a:avLst>
              <a:gd name="adj1" fmla="val -25324"/>
              <a:gd name="adj2" fmla="val -1824"/>
            </a:avLst>
          </a:prstGeom>
          <a:solidFill>
            <a:schemeClr val="bg1"/>
          </a:solidFill>
          <a:ln w="9525">
            <a:solidFill>
              <a:schemeClr val="tx1"/>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a:p>
        </p:txBody>
      </p:sp>
      <p:sp>
        <p:nvSpPr>
          <p:cNvPr id="31747" name="Line 168"/>
          <p:cNvSpPr>
            <a:spLocks noChangeShapeType="1"/>
          </p:cNvSpPr>
          <p:nvPr/>
        </p:nvSpPr>
        <p:spPr bwMode="auto">
          <a:xfrm>
            <a:off x="2765425" y="2590800"/>
            <a:ext cx="3254375"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25604" name="Rectangle 2"/>
          <p:cNvSpPr>
            <a:spLocks noGrp="1" noChangeArrowheads="1"/>
          </p:cNvSpPr>
          <p:nvPr>
            <p:ph type="title"/>
          </p:nvPr>
        </p:nvSpPr>
        <p:spPr/>
        <p:txBody>
          <a:bodyPr/>
          <a:lstStyle/>
          <a:p>
            <a:pPr eaLnBrk="1" hangingPunct="1">
              <a:defRPr/>
            </a:pPr>
            <a:r>
              <a:rPr lang="en-GB" sz="3200" dirty="0" smtClean="0"/>
              <a:t>Two sides of the same coin, creating one service network</a:t>
            </a:r>
          </a:p>
        </p:txBody>
      </p:sp>
      <p:grpSp>
        <p:nvGrpSpPr>
          <p:cNvPr id="31749" name="Group 3"/>
          <p:cNvGrpSpPr>
            <a:grpSpLocks/>
          </p:cNvGrpSpPr>
          <p:nvPr/>
        </p:nvGrpSpPr>
        <p:grpSpPr bwMode="auto">
          <a:xfrm>
            <a:off x="3471863" y="4419600"/>
            <a:ext cx="338137" cy="528638"/>
            <a:chOff x="2336" y="845"/>
            <a:chExt cx="714" cy="1114"/>
          </a:xfrm>
        </p:grpSpPr>
        <p:sp>
          <p:nvSpPr>
            <p:cNvPr id="31903" name="Freeform 4"/>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04" name="Freeform 5"/>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05" name="Freeform 6"/>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06" name="Freeform 7"/>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07" name="Freeform 8"/>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08" name="Freeform 9"/>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09" name="Freeform 10"/>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10" name="Freeform 11"/>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11" name="Freeform 12"/>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12" name="Freeform 13"/>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1750" name="AutoShape 14"/>
          <p:cNvSpPr>
            <a:spLocks noChangeArrowheads="1"/>
          </p:cNvSpPr>
          <p:nvPr/>
        </p:nvSpPr>
        <p:spPr bwMode="auto">
          <a:xfrm>
            <a:off x="1970088" y="4479925"/>
            <a:ext cx="588962" cy="588963"/>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51" name="AutoShape 15"/>
          <p:cNvSpPr>
            <a:spLocks noChangeArrowheads="1"/>
          </p:cNvSpPr>
          <p:nvPr/>
        </p:nvSpPr>
        <p:spPr bwMode="auto">
          <a:xfrm>
            <a:off x="1208088" y="4532313"/>
            <a:ext cx="534987" cy="5286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52" name="Line 16"/>
          <p:cNvSpPr>
            <a:spLocks noChangeShapeType="1"/>
          </p:cNvSpPr>
          <p:nvPr/>
        </p:nvSpPr>
        <p:spPr bwMode="auto">
          <a:xfrm flipH="1">
            <a:off x="2479675" y="4759325"/>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53" name="Line 17"/>
          <p:cNvSpPr>
            <a:spLocks noChangeShapeType="1"/>
          </p:cNvSpPr>
          <p:nvPr/>
        </p:nvSpPr>
        <p:spPr bwMode="auto">
          <a:xfrm flipH="1">
            <a:off x="1630363" y="4759325"/>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1754" name="Group 18"/>
          <p:cNvGrpSpPr>
            <a:grpSpLocks/>
          </p:cNvGrpSpPr>
          <p:nvPr/>
        </p:nvGrpSpPr>
        <p:grpSpPr bwMode="auto">
          <a:xfrm>
            <a:off x="3471863" y="5073650"/>
            <a:ext cx="338137" cy="527050"/>
            <a:chOff x="2336" y="845"/>
            <a:chExt cx="714" cy="1114"/>
          </a:xfrm>
        </p:grpSpPr>
        <p:sp>
          <p:nvSpPr>
            <p:cNvPr id="31893" name="Freeform 19"/>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94" name="Freeform 20"/>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95" name="Freeform 21"/>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96" name="Freeform 22"/>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97" name="Freeform 23"/>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98" name="Freeform 24"/>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99" name="Freeform 25"/>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00" name="Freeform 26"/>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01" name="Freeform 27"/>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902" name="Freeform 28"/>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1755" name="AutoShape 29"/>
          <p:cNvSpPr>
            <a:spLocks noChangeArrowheads="1"/>
          </p:cNvSpPr>
          <p:nvPr/>
        </p:nvSpPr>
        <p:spPr bwMode="auto">
          <a:xfrm>
            <a:off x="1970088" y="5132388"/>
            <a:ext cx="588962" cy="588962"/>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56" name="AutoShape 30"/>
          <p:cNvSpPr>
            <a:spLocks noChangeArrowheads="1"/>
          </p:cNvSpPr>
          <p:nvPr/>
        </p:nvSpPr>
        <p:spPr bwMode="auto">
          <a:xfrm>
            <a:off x="1208088" y="5186363"/>
            <a:ext cx="534987" cy="5286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57" name="Line 31"/>
          <p:cNvSpPr>
            <a:spLocks noChangeShapeType="1"/>
          </p:cNvSpPr>
          <p:nvPr/>
        </p:nvSpPr>
        <p:spPr bwMode="auto">
          <a:xfrm flipH="1">
            <a:off x="2479675" y="541178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58" name="Line 32"/>
          <p:cNvSpPr>
            <a:spLocks noChangeShapeType="1"/>
          </p:cNvSpPr>
          <p:nvPr/>
        </p:nvSpPr>
        <p:spPr bwMode="auto">
          <a:xfrm flipH="1">
            <a:off x="1630363" y="541178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1759" name="Group 33"/>
          <p:cNvGrpSpPr>
            <a:grpSpLocks/>
          </p:cNvGrpSpPr>
          <p:nvPr/>
        </p:nvGrpSpPr>
        <p:grpSpPr bwMode="auto">
          <a:xfrm>
            <a:off x="3471863" y="5751513"/>
            <a:ext cx="338137" cy="528637"/>
            <a:chOff x="2336" y="845"/>
            <a:chExt cx="714" cy="1114"/>
          </a:xfrm>
        </p:grpSpPr>
        <p:sp>
          <p:nvSpPr>
            <p:cNvPr id="31883" name="Freeform 34"/>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84" name="Freeform 35"/>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85" name="Freeform 36"/>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86" name="Freeform 37"/>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87" name="Freeform 38"/>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88" name="Freeform 39"/>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89" name="Freeform 40"/>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90" name="Freeform 41"/>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91" name="Freeform 42"/>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92" name="Freeform 43"/>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1760" name="AutoShape 44"/>
          <p:cNvSpPr>
            <a:spLocks noChangeArrowheads="1"/>
          </p:cNvSpPr>
          <p:nvPr/>
        </p:nvSpPr>
        <p:spPr bwMode="auto">
          <a:xfrm>
            <a:off x="1970088" y="5811838"/>
            <a:ext cx="588962" cy="588962"/>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61" name="AutoShape 45"/>
          <p:cNvSpPr>
            <a:spLocks noChangeArrowheads="1"/>
          </p:cNvSpPr>
          <p:nvPr/>
        </p:nvSpPr>
        <p:spPr bwMode="auto">
          <a:xfrm>
            <a:off x="1208088" y="5865813"/>
            <a:ext cx="534987" cy="5286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62" name="Line 46"/>
          <p:cNvSpPr>
            <a:spLocks noChangeShapeType="1"/>
          </p:cNvSpPr>
          <p:nvPr/>
        </p:nvSpPr>
        <p:spPr bwMode="auto">
          <a:xfrm flipH="1">
            <a:off x="2479675" y="609123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63" name="Line 47"/>
          <p:cNvSpPr>
            <a:spLocks noChangeShapeType="1"/>
          </p:cNvSpPr>
          <p:nvPr/>
        </p:nvSpPr>
        <p:spPr bwMode="auto">
          <a:xfrm flipH="1">
            <a:off x="1630363" y="609123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1764" name="Group 48"/>
          <p:cNvGrpSpPr>
            <a:grpSpLocks/>
          </p:cNvGrpSpPr>
          <p:nvPr/>
        </p:nvGrpSpPr>
        <p:grpSpPr bwMode="auto">
          <a:xfrm>
            <a:off x="5661025" y="4343400"/>
            <a:ext cx="1730375" cy="2057400"/>
            <a:chOff x="3197" y="2087"/>
            <a:chExt cx="1555" cy="1849"/>
          </a:xfrm>
        </p:grpSpPr>
        <p:grpSp>
          <p:nvGrpSpPr>
            <p:cNvPr id="31838" name="Group 49"/>
            <p:cNvGrpSpPr>
              <a:grpSpLocks/>
            </p:cNvGrpSpPr>
            <p:nvPr/>
          </p:nvGrpSpPr>
          <p:grpSpPr bwMode="auto">
            <a:xfrm>
              <a:off x="3288" y="2087"/>
              <a:ext cx="287" cy="448"/>
              <a:chOff x="2336" y="845"/>
              <a:chExt cx="714" cy="1114"/>
            </a:xfrm>
          </p:grpSpPr>
          <p:sp>
            <p:nvSpPr>
              <p:cNvPr id="31873" name="Freeform 50"/>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74" name="Freeform 51"/>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75" name="Freeform 52"/>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76" name="Freeform 53"/>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77" name="Freeform 54"/>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78" name="Freeform 55"/>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79" name="Freeform 56"/>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80" name="Freeform 57"/>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81" name="Freeform 58"/>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82" name="Freeform 59"/>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1839" name="AutoShape 60"/>
            <p:cNvSpPr>
              <a:spLocks noChangeArrowheads="1"/>
            </p:cNvSpPr>
            <p:nvPr/>
          </p:nvSpPr>
          <p:spPr bwMode="auto">
            <a:xfrm>
              <a:off x="3197" y="2762"/>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40" name="AutoShape 61"/>
            <p:cNvSpPr>
              <a:spLocks noChangeArrowheads="1"/>
            </p:cNvSpPr>
            <p:nvPr/>
          </p:nvSpPr>
          <p:spPr bwMode="auto">
            <a:xfrm>
              <a:off x="3197" y="3488"/>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41" name="Line 62"/>
            <p:cNvSpPr>
              <a:spLocks noChangeShapeType="1"/>
            </p:cNvSpPr>
            <p:nvPr/>
          </p:nvSpPr>
          <p:spPr bwMode="auto">
            <a:xfrm>
              <a:off x="3424" y="2535"/>
              <a:ext cx="0" cy="273"/>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42" name="Line 63"/>
            <p:cNvSpPr>
              <a:spLocks noChangeShapeType="1"/>
            </p:cNvSpPr>
            <p:nvPr/>
          </p:nvSpPr>
          <p:spPr bwMode="auto">
            <a:xfrm>
              <a:off x="3424" y="3260"/>
              <a:ext cx="0" cy="318"/>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1843" name="Group 64"/>
            <p:cNvGrpSpPr>
              <a:grpSpLocks/>
            </p:cNvGrpSpPr>
            <p:nvPr/>
          </p:nvGrpSpPr>
          <p:grpSpPr bwMode="auto">
            <a:xfrm>
              <a:off x="3816" y="2087"/>
              <a:ext cx="287" cy="448"/>
              <a:chOff x="2336" y="845"/>
              <a:chExt cx="714" cy="1114"/>
            </a:xfrm>
          </p:grpSpPr>
          <p:sp>
            <p:nvSpPr>
              <p:cNvPr id="31863" name="Freeform 65"/>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64" name="Freeform 66"/>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65" name="Freeform 67"/>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66" name="Freeform 68"/>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67" name="Freeform 69"/>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68" name="Freeform 70"/>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69" name="Freeform 71"/>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70" name="Freeform 72"/>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71" name="Freeform 73"/>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72" name="Freeform 74"/>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1844" name="AutoShape 75"/>
            <p:cNvSpPr>
              <a:spLocks noChangeArrowheads="1"/>
            </p:cNvSpPr>
            <p:nvPr/>
          </p:nvSpPr>
          <p:spPr bwMode="auto">
            <a:xfrm>
              <a:off x="3725" y="2762"/>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45" name="AutoShape 76"/>
            <p:cNvSpPr>
              <a:spLocks noChangeArrowheads="1"/>
            </p:cNvSpPr>
            <p:nvPr/>
          </p:nvSpPr>
          <p:spPr bwMode="auto">
            <a:xfrm>
              <a:off x="3725" y="3488"/>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46" name="Line 77"/>
            <p:cNvSpPr>
              <a:spLocks noChangeShapeType="1"/>
            </p:cNvSpPr>
            <p:nvPr/>
          </p:nvSpPr>
          <p:spPr bwMode="auto">
            <a:xfrm>
              <a:off x="3952" y="2535"/>
              <a:ext cx="0" cy="273"/>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47" name="Line 78"/>
            <p:cNvSpPr>
              <a:spLocks noChangeShapeType="1"/>
            </p:cNvSpPr>
            <p:nvPr/>
          </p:nvSpPr>
          <p:spPr bwMode="auto">
            <a:xfrm>
              <a:off x="3952" y="3260"/>
              <a:ext cx="0" cy="318"/>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1848" name="Group 79"/>
            <p:cNvGrpSpPr>
              <a:grpSpLocks/>
            </p:cNvGrpSpPr>
            <p:nvPr/>
          </p:nvGrpSpPr>
          <p:grpSpPr bwMode="auto">
            <a:xfrm>
              <a:off x="4344" y="2087"/>
              <a:ext cx="287" cy="448"/>
              <a:chOff x="2336" y="845"/>
              <a:chExt cx="714" cy="1114"/>
            </a:xfrm>
          </p:grpSpPr>
          <p:sp>
            <p:nvSpPr>
              <p:cNvPr id="31853" name="Freeform 80"/>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54" name="Freeform 81"/>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55" name="Freeform 82"/>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56" name="Freeform 83"/>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57" name="Freeform 84"/>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58" name="Freeform 85"/>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59" name="Freeform 86"/>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60" name="Freeform 87"/>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61" name="Freeform 88"/>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62" name="Freeform 89"/>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1849" name="AutoShape 90"/>
            <p:cNvSpPr>
              <a:spLocks noChangeArrowheads="1"/>
            </p:cNvSpPr>
            <p:nvPr/>
          </p:nvSpPr>
          <p:spPr bwMode="auto">
            <a:xfrm>
              <a:off x="4253" y="2762"/>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50" name="AutoShape 91"/>
            <p:cNvSpPr>
              <a:spLocks noChangeArrowheads="1"/>
            </p:cNvSpPr>
            <p:nvPr/>
          </p:nvSpPr>
          <p:spPr bwMode="auto">
            <a:xfrm>
              <a:off x="4253" y="3488"/>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51" name="Line 92"/>
            <p:cNvSpPr>
              <a:spLocks noChangeShapeType="1"/>
            </p:cNvSpPr>
            <p:nvPr/>
          </p:nvSpPr>
          <p:spPr bwMode="auto">
            <a:xfrm>
              <a:off x="4480" y="2535"/>
              <a:ext cx="0" cy="273"/>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52" name="Line 93"/>
            <p:cNvSpPr>
              <a:spLocks noChangeShapeType="1"/>
            </p:cNvSpPr>
            <p:nvPr/>
          </p:nvSpPr>
          <p:spPr bwMode="auto">
            <a:xfrm>
              <a:off x="4480" y="3260"/>
              <a:ext cx="0" cy="318"/>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grpSp>
      <p:grpSp>
        <p:nvGrpSpPr>
          <p:cNvPr id="31765" name="Group 94"/>
          <p:cNvGrpSpPr>
            <a:grpSpLocks/>
          </p:cNvGrpSpPr>
          <p:nvPr/>
        </p:nvGrpSpPr>
        <p:grpSpPr bwMode="auto">
          <a:xfrm>
            <a:off x="5510213" y="1554163"/>
            <a:ext cx="2033587" cy="2027237"/>
            <a:chOff x="3072" y="117"/>
            <a:chExt cx="1905" cy="1899"/>
          </a:xfrm>
        </p:grpSpPr>
        <p:sp>
          <p:nvSpPr>
            <p:cNvPr id="31797" name="Line 95"/>
            <p:cNvSpPr>
              <a:spLocks noChangeShapeType="1"/>
            </p:cNvSpPr>
            <p:nvPr/>
          </p:nvSpPr>
          <p:spPr bwMode="auto">
            <a:xfrm flipV="1">
              <a:off x="3525" y="571"/>
              <a:ext cx="454" cy="27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1798" name="Group 96"/>
            <p:cNvGrpSpPr>
              <a:grpSpLocks/>
            </p:cNvGrpSpPr>
            <p:nvPr/>
          </p:nvGrpSpPr>
          <p:grpSpPr bwMode="auto">
            <a:xfrm>
              <a:off x="3193" y="486"/>
              <a:ext cx="287" cy="448"/>
              <a:chOff x="2336" y="845"/>
              <a:chExt cx="714" cy="1114"/>
            </a:xfrm>
          </p:grpSpPr>
          <p:sp>
            <p:nvSpPr>
              <p:cNvPr id="31828" name="Freeform 97"/>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29" name="Freeform 98"/>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30" name="Freeform 99"/>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31" name="Freeform 100"/>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32" name="Freeform 101"/>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33" name="Freeform 102"/>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34" name="Freeform 103"/>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35" name="Freeform 104"/>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36" name="Freeform 105"/>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37" name="Freeform 106"/>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1799" name="AutoShape 107"/>
            <p:cNvSpPr>
              <a:spLocks noChangeArrowheads="1"/>
            </p:cNvSpPr>
            <p:nvPr/>
          </p:nvSpPr>
          <p:spPr bwMode="auto">
            <a:xfrm>
              <a:off x="3072" y="1161"/>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00" name="AutoShape 108"/>
            <p:cNvSpPr>
              <a:spLocks noChangeArrowheads="1"/>
            </p:cNvSpPr>
            <p:nvPr/>
          </p:nvSpPr>
          <p:spPr bwMode="auto">
            <a:xfrm>
              <a:off x="3752" y="117"/>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01" name="Line 109"/>
            <p:cNvSpPr>
              <a:spLocks noChangeShapeType="1"/>
            </p:cNvSpPr>
            <p:nvPr/>
          </p:nvSpPr>
          <p:spPr bwMode="auto">
            <a:xfrm>
              <a:off x="3525" y="843"/>
              <a:ext cx="908" cy="544"/>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02" name="Line 110"/>
            <p:cNvSpPr>
              <a:spLocks noChangeShapeType="1"/>
            </p:cNvSpPr>
            <p:nvPr/>
          </p:nvSpPr>
          <p:spPr bwMode="auto">
            <a:xfrm>
              <a:off x="3979" y="571"/>
              <a:ext cx="0" cy="1089"/>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grpSp>
          <p:nvGrpSpPr>
            <p:cNvPr id="31803" name="Group 111"/>
            <p:cNvGrpSpPr>
              <a:grpSpLocks/>
            </p:cNvGrpSpPr>
            <p:nvPr/>
          </p:nvGrpSpPr>
          <p:grpSpPr bwMode="auto">
            <a:xfrm>
              <a:off x="4478" y="1161"/>
              <a:ext cx="287" cy="448"/>
              <a:chOff x="2336" y="845"/>
              <a:chExt cx="714" cy="1114"/>
            </a:xfrm>
          </p:grpSpPr>
          <p:sp>
            <p:nvSpPr>
              <p:cNvPr id="31818" name="Freeform 112"/>
              <p:cNvSpPr>
                <a:spLocks/>
              </p:cNvSpPr>
              <p:nvPr/>
            </p:nvSpPr>
            <p:spPr bwMode="auto">
              <a:xfrm>
                <a:off x="2509" y="845"/>
                <a:ext cx="354" cy="355"/>
              </a:xfrm>
              <a:custGeom>
                <a:avLst/>
                <a:gdLst>
                  <a:gd name="T0" fmla="*/ 10 w 707"/>
                  <a:gd name="T1" fmla="*/ 1 h 710"/>
                  <a:gd name="T2" fmla="*/ 9 w 707"/>
                  <a:gd name="T3" fmla="*/ 1 h 710"/>
                  <a:gd name="T4" fmla="*/ 9 w 707"/>
                  <a:gd name="T5" fmla="*/ 1 h 710"/>
                  <a:gd name="T6" fmla="*/ 8 w 707"/>
                  <a:gd name="T7" fmla="*/ 1 h 710"/>
                  <a:gd name="T8" fmla="*/ 8 w 707"/>
                  <a:gd name="T9" fmla="*/ 1 h 710"/>
                  <a:gd name="T10" fmla="*/ 7 w 707"/>
                  <a:gd name="T11" fmla="*/ 1 h 710"/>
                  <a:gd name="T12" fmla="*/ 7 w 707"/>
                  <a:gd name="T13" fmla="*/ 1 h 710"/>
                  <a:gd name="T14" fmla="*/ 6 w 707"/>
                  <a:gd name="T15" fmla="*/ 0 h 710"/>
                  <a:gd name="T16" fmla="*/ 5 w 707"/>
                  <a:gd name="T17" fmla="*/ 1 h 710"/>
                  <a:gd name="T18" fmla="*/ 4 w 707"/>
                  <a:gd name="T19" fmla="*/ 1 h 710"/>
                  <a:gd name="T20" fmla="*/ 3 w 707"/>
                  <a:gd name="T21" fmla="*/ 1 h 710"/>
                  <a:gd name="T22" fmla="*/ 3 w 707"/>
                  <a:gd name="T23" fmla="*/ 1 h 710"/>
                  <a:gd name="T24" fmla="*/ 2 w 707"/>
                  <a:gd name="T25" fmla="*/ 3 h 710"/>
                  <a:gd name="T26" fmla="*/ 1 w 707"/>
                  <a:gd name="T27" fmla="*/ 3 h 710"/>
                  <a:gd name="T28" fmla="*/ 1 w 707"/>
                  <a:gd name="T29" fmla="*/ 3 h 710"/>
                  <a:gd name="T30" fmla="*/ 1 w 707"/>
                  <a:gd name="T31" fmla="*/ 5 h 710"/>
                  <a:gd name="T32" fmla="*/ 1 w 707"/>
                  <a:gd name="T33" fmla="*/ 6 h 710"/>
                  <a:gd name="T34" fmla="*/ 1 w 707"/>
                  <a:gd name="T35" fmla="*/ 7 h 710"/>
                  <a:gd name="T36" fmla="*/ 1 w 707"/>
                  <a:gd name="T37" fmla="*/ 9 h 710"/>
                  <a:gd name="T38" fmla="*/ 2 w 707"/>
                  <a:gd name="T39" fmla="*/ 10 h 710"/>
                  <a:gd name="T40" fmla="*/ 2 w 707"/>
                  <a:gd name="T41" fmla="*/ 10 h 710"/>
                  <a:gd name="T42" fmla="*/ 3 w 707"/>
                  <a:gd name="T43" fmla="*/ 11 h 710"/>
                  <a:gd name="T44" fmla="*/ 3 w 707"/>
                  <a:gd name="T45" fmla="*/ 11 h 710"/>
                  <a:gd name="T46" fmla="*/ 4 w 707"/>
                  <a:gd name="T47" fmla="*/ 11 h 710"/>
                  <a:gd name="T48" fmla="*/ 4 w 707"/>
                  <a:gd name="T49" fmla="*/ 11 h 710"/>
                  <a:gd name="T50" fmla="*/ 5 w 707"/>
                  <a:gd name="T51" fmla="*/ 11 h 710"/>
                  <a:gd name="T52" fmla="*/ 5 w 707"/>
                  <a:gd name="T53" fmla="*/ 11 h 710"/>
                  <a:gd name="T54" fmla="*/ 6 w 707"/>
                  <a:gd name="T55" fmla="*/ 11 h 710"/>
                  <a:gd name="T56" fmla="*/ 6 w 707"/>
                  <a:gd name="T57" fmla="*/ 11 h 710"/>
                  <a:gd name="T58" fmla="*/ 7 w 707"/>
                  <a:gd name="T59" fmla="*/ 11 h 710"/>
                  <a:gd name="T60" fmla="*/ 7 w 707"/>
                  <a:gd name="T61" fmla="*/ 11 h 710"/>
                  <a:gd name="T62" fmla="*/ 8 w 707"/>
                  <a:gd name="T63" fmla="*/ 11 h 710"/>
                  <a:gd name="T64" fmla="*/ 8 w 707"/>
                  <a:gd name="T65" fmla="*/ 11 h 710"/>
                  <a:gd name="T66" fmla="*/ 9 w 707"/>
                  <a:gd name="T67" fmla="*/ 11 h 710"/>
                  <a:gd name="T68" fmla="*/ 9 w 707"/>
                  <a:gd name="T69" fmla="*/ 11 h 710"/>
                  <a:gd name="T70" fmla="*/ 10 w 707"/>
                  <a:gd name="T71" fmla="*/ 10 h 710"/>
                  <a:gd name="T72" fmla="*/ 10 w 707"/>
                  <a:gd name="T73" fmla="*/ 10 h 710"/>
                  <a:gd name="T74" fmla="*/ 11 w 707"/>
                  <a:gd name="T75" fmla="*/ 9 h 710"/>
                  <a:gd name="T76" fmla="*/ 11 w 707"/>
                  <a:gd name="T77" fmla="*/ 7 h 710"/>
                  <a:gd name="T78" fmla="*/ 12 w 707"/>
                  <a:gd name="T79" fmla="*/ 6 h 710"/>
                  <a:gd name="T80" fmla="*/ 12 w 707"/>
                  <a:gd name="T81" fmla="*/ 5 h 710"/>
                  <a:gd name="T82" fmla="*/ 11 w 707"/>
                  <a:gd name="T83" fmla="*/ 3 h 710"/>
                  <a:gd name="T84" fmla="*/ 11 w 707"/>
                  <a:gd name="T85" fmla="*/ 3 h 710"/>
                  <a:gd name="T86" fmla="*/ 10 w 707"/>
                  <a:gd name="T87" fmla="*/ 3 h 71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07"/>
                  <a:gd name="T133" fmla="*/ 0 h 710"/>
                  <a:gd name="T134" fmla="*/ 707 w 707"/>
                  <a:gd name="T135" fmla="*/ 710 h 71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07" h="710">
                    <a:moveTo>
                      <a:pt x="603" y="104"/>
                    </a:moveTo>
                    <a:lnTo>
                      <a:pt x="590" y="91"/>
                    </a:lnTo>
                    <a:lnTo>
                      <a:pt x="576" y="79"/>
                    </a:lnTo>
                    <a:lnTo>
                      <a:pt x="563" y="69"/>
                    </a:lnTo>
                    <a:lnTo>
                      <a:pt x="549" y="59"/>
                    </a:lnTo>
                    <a:lnTo>
                      <a:pt x="534" y="50"/>
                    </a:lnTo>
                    <a:lnTo>
                      <a:pt x="519" y="41"/>
                    </a:lnTo>
                    <a:lnTo>
                      <a:pt x="504" y="33"/>
                    </a:lnTo>
                    <a:lnTo>
                      <a:pt x="488" y="26"/>
                    </a:lnTo>
                    <a:lnTo>
                      <a:pt x="472" y="21"/>
                    </a:lnTo>
                    <a:lnTo>
                      <a:pt x="456" y="15"/>
                    </a:lnTo>
                    <a:lnTo>
                      <a:pt x="439" y="10"/>
                    </a:lnTo>
                    <a:lnTo>
                      <a:pt x="422" y="7"/>
                    </a:lnTo>
                    <a:lnTo>
                      <a:pt x="405" y="3"/>
                    </a:lnTo>
                    <a:lnTo>
                      <a:pt x="388" y="1"/>
                    </a:lnTo>
                    <a:lnTo>
                      <a:pt x="369" y="0"/>
                    </a:lnTo>
                    <a:lnTo>
                      <a:pt x="352" y="0"/>
                    </a:lnTo>
                    <a:lnTo>
                      <a:pt x="316" y="2"/>
                    </a:lnTo>
                    <a:lnTo>
                      <a:pt x="282" y="7"/>
                    </a:lnTo>
                    <a:lnTo>
                      <a:pt x="247" y="16"/>
                    </a:lnTo>
                    <a:lnTo>
                      <a:pt x="215" y="28"/>
                    </a:lnTo>
                    <a:lnTo>
                      <a:pt x="185" y="43"/>
                    </a:lnTo>
                    <a:lnTo>
                      <a:pt x="155" y="61"/>
                    </a:lnTo>
                    <a:lnTo>
                      <a:pt x="129" y="81"/>
                    </a:lnTo>
                    <a:lnTo>
                      <a:pt x="103" y="104"/>
                    </a:lnTo>
                    <a:lnTo>
                      <a:pt x="80" y="129"/>
                    </a:lnTo>
                    <a:lnTo>
                      <a:pt x="61" y="157"/>
                    </a:lnTo>
                    <a:lnTo>
                      <a:pt x="42" y="185"/>
                    </a:lnTo>
                    <a:lnTo>
                      <a:pt x="27" y="217"/>
                    </a:lnTo>
                    <a:lnTo>
                      <a:pt x="16" y="249"/>
                    </a:lnTo>
                    <a:lnTo>
                      <a:pt x="7" y="283"/>
                    </a:lnTo>
                    <a:lnTo>
                      <a:pt x="2" y="319"/>
                    </a:lnTo>
                    <a:lnTo>
                      <a:pt x="0" y="355"/>
                    </a:lnTo>
                    <a:lnTo>
                      <a:pt x="1" y="389"/>
                    </a:lnTo>
                    <a:lnTo>
                      <a:pt x="7" y="424"/>
                    </a:lnTo>
                    <a:lnTo>
                      <a:pt x="15" y="457"/>
                    </a:lnTo>
                    <a:lnTo>
                      <a:pt x="26" y="491"/>
                    </a:lnTo>
                    <a:lnTo>
                      <a:pt x="41" y="522"/>
                    </a:lnTo>
                    <a:lnTo>
                      <a:pt x="58" y="552"/>
                    </a:lnTo>
                    <a:lnTo>
                      <a:pt x="79" y="579"/>
                    </a:lnTo>
                    <a:lnTo>
                      <a:pt x="103" y="606"/>
                    </a:lnTo>
                    <a:lnTo>
                      <a:pt x="116" y="619"/>
                    </a:lnTo>
                    <a:lnTo>
                      <a:pt x="130" y="630"/>
                    </a:lnTo>
                    <a:lnTo>
                      <a:pt x="144" y="641"/>
                    </a:lnTo>
                    <a:lnTo>
                      <a:pt x="157" y="651"/>
                    </a:lnTo>
                    <a:lnTo>
                      <a:pt x="171" y="660"/>
                    </a:lnTo>
                    <a:lnTo>
                      <a:pt x="186" y="668"/>
                    </a:lnTo>
                    <a:lnTo>
                      <a:pt x="202" y="676"/>
                    </a:lnTo>
                    <a:lnTo>
                      <a:pt x="217" y="683"/>
                    </a:lnTo>
                    <a:lnTo>
                      <a:pt x="233" y="689"/>
                    </a:lnTo>
                    <a:lnTo>
                      <a:pt x="249" y="695"/>
                    </a:lnTo>
                    <a:lnTo>
                      <a:pt x="267" y="699"/>
                    </a:lnTo>
                    <a:lnTo>
                      <a:pt x="283" y="703"/>
                    </a:lnTo>
                    <a:lnTo>
                      <a:pt x="300" y="706"/>
                    </a:lnTo>
                    <a:lnTo>
                      <a:pt x="317" y="708"/>
                    </a:lnTo>
                    <a:lnTo>
                      <a:pt x="335" y="710"/>
                    </a:lnTo>
                    <a:lnTo>
                      <a:pt x="352" y="710"/>
                    </a:lnTo>
                    <a:lnTo>
                      <a:pt x="369" y="710"/>
                    </a:lnTo>
                    <a:lnTo>
                      <a:pt x="388" y="708"/>
                    </a:lnTo>
                    <a:lnTo>
                      <a:pt x="405" y="706"/>
                    </a:lnTo>
                    <a:lnTo>
                      <a:pt x="422" y="703"/>
                    </a:lnTo>
                    <a:lnTo>
                      <a:pt x="439" y="699"/>
                    </a:lnTo>
                    <a:lnTo>
                      <a:pt x="456" y="695"/>
                    </a:lnTo>
                    <a:lnTo>
                      <a:pt x="472" y="689"/>
                    </a:lnTo>
                    <a:lnTo>
                      <a:pt x="488" y="683"/>
                    </a:lnTo>
                    <a:lnTo>
                      <a:pt x="504" y="676"/>
                    </a:lnTo>
                    <a:lnTo>
                      <a:pt x="519" y="668"/>
                    </a:lnTo>
                    <a:lnTo>
                      <a:pt x="534" y="660"/>
                    </a:lnTo>
                    <a:lnTo>
                      <a:pt x="549" y="651"/>
                    </a:lnTo>
                    <a:lnTo>
                      <a:pt x="563" y="641"/>
                    </a:lnTo>
                    <a:lnTo>
                      <a:pt x="576" y="630"/>
                    </a:lnTo>
                    <a:lnTo>
                      <a:pt x="590" y="619"/>
                    </a:lnTo>
                    <a:lnTo>
                      <a:pt x="603" y="606"/>
                    </a:lnTo>
                    <a:lnTo>
                      <a:pt x="627" y="579"/>
                    </a:lnTo>
                    <a:lnTo>
                      <a:pt x="648" y="552"/>
                    </a:lnTo>
                    <a:lnTo>
                      <a:pt x="665" y="522"/>
                    </a:lnTo>
                    <a:lnTo>
                      <a:pt x="680" y="491"/>
                    </a:lnTo>
                    <a:lnTo>
                      <a:pt x="692" y="457"/>
                    </a:lnTo>
                    <a:lnTo>
                      <a:pt x="700" y="424"/>
                    </a:lnTo>
                    <a:lnTo>
                      <a:pt x="705" y="389"/>
                    </a:lnTo>
                    <a:lnTo>
                      <a:pt x="707" y="355"/>
                    </a:lnTo>
                    <a:lnTo>
                      <a:pt x="705" y="320"/>
                    </a:lnTo>
                    <a:lnTo>
                      <a:pt x="700" y="286"/>
                    </a:lnTo>
                    <a:lnTo>
                      <a:pt x="692" y="252"/>
                    </a:lnTo>
                    <a:lnTo>
                      <a:pt x="680" y="219"/>
                    </a:lnTo>
                    <a:lnTo>
                      <a:pt x="665" y="188"/>
                    </a:lnTo>
                    <a:lnTo>
                      <a:pt x="648" y="158"/>
                    </a:lnTo>
                    <a:lnTo>
                      <a:pt x="627" y="130"/>
                    </a:lnTo>
                    <a:lnTo>
                      <a:pt x="603" y="1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19" name="Freeform 113"/>
              <p:cNvSpPr>
                <a:spLocks/>
              </p:cNvSpPr>
              <p:nvPr/>
            </p:nvSpPr>
            <p:spPr bwMode="auto">
              <a:xfrm>
                <a:off x="2545" y="881"/>
                <a:ext cx="282" cy="283"/>
              </a:xfrm>
              <a:custGeom>
                <a:avLst/>
                <a:gdLst>
                  <a:gd name="T0" fmla="*/ 4 w 564"/>
                  <a:gd name="T1" fmla="*/ 9 h 564"/>
                  <a:gd name="T2" fmla="*/ 3 w 564"/>
                  <a:gd name="T3" fmla="*/ 9 h 564"/>
                  <a:gd name="T4" fmla="*/ 3 w 564"/>
                  <a:gd name="T5" fmla="*/ 9 h 564"/>
                  <a:gd name="T6" fmla="*/ 2 w 564"/>
                  <a:gd name="T7" fmla="*/ 9 h 564"/>
                  <a:gd name="T8" fmla="*/ 2 w 564"/>
                  <a:gd name="T9" fmla="*/ 9 h 564"/>
                  <a:gd name="T10" fmla="*/ 2 w 564"/>
                  <a:gd name="T11" fmla="*/ 9 h 564"/>
                  <a:gd name="T12" fmla="*/ 1 w 564"/>
                  <a:gd name="T13" fmla="*/ 8 h 564"/>
                  <a:gd name="T14" fmla="*/ 1 w 564"/>
                  <a:gd name="T15" fmla="*/ 8 h 564"/>
                  <a:gd name="T16" fmla="*/ 1 w 564"/>
                  <a:gd name="T17" fmla="*/ 8 h 564"/>
                  <a:gd name="T18" fmla="*/ 1 w 564"/>
                  <a:gd name="T19" fmla="*/ 7 h 564"/>
                  <a:gd name="T20" fmla="*/ 1 w 564"/>
                  <a:gd name="T21" fmla="*/ 6 h 564"/>
                  <a:gd name="T22" fmla="*/ 1 w 564"/>
                  <a:gd name="T23" fmla="*/ 5 h 564"/>
                  <a:gd name="T24" fmla="*/ 1 w 564"/>
                  <a:gd name="T25" fmla="*/ 4 h 564"/>
                  <a:gd name="T26" fmla="*/ 1 w 564"/>
                  <a:gd name="T27" fmla="*/ 4 h 564"/>
                  <a:gd name="T28" fmla="*/ 1 w 564"/>
                  <a:gd name="T29" fmla="*/ 3 h 564"/>
                  <a:gd name="T30" fmla="*/ 1 w 564"/>
                  <a:gd name="T31" fmla="*/ 2 h 564"/>
                  <a:gd name="T32" fmla="*/ 1 w 564"/>
                  <a:gd name="T33" fmla="*/ 2 h 564"/>
                  <a:gd name="T34" fmla="*/ 1 w 564"/>
                  <a:gd name="T35" fmla="*/ 1 h 564"/>
                  <a:gd name="T36" fmla="*/ 2 w 564"/>
                  <a:gd name="T37" fmla="*/ 1 h 564"/>
                  <a:gd name="T38" fmla="*/ 2 w 564"/>
                  <a:gd name="T39" fmla="*/ 1 h 564"/>
                  <a:gd name="T40" fmla="*/ 2 w 564"/>
                  <a:gd name="T41" fmla="*/ 1 h 564"/>
                  <a:gd name="T42" fmla="*/ 3 w 564"/>
                  <a:gd name="T43" fmla="*/ 1 h 564"/>
                  <a:gd name="T44" fmla="*/ 3 w 564"/>
                  <a:gd name="T45" fmla="*/ 1 h 564"/>
                  <a:gd name="T46" fmla="*/ 4 w 564"/>
                  <a:gd name="T47" fmla="*/ 0 h 564"/>
                  <a:gd name="T48" fmla="*/ 4 w 564"/>
                  <a:gd name="T49" fmla="*/ 0 h 564"/>
                  <a:gd name="T50" fmla="*/ 5 w 564"/>
                  <a:gd name="T51" fmla="*/ 1 h 564"/>
                  <a:gd name="T52" fmla="*/ 5 w 564"/>
                  <a:gd name="T53" fmla="*/ 1 h 564"/>
                  <a:gd name="T54" fmla="*/ 5 w 564"/>
                  <a:gd name="T55" fmla="*/ 1 h 564"/>
                  <a:gd name="T56" fmla="*/ 6 w 564"/>
                  <a:gd name="T57" fmla="*/ 1 h 564"/>
                  <a:gd name="T58" fmla="*/ 6 w 564"/>
                  <a:gd name="T59" fmla="*/ 1 h 564"/>
                  <a:gd name="T60" fmla="*/ 7 w 564"/>
                  <a:gd name="T61" fmla="*/ 1 h 564"/>
                  <a:gd name="T62" fmla="*/ 7 w 564"/>
                  <a:gd name="T63" fmla="*/ 2 h 564"/>
                  <a:gd name="T64" fmla="*/ 7 w 564"/>
                  <a:gd name="T65" fmla="*/ 2 h 564"/>
                  <a:gd name="T66" fmla="*/ 9 w 564"/>
                  <a:gd name="T67" fmla="*/ 3 h 564"/>
                  <a:gd name="T68" fmla="*/ 9 w 564"/>
                  <a:gd name="T69" fmla="*/ 4 h 564"/>
                  <a:gd name="T70" fmla="*/ 9 w 564"/>
                  <a:gd name="T71" fmla="*/ 4 h 564"/>
                  <a:gd name="T72" fmla="*/ 9 w 564"/>
                  <a:gd name="T73" fmla="*/ 5 h 564"/>
                  <a:gd name="T74" fmla="*/ 9 w 564"/>
                  <a:gd name="T75" fmla="*/ 6 h 564"/>
                  <a:gd name="T76" fmla="*/ 9 w 564"/>
                  <a:gd name="T77" fmla="*/ 7 h 564"/>
                  <a:gd name="T78" fmla="*/ 7 w 564"/>
                  <a:gd name="T79" fmla="*/ 8 h 564"/>
                  <a:gd name="T80" fmla="*/ 7 w 564"/>
                  <a:gd name="T81" fmla="*/ 8 h 564"/>
                  <a:gd name="T82" fmla="*/ 6 w 564"/>
                  <a:gd name="T83" fmla="*/ 9 h 564"/>
                  <a:gd name="T84" fmla="*/ 5 w 564"/>
                  <a:gd name="T85" fmla="*/ 9 h 564"/>
                  <a:gd name="T86" fmla="*/ 4 w 564"/>
                  <a:gd name="T87" fmla="*/ 9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64"/>
                  <a:gd name="T133" fmla="*/ 0 h 564"/>
                  <a:gd name="T134" fmla="*/ 564 w 564"/>
                  <a:gd name="T135" fmla="*/ 564 h 56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64" h="564">
                    <a:moveTo>
                      <a:pt x="281" y="564"/>
                    </a:moveTo>
                    <a:lnTo>
                      <a:pt x="267" y="564"/>
                    </a:lnTo>
                    <a:lnTo>
                      <a:pt x="253" y="563"/>
                    </a:lnTo>
                    <a:lnTo>
                      <a:pt x="239" y="561"/>
                    </a:lnTo>
                    <a:lnTo>
                      <a:pt x="227" y="558"/>
                    </a:lnTo>
                    <a:lnTo>
                      <a:pt x="213" y="556"/>
                    </a:lnTo>
                    <a:lnTo>
                      <a:pt x="200" y="553"/>
                    </a:lnTo>
                    <a:lnTo>
                      <a:pt x="187" y="548"/>
                    </a:lnTo>
                    <a:lnTo>
                      <a:pt x="174" y="543"/>
                    </a:lnTo>
                    <a:lnTo>
                      <a:pt x="161" y="538"/>
                    </a:lnTo>
                    <a:lnTo>
                      <a:pt x="150" y="531"/>
                    </a:lnTo>
                    <a:lnTo>
                      <a:pt x="137" y="525"/>
                    </a:lnTo>
                    <a:lnTo>
                      <a:pt x="125" y="517"/>
                    </a:lnTo>
                    <a:lnTo>
                      <a:pt x="114" y="509"/>
                    </a:lnTo>
                    <a:lnTo>
                      <a:pt x="104" y="501"/>
                    </a:lnTo>
                    <a:lnTo>
                      <a:pt x="93" y="491"/>
                    </a:lnTo>
                    <a:lnTo>
                      <a:pt x="83" y="481"/>
                    </a:lnTo>
                    <a:lnTo>
                      <a:pt x="64" y="460"/>
                    </a:lnTo>
                    <a:lnTo>
                      <a:pt x="47" y="438"/>
                    </a:lnTo>
                    <a:lnTo>
                      <a:pt x="33" y="414"/>
                    </a:lnTo>
                    <a:lnTo>
                      <a:pt x="22" y="390"/>
                    </a:lnTo>
                    <a:lnTo>
                      <a:pt x="13" y="364"/>
                    </a:lnTo>
                    <a:lnTo>
                      <a:pt x="6" y="337"/>
                    </a:lnTo>
                    <a:lnTo>
                      <a:pt x="1" y="309"/>
                    </a:lnTo>
                    <a:lnTo>
                      <a:pt x="0" y="282"/>
                    </a:lnTo>
                    <a:lnTo>
                      <a:pt x="1" y="254"/>
                    </a:lnTo>
                    <a:lnTo>
                      <a:pt x="6" y="227"/>
                    </a:lnTo>
                    <a:lnTo>
                      <a:pt x="13" y="200"/>
                    </a:lnTo>
                    <a:lnTo>
                      <a:pt x="22" y="174"/>
                    </a:lnTo>
                    <a:lnTo>
                      <a:pt x="33" y="149"/>
                    </a:lnTo>
                    <a:lnTo>
                      <a:pt x="47" y="125"/>
                    </a:lnTo>
                    <a:lnTo>
                      <a:pt x="64" y="103"/>
                    </a:lnTo>
                    <a:lnTo>
                      <a:pt x="83" y="83"/>
                    </a:lnTo>
                    <a:lnTo>
                      <a:pt x="93" y="72"/>
                    </a:lnTo>
                    <a:lnTo>
                      <a:pt x="104" y="63"/>
                    </a:lnTo>
                    <a:lnTo>
                      <a:pt x="114" y="55"/>
                    </a:lnTo>
                    <a:lnTo>
                      <a:pt x="125" y="47"/>
                    </a:lnTo>
                    <a:lnTo>
                      <a:pt x="137" y="39"/>
                    </a:lnTo>
                    <a:lnTo>
                      <a:pt x="150" y="33"/>
                    </a:lnTo>
                    <a:lnTo>
                      <a:pt x="161" y="26"/>
                    </a:lnTo>
                    <a:lnTo>
                      <a:pt x="174" y="20"/>
                    </a:lnTo>
                    <a:lnTo>
                      <a:pt x="187" y="16"/>
                    </a:lnTo>
                    <a:lnTo>
                      <a:pt x="200" y="11"/>
                    </a:lnTo>
                    <a:lnTo>
                      <a:pt x="213" y="8"/>
                    </a:lnTo>
                    <a:lnTo>
                      <a:pt x="227" y="5"/>
                    </a:lnTo>
                    <a:lnTo>
                      <a:pt x="239" y="3"/>
                    </a:lnTo>
                    <a:lnTo>
                      <a:pt x="253" y="1"/>
                    </a:lnTo>
                    <a:lnTo>
                      <a:pt x="267" y="0"/>
                    </a:lnTo>
                    <a:lnTo>
                      <a:pt x="281" y="0"/>
                    </a:lnTo>
                    <a:lnTo>
                      <a:pt x="295" y="0"/>
                    </a:lnTo>
                    <a:lnTo>
                      <a:pt x="309" y="1"/>
                    </a:lnTo>
                    <a:lnTo>
                      <a:pt x="324" y="3"/>
                    </a:lnTo>
                    <a:lnTo>
                      <a:pt x="336" y="5"/>
                    </a:lnTo>
                    <a:lnTo>
                      <a:pt x="350" y="8"/>
                    </a:lnTo>
                    <a:lnTo>
                      <a:pt x="364" y="11"/>
                    </a:lnTo>
                    <a:lnTo>
                      <a:pt x="377" y="16"/>
                    </a:lnTo>
                    <a:lnTo>
                      <a:pt x="389" y="20"/>
                    </a:lnTo>
                    <a:lnTo>
                      <a:pt x="402" y="26"/>
                    </a:lnTo>
                    <a:lnTo>
                      <a:pt x="415" y="33"/>
                    </a:lnTo>
                    <a:lnTo>
                      <a:pt x="426" y="39"/>
                    </a:lnTo>
                    <a:lnTo>
                      <a:pt x="438" y="47"/>
                    </a:lnTo>
                    <a:lnTo>
                      <a:pt x="449" y="55"/>
                    </a:lnTo>
                    <a:lnTo>
                      <a:pt x="461" y="63"/>
                    </a:lnTo>
                    <a:lnTo>
                      <a:pt x="471" y="72"/>
                    </a:lnTo>
                    <a:lnTo>
                      <a:pt x="481" y="83"/>
                    </a:lnTo>
                    <a:lnTo>
                      <a:pt x="500" y="103"/>
                    </a:lnTo>
                    <a:lnTo>
                      <a:pt x="517" y="125"/>
                    </a:lnTo>
                    <a:lnTo>
                      <a:pt x="531" y="149"/>
                    </a:lnTo>
                    <a:lnTo>
                      <a:pt x="542" y="174"/>
                    </a:lnTo>
                    <a:lnTo>
                      <a:pt x="552" y="200"/>
                    </a:lnTo>
                    <a:lnTo>
                      <a:pt x="558" y="227"/>
                    </a:lnTo>
                    <a:lnTo>
                      <a:pt x="563" y="254"/>
                    </a:lnTo>
                    <a:lnTo>
                      <a:pt x="564" y="282"/>
                    </a:lnTo>
                    <a:lnTo>
                      <a:pt x="563" y="311"/>
                    </a:lnTo>
                    <a:lnTo>
                      <a:pt x="558" y="338"/>
                    </a:lnTo>
                    <a:lnTo>
                      <a:pt x="552" y="366"/>
                    </a:lnTo>
                    <a:lnTo>
                      <a:pt x="542" y="391"/>
                    </a:lnTo>
                    <a:lnTo>
                      <a:pt x="530" y="417"/>
                    </a:lnTo>
                    <a:lnTo>
                      <a:pt x="516" y="440"/>
                    </a:lnTo>
                    <a:lnTo>
                      <a:pt x="500" y="462"/>
                    </a:lnTo>
                    <a:lnTo>
                      <a:pt x="481" y="481"/>
                    </a:lnTo>
                    <a:lnTo>
                      <a:pt x="462" y="500"/>
                    </a:lnTo>
                    <a:lnTo>
                      <a:pt x="440" y="516"/>
                    </a:lnTo>
                    <a:lnTo>
                      <a:pt x="416" y="530"/>
                    </a:lnTo>
                    <a:lnTo>
                      <a:pt x="391" y="542"/>
                    </a:lnTo>
                    <a:lnTo>
                      <a:pt x="365" y="551"/>
                    </a:lnTo>
                    <a:lnTo>
                      <a:pt x="339" y="558"/>
                    </a:lnTo>
                    <a:lnTo>
                      <a:pt x="310" y="563"/>
                    </a:lnTo>
                    <a:lnTo>
                      <a:pt x="281" y="5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20" name="Freeform 114"/>
              <p:cNvSpPr>
                <a:spLocks/>
              </p:cNvSpPr>
              <p:nvPr/>
            </p:nvSpPr>
            <p:spPr bwMode="auto">
              <a:xfrm>
                <a:off x="2336" y="1230"/>
                <a:ext cx="714" cy="729"/>
              </a:xfrm>
              <a:custGeom>
                <a:avLst/>
                <a:gdLst>
                  <a:gd name="T0" fmla="*/ 20 w 1428"/>
                  <a:gd name="T1" fmla="*/ 4 h 1457"/>
                  <a:gd name="T2" fmla="*/ 19 w 1428"/>
                  <a:gd name="T3" fmla="*/ 3 h 1457"/>
                  <a:gd name="T4" fmla="*/ 19 w 1428"/>
                  <a:gd name="T5" fmla="*/ 3 h 1457"/>
                  <a:gd name="T6" fmla="*/ 18 w 1428"/>
                  <a:gd name="T7" fmla="*/ 3 h 1457"/>
                  <a:gd name="T8" fmla="*/ 18 w 1428"/>
                  <a:gd name="T9" fmla="*/ 2 h 1457"/>
                  <a:gd name="T10" fmla="*/ 17 w 1428"/>
                  <a:gd name="T11" fmla="*/ 2 h 1457"/>
                  <a:gd name="T12" fmla="*/ 17 w 1428"/>
                  <a:gd name="T13" fmla="*/ 2 h 1457"/>
                  <a:gd name="T14" fmla="*/ 15 w 1428"/>
                  <a:gd name="T15" fmla="*/ 2 h 1457"/>
                  <a:gd name="T16" fmla="*/ 15 w 1428"/>
                  <a:gd name="T17" fmla="*/ 1 h 1457"/>
                  <a:gd name="T18" fmla="*/ 14 w 1428"/>
                  <a:gd name="T19" fmla="*/ 1 h 1457"/>
                  <a:gd name="T20" fmla="*/ 14 w 1428"/>
                  <a:gd name="T21" fmla="*/ 1 h 1457"/>
                  <a:gd name="T22" fmla="*/ 13 w 1428"/>
                  <a:gd name="T23" fmla="*/ 1 h 1457"/>
                  <a:gd name="T24" fmla="*/ 13 w 1428"/>
                  <a:gd name="T25" fmla="*/ 1 h 1457"/>
                  <a:gd name="T26" fmla="*/ 12 w 1428"/>
                  <a:gd name="T27" fmla="*/ 1 h 1457"/>
                  <a:gd name="T28" fmla="*/ 12 w 1428"/>
                  <a:gd name="T29" fmla="*/ 1 h 1457"/>
                  <a:gd name="T30" fmla="*/ 11 w 1428"/>
                  <a:gd name="T31" fmla="*/ 1 h 1457"/>
                  <a:gd name="T32" fmla="*/ 11 w 1428"/>
                  <a:gd name="T33" fmla="*/ 0 h 1457"/>
                  <a:gd name="T34" fmla="*/ 11 w 1428"/>
                  <a:gd name="T35" fmla="*/ 1 h 1457"/>
                  <a:gd name="T36" fmla="*/ 9 w 1428"/>
                  <a:gd name="T37" fmla="*/ 1 h 1457"/>
                  <a:gd name="T38" fmla="*/ 7 w 1428"/>
                  <a:gd name="T39" fmla="*/ 1 h 1457"/>
                  <a:gd name="T40" fmla="*/ 6 w 1428"/>
                  <a:gd name="T41" fmla="*/ 1 h 1457"/>
                  <a:gd name="T42" fmla="*/ 6 w 1428"/>
                  <a:gd name="T43" fmla="*/ 2 h 1457"/>
                  <a:gd name="T44" fmla="*/ 5 w 1428"/>
                  <a:gd name="T45" fmla="*/ 2 h 1457"/>
                  <a:gd name="T46" fmla="*/ 5 w 1428"/>
                  <a:gd name="T47" fmla="*/ 3 h 1457"/>
                  <a:gd name="T48" fmla="*/ 3 w 1428"/>
                  <a:gd name="T49" fmla="*/ 4 h 1457"/>
                  <a:gd name="T50" fmla="*/ 3 w 1428"/>
                  <a:gd name="T51" fmla="*/ 5 h 1457"/>
                  <a:gd name="T52" fmla="*/ 1 w 1428"/>
                  <a:gd name="T53" fmla="*/ 5 h 1457"/>
                  <a:gd name="T54" fmla="*/ 1 w 1428"/>
                  <a:gd name="T55" fmla="*/ 6 h 1457"/>
                  <a:gd name="T56" fmla="*/ 1 w 1428"/>
                  <a:gd name="T57" fmla="*/ 7 h 1457"/>
                  <a:gd name="T58" fmla="*/ 1 w 1428"/>
                  <a:gd name="T59" fmla="*/ 8 h 1457"/>
                  <a:gd name="T60" fmla="*/ 1 w 1428"/>
                  <a:gd name="T61" fmla="*/ 9 h 1457"/>
                  <a:gd name="T62" fmla="*/ 1 w 1428"/>
                  <a:gd name="T63" fmla="*/ 11 h 1457"/>
                  <a:gd name="T64" fmla="*/ 0 w 1428"/>
                  <a:gd name="T65" fmla="*/ 12 h 1457"/>
                  <a:gd name="T66" fmla="*/ 0 w 1428"/>
                  <a:gd name="T67" fmla="*/ 23 h 1457"/>
                  <a:gd name="T68" fmla="*/ 22 w 1428"/>
                  <a:gd name="T69" fmla="*/ 23 h 1457"/>
                  <a:gd name="T70" fmla="*/ 22 w 1428"/>
                  <a:gd name="T71" fmla="*/ 12 h 1457"/>
                  <a:gd name="T72" fmla="*/ 22 w 1428"/>
                  <a:gd name="T73" fmla="*/ 11 h 1457"/>
                  <a:gd name="T74" fmla="*/ 22 w 1428"/>
                  <a:gd name="T75" fmla="*/ 11 h 1457"/>
                  <a:gd name="T76" fmla="*/ 22 w 1428"/>
                  <a:gd name="T77" fmla="*/ 10 h 1457"/>
                  <a:gd name="T78" fmla="*/ 22 w 1428"/>
                  <a:gd name="T79" fmla="*/ 9 h 1457"/>
                  <a:gd name="T80" fmla="*/ 22 w 1428"/>
                  <a:gd name="T81" fmla="*/ 9 h 1457"/>
                  <a:gd name="T82" fmla="*/ 22 w 1428"/>
                  <a:gd name="T83" fmla="*/ 8 h 1457"/>
                  <a:gd name="T84" fmla="*/ 22 w 1428"/>
                  <a:gd name="T85" fmla="*/ 8 h 1457"/>
                  <a:gd name="T86" fmla="*/ 22 w 1428"/>
                  <a:gd name="T87" fmla="*/ 7 h 1457"/>
                  <a:gd name="T88" fmla="*/ 22 w 1428"/>
                  <a:gd name="T89" fmla="*/ 7 h 1457"/>
                  <a:gd name="T90" fmla="*/ 22 w 1428"/>
                  <a:gd name="T91" fmla="*/ 6 h 1457"/>
                  <a:gd name="T92" fmla="*/ 21 w 1428"/>
                  <a:gd name="T93" fmla="*/ 6 h 1457"/>
                  <a:gd name="T94" fmla="*/ 21 w 1428"/>
                  <a:gd name="T95" fmla="*/ 5 h 1457"/>
                  <a:gd name="T96" fmla="*/ 21 w 1428"/>
                  <a:gd name="T97" fmla="*/ 5 h 1457"/>
                  <a:gd name="T98" fmla="*/ 20 w 1428"/>
                  <a:gd name="T99" fmla="*/ 5 h 1457"/>
                  <a:gd name="T100" fmla="*/ 20 w 1428"/>
                  <a:gd name="T101" fmla="*/ 4 h 1457"/>
                  <a:gd name="T102" fmla="*/ 20 w 1428"/>
                  <a:gd name="T103" fmla="*/ 4 h 14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28"/>
                  <a:gd name="T157" fmla="*/ 0 h 1457"/>
                  <a:gd name="T158" fmla="*/ 1428 w 1428"/>
                  <a:gd name="T159" fmla="*/ 1457 h 14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28" h="1457">
                    <a:moveTo>
                      <a:pt x="1219" y="209"/>
                    </a:moveTo>
                    <a:lnTo>
                      <a:pt x="1193" y="185"/>
                    </a:lnTo>
                    <a:lnTo>
                      <a:pt x="1166" y="162"/>
                    </a:lnTo>
                    <a:lnTo>
                      <a:pt x="1139" y="140"/>
                    </a:lnTo>
                    <a:lnTo>
                      <a:pt x="1110" y="120"/>
                    </a:lnTo>
                    <a:lnTo>
                      <a:pt x="1080" y="101"/>
                    </a:lnTo>
                    <a:lnTo>
                      <a:pt x="1050" y="84"/>
                    </a:lnTo>
                    <a:lnTo>
                      <a:pt x="1019" y="68"/>
                    </a:lnTo>
                    <a:lnTo>
                      <a:pt x="988" y="54"/>
                    </a:lnTo>
                    <a:lnTo>
                      <a:pt x="955" y="41"/>
                    </a:lnTo>
                    <a:lnTo>
                      <a:pt x="922" y="31"/>
                    </a:lnTo>
                    <a:lnTo>
                      <a:pt x="889" y="22"/>
                    </a:lnTo>
                    <a:lnTo>
                      <a:pt x="854" y="14"/>
                    </a:lnTo>
                    <a:lnTo>
                      <a:pt x="820" y="8"/>
                    </a:lnTo>
                    <a:lnTo>
                      <a:pt x="785" y="3"/>
                    </a:lnTo>
                    <a:lnTo>
                      <a:pt x="750" y="1"/>
                    </a:lnTo>
                    <a:lnTo>
                      <a:pt x="714" y="0"/>
                    </a:lnTo>
                    <a:lnTo>
                      <a:pt x="641" y="3"/>
                    </a:lnTo>
                    <a:lnTo>
                      <a:pt x="570" y="15"/>
                    </a:lnTo>
                    <a:lnTo>
                      <a:pt x="502" y="32"/>
                    </a:lnTo>
                    <a:lnTo>
                      <a:pt x="436" y="56"/>
                    </a:lnTo>
                    <a:lnTo>
                      <a:pt x="374" y="86"/>
                    </a:lnTo>
                    <a:lnTo>
                      <a:pt x="316" y="122"/>
                    </a:lnTo>
                    <a:lnTo>
                      <a:pt x="260" y="163"/>
                    </a:lnTo>
                    <a:lnTo>
                      <a:pt x="210" y="209"/>
                    </a:lnTo>
                    <a:lnTo>
                      <a:pt x="164" y="260"/>
                    </a:lnTo>
                    <a:lnTo>
                      <a:pt x="122" y="315"/>
                    </a:lnTo>
                    <a:lnTo>
                      <a:pt x="86" y="374"/>
                    </a:lnTo>
                    <a:lnTo>
                      <a:pt x="56" y="436"/>
                    </a:lnTo>
                    <a:lnTo>
                      <a:pt x="32" y="502"/>
                    </a:lnTo>
                    <a:lnTo>
                      <a:pt x="15" y="571"/>
                    </a:lnTo>
                    <a:lnTo>
                      <a:pt x="3" y="643"/>
                    </a:lnTo>
                    <a:lnTo>
                      <a:pt x="0" y="715"/>
                    </a:lnTo>
                    <a:lnTo>
                      <a:pt x="0" y="1457"/>
                    </a:lnTo>
                    <a:lnTo>
                      <a:pt x="1428" y="1457"/>
                    </a:lnTo>
                    <a:lnTo>
                      <a:pt x="1428" y="715"/>
                    </a:lnTo>
                    <a:lnTo>
                      <a:pt x="1427" y="679"/>
                    </a:lnTo>
                    <a:lnTo>
                      <a:pt x="1424" y="644"/>
                    </a:lnTo>
                    <a:lnTo>
                      <a:pt x="1420" y="609"/>
                    </a:lnTo>
                    <a:lnTo>
                      <a:pt x="1414" y="575"/>
                    </a:lnTo>
                    <a:lnTo>
                      <a:pt x="1407" y="540"/>
                    </a:lnTo>
                    <a:lnTo>
                      <a:pt x="1398" y="507"/>
                    </a:lnTo>
                    <a:lnTo>
                      <a:pt x="1386" y="473"/>
                    </a:lnTo>
                    <a:lnTo>
                      <a:pt x="1374" y="441"/>
                    </a:lnTo>
                    <a:lnTo>
                      <a:pt x="1360" y="410"/>
                    </a:lnTo>
                    <a:lnTo>
                      <a:pt x="1345" y="379"/>
                    </a:lnTo>
                    <a:lnTo>
                      <a:pt x="1328" y="348"/>
                    </a:lnTo>
                    <a:lnTo>
                      <a:pt x="1309" y="319"/>
                    </a:lnTo>
                    <a:lnTo>
                      <a:pt x="1289" y="290"/>
                    </a:lnTo>
                    <a:lnTo>
                      <a:pt x="1267" y="262"/>
                    </a:lnTo>
                    <a:lnTo>
                      <a:pt x="1244" y="235"/>
                    </a:lnTo>
                    <a:lnTo>
                      <a:pt x="1219" y="2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21" name="Freeform 115"/>
              <p:cNvSpPr>
                <a:spLocks/>
              </p:cNvSpPr>
              <p:nvPr/>
            </p:nvSpPr>
            <p:spPr bwMode="auto">
              <a:xfrm>
                <a:off x="2588" y="1267"/>
                <a:ext cx="221" cy="195"/>
              </a:xfrm>
              <a:custGeom>
                <a:avLst/>
                <a:gdLst>
                  <a:gd name="T0" fmla="*/ 7 w 442"/>
                  <a:gd name="T1" fmla="*/ 0 h 392"/>
                  <a:gd name="T2" fmla="*/ 3 w 442"/>
                  <a:gd name="T3" fmla="*/ 6 h 392"/>
                  <a:gd name="T4" fmla="*/ 0 w 442"/>
                  <a:gd name="T5" fmla="*/ 0 h 392"/>
                  <a:gd name="T6" fmla="*/ 1 w 442"/>
                  <a:gd name="T7" fmla="*/ 0 h 392"/>
                  <a:gd name="T8" fmla="*/ 1 w 442"/>
                  <a:gd name="T9" fmla="*/ 0 h 392"/>
                  <a:gd name="T10" fmla="*/ 1 w 442"/>
                  <a:gd name="T11" fmla="*/ 0 h 392"/>
                  <a:gd name="T12" fmla="*/ 1 w 442"/>
                  <a:gd name="T13" fmla="*/ 0 h 392"/>
                  <a:gd name="T14" fmla="*/ 2 w 442"/>
                  <a:gd name="T15" fmla="*/ 0 h 392"/>
                  <a:gd name="T16" fmla="*/ 2 w 442"/>
                  <a:gd name="T17" fmla="*/ 0 h 392"/>
                  <a:gd name="T18" fmla="*/ 2 w 442"/>
                  <a:gd name="T19" fmla="*/ 0 h 392"/>
                  <a:gd name="T20" fmla="*/ 2 w 442"/>
                  <a:gd name="T21" fmla="*/ 0 h 392"/>
                  <a:gd name="T22" fmla="*/ 2 w 442"/>
                  <a:gd name="T23" fmla="*/ 0 h 392"/>
                  <a:gd name="T24" fmla="*/ 3 w 442"/>
                  <a:gd name="T25" fmla="*/ 0 h 392"/>
                  <a:gd name="T26" fmla="*/ 3 w 442"/>
                  <a:gd name="T27" fmla="*/ 0 h 392"/>
                  <a:gd name="T28" fmla="*/ 3 w 442"/>
                  <a:gd name="T29" fmla="*/ 0 h 392"/>
                  <a:gd name="T30" fmla="*/ 3 w 442"/>
                  <a:gd name="T31" fmla="*/ 0 h 392"/>
                  <a:gd name="T32" fmla="*/ 3 w 442"/>
                  <a:gd name="T33" fmla="*/ 0 h 392"/>
                  <a:gd name="T34" fmla="*/ 3 w 442"/>
                  <a:gd name="T35" fmla="*/ 0 h 392"/>
                  <a:gd name="T36" fmla="*/ 3 w 442"/>
                  <a:gd name="T37" fmla="*/ 0 h 392"/>
                  <a:gd name="T38" fmla="*/ 3 w 442"/>
                  <a:gd name="T39" fmla="*/ 0 h 392"/>
                  <a:gd name="T40" fmla="*/ 3 w 442"/>
                  <a:gd name="T41" fmla="*/ 0 h 392"/>
                  <a:gd name="T42" fmla="*/ 4 w 442"/>
                  <a:gd name="T43" fmla="*/ 0 h 392"/>
                  <a:gd name="T44" fmla="*/ 5 w 442"/>
                  <a:gd name="T45" fmla="*/ 0 h 392"/>
                  <a:gd name="T46" fmla="*/ 5 w 442"/>
                  <a:gd name="T47" fmla="*/ 0 h 392"/>
                  <a:gd name="T48" fmla="*/ 5 w 442"/>
                  <a:gd name="T49" fmla="*/ 0 h 392"/>
                  <a:gd name="T50" fmla="*/ 5 w 442"/>
                  <a:gd name="T51" fmla="*/ 0 h 392"/>
                  <a:gd name="T52" fmla="*/ 6 w 442"/>
                  <a:gd name="T53" fmla="*/ 0 h 392"/>
                  <a:gd name="T54" fmla="*/ 6 w 442"/>
                  <a:gd name="T55" fmla="*/ 0 h 392"/>
                  <a:gd name="T56" fmla="*/ 6 w 442"/>
                  <a:gd name="T57" fmla="*/ 0 h 392"/>
                  <a:gd name="T58" fmla="*/ 6 w 442"/>
                  <a:gd name="T59" fmla="*/ 0 h 392"/>
                  <a:gd name="T60" fmla="*/ 7 w 442"/>
                  <a:gd name="T61" fmla="*/ 0 h 392"/>
                  <a:gd name="T62" fmla="*/ 7 w 442"/>
                  <a:gd name="T63" fmla="*/ 0 h 392"/>
                  <a:gd name="T64" fmla="*/ 7 w 442"/>
                  <a:gd name="T65" fmla="*/ 0 h 392"/>
                  <a:gd name="T66" fmla="*/ 7 w 442"/>
                  <a:gd name="T67" fmla="*/ 0 h 392"/>
                  <a:gd name="T68" fmla="*/ 7 w 442"/>
                  <a:gd name="T69" fmla="*/ 0 h 3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2"/>
                  <a:gd name="T106" fmla="*/ 0 h 392"/>
                  <a:gd name="T107" fmla="*/ 442 w 442"/>
                  <a:gd name="T108" fmla="*/ 392 h 3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2" h="392">
                    <a:moveTo>
                      <a:pt x="442" y="43"/>
                    </a:moveTo>
                    <a:lnTo>
                      <a:pt x="205" y="392"/>
                    </a:lnTo>
                    <a:lnTo>
                      <a:pt x="0" y="36"/>
                    </a:lnTo>
                    <a:lnTo>
                      <a:pt x="13" y="31"/>
                    </a:lnTo>
                    <a:lnTo>
                      <a:pt x="26" y="28"/>
                    </a:lnTo>
                    <a:lnTo>
                      <a:pt x="38" y="24"/>
                    </a:lnTo>
                    <a:lnTo>
                      <a:pt x="52" y="21"/>
                    </a:lnTo>
                    <a:lnTo>
                      <a:pt x="65" y="18"/>
                    </a:lnTo>
                    <a:lnTo>
                      <a:pt x="77" y="14"/>
                    </a:lnTo>
                    <a:lnTo>
                      <a:pt x="91" y="12"/>
                    </a:lnTo>
                    <a:lnTo>
                      <a:pt x="104" y="9"/>
                    </a:lnTo>
                    <a:lnTo>
                      <a:pt x="116" y="7"/>
                    </a:lnTo>
                    <a:lnTo>
                      <a:pt x="130" y="6"/>
                    </a:lnTo>
                    <a:lnTo>
                      <a:pt x="144" y="4"/>
                    </a:lnTo>
                    <a:lnTo>
                      <a:pt x="157" y="3"/>
                    </a:lnTo>
                    <a:lnTo>
                      <a:pt x="171" y="1"/>
                    </a:lnTo>
                    <a:lnTo>
                      <a:pt x="183" y="1"/>
                    </a:lnTo>
                    <a:lnTo>
                      <a:pt x="197" y="0"/>
                    </a:lnTo>
                    <a:lnTo>
                      <a:pt x="211" y="0"/>
                    </a:lnTo>
                    <a:lnTo>
                      <a:pt x="226" y="0"/>
                    </a:lnTo>
                    <a:lnTo>
                      <a:pt x="241" y="1"/>
                    </a:lnTo>
                    <a:lnTo>
                      <a:pt x="256" y="1"/>
                    </a:lnTo>
                    <a:lnTo>
                      <a:pt x="271" y="3"/>
                    </a:lnTo>
                    <a:lnTo>
                      <a:pt x="286" y="5"/>
                    </a:lnTo>
                    <a:lnTo>
                      <a:pt x="301" y="6"/>
                    </a:lnTo>
                    <a:lnTo>
                      <a:pt x="315" y="8"/>
                    </a:lnTo>
                    <a:lnTo>
                      <a:pt x="330" y="11"/>
                    </a:lnTo>
                    <a:lnTo>
                      <a:pt x="344" y="14"/>
                    </a:lnTo>
                    <a:lnTo>
                      <a:pt x="358" y="18"/>
                    </a:lnTo>
                    <a:lnTo>
                      <a:pt x="373" y="21"/>
                    </a:lnTo>
                    <a:lnTo>
                      <a:pt x="387" y="24"/>
                    </a:lnTo>
                    <a:lnTo>
                      <a:pt x="401" y="29"/>
                    </a:lnTo>
                    <a:lnTo>
                      <a:pt x="415" y="34"/>
                    </a:lnTo>
                    <a:lnTo>
                      <a:pt x="429" y="38"/>
                    </a:lnTo>
                    <a:lnTo>
                      <a:pt x="442"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22" name="Freeform 116"/>
              <p:cNvSpPr>
                <a:spLocks/>
              </p:cNvSpPr>
              <p:nvPr/>
            </p:nvSpPr>
            <p:spPr bwMode="auto">
              <a:xfrm>
                <a:off x="2750" y="1366"/>
                <a:ext cx="264" cy="557"/>
              </a:xfrm>
              <a:custGeom>
                <a:avLst/>
                <a:gdLst>
                  <a:gd name="T0" fmla="*/ 8 w 528"/>
                  <a:gd name="T1" fmla="*/ 6 h 1116"/>
                  <a:gd name="T2" fmla="*/ 8 w 528"/>
                  <a:gd name="T3" fmla="*/ 17 h 1116"/>
                  <a:gd name="T4" fmla="*/ 1 w 528"/>
                  <a:gd name="T5" fmla="*/ 17 h 1116"/>
                  <a:gd name="T6" fmla="*/ 1 w 528"/>
                  <a:gd name="T7" fmla="*/ 7 h 1116"/>
                  <a:gd name="T8" fmla="*/ 0 w 528"/>
                  <a:gd name="T9" fmla="*/ 6 h 1116"/>
                  <a:gd name="T10" fmla="*/ 5 w 528"/>
                  <a:gd name="T11" fmla="*/ 3 h 1116"/>
                  <a:gd name="T12" fmla="*/ 3 w 528"/>
                  <a:gd name="T13" fmla="*/ 1 h 1116"/>
                  <a:gd name="T14" fmla="*/ 5 w 528"/>
                  <a:gd name="T15" fmla="*/ 0 h 1116"/>
                  <a:gd name="T16" fmla="*/ 6 w 528"/>
                  <a:gd name="T17" fmla="*/ 0 h 1116"/>
                  <a:gd name="T18" fmla="*/ 6 w 528"/>
                  <a:gd name="T19" fmla="*/ 1 h 1116"/>
                  <a:gd name="T20" fmla="*/ 7 w 528"/>
                  <a:gd name="T21" fmla="*/ 2 h 1116"/>
                  <a:gd name="T22" fmla="*/ 7 w 528"/>
                  <a:gd name="T23" fmla="*/ 3 h 1116"/>
                  <a:gd name="T24" fmla="*/ 7 w 528"/>
                  <a:gd name="T25" fmla="*/ 4 h 1116"/>
                  <a:gd name="T26" fmla="*/ 8 w 528"/>
                  <a:gd name="T27" fmla="*/ 5 h 1116"/>
                  <a:gd name="T28" fmla="*/ 8 w 528"/>
                  <a:gd name="T29" fmla="*/ 5 h 1116"/>
                  <a:gd name="T30" fmla="*/ 8 w 528"/>
                  <a:gd name="T31" fmla="*/ 6 h 11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8"/>
                  <a:gd name="T49" fmla="*/ 0 h 1116"/>
                  <a:gd name="T50" fmla="*/ 528 w 528"/>
                  <a:gd name="T51" fmla="*/ 1116 h 11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8" h="1116">
                    <a:moveTo>
                      <a:pt x="528" y="445"/>
                    </a:moveTo>
                    <a:lnTo>
                      <a:pt x="528" y="1116"/>
                    </a:lnTo>
                    <a:lnTo>
                      <a:pt x="55" y="1116"/>
                    </a:lnTo>
                    <a:lnTo>
                      <a:pt x="54" y="492"/>
                    </a:lnTo>
                    <a:lnTo>
                      <a:pt x="0" y="398"/>
                    </a:lnTo>
                    <a:lnTo>
                      <a:pt x="344" y="218"/>
                    </a:lnTo>
                    <a:lnTo>
                      <a:pt x="199" y="118"/>
                    </a:lnTo>
                    <a:lnTo>
                      <a:pt x="350" y="0"/>
                    </a:lnTo>
                    <a:lnTo>
                      <a:pt x="390" y="48"/>
                    </a:lnTo>
                    <a:lnTo>
                      <a:pt x="426" y="97"/>
                    </a:lnTo>
                    <a:lnTo>
                      <a:pt x="457" y="150"/>
                    </a:lnTo>
                    <a:lnTo>
                      <a:pt x="482" y="205"/>
                    </a:lnTo>
                    <a:lnTo>
                      <a:pt x="502" y="263"/>
                    </a:lnTo>
                    <a:lnTo>
                      <a:pt x="517" y="322"/>
                    </a:lnTo>
                    <a:lnTo>
                      <a:pt x="525" y="383"/>
                    </a:lnTo>
                    <a:lnTo>
                      <a:pt x="528" y="44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23" name="Freeform 117"/>
              <p:cNvSpPr>
                <a:spLocks/>
              </p:cNvSpPr>
              <p:nvPr/>
            </p:nvSpPr>
            <p:spPr bwMode="auto">
              <a:xfrm>
                <a:off x="2481" y="1298"/>
                <a:ext cx="250" cy="306"/>
              </a:xfrm>
              <a:custGeom>
                <a:avLst/>
                <a:gdLst>
                  <a:gd name="T0" fmla="*/ 4 w 500"/>
                  <a:gd name="T1" fmla="*/ 4 h 611"/>
                  <a:gd name="T2" fmla="*/ 0 w 500"/>
                  <a:gd name="T3" fmla="*/ 2 h 611"/>
                  <a:gd name="T4" fmla="*/ 1 w 500"/>
                  <a:gd name="T5" fmla="*/ 2 h 611"/>
                  <a:gd name="T6" fmla="*/ 1 w 500"/>
                  <a:gd name="T7" fmla="*/ 2 h 611"/>
                  <a:gd name="T8" fmla="*/ 1 w 500"/>
                  <a:gd name="T9" fmla="*/ 1 h 611"/>
                  <a:gd name="T10" fmla="*/ 2 w 500"/>
                  <a:gd name="T11" fmla="*/ 1 h 611"/>
                  <a:gd name="T12" fmla="*/ 2 w 500"/>
                  <a:gd name="T13" fmla="*/ 1 h 611"/>
                  <a:gd name="T14" fmla="*/ 2 w 500"/>
                  <a:gd name="T15" fmla="*/ 1 h 611"/>
                  <a:gd name="T16" fmla="*/ 2 w 500"/>
                  <a:gd name="T17" fmla="*/ 1 h 611"/>
                  <a:gd name="T18" fmla="*/ 3 w 500"/>
                  <a:gd name="T19" fmla="*/ 0 h 611"/>
                  <a:gd name="T20" fmla="*/ 8 w 500"/>
                  <a:gd name="T21" fmla="*/ 10 h 611"/>
                  <a:gd name="T22" fmla="*/ 2 w 500"/>
                  <a:gd name="T23" fmla="*/ 6 h 611"/>
                  <a:gd name="T24" fmla="*/ 4 w 500"/>
                  <a:gd name="T25" fmla="*/ 4 h 6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611"/>
                  <a:gd name="T41" fmla="*/ 500 w 500"/>
                  <a:gd name="T42" fmla="*/ 611 h 6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611">
                    <a:moveTo>
                      <a:pt x="248" y="254"/>
                    </a:moveTo>
                    <a:lnTo>
                      <a:pt x="0" y="98"/>
                    </a:lnTo>
                    <a:lnTo>
                      <a:pt x="17" y="83"/>
                    </a:lnTo>
                    <a:lnTo>
                      <a:pt x="35" y="69"/>
                    </a:lnTo>
                    <a:lnTo>
                      <a:pt x="52" y="56"/>
                    </a:lnTo>
                    <a:lnTo>
                      <a:pt x="70" y="43"/>
                    </a:lnTo>
                    <a:lnTo>
                      <a:pt x="89" y="31"/>
                    </a:lnTo>
                    <a:lnTo>
                      <a:pt x="107" y="20"/>
                    </a:lnTo>
                    <a:lnTo>
                      <a:pt x="127" y="10"/>
                    </a:lnTo>
                    <a:lnTo>
                      <a:pt x="146" y="0"/>
                    </a:lnTo>
                    <a:lnTo>
                      <a:pt x="500" y="611"/>
                    </a:lnTo>
                    <a:lnTo>
                      <a:pt x="96" y="349"/>
                    </a:lnTo>
                    <a:lnTo>
                      <a:pt x="248" y="254"/>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24" name="Freeform 118"/>
              <p:cNvSpPr>
                <a:spLocks/>
              </p:cNvSpPr>
              <p:nvPr/>
            </p:nvSpPr>
            <p:spPr bwMode="auto">
              <a:xfrm>
                <a:off x="2710" y="1303"/>
                <a:ext cx="188" cy="230"/>
              </a:xfrm>
              <a:custGeom>
                <a:avLst/>
                <a:gdLst>
                  <a:gd name="T0" fmla="*/ 4 w 377"/>
                  <a:gd name="T1" fmla="*/ 5 h 461"/>
                  <a:gd name="T2" fmla="*/ 0 w 377"/>
                  <a:gd name="T3" fmla="*/ 7 h 461"/>
                  <a:gd name="T4" fmla="*/ 0 w 377"/>
                  <a:gd name="T5" fmla="*/ 6 h 461"/>
                  <a:gd name="T6" fmla="*/ 4 w 377"/>
                  <a:gd name="T7" fmla="*/ 0 h 461"/>
                  <a:gd name="T8" fmla="*/ 4 w 377"/>
                  <a:gd name="T9" fmla="*/ 0 h 461"/>
                  <a:gd name="T10" fmla="*/ 4 w 377"/>
                  <a:gd name="T11" fmla="*/ 0 h 461"/>
                  <a:gd name="T12" fmla="*/ 4 w 377"/>
                  <a:gd name="T13" fmla="*/ 0 h 461"/>
                  <a:gd name="T14" fmla="*/ 5 w 377"/>
                  <a:gd name="T15" fmla="*/ 0 h 461"/>
                  <a:gd name="T16" fmla="*/ 5 w 377"/>
                  <a:gd name="T17" fmla="*/ 0 h 461"/>
                  <a:gd name="T18" fmla="*/ 5 w 377"/>
                  <a:gd name="T19" fmla="*/ 0 h 461"/>
                  <a:gd name="T20" fmla="*/ 5 w 377"/>
                  <a:gd name="T21" fmla="*/ 1 h 461"/>
                  <a:gd name="T22" fmla="*/ 5 w 377"/>
                  <a:gd name="T23" fmla="*/ 1 h 461"/>
                  <a:gd name="T24" fmla="*/ 2 w 377"/>
                  <a:gd name="T25" fmla="*/ 3 h 461"/>
                  <a:gd name="T26" fmla="*/ 4 w 377"/>
                  <a:gd name="T27" fmla="*/ 5 h 46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77"/>
                  <a:gd name="T43" fmla="*/ 0 h 461"/>
                  <a:gd name="T44" fmla="*/ 377 w 377"/>
                  <a:gd name="T45" fmla="*/ 461 h 46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77" h="461">
                    <a:moveTo>
                      <a:pt x="285" y="335"/>
                    </a:moveTo>
                    <a:lnTo>
                      <a:pt x="43" y="461"/>
                    </a:lnTo>
                    <a:lnTo>
                      <a:pt x="0" y="387"/>
                    </a:lnTo>
                    <a:lnTo>
                      <a:pt x="264" y="0"/>
                    </a:lnTo>
                    <a:lnTo>
                      <a:pt x="279" y="8"/>
                    </a:lnTo>
                    <a:lnTo>
                      <a:pt x="294" y="16"/>
                    </a:lnTo>
                    <a:lnTo>
                      <a:pt x="308" y="25"/>
                    </a:lnTo>
                    <a:lnTo>
                      <a:pt x="323" y="34"/>
                    </a:lnTo>
                    <a:lnTo>
                      <a:pt x="337" y="44"/>
                    </a:lnTo>
                    <a:lnTo>
                      <a:pt x="351" y="54"/>
                    </a:lnTo>
                    <a:lnTo>
                      <a:pt x="363" y="64"/>
                    </a:lnTo>
                    <a:lnTo>
                      <a:pt x="377" y="76"/>
                    </a:lnTo>
                    <a:lnTo>
                      <a:pt x="157" y="248"/>
                    </a:lnTo>
                    <a:lnTo>
                      <a:pt x="285" y="335"/>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25" name="Freeform 119"/>
              <p:cNvSpPr>
                <a:spLocks/>
              </p:cNvSpPr>
              <p:nvPr/>
            </p:nvSpPr>
            <p:spPr bwMode="auto">
              <a:xfrm>
                <a:off x="2372" y="1373"/>
                <a:ext cx="369" cy="550"/>
              </a:xfrm>
              <a:custGeom>
                <a:avLst/>
                <a:gdLst>
                  <a:gd name="T0" fmla="*/ 3 w 738"/>
                  <a:gd name="T1" fmla="*/ 0 h 1101"/>
                  <a:gd name="T2" fmla="*/ 6 w 738"/>
                  <a:gd name="T3" fmla="*/ 1 h 1101"/>
                  <a:gd name="T4" fmla="*/ 3 w 738"/>
                  <a:gd name="T5" fmla="*/ 3 h 1101"/>
                  <a:gd name="T6" fmla="*/ 12 w 738"/>
                  <a:gd name="T7" fmla="*/ 8 h 1101"/>
                  <a:gd name="T8" fmla="*/ 12 w 738"/>
                  <a:gd name="T9" fmla="*/ 17 h 1101"/>
                  <a:gd name="T10" fmla="*/ 0 w 738"/>
                  <a:gd name="T11" fmla="*/ 17 h 1101"/>
                  <a:gd name="T12" fmla="*/ 0 w 738"/>
                  <a:gd name="T13" fmla="*/ 6 h 1101"/>
                  <a:gd name="T14" fmla="*/ 1 w 738"/>
                  <a:gd name="T15" fmla="*/ 5 h 1101"/>
                  <a:gd name="T16" fmla="*/ 1 w 738"/>
                  <a:gd name="T17" fmla="*/ 4 h 1101"/>
                  <a:gd name="T18" fmla="*/ 1 w 738"/>
                  <a:gd name="T19" fmla="*/ 3 h 1101"/>
                  <a:gd name="T20" fmla="*/ 1 w 738"/>
                  <a:gd name="T21" fmla="*/ 3 h 1101"/>
                  <a:gd name="T22" fmla="*/ 1 w 738"/>
                  <a:gd name="T23" fmla="*/ 2 h 1101"/>
                  <a:gd name="T24" fmla="*/ 1 w 738"/>
                  <a:gd name="T25" fmla="*/ 1 h 1101"/>
                  <a:gd name="T26" fmla="*/ 1 w 738"/>
                  <a:gd name="T27" fmla="*/ 0 h 1101"/>
                  <a:gd name="T28" fmla="*/ 3 w 738"/>
                  <a:gd name="T29" fmla="*/ 0 h 1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8"/>
                  <a:gd name="T46" fmla="*/ 0 h 1101"/>
                  <a:gd name="T47" fmla="*/ 738 w 738"/>
                  <a:gd name="T48" fmla="*/ 1101 h 110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8" h="1101">
                    <a:moveTo>
                      <a:pt x="164" y="0"/>
                    </a:moveTo>
                    <a:lnTo>
                      <a:pt x="329" y="105"/>
                    </a:lnTo>
                    <a:lnTo>
                      <a:pt x="179" y="199"/>
                    </a:lnTo>
                    <a:lnTo>
                      <a:pt x="738" y="561"/>
                    </a:lnTo>
                    <a:lnTo>
                      <a:pt x="738" y="1101"/>
                    </a:lnTo>
                    <a:lnTo>
                      <a:pt x="0" y="1101"/>
                    </a:lnTo>
                    <a:lnTo>
                      <a:pt x="0" y="430"/>
                    </a:lnTo>
                    <a:lnTo>
                      <a:pt x="2" y="370"/>
                    </a:lnTo>
                    <a:lnTo>
                      <a:pt x="10" y="311"/>
                    </a:lnTo>
                    <a:lnTo>
                      <a:pt x="24" y="255"/>
                    </a:lnTo>
                    <a:lnTo>
                      <a:pt x="42" y="200"/>
                    </a:lnTo>
                    <a:lnTo>
                      <a:pt x="65" y="146"/>
                    </a:lnTo>
                    <a:lnTo>
                      <a:pt x="94" y="95"/>
                    </a:lnTo>
                    <a:lnTo>
                      <a:pt x="126" y="46"/>
                    </a:lnTo>
                    <a:lnTo>
                      <a:pt x="164" y="0"/>
                    </a:lnTo>
                    <a:close/>
                  </a:path>
                </a:pathLst>
              </a:custGeom>
              <a:solidFill>
                <a:srgbClr val="44AFE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26" name="Freeform 120"/>
              <p:cNvSpPr>
                <a:spLocks/>
              </p:cNvSpPr>
              <p:nvPr/>
            </p:nvSpPr>
            <p:spPr bwMode="auto">
              <a:xfrm>
                <a:off x="2663" y="1700"/>
                <a:ext cx="41" cy="41"/>
              </a:xfrm>
              <a:custGeom>
                <a:avLst/>
                <a:gdLst>
                  <a:gd name="T0" fmla="*/ 1 w 82"/>
                  <a:gd name="T1" fmla="*/ 2 h 80"/>
                  <a:gd name="T2" fmla="*/ 1 w 82"/>
                  <a:gd name="T3" fmla="*/ 2 h 80"/>
                  <a:gd name="T4" fmla="*/ 1 w 82"/>
                  <a:gd name="T5" fmla="*/ 2 h 80"/>
                  <a:gd name="T6" fmla="*/ 1 w 82"/>
                  <a:gd name="T7" fmla="*/ 2 h 80"/>
                  <a:gd name="T8" fmla="*/ 1 w 82"/>
                  <a:gd name="T9" fmla="*/ 2 h 80"/>
                  <a:gd name="T10" fmla="*/ 1 w 82"/>
                  <a:gd name="T11" fmla="*/ 1 h 80"/>
                  <a:gd name="T12" fmla="*/ 1 w 82"/>
                  <a:gd name="T13" fmla="*/ 1 h 80"/>
                  <a:gd name="T14" fmla="*/ 1 w 82"/>
                  <a:gd name="T15" fmla="*/ 1 h 80"/>
                  <a:gd name="T16" fmla="*/ 1 w 82"/>
                  <a:gd name="T17" fmla="*/ 1 h 80"/>
                  <a:gd name="T18" fmla="*/ 1 w 82"/>
                  <a:gd name="T19" fmla="*/ 1 h 80"/>
                  <a:gd name="T20" fmla="*/ 1 w 82"/>
                  <a:gd name="T21" fmla="*/ 1 h 80"/>
                  <a:gd name="T22" fmla="*/ 1 w 82"/>
                  <a:gd name="T23" fmla="*/ 1 h 80"/>
                  <a:gd name="T24" fmla="*/ 1 w 82"/>
                  <a:gd name="T25" fmla="*/ 1 h 80"/>
                  <a:gd name="T26" fmla="*/ 1 w 82"/>
                  <a:gd name="T27" fmla="*/ 1 h 80"/>
                  <a:gd name="T28" fmla="*/ 1 w 82"/>
                  <a:gd name="T29" fmla="*/ 1 h 80"/>
                  <a:gd name="T30" fmla="*/ 1 w 82"/>
                  <a:gd name="T31" fmla="*/ 1 h 80"/>
                  <a:gd name="T32" fmla="*/ 1 w 82"/>
                  <a:gd name="T33" fmla="*/ 0 h 80"/>
                  <a:gd name="T34" fmla="*/ 1 w 82"/>
                  <a:gd name="T35" fmla="*/ 1 h 80"/>
                  <a:gd name="T36" fmla="*/ 1 w 82"/>
                  <a:gd name="T37" fmla="*/ 1 h 80"/>
                  <a:gd name="T38" fmla="*/ 1 w 82"/>
                  <a:gd name="T39" fmla="*/ 1 h 80"/>
                  <a:gd name="T40" fmla="*/ 1 w 82"/>
                  <a:gd name="T41" fmla="*/ 1 h 80"/>
                  <a:gd name="T42" fmla="*/ 1 w 82"/>
                  <a:gd name="T43" fmla="*/ 1 h 80"/>
                  <a:gd name="T44" fmla="*/ 1 w 82"/>
                  <a:gd name="T45" fmla="*/ 1 h 80"/>
                  <a:gd name="T46" fmla="*/ 1 w 82"/>
                  <a:gd name="T47" fmla="*/ 1 h 80"/>
                  <a:gd name="T48" fmla="*/ 0 w 82"/>
                  <a:gd name="T49" fmla="*/ 1 h 80"/>
                  <a:gd name="T50" fmla="*/ 1 w 82"/>
                  <a:gd name="T51" fmla="*/ 1 h 80"/>
                  <a:gd name="T52" fmla="*/ 1 w 82"/>
                  <a:gd name="T53" fmla="*/ 1 h 80"/>
                  <a:gd name="T54" fmla="*/ 1 w 82"/>
                  <a:gd name="T55" fmla="*/ 1 h 80"/>
                  <a:gd name="T56" fmla="*/ 1 w 82"/>
                  <a:gd name="T57" fmla="*/ 2 h 80"/>
                  <a:gd name="T58" fmla="*/ 1 w 82"/>
                  <a:gd name="T59" fmla="*/ 2 h 80"/>
                  <a:gd name="T60" fmla="*/ 1 w 82"/>
                  <a:gd name="T61" fmla="*/ 2 h 80"/>
                  <a:gd name="T62" fmla="*/ 1 w 82"/>
                  <a:gd name="T63" fmla="*/ 2 h 80"/>
                  <a:gd name="T64" fmla="*/ 1 w 82"/>
                  <a:gd name="T65" fmla="*/ 2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0"/>
                  <a:gd name="T101" fmla="*/ 82 w 82"/>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0">
                    <a:moveTo>
                      <a:pt x="40" y="80"/>
                    </a:moveTo>
                    <a:lnTo>
                      <a:pt x="48" y="79"/>
                    </a:lnTo>
                    <a:lnTo>
                      <a:pt x="56" y="77"/>
                    </a:lnTo>
                    <a:lnTo>
                      <a:pt x="63" y="73"/>
                    </a:lnTo>
                    <a:lnTo>
                      <a:pt x="70" y="69"/>
                    </a:lnTo>
                    <a:lnTo>
                      <a:pt x="75" y="62"/>
                    </a:lnTo>
                    <a:lnTo>
                      <a:pt x="78" y="55"/>
                    </a:lnTo>
                    <a:lnTo>
                      <a:pt x="81" y="48"/>
                    </a:lnTo>
                    <a:lnTo>
                      <a:pt x="82" y="40"/>
                    </a:lnTo>
                    <a:lnTo>
                      <a:pt x="81" y="32"/>
                    </a:lnTo>
                    <a:lnTo>
                      <a:pt x="78" y="24"/>
                    </a:lnTo>
                    <a:lnTo>
                      <a:pt x="75" y="17"/>
                    </a:lnTo>
                    <a:lnTo>
                      <a:pt x="70" y="11"/>
                    </a:lnTo>
                    <a:lnTo>
                      <a:pt x="63" y="7"/>
                    </a:lnTo>
                    <a:lnTo>
                      <a:pt x="56" y="3"/>
                    </a:lnTo>
                    <a:lnTo>
                      <a:pt x="48" y="1"/>
                    </a:lnTo>
                    <a:lnTo>
                      <a:pt x="40" y="0"/>
                    </a:lnTo>
                    <a:lnTo>
                      <a:pt x="32" y="1"/>
                    </a:lnTo>
                    <a:lnTo>
                      <a:pt x="25" y="3"/>
                    </a:lnTo>
                    <a:lnTo>
                      <a:pt x="18" y="7"/>
                    </a:lnTo>
                    <a:lnTo>
                      <a:pt x="12" y="11"/>
                    </a:lnTo>
                    <a:lnTo>
                      <a:pt x="7" y="17"/>
                    </a:lnTo>
                    <a:lnTo>
                      <a:pt x="3" y="24"/>
                    </a:lnTo>
                    <a:lnTo>
                      <a:pt x="1" y="32"/>
                    </a:lnTo>
                    <a:lnTo>
                      <a:pt x="0" y="40"/>
                    </a:lnTo>
                    <a:lnTo>
                      <a:pt x="1" y="48"/>
                    </a:lnTo>
                    <a:lnTo>
                      <a:pt x="3" y="55"/>
                    </a:lnTo>
                    <a:lnTo>
                      <a:pt x="7" y="62"/>
                    </a:lnTo>
                    <a:lnTo>
                      <a:pt x="12" y="69"/>
                    </a:lnTo>
                    <a:lnTo>
                      <a:pt x="18" y="73"/>
                    </a:lnTo>
                    <a:lnTo>
                      <a:pt x="25" y="77"/>
                    </a:lnTo>
                    <a:lnTo>
                      <a:pt x="32" y="79"/>
                    </a:lnTo>
                    <a:lnTo>
                      <a:pt x="4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27" name="Freeform 121"/>
              <p:cNvSpPr>
                <a:spLocks/>
              </p:cNvSpPr>
              <p:nvPr/>
            </p:nvSpPr>
            <p:spPr bwMode="auto">
              <a:xfrm>
                <a:off x="2663" y="1805"/>
                <a:ext cx="41" cy="41"/>
              </a:xfrm>
              <a:custGeom>
                <a:avLst/>
                <a:gdLst>
                  <a:gd name="T0" fmla="*/ 1 w 82"/>
                  <a:gd name="T1" fmla="*/ 1 h 82"/>
                  <a:gd name="T2" fmla="*/ 1 w 82"/>
                  <a:gd name="T3" fmla="*/ 1 h 82"/>
                  <a:gd name="T4" fmla="*/ 1 w 82"/>
                  <a:gd name="T5" fmla="*/ 1 h 82"/>
                  <a:gd name="T6" fmla="*/ 1 w 82"/>
                  <a:gd name="T7" fmla="*/ 1 h 82"/>
                  <a:gd name="T8" fmla="*/ 1 w 82"/>
                  <a:gd name="T9" fmla="*/ 1 h 82"/>
                  <a:gd name="T10" fmla="*/ 1 w 82"/>
                  <a:gd name="T11" fmla="*/ 1 h 82"/>
                  <a:gd name="T12" fmla="*/ 1 w 82"/>
                  <a:gd name="T13" fmla="*/ 1 h 82"/>
                  <a:gd name="T14" fmla="*/ 1 w 82"/>
                  <a:gd name="T15" fmla="*/ 1 h 82"/>
                  <a:gd name="T16" fmla="*/ 1 w 82"/>
                  <a:gd name="T17" fmla="*/ 1 h 82"/>
                  <a:gd name="T18" fmla="*/ 1 w 82"/>
                  <a:gd name="T19" fmla="*/ 1 h 82"/>
                  <a:gd name="T20" fmla="*/ 1 w 82"/>
                  <a:gd name="T21" fmla="*/ 1 h 82"/>
                  <a:gd name="T22" fmla="*/ 1 w 82"/>
                  <a:gd name="T23" fmla="*/ 1 h 82"/>
                  <a:gd name="T24" fmla="*/ 1 w 82"/>
                  <a:gd name="T25" fmla="*/ 1 h 82"/>
                  <a:gd name="T26" fmla="*/ 1 w 82"/>
                  <a:gd name="T27" fmla="*/ 1 h 82"/>
                  <a:gd name="T28" fmla="*/ 1 w 82"/>
                  <a:gd name="T29" fmla="*/ 1 h 82"/>
                  <a:gd name="T30" fmla="*/ 1 w 82"/>
                  <a:gd name="T31" fmla="*/ 1 h 82"/>
                  <a:gd name="T32" fmla="*/ 1 w 82"/>
                  <a:gd name="T33" fmla="*/ 0 h 82"/>
                  <a:gd name="T34" fmla="*/ 1 w 82"/>
                  <a:gd name="T35" fmla="*/ 1 h 82"/>
                  <a:gd name="T36" fmla="*/ 1 w 82"/>
                  <a:gd name="T37" fmla="*/ 1 h 82"/>
                  <a:gd name="T38" fmla="*/ 1 w 82"/>
                  <a:gd name="T39" fmla="*/ 1 h 82"/>
                  <a:gd name="T40" fmla="*/ 1 w 82"/>
                  <a:gd name="T41" fmla="*/ 1 h 82"/>
                  <a:gd name="T42" fmla="*/ 1 w 82"/>
                  <a:gd name="T43" fmla="*/ 1 h 82"/>
                  <a:gd name="T44" fmla="*/ 1 w 82"/>
                  <a:gd name="T45" fmla="*/ 1 h 82"/>
                  <a:gd name="T46" fmla="*/ 1 w 82"/>
                  <a:gd name="T47" fmla="*/ 1 h 82"/>
                  <a:gd name="T48" fmla="*/ 0 w 82"/>
                  <a:gd name="T49" fmla="*/ 1 h 82"/>
                  <a:gd name="T50" fmla="*/ 1 w 82"/>
                  <a:gd name="T51" fmla="*/ 1 h 82"/>
                  <a:gd name="T52" fmla="*/ 1 w 82"/>
                  <a:gd name="T53" fmla="*/ 1 h 82"/>
                  <a:gd name="T54" fmla="*/ 1 w 82"/>
                  <a:gd name="T55" fmla="*/ 1 h 82"/>
                  <a:gd name="T56" fmla="*/ 1 w 82"/>
                  <a:gd name="T57" fmla="*/ 1 h 82"/>
                  <a:gd name="T58" fmla="*/ 1 w 82"/>
                  <a:gd name="T59" fmla="*/ 1 h 82"/>
                  <a:gd name="T60" fmla="*/ 1 w 82"/>
                  <a:gd name="T61" fmla="*/ 1 h 82"/>
                  <a:gd name="T62" fmla="*/ 1 w 82"/>
                  <a:gd name="T63" fmla="*/ 1 h 82"/>
                  <a:gd name="T64" fmla="*/ 1 w 82"/>
                  <a:gd name="T65" fmla="*/ 1 h 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2"/>
                  <a:gd name="T100" fmla="*/ 0 h 82"/>
                  <a:gd name="T101" fmla="*/ 82 w 82"/>
                  <a:gd name="T102" fmla="*/ 82 h 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2" h="82">
                    <a:moveTo>
                      <a:pt x="40" y="82"/>
                    </a:moveTo>
                    <a:lnTo>
                      <a:pt x="48" y="81"/>
                    </a:lnTo>
                    <a:lnTo>
                      <a:pt x="56" y="79"/>
                    </a:lnTo>
                    <a:lnTo>
                      <a:pt x="63" y="75"/>
                    </a:lnTo>
                    <a:lnTo>
                      <a:pt x="70" y="69"/>
                    </a:lnTo>
                    <a:lnTo>
                      <a:pt x="75" y="64"/>
                    </a:lnTo>
                    <a:lnTo>
                      <a:pt x="78" y="57"/>
                    </a:lnTo>
                    <a:lnTo>
                      <a:pt x="81" y="49"/>
                    </a:lnTo>
                    <a:lnTo>
                      <a:pt x="82" y="41"/>
                    </a:lnTo>
                    <a:lnTo>
                      <a:pt x="81" y="33"/>
                    </a:lnTo>
                    <a:lnTo>
                      <a:pt x="78" y="26"/>
                    </a:lnTo>
                    <a:lnTo>
                      <a:pt x="75" y="19"/>
                    </a:lnTo>
                    <a:lnTo>
                      <a:pt x="70" y="12"/>
                    </a:lnTo>
                    <a:lnTo>
                      <a:pt x="63" y="7"/>
                    </a:lnTo>
                    <a:lnTo>
                      <a:pt x="56" y="4"/>
                    </a:lnTo>
                    <a:lnTo>
                      <a:pt x="48" y="1"/>
                    </a:lnTo>
                    <a:lnTo>
                      <a:pt x="40" y="0"/>
                    </a:lnTo>
                    <a:lnTo>
                      <a:pt x="32" y="1"/>
                    </a:lnTo>
                    <a:lnTo>
                      <a:pt x="25" y="4"/>
                    </a:lnTo>
                    <a:lnTo>
                      <a:pt x="18" y="7"/>
                    </a:lnTo>
                    <a:lnTo>
                      <a:pt x="12" y="12"/>
                    </a:lnTo>
                    <a:lnTo>
                      <a:pt x="7" y="19"/>
                    </a:lnTo>
                    <a:lnTo>
                      <a:pt x="3" y="26"/>
                    </a:lnTo>
                    <a:lnTo>
                      <a:pt x="1" y="33"/>
                    </a:lnTo>
                    <a:lnTo>
                      <a:pt x="0" y="41"/>
                    </a:lnTo>
                    <a:lnTo>
                      <a:pt x="1" y="49"/>
                    </a:lnTo>
                    <a:lnTo>
                      <a:pt x="3" y="57"/>
                    </a:lnTo>
                    <a:lnTo>
                      <a:pt x="7" y="64"/>
                    </a:lnTo>
                    <a:lnTo>
                      <a:pt x="12" y="69"/>
                    </a:lnTo>
                    <a:lnTo>
                      <a:pt x="18" y="75"/>
                    </a:lnTo>
                    <a:lnTo>
                      <a:pt x="25" y="79"/>
                    </a:lnTo>
                    <a:lnTo>
                      <a:pt x="32" y="81"/>
                    </a:lnTo>
                    <a:lnTo>
                      <a:pt x="4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sp>
          <p:nvSpPr>
            <p:cNvPr id="31804" name="AutoShape 122"/>
            <p:cNvSpPr>
              <a:spLocks noChangeArrowheads="1"/>
            </p:cNvSpPr>
            <p:nvPr/>
          </p:nvSpPr>
          <p:spPr bwMode="auto">
            <a:xfrm>
              <a:off x="4478" y="480"/>
              <a:ext cx="499" cy="499"/>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05" name="AutoShape 123"/>
            <p:cNvSpPr>
              <a:spLocks noChangeArrowheads="1"/>
            </p:cNvSpPr>
            <p:nvPr/>
          </p:nvSpPr>
          <p:spPr bwMode="auto">
            <a:xfrm>
              <a:off x="3752" y="1568"/>
              <a:ext cx="454" cy="448"/>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806" name="Line 124"/>
            <p:cNvSpPr>
              <a:spLocks noChangeShapeType="1"/>
            </p:cNvSpPr>
            <p:nvPr/>
          </p:nvSpPr>
          <p:spPr bwMode="auto">
            <a:xfrm flipH="1">
              <a:off x="3525" y="843"/>
              <a:ext cx="908" cy="544"/>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07" name="Line 125"/>
            <p:cNvSpPr>
              <a:spLocks noChangeShapeType="1"/>
            </p:cNvSpPr>
            <p:nvPr/>
          </p:nvSpPr>
          <p:spPr bwMode="auto">
            <a:xfrm>
              <a:off x="3525" y="843"/>
              <a:ext cx="908"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08" name="Line 126"/>
            <p:cNvSpPr>
              <a:spLocks noChangeShapeType="1"/>
            </p:cNvSpPr>
            <p:nvPr/>
          </p:nvSpPr>
          <p:spPr bwMode="auto">
            <a:xfrm>
              <a:off x="3525" y="1387"/>
              <a:ext cx="908"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09" name="Line 127"/>
            <p:cNvSpPr>
              <a:spLocks noChangeShapeType="1"/>
            </p:cNvSpPr>
            <p:nvPr/>
          </p:nvSpPr>
          <p:spPr bwMode="auto">
            <a:xfrm flipV="1">
              <a:off x="3525" y="571"/>
              <a:ext cx="454" cy="816"/>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10" name="Line 128"/>
            <p:cNvSpPr>
              <a:spLocks noChangeShapeType="1"/>
            </p:cNvSpPr>
            <p:nvPr/>
          </p:nvSpPr>
          <p:spPr bwMode="auto">
            <a:xfrm flipH="1" flipV="1">
              <a:off x="3979" y="571"/>
              <a:ext cx="454" cy="771"/>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11" name="Line 129"/>
            <p:cNvSpPr>
              <a:spLocks noChangeShapeType="1"/>
            </p:cNvSpPr>
            <p:nvPr/>
          </p:nvSpPr>
          <p:spPr bwMode="auto">
            <a:xfrm flipH="1" flipV="1">
              <a:off x="3525" y="843"/>
              <a:ext cx="454" cy="771"/>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12" name="Line 130"/>
            <p:cNvSpPr>
              <a:spLocks noChangeShapeType="1"/>
            </p:cNvSpPr>
            <p:nvPr/>
          </p:nvSpPr>
          <p:spPr bwMode="auto">
            <a:xfrm flipV="1">
              <a:off x="3979" y="844"/>
              <a:ext cx="454" cy="816"/>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13" name="Line 131"/>
            <p:cNvSpPr>
              <a:spLocks noChangeShapeType="1"/>
            </p:cNvSpPr>
            <p:nvPr/>
          </p:nvSpPr>
          <p:spPr bwMode="auto">
            <a:xfrm flipV="1">
              <a:off x="3979" y="1388"/>
              <a:ext cx="454" cy="27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14" name="Line 132"/>
            <p:cNvSpPr>
              <a:spLocks noChangeShapeType="1"/>
            </p:cNvSpPr>
            <p:nvPr/>
          </p:nvSpPr>
          <p:spPr bwMode="auto">
            <a:xfrm flipH="1" flipV="1">
              <a:off x="3525" y="1387"/>
              <a:ext cx="454" cy="27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15" name="Line 133"/>
            <p:cNvSpPr>
              <a:spLocks noChangeShapeType="1"/>
            </p:cNvSpPr>
            <p:nvPr/>
          </p:nvSpPr>
          <p:spPr bwMode="auto">
            <a:xfrm flipH="1" flipV="1">
              <a:off x="3979" y="571"/>
              <a:ext cx="454" cy="27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16" name="Line 134"/>
            <p:cNvSpPr>
              <a:spLocks noChangeShapeType="1"/>
            </p:cNvSpPr>
            <p:nvPr/>
          </p:nvSpPr>
          <p:spPr bwMode="auto">
            <a:xfrm>
              <a:off x="3525" y="843"/>
              <a:ext cx="0" cy="544"/>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817" name="Line 135"/>
            <p:cNvSpPr>
              <a:spLocks noChangeShapeType="1"/>
            </p:cNvSpPr>
            <p:nvPr/>
          </p:nvSpPr>
          <p:spPr bwMode="auto">
            <a:xfrm>
              <a:off x="4433" y="843"/>
              <a:ext cx="0" cy="544"/>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grpSp>
      <p:sp>
        <p:nvSpPr>
          <p:cNvPr id="31766" name="Line 136"/>
          <p:cNvSpPr>
            <a:spLocks noChangeShapeType="1"/>
          </p:cNvSpPr>
          <p:nvPr/>
        </p:nvSpPr>
        <p:spPr bwMode="auto">
          <a:xfrm flipV="1">
            <a:off x="1779588" y="2038350"/>
            <a:ext cx="484187" cy="290513"/>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67" name="AutoShape 137"/>
          <p:cNvSpPr>
            <a:spLocks noChangeArrowheads="1"/>
          </p:cNvSpPr>
          <p:nvPr/>
        </p:nvSpPr>
        <p:spPr bwMode="auto">
          <a:xfrm>
            <a:off x="1295400" y="2668588"/>
            <a:ext cx="533400" cy="533400"/>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68" name="AutoShape 138"/>
          <p:cNvSpPr>
            <a:spLocks noChangeArrowheads="1"/>
          </p:cNvSpPr>
          <p:nvPr/>
        </p:nvSpPr>
        <p:spPr bwMode="auto">
          <a:xfrm>
            <a:off x="2020888" y="1554163"/>
            <a:ext cx="485775" cy="4778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69" name="Line 139"/>
          <p:cNvSpPr>
            <a:spLocks noChangeShapeType="1"/>
          </p:cNvSpPr>
          <p:nvPr/>
        </p:nvSpPr>
        <p:spPr bwMode="auto">
          <a:xfrm>
            <a:off x="1779588" y="2328863"/>
            <a:ext cx="968375" cy="5810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70" name="Line 140"/>
          <p:cNvSpPr>
            <a:spLocks noChangeShapeType="1"/>
          </p:cNvSpPr>
          <p:nvPr/>
        </p:nvSpPr>
        <p:spPr bwMode="auto">
          <a:xfrm>
            <a:off x="2263775" y="2038350"/>
            <a:ext cx="0" cy="1163638"/>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71" name="AutoShape 141"/>
          <p:cNvSpPr>
            <a:spLocks noChangeArrowheads="1"/>
          </p:cNvSpPr>
          <p:nvPr/>
        </p:nvSpPr>
        <p:spPr bwMode="auto">
          <a:xfrm>
            <a:off x="2795588" y="1941513"/>
            <a:ext cx="533400" cy="533400"/>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72" name="AutoShape 142"/>
          <p:cNvSpPr>
            <a:spLocks noChangeArrowheads="1"/>
          </p:cNvSpPr>
          <p:nvPr/>
        </p:nvSpPr>
        <p:spPr bwMode="auto">
          <a:xfrm>
            <a:off x="2020888" y="3103563"/>
            <a:ext cx="485775" cy="477837"/>
          </a:xfrm>
          <a:prstGeom prst="can">
            <a:avLst>
              <a:gd name="adj" fmla="val 25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73" name="Line 143"/>
          <p:cNvSpPr>
            <a:spLocks noChangeShapeType="1"/>
          </p:cNvSpPr>
          <p:nvPr/>
        </p:nvSpPr>
        <p:spPr bwMode="auto">
          <a:xfrm flipH="1">
            <a:off x="1779588" y="2328863"/>
            <a:ext cx="968375" cy="5810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74" name="Line 144"/>
          <p:cNvSpPr>
            <a:spLocks noChangeShapeType="1"/>
          </p:cNvSpPr>
          <p:nvPr/>
        </p:nvSpPr>
        <p:spPr bwMode="auto">
          <a:xfrm>
            <a:off x="1779588" y="2328863"/>
            <a:ext cx="968375"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75" name="Line 145"/>
          <p:cNvSpPr>
            <a:spLocks noChangeShapeType="1"/>
          </p:cNvSpPr>
          <p:nvPr/>
        </p:nvSpPr>
        <p:spPr bwMode="auto">
          <a:xfrm>
            <a:off x="1779588" y="2909888"/>
            <a:ext cx="968375" cy="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76" name="Line 146"/>
          <p:cNvSpPr>
            <a:spLocks noChangeShapeType="1"/>
          </p:cNvSpPr>
          <p:nvPr/>
        </p:nvSpPr>
        <p:spPr bwMode="auto">
          <a:xfrm flipV="1">
            <a:off x="1779588" y="2038350"/>
            <a:ext cx="484187" cy="871538"/>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77" name="Line 147"/>
          <p:cNvSpPr>
            <a:spLocks noChangeShapeType="1"/>
          </p:cNvSpPr>
          <p:nvPr/>
        </p:nvSpPr>
        <p:spPr bwMode="auto">
          <a:xfrm flipH="1" flipV="1">
            <a:off x="2263775" y="2038350"/>
            <a:ext cx="484188" cy="823913"/>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78" name="Line 148"/>
          <p:cNvSpPr>
            <a:spLocks noChangeShapeType="1"/>
          </p:cNvSpPr>
          <p:nvPr/>
        </p:nvSpPr>
        <p:spPr bwMode="auto">
          <a:xfrm flipH="1" flipV="1">
            <a:off x="1779588" y="2328863"/>
            <a:ext cx="484187" cy="82391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79" name="Line 149"/>
          <p:cNvSpPr>
            <a:spLocks noChangeShapeType="1"/>
          </p:cNvSpPr>
          <p:nvPr/>
        </p:nvSpPr>
        <p:spPr bwMode="auto">
          <a:xfrm flipV="1">
            <a:off x="2263775" y="2330450"/>
            <a:ext cx="484188" cy="871538"/>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80" name="Line 150"/>
          <p:cNvSpPr>
            <a:spLocks noChangeShapeType="1"/>
          </p:cNvSpPr>
          <p:nvPr/>
        </p:nvSpPr>
        <p:spPr bwMode="auto">
          <a:xfrm flipV="1">
            <a:off x="2263775" y="2911475"/>
            <a:ext cx="484188" cy="290513"/>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81" name="Line 151"/>
          <p:cNvSpPr>
            <a:spLocks noChangeShapeType="1"/>
          </p:cNvSpPr>
          <p:nvPr/>
        </p:nvSpPr>
        <p:spPr bwMode="auto">
          <a:xfrm flipH="1" flipV="1">
            <a:off x="1779588" y="2909888"/>
            <a:ext cx="484187" cy="290512"/>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82" name="Line 152"/>
          <p:cNvSpPr>
            <a:spLocks noChangeShapeType="1"/>
          </p:cNvSpPr>
          <p:nvPr/>
        </p:nvSpPr>
        <p:spPr bwMode="auto">
          <a:xfrm flipH="1" flipV="1">
            <a:off x="2263775" y="2038350"/>
            <a:ext cx="484188" cy="290513"/>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83" name="Line 153"/>
          <p:cNvSpPr>
            <a:spLocks noChangeShapeType="1"/>
          </p:cNvSpPr>
          <p:nvPr/>
        </p:nvSpPr>
        <p:spPr bwMode="auto">
          <a:xfrm>
            <a:off x="1779588" y="2328863"/>
            <a:ext cx="0" cy="5810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84" name="Line 154"/>
          <p:cNvSpPr>
            <a:spLocks noChangeShapeType="1"/>
          </p:cNvSpPr>
          <p:nvPr/>
        </p:nvSpPr>
        <p:spPr bwMode="auto">
          <a:xfrm>
            <a:off x="2747963" y="2328863"/>
            <a:ext cx="0" cy="581025"/>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85" name="AutoShape 155"/>
          <p:cNvSpPr>
            <a:spLocks noChangeArrowheads="1"/>
          </p:cNvSpPr>
          <p:nvPr/>
        </p:nvSpPr>
        <p:spPr bwMode="auto">
          <a:xfrm>
            <a:off x="2743200" y="2667000"/>
            <a:ext cx="533400" cy="533400"/>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86" name="AutoShape 156"/>
          <p:cNvSpPr>
            <a:spLocks noChangeArrowheads="1"/>
          </p:cNvSpPr>
          <p:nvPr/>
        </p:nvSpPr>
        <p:spPr bwMode="auto">
          <a:xfrm>
            <a:off x="1295400" y="1981200"/>
            <a:ext cx="533400" cy="533400"/>
          </a:xfrm>
          <a:prstGeom prst="cube">
            <a:avLst>
              <a:gd name="adj" fmla="val 25000"/>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87" name="AutoShape 157"/>
          <p:cNvSpPr>
            <a:spLocks noChangeArrowheads="1"/>
          </p:cNvSpPr>
          <p:nvPr/>
        </p:nvSpPr>
        <p:spPr bwMode="auto">
          <a:xfrm>
            <a:off x="2028825" y="3733800"/>
            <a:ext cx="485775" cy="595313"/>
          </a:xfrm>
          <a:prstGeom prst="upArrow">
            <a:avLst>
              <a:gd name="adj1" fmla="val 50000"/>
              <a:gd name="adj2" fmla="val 30637"/>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88" name="Text Box 158"/>
          <p:cNvSpPr txBox="1">
            <a:spLocks noChangeArrowheads="1"/>
          </p:cNvSpPr>
          <p:nvPr/>
        </p:nvSpPr>
        <p:spPr bwMode="auto">
          <a:xfrm>
            <a:off x="633413" y="5287963"/>
            <a:ext cx="4333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ASP</a:t>
            </a:r>
          </a:p>
        </p:txBody>
      </p:sp>
      <p:sp>
        <p:nvSpPr>
          <p:cNvPr id="31789" name="Text Box 159"/>
          <p:cNvSpPr txBox="1">
            <a:spLocks noChangeArrowheads="1"/>
          </p:cNvSpPr>
          <p:nvPr/>
        </p:nvSpPr>
        <p:spPr bwMode="auto">
          <a:xfrm>
            <a:off x="688975" y="2468563"/>
            <a:ext cx="454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SaaS</a:t>
            </a:r>
          </a:p>
        </p:txBody>
      </p:sp>
      <p:sp>
        <p:nvSpPr>
          <p:cNvPr id="31790" name="Text Box 160"/>
          <p:cNvSpPr txBox="1">
            <a:spLocks noChangeArrowheads="1"/>
          </p:cNvSpPr>
          <p:nvPr/>
        </p:nvSpPr>
        <p:spPr bwMode="auto">
          <a:xfrm>
            <a:off x="7467600" y="4757738"/>
            <a:ext cx="147478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Monolithic on-premise applications</a:t>
            </a:r>
          </a:p>
        </p:txBody>
      </p:sp>
      <p:sp>
        <p:nvSpPr>
          <p:cNvPr id="31791" name="Text Box 161"/>
          <p:cNvSpPr txBox="1">
            <a:spLocks noChangeArrowheads="1"/>
          </p:cNvSpPr>
          <p:nvPr/>
        </p:nvSpPr>
        <p:spPr bwMode="auto">
          <a:xfrm>
            <a:off x="7543800" y="2362200"/>
            <a:ext cx="1600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SOA</a:t>
            </a:r>
          </a:p>
          <a:p>
            <a:pPr eaLnBrk="1" hangingPunct="1"/>
            <a:r>
              <a:rPr lang="en-GB" altLang="en-US"/>
              <a:t>(Service networks)</a:t>
            </a:r>
          </a:p>
        </p:txBody>
      </p:sp>
      <p:sp>
        <p:nvSpPr>
          <p:cNvPr id="31792" name="AutoShape 162"/>
          <p:cNvSpPr>
            <a:spLocks noChangeArrowheads="1"/>
          </p:cNvSpPr>
          <p:nvPr/>
        </p:nvSpPr>
        <p:spPr bwMode="auto">
          <a:xfrm>
            <a:off x="6219825" y="3733800"/>
            <a:ext cx="485775" cy="595313"/>
          </a:xfrm>
          <a:prstGeom prst="upArrow">
            <a:avLst>
              <a:gd name="adj1" fmla="val 50000"/>
              <a:gd name="adj2" fmla="val 30637"/>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1793" name="Line 163"/>
          <p:cNvSpPr>
            <a:spLocks noChangeShapeType="1"/>
          </p:cNvSpPr>
          <p:nvPr/>
        </p:nvSpPr>
        <p:spPr bwMode="auto">
          <a:xfrm flipH="1">
            <a:off x="3165475" y="4764088"/>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94" name="Line 164"/>
          <p:cNvSpPr>
            <a:spLocks noChangeShapeType="1"/>
          </p:cNvSpPr>
          <p:nvPr/>
        </p:nvSpPr>
        <p:spPr bwMode="auto">
          <a:xfrm flipH="1">
            <a:off x="3165475" y="5416550"/>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95" name="Line 165"/>
          <p:cNvSpPr>
            <a:spLocks noChangeShapeType="1"/>
          </p:cNvSpPr>
          <p:nvPr/>
        </p:nvSpPr>
        <p:spPr bwMode="auto">
          <a:xfrm flipH="1">
            <a:off x="3165475" y="6096000"/>
            <a:ext cx="339725" cy="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spAutoFit/>
          </a:bodyPr>
          <a:lstStyle/>
          <a:p>
            <a:endParaRPr lang="en-IN"/>
          </a:p>
        </p:txBody>
      </p:sp>
      <p:sp>
        <p:nvSpPr>
          <p:cNvPr id="31796" name="AutoShape 166"/>
          <p:cNvSpPr>
            <a:spLocks noChangeArrowheads="1"/>
          </p:cNvSpPr>
          <p:nvPr/>
        </p:nvSpPr>
        <p:spPr bwMode="auto">
          <a:xfrm rot="-5400000">
            <a:off x="1752600" y="5029200"/>
            <a:ext cx="2590800" cy="609600"/>
          </a:xfrm>
          <a:prstGeom prst="cloudCallout">
            <a:avLst>
              <a:gd name="adj1" fmla="val -34375"/>
              <a:gd name="adj2" fmla="val -1824"/>
            </a:avLst>
          </a:prstGeom>
          <a:solidFill>
            <a:schemeClr val="bg1"/>
          </a:solidFill>
          <a:ln w="9525">
            <a:solidFill>
              <a:schemeClr val="tx1"/>
            </a:solidFill>
            <a:round/>
            <a:headEnd/>
            <a:tailEnd/>
          </a:ln>
        </p:spPr>
        <p:txBody>
          <a:bodyPr vert="eaVert"/>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Placeholder 9"/>
          <p:cNvSpPr>
            <a:spLocks noGrp="1"/>
          </p:cNvSpPr>
          <p:nvPr>
            <p:ph type="body" idx="1"/>
          </p:nvPr>
        </p:nvSpPr>
        <p:spPr/>
        <p:txBody>
          <a:bodyPr/>
          <a:lstStyle/>
          <a:p>
            <a:endParaRPr lang="en-IE" altLang="en-US" smtClean="0"/>
          </a:p>
        </p:txBody>
      </p:sp>
      <p:sp>
        <p:nvSpPr>
          <p:cNvPr id="11" name="Rectangle 7"/>
          <p:cNvSpPr>
            <a:spLocks noGrp="1" noChangeArrowheads="1"/>
          </p:cNvSpPr>
          <p:nvPr>
            <p:ph type="title"/>
          </p:nvPr>
        </p:nvSpPr>
        <p:spPr/>
        <p:txBody>
          <a:bodyPr anchor="ctr"/>
          <a:lstStyle/>
          <a:p>
            <a:pPr>
              <a:defRPr/>
            </a:pPr>
            <a:r>
              <a:rPr lang="de-DE" dirty="0" smtClean="0"/>
              <a:t>Why should you care?</a:t>
            </a:r>
            <a:endParaRPr lang="en-I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GB" smtClean="0"/>
              <a:t>Situation</a:t>
            </a:r>
          </a:p>
        </p:txBody>
      </p:sp>
      <p:sp>
        <p:nvSpPr>
          <p:cNvPr id="33795" name="Rectangle 3"/>
          <p:cNvSpPr>
            <a:spLocks noGrp="1" noChangeArrowheads="1"/>
          </p:cNvSpPr>
          <p:nvPr>
            <p:ph idx="1"/>
          </p:nvPr>
        </p:nvSpPr>
        <p:spPr/>
        <p:txBody>
          <a:bodyPr/>
          <a:lstStyle/>
          <a:p>
            <a:pPr eaLnBrk="1" hangingPunct="1"/>
            <a:r>
              <a:rPr lang="en-GB" altLang="en-US" smtClean="0"/>
              <a:t>Infrastructure costs</a:t>
            </a:r>
          </a:p>
          <a:p>
            <a:pPr eaLnBrk="1" hangingPunct="1"/>
            <a:r>
              <a:rPr lang="en-GB" altLang="en-US" smtClean="0"/>
              <a:t>Personnel costs</a:t>
            </a:r>
          </a:p>
          <a:p>
            <a:pPr eaLnBrk="1" hangingPunct="1"/>
            <a:r>
              <a:rPr lang="en-GB" altLang="en-US" smtClean="0"/>
              <a:t>Rising/uncertain data centre costs</a:t>
            </a:r>
          </a:p>
          <a:p>
            <a:pPr eaLnBrk="1" hangingPunct="1"/>
            <a:r>
              <a:rPr lang="en-GB" altLang="en-US" smtClean="0"/>
              <a:t>Upgrades, customisations</a:t>
            </a:r>
          </a:p>
          <a:p>
            <a:pPr eaLnBrk="1" hangingPunct="1"/>
            <a:r>
              <a:rPr lang="en-GB" altLang="en-US" smtClean="0"/>
              <a:t>Legacy platforms</a:t>
            </a:r>
          </a:p>
          <a:p>
            <a:pPr eaLnBrk="1" hangingPunct="1"/>
            <a:r>
              <a:rPr lang="en-GB" altLang="en-US" smtClean="0"/>
              <a:t>Cost of entry into a solution / upfront cost loading</a:t>
            </a:r>
          </a:p>
          <a:p>
            <a:pPr eaLnBrk="1" hangingPunct="1"/>
            <a:r>
              <a:rPr lang="en-GB" altLang="en-US" smtClean="0"/>
              <a:t>Pace of change</a:t>
            </a:r>
          </a:p>
          <a:p>
            <a:pPr eaLnBrk="1" hangingPunct="1"/>
            <a:r>
              <a:rPr lang="en-GB" altLang="en-US" smtClean="0"/>
              <a:t>Access to best practice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GB" smtClean="0"/>
              <a:t>SaaS benefits</a:t>
            </a:r>
          </a:p>
        </p:txBody>
      </p:sp>
      <p:sp>
        <p:nvSpPr>
          <p:cNvPr id="34819" name="Rectangle 3"/>
          <p:cNvSpPr>
            <a:spLocks noGrp="1" noChangeArrowheads="1"/>
          </p:cNvSpPr>
          <p:nvPr>
            <p:ph idx="1"/>
          </p:nvPr>
        </p:nvSpPr>
        <p:spPr/>
        <p:txBody>
          <a:bodyPr/>
          <a:lstStyle/>
          <a:p>
            <a:pPr eaLnBrk="1" hangingPunct="1"/>
            <a:r>
              <a:rPr lang="en-GB" altLang="en-US" smtClean="0"/>
              <a:t>TCO – predictability of investment</a:t>
            </a:r>
          </a:p>
          <a:p>
            <a:pPr eaLnBrk="1" hangingPunct="1"/>
            <a:r>
              <a:rPr lang="en-GB" altLang="en-US" smtClean="0"/>
              <a:t>Link of investment to value</a:t>
            </a:r>
          </a:p>
          <a:p>
            <a:pPr lvl="1" eaLnBrk="1" hangingPunct="1"/>
            <a:r>
              <a:rPr lang="en-GB" altLang="en-US" smtClean="0"/>
              <a:t>You pay as you go and grow</a:t>
            </a:r>
          </a:p>
          <a:p>
            <a:pPr eaLnBrk="1" hangingPunct="1"/>
            <a:r>
              <a:rPr lang="en-GB" altLang="en-US" smtClean="0"/>
              <a:t>Risk minimization</a:t>
            </a:r>
          </a:p>
          <a:p>
            <a:pPr eaLnBrk="1" hangingPunct="1"/>
            <a:r>
              <a:rPr lang="en-GB" altLang="en-US" smtClean="0"/>
              <a:t>Upgrade availability</a:t>
            </a:r>
          </a:p>
          <a:p>
            <a:pPr eaLnBrk="1" hangingPunct="1"/>
            <a:r>
              <a:rPr lang="en-GB" altLang="en-US" smtClean="0"/>
              <a:t>Constraints – limits your options!</a:t>
            </a:r>
          </a:p>
          <a:p>
            <a:pPr lvl="1" eaLnBrk="1" hangingPunct="1"/>
            <a:r>
              <a:rPr lang="en-GB" altLang="en-US" smtClean="0"/>
              <a:t>This is often a good thing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Recap</a:t>
            </a:r>
            <a:endParaRPr lang="en-IN" dirty="0"/>
          </a:p>
        </p:txBody>
      </p:sp>
      <p:sp>
        <p:nvSpPr>
          <p:cNvPr id="3" name="Content Placeholder 2"/>
          <p:cNvSpPr>
            <a:spLocks noGrp="1"/>
          </p:cNvSpPr>
          <p:nvPr>
            <p:ph idx="1"/>
          </p:nvPr>
        </p:nvSpPr>
        <p:spPr/>
        <p:txBody>
          <a:bodyPr/>
          <a:lstStyle/>
          <a:p>
            <a:r>
              <a:rPr lang="en-IN" dirty="0" smtClean="0"/>
              <a:t>Service Models</a:t>
            </a:r>
          </a:p>
          <a:p>
            <a:pPr lvl="1"/>
            <a:r>
              <a:rPr lang="en-IN" dirty="0" smtClean="0"/>
              <a:t>IaaS</a:t>
            </a:r>
          </a:p>
          <a:p>
            <a:pPr lvl="1"/>
            <a:r>
              <a:rPr lang="en-IN" dirty="0" smtClean="0"/>
              <a:t>PaaS</a:t>
            </a:r>
          </a:p>
          <a:p>
            <a:pPr lvl="1"/>
            <a:r>
              <a:rPr lang="en-IN" dirty="0" smtClean="0"/>
              <a:t>SaaS</a:t>
            </a:r>
          </a:p>
          <a:p>
            <a:endParaRPr lang="en-IN" dirty="0"/>
          </a:p>
        </p:txBody>
      </p:sp>
    </p:spTree>
    <p:extLst>
      <p:ext uri="{BB962C8B-B14F-4D97-AF65-F5344CB8AC3E}">
        <p14:creationId xmlns:p14="http://schemas.microsoft.com/office/powerpoint/2010/main" val="2317577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ChangeArrowheads="1"/>
          </p:cNvSpPr>
          <p:nvPr/>
        </p:nvSpPr>
        <p:spPr bwMode="auto">
          <a:xfrm>
            <a:off x="1547813" y="3500438"/>
            <a:ext cx="424815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GB" altLang="en-US" sz="3600">
              <a:solidFill>
                <a:schemeClr val="bg2"/>
              </a:solidFill>
            </a:endParaRPr>
          </a:p>
        </p:txBody>
      </p:sp>
      <p:sp>
        <p:nvSpPr>
          <p:cNvPr id="7" name="Title 6"/>
          <p:cNvSpPr>
            <a:spLocks noGrp="1"/>
          </p:cNvSpPr>
          <p:nvPr>
            <p:ph type="title"/>
          </p:nvPr>
        </p:nvSpPr>
        <p:spPr/>
        <p:txBody>
          <a:bodyPr/>
          <a:lstStyle/>
          <a:p>
            <a:pPr>
              <a:defRPr/>
            </a:pPr>
            <a:r>
              <a:rPr lang="en-GB" dirty="0" smtClean="0"/>
              <a:t>How does </a:t>
            </a:r>
            <a:r>
              <a:rPr lang="en-GB" dirty="0" err="1" smtClean="0"/>
              <a:t>SaaS</a:t>
            </a:r>
            <a:r>
              <a:rPr lang="en-GB" dirty="0" smtClean="0"/>
              <a:t> fit in the IT landscape?</a:t>
            </a:r>
            <a:br>
              <a:rPr lang="en-GB" dirty="0" smtClean="0"/>
            </a:br>
            <a:endParaRPr lang="en-IE" dirty="0"/>
          </a:p>
        </p:txBody>
      </p:sp>
      <p:sp>
        <p:nvSpPr>
          <p:cNvPr id="35844" name="Text Placeholder 7"/>
          <p:cNvSpPr>
            <a:spLocks noGrp="1"/>
          </p:cNvSpPr>
          <p:nvPr>
            <p:ph type="body" idx="1"/>
          </p:nvPr>
        </p:nvSpPr>
        <p:spPr/>
        <p:txBody>
          <a:bodyPr/>
          <a:lstStyle/>
          <a:p>
            <a:endParaRPr lang="en-IE" alt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GB" smtClean="0"/>
              <a:t>The SaaS value proposition</a:t>
            </a:r>
          </a:p>
        </p:txBody>
      </p:sp>
      <p:sp>
        <p:nvSpPr>
          <p:cNvPr id="36867" name="Rectangle 4"/>
          <p:cNvSpPr>
            <a:spLocks noChangeArrowheads="1"/>
          </p:cNvSpPr>
          <p:nvPr/>
        </p:nvSpPr>
        <p:spPr bwMode="auto">
          <a:xfrm>
            <a:off x="2198688" y="1216025"/>
            <a:ext cx="2209800" cy="2209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6868" name="Rectangle 5"/>
          <p:cNvSpPr>
            <a:spLocks noChangeArrowheads="1"/>
          </p:cNvSpPr>
          <p:nvPr/>
        </p:nvSpPr>
        <p:spPr bwMode="auto">
          <a:xfrm>
            <a:off x="4408488" y="1216025"/>
            <a:ext cx="2209800" cy="2209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6869" name="Rectangle 6"/>
          <p:cNvSpPr>
            <a:spLocks noChangeArrowheads="1"/>
          </p:cNvSpPr>
          <p:nvPr/>
        </p:nvSpPr>
        <p:spPr bwMode="auto">
          <a:xfrm>
            <a:off x="2198688" y="3425825"/>
            <a:ext cx="2209800" cy="2209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6870" name="Rectangle 7"/>
          <p:cNvSpPr>
            <a:spLocks noChangeArrowheads="1"/>
          </p:cNvSpPr>
          <p:nvPr/>
        </p:nvSpPr>
        <p:spPr bwMode="auto">
          <a:xfrm>
            <a:off x="4408488" y="3425825"/>
            <a:ext cx="2209800" cy="2209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6871" name="Text Box 8"/>
          <p:cNvSpPr txBox="1">
            <a:spLocks noChangeArrowheads="1"/>
          </p:cNvSpPr>
          <p:nvPr/>
        </p:nvSpPr>
        <p:spPr bwMode="auto">
          <a:xfrm>
            <a:off x="3190875" y="6194425"/>
            <a:ext cx="1763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Business process “target”</a:t>
            </a:r>
          </a:p>
        </p:txBody>
      </p:sp>
      <p:sp>
        <p:nvSpPr>
          <p:cNvPr id="36872" name="Text Box 9"/>
          <p:cNvSpPr txBox="1">
            <a:spLocks noChangeArrowheads="1"/>
          </p:cNvSpPr>
          <p:nvPr/>
        </p:nvSpPr>
        <p:spPr bwMode="auto">
          <a:xfrm>
            <a:off x="2593975" y="5711825"/>
            <a:ext cx="13573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Non-differentiating</a:t>
            </a:r>
          </a:p>
        </p:txBody>
      </p:sp>
      <p:sp>
        <p:nvSpPr>
          <p:cNvPr id="36873" name="Text Box 10"/>
          <p:cNvSpPr txBox="1">
            <a:spLocks noChangeArrowheads="1"/>
          </p:cNvSpPr>
          <p:nvPr/>
        </p:nvSpPr>
        <p:spPr bwMode="auto">
          <a:xfrm>
            <a:off x="5019675" y="5711825"/>
            <a:ext cx="1065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Differentiating</a:t>
            </a:r>
          </a:p>
        </p:txBody>
      </p:sp>
      <p:sp>
        <p:nvSpPr>
          <p:cNvPr id="36874" name="Text Box 11"/>
          <p:cNvSpPr txBox="1">
            <a:spLocks noChangeArrowheads="1"/>
          </p:cNvSpPr>
          <p:nvPr/>
        </p:nvSpPr>
        <p:spPr bwMode="auto">
          <a:xfrm rot="-5400000">
            <a:off x="-253206" y="4125119"/>
            <a:ext cx="27876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Capability/maturity of process automation</a:t>
            </a:r>
          </a:p>
        </p:txBody>
      </p:sp>
      <p:sp>
        <p:nvSpPr>
          <p:cNvPr id="36875" name="Text Box 12"/>
          <p:cNvSpPr txBox="1">
            <a:spLocks noChangeArrowheads="1"/>
          </p:cNvSpPr>
          <p:nvPr/>
        </p:nvSpPr>
        <p:spPr bwMode="auto">
          <a:xfrm>
            <a:off x="1501775" y="4494213"/>
            <a:ext cx="5540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Weak</a:t>
            </a:r>
          </a:p>
        </p:txBody>
      </p:sp>
      <p:sp>
        <p:nvSpPr>
          <p:cNvPr id="36876" name="Text Box 13"/>
          <p:cNvSpPr txBox="1">
            <a:spLocks noChangeArrowheads="1"/>
          </p:cNvSpPr>
          <p:nvPr/>
        </p:nvSpPr>
        <p:spPr bwMode="auto">
          <a:xfrm>
            <a:off x="1393825" y="1970088"/>
            <a:ext cx="5905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Strong</a:t>
            </a:r>
          </a:p>
        </p:txBody>
      </p:sp>
      <p:sp>
        <p:nvSpPr>
          <p:cNvPr id="36877" name="Text Box 14"/>
          <p:cNvSpPr txBox="1">
            <a:spLocks noChangeArrowheads="1"/>
          </p:cNvSpPr>
          <p:nvPr/>
        </p:nvSpPr>
        <p:spPr bwMode="auto">
          <a:xfrm>
            <a:off x="2884488" y="4111625"/>
            <a:ext cx="3025775" cy="1168400"/>
          </a:xfrm>
          <a:prstGeom prst="rect">
            <a:avLst/>
          </a:prstGeom>
          <a:solidFill>
            <a:srgbClr val="FFFFFF">
              <a:alpha val="79999"/>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1400">
                <a:solidFill>
                  <a:schemeClr val="bg2"/>
                </a:solidFill>
              </a:rPr>
              <a:t>SaaS provides a low-risk, quick on-ramp to managed automated capabilities in support of processes</a:t>
            </a:r>
          </a:p>
          <a:p>
            <a:pPr algn="ctr" eaLnBrk="1" hangingPunct="1"/>
            <a:r>
              <a:rPr lang="en-GB" altLang="en-US" sz="1400">
                <a:solidFill>
                  <a:schemeClr val="bg2"/>
                </a:solidFill>
              </a:rPr>
              <a:t>Limited temptation to customise</a:t>
            </a:r>
          </a:p>
          <a:p>
            <a:pPr algn="ctr" eaLnBrk="1" hangingPunct="1"/>
            <a:r>
              <a:rPr lang="en-GB" altLang="en-US" sz="1400">
                <a:solidFill>
                  <a:schemeClr val="bg2"/>
                </a:solidFill>
              </a:rPr>
              <a:t>Access to best practice</a:t>
            </a:r>
          </a:p>
        </p:txBody>
      </p:sp>
      <p:sp>
        <p:nvSpPr>
          <p:cNvPr id="36878" name="Text Box 15"/>
          <p:cNvSpPr txBox="1">
            <a:spLocks noChangeArrowheads="1"/>
          </p:cNvSpPr>
          <p:nvPr/>
        </p:nvSpPr>
        <p:spPr bwMode="auto">
          <a:xfrm>
            <a:off x="2287588" y="1363663"/>
            <a:ext cx="19367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1400"/>
              <a:t>SaaS has value here but the benefits aren’t unique to SaaS. They also apply to generic hosted remotely managed applications or packaged off-the-shelf applications</a:t>
            </a:r>
          </a:p>
        </p:txBody>
      </p:sp>
      <p:sp>
        <p:nvSpPr>
          <p:cNvPr id="36879" name="Text Box 17"/>
          <p:cNvSpPr txBox="1">
            <a:spLocks noChangeArrowheads="1"/>
          </p:cNvSpPr>
          <p:nvPr/>
        </p:nvSpPr>
        <p:spPr bwMode="auto">
          <a:xfrm>
            <a:off x="4479925" y="1355725"/>
            <a:ext cx="214947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1400" i="1"/>
              <a:t>Emerging possibility but not well-established</a:t>
            </a:r>
          </a:p>
          <a:p>
            <a:pPr eaLnBrk="1" hangingPunct="1"/>
            <a:r>
              <a:rPr lang="en-GB" altLang="en-US" sz="1400" i="1"/>
              <a:t>Still constrained by scope and vision of the service provider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GB" sz="3200" smtClean="0"/>
              <a:t>SaaS value isn’t just about “green fields” </a:t>
            </a:r>
          </a:p>
        </p:txBody>
      </p:sp>
      <p:sp>
        <p:nvSpPr>
          <p:cNvPr id="37891" name="Rectangle 3"/>
          <p:cNvSpPr>
            <a:spLocks noChangeArrowheads="1"/>
          </p:cNvSpPr>
          <p:nvPr/>
        </p:nvSpPr>
        <p:spPr bwMode="auto">
          <a:xfrm>
            <a:off x="2209800" y="1036638"/>
            <a:ext cx="2209800" cy="2209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7892" name="Rectangle 4"/>
          <p:cNvSpPr>
            <a:spLocks noChangeArrowheads="1"/>
          </p:cNvSpPr>
          <p:nvPr/>
        </p:nvSpPr>
        <p:spPr bwMode="auto">
          <a:xfrm>
            <a:off x="4419600" y="1036638"/>
            <a:ext cx="2209800" cy="2209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7893" name="Rectangle 5"/>
          <p:cNvSpPr>
            <a:spLocks noChangeArrowheads="1"/>
          </p:cNvSpPr>
          <p:nvPr/>
        </p:nvSpPr>
        <p:spPr bwMode="auto">
          <a:xfrm>
            <a:off x="2209800" y="3246438"/>
            <a:ext cx="2209800" cy="2209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7894" name="Rectangle 6"/>
          <p:cNvSpPr>
            <a:spLocks noChangeArrowheads="1"/>
          </p:cNvSpPr>
          <p:nvPr/>
        </p:nvSpPr>
        <p:spPr bwMode="auto">
          <a:xfrm>
            <a:off x="4419600" y="3246438"/>
            <a:ext cx="2209800" cy="2209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7895" name="Text Box 7"/>
          <p:cNvSpPr txBox="1">
            <a:spLocks noChangeArrowheads="1"/>
          </p:cNvSpPr>
          <p:nvPr/>
        </p:nvSpPr>
        <p:spPr bwMode="auto">
          <a:xfrm>
            <a:off x="3427413" y="6062663"/>
            <a:ext cx="1763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Business process “target”</a:t>
            </a:r>
          </a:p>
        </p:txBody>
      </p:sp>
      <p:sp>
        <p:nvSpPr>
          <p:cNvPr id="37896" name="Text Box 8"/>
          <p:cNvSpPr txBox="1">
            <a:spLocks noChangeArrowheads="1"/>
          </p:cNvSpPr>
          <p:nvPr/>
        </p:nvSpPr>
        <p:spPr bwMode="auto">
          <a:xfrm>
            <a:off x="2605088" y="5532438"/>
            <a:ext cx="13573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Non-differentiating</a:t>
            </a:r>
          </a:p>
        </p:txBody>
      </p:sp>
      <p:sp>
        <p:nvSpPr>
          <p:cNvPr id="37897" name="Text Box 9"/>
          <p:cNvSpPr txBox="1">
            <a:spLocks noChangeArrowheads="1"/>
          </p:cNvSpPr>
          <p:nvPr/>
        </p:nvSpPr>
        <p:spPr bwMode="auto">
          <a:xfrm>
            <a:off x="5030788" y="5532438"/>
            <a:ext cx="1065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Differentiating</a:t>
            </a:r>
          </a:p>
        </p:txBody>
      </p:sp>
      <p:sp>
        <p:nvSpPr>
          <p:cNvPr id="37898" name="Text Box 10"/>
          <p:cNvSpPr txBox="1">
            <a:spLocks noChangeArrowheads="1"/>
          </p:cNvSpPr>
          <p:nvPr/>
        </p:nvSpPr>
        <p:spPr bwMode="auto">
          <a:xfrm rot="-5400000">
            <a:off x="-52387" y="3648075"/>
            <a:ext cx="2173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Capability/maturity of execution</a:t>
            </a:r>
          </a:p>
        </p:txBody>
      </p:sp>
      <p:sp>
        <p:nvSpPr>
          <p:cNvPr id="37899" name="Text Box 11"/>
          <p:cNvSpPr txBox="1">
            <a:spLocks noChangeArrowheads="1"/>
          </p:cNvSpPr>
          <p:nvPr/>
        </p:nvSpPr>
        <p:spPr bwMode="auto">
          <a:xfrm>
            <a:off x="1417638" y="4483100"/>
            <a:ext cx="554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Weak</a:t>
            </a:r>
          </a:p>
        </p:txBody>
      </p:sp>
      <p:sp>
        <p:nvSpPr>
          <p:cNvPr id="37900" name="Text Box 12"/>
          <p:cNvSpPr txBox="1">
            <a:spLocks noChangeArrowheads="1"/>
          </p:cNvSpPr>
          <p:nvPr/>
        </p:nvSpPr>
        <p:spPr bwMode="auto">
          <a:xfrm>
            <a:off x="1346200" y="1790700"/>
            <a:ext cx="590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Strong</a:t>
            </a:r>
          </a:p>
        </p:txBody>
      </p:sp>
      <p:sp>
        <p:nvSpPr>
          <p:cNvPr id="37901" name="Text Box 17"/>
          <p:cNvSpPr txBox="1">
            <a:spLocks noChangeArrowheads="1"/>
          </p:cNvSpPr>
          <p:nvPr/>
        </p:nvSpPr>
        <p:spPr bwMode="auto">
          <a:xfrm>
            <a:off x="3200400" y="4160838"/>
            <a:ext cx="2519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2000"/>
              <a:t>The SaaS “sweet spot”</a:t>
            </a:r>
          </a:p>
        </p:txBody>
      </p:sp>
      <p:sp>
        <p:nvSpPr>
          <p:cNvPr id="37902" name="AutoShape 18"/>
          <p:cNvSpPr>
            <a:spLocks noChangeArrowheads="1"/>
          </p:cNvSpPr>
          <p:nvPr/>
        </p:nvSpPr>
        <p:spPr bwMode="auto">
          <a:xfrm>
            <a:off x="3400425" y="2789238"/>
            <a:ext cx="485775" cy="976312"/>
          </a:xfrm>
          <a:prstGeom prst="downArrow">
            <a:avLst>
              <a:gd name="adj1" fmla="val 50000"/>
              <a:gd name="adj2" fmla="val 50245"/>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7903" name="AutoShape 19"/>
          <p:cNvSpPr>
            <a:spLocks noChangeArrowheads="1"/>
          </p:cNvSpPr>
          <p:nvPr/>
        </p:nvSpPr>
        <p:spPr bwMode="auto">
          <a:xfrm>
            <a:off x="4162425" y="2789238"/>
            <a:ext cx="485775" cy="976312"/>
          </a:xfrm>
          <a:prstGeom prst="downArrow">
            <a:avLst>
              <a:gd name="adj1" fmla="val 50000"/>
              <a:gd name="adj2" fmla="val 50245"/>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7904" name="AutoShape 20"/>
          <p:cNvSpPr>
            <a:spLocks noChangeArrowheads="1"/>
          </p:cNvSpPr>
          <p:nvPr/>
        </p:nvSpPr>
        <p:spPr bwMode="auto">
          <a:xfrm>
            <a:off x="4924425" y="2789238"/>
            <a:ext cx="485775" cy="976312"/>
          </a:xfrm>
          <a:prstGeom prst="downArrow">
            <a:avLst>
              <a:gd name="adj1" fmla="val 50000"/>
              <a:gd name="adj2" fmla="val 50245"/>
            </a:avLst>
          </a:prstGeom>
          <a:solidFill>
            <a:schemeClr val="folHlink"/>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37905" name="Text Box 21"/>
          <p:cNvSpPr txBox="1">
            <a:spLocks noChangeArrowheads="1"/>
          </p:cNvSpPr>
          <p:nvPr/>
        </p:nvSpPr>
        <p:spPr bwMode="auto">
          <a:xfrm>
            <a:off x="2581275" y="1185863"/>
            <a:ext cx="3605213" cy="135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Capability can be reduced in the context of requirements by external factors</a:t>
            </a:r>
          </a:p>
          <a:p>
            <a:pPr lvl="1" eaLnBrk="1" hangingPunct="1">
              <a:buFontTx/>
              <a:buChar char="-"/>
            </a:pPr>
            <a:r>
              <a:rPr lang="en-GB" altLang="en-US" sz="1400"/>
              <a:t>Mergers &amp; acquisitions</a:t>
            </a:r>
          </a:p>
          <a:p>
            <a:pPr lvl="1" eaLnBrk="1" hangingPunct="1">
              <a:buFontTx/>
              <a:buChar char="-"/>
            </a:pPr>
            <a:r>
              <a:rPr lang="en-GB" altLang="en-US" sz="1400"/>
              <a:t>Legacy issues and forced upgrades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18"/>
          <p:cNvGrpSpPr>
            <a:grpSpLocks/>
          </p:cNvGrpSpPr>
          <p:nvPr/>
        </p:nvGrpSpPr>
        <p:grpSpPr bwMode="auto">
          <a:xfrm>
            <a:off x="304800" y="1066800"/>
            <a:ext cx="8458200" cy="1676400"/>
            <a:chOff x="1524000" y="990600"/>
            <a:chExt cx="6781800" cy="2286000"/>
          </a:xfrm>
        </p:grpSpPr>
        <p:sp>
          <p:nvSpPr>
            <p:cNvPr id="2" name="Rounded Rectangle 1"/>
            <p:cNvSpPr/>
            <p:nvPr/>
          </p:nvSpPr>
          <p:spPr>
            <a:xfrm>
              <a:off x="1524000" y="990600"/>
              <a:ext cx="6781800" cy="22860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965" name="TextBox 2"/>
            <p:cNvSpPr txBox="1">
              <a:spLocks noChangeArrowheads="1"/>
            </p:cNvSpPr>
            <p:nvPr/>
          </p:nvSpPr>
          <p:spPr bwMode="auto">
            <a:xfrm>
              <a:off x="1828800" y="12954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Salesforce</a:t>
              </a:r>
            </a:p>
          </p:txBody>
        </p:sp>
        <p:sp>
          <p:nvSpPr>
            <p:cNvPr id="38966" name="TextBox 3"/>
            <p:cNvSpPr txBox="1">
              <a:spLocks noChangeArrowheads="1"/>
            </p:cNvSpPr>
            <p:nvPr/>
          </p:nvSpPr>
          <p:spPr bwMode="auto">
            <a:xfrm>
              <a:off x="4572000" y="21336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CRM Live</a:t>
              </a:r>
            </a:p>
          </p:txBody>
        </p:sp>
        <p:sp>
          <p:nvSpPr>
            <p:cNvPr id="38967" name="TextBox 5"/>
            <p:cNvSpPr txBox="1">
              <a:spLocks noChangeArrowheads="1"/>
            </p:cNvSpPr>
            <p:nvPr/>
          </p:nvSpPr>
          <p:spPr bwMode="auto">
            <a:xfrm>
              <a:off x="5943600" y="2667000"/>
              <a:ext cx="1752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Windows Live</a:t>
              </a:r>
            </a:p>
          </p:txBody>
        </p:sp>
        <p:sp>
          <p:nvSpPr>
            <p:cNvPr id="38968" name="TextBox 6"/>
            <p:cNvSpPr txBox="1">
              <a:spLocks noChangeArrowheads="1"/>
            </p:cNvSpPr>
            <p:nvPr/>
          </p:nvSpPr>
          <p:spPr bwMode="auto">
            <a:xfrm>
              <a:off x="1981200" y="2743200"/>
              <a:ext cx="213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Amazon S3 + EC2</a:t>
              </a:r>
            </a:p>
          </p:txBody>
        </p:sp>
        <p:sp>
          <p:nvSpPr>
            <p:cNvPr id="38969" name="TextBox 7"/>
            <p:cNvSpPr txBox="1">
              <a:spLocks noChangeArrowheads="1"/>
            </p:cNvSpPr>
            <p:nvPr/>
          </p:nvSpPr>
          <p:spPr bwMode="auto">
            <a:xfrm>
              <a:off x="3352800" y="16764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Coghead</a:t>
              </a:r>
            </a:p>
          </p:txBody>
        </p:sp>
        <p:sp>
          <p:nvSpPr>
            <p:cNvPr id="38970" name="TextBox 8"/>
            <p:cNvSpPr txBox="1">
              <a:spLocks noChangeArrowheads="1"/>
            </p:cNvSpPr>
            <p:nvPr/>
          </p:nvSpPr>
          <p:spPr bwMode="auto">
            <a:xfrm>
              <a:off x="1828800" y="18288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Zimbra</a:t>
              </a:r>
            </a:p>
          </p:txBody>
        </p:sp>
        <p:sp>
          <p:nvSpPr>
            <p:cNvPr id="38971" name="TextBox 9"/>
            <p:cNvSpPr txBox="1">
              <a:spLocks noChangeArrowheads="1"/>
            </p:cNvSpPr>
            <p:nvPr/>
          </p:nvSpPr>
          <p:spPr bwMode="auto">
            <a:xfrm>
              <a:off x="4648200" y="12192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Google</a:t>
              </a:r>
            </a:p>
          </p:txBody>
        </p:sp>
        <p:sp>
          <p:nvSpPr>
            <p:cNvPr id="38972" name="TextBox 10"/>
            <p:cNvSpPr txBox="1">
              <a:spLocks noChangeArrowheads="1"/>
            </p:cNvSpPr>
            <p:nvPr/>
          </p:nvSpPr>
          <p:spPr bwMode="auto">
            <a:xfrm>
              <a:off x="6705600" y="20574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RightNow</a:t>
              </a:r>
            </a:p>
          </p:txBody>
        </p:sp>
        <p:sp>
          <p:nvSpPr>
            <p:cNvPr id="38973" name="TextBox 11"/>
            <p:cNvSpPr txBox="1">
              <a:spLocks noChangeArrowheads="1"/>
            </p:cNvSpPr>
            <p:nvPr/>
          </p:nvSpPr>
          <p:spPr bwMode="auto">
            <a:xfrm>
              <a:off x="5562600" y="16764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NetSuite</a:t>
              </a:r>
            </a:p>
          </p:txBody>
        </p:sp>
        <p:sp>
          <p:nvSpPr>
            <p:cNvPr id="38974" name="TextBox 12"/>
            <p:cNvSpPr txBox="1">
              <a:spLocks noChangeArrowheads="1"/>
            </p:cNvSpPr>
            <p:nvPr/>
          </p:nvSpPr>
          <p:spPr bwMode="auto">
            <a:xfrm>
              <a:off x="6858000" y="14478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WebEx</a:t>
              </a:r>
            </a:p>
          </p:txBody>
        </p:sp>
        <p:sp>
          <p:nvSpPr>
            <p:cNvPr id="38975" name="TextBox 13"/>
            <p:cNvSpPr txBox="1">
              <a:spLocks noChangeArrowheads="1"/>
            </p:cNvSpPr>
            <p:nvPr/>
          </p:nvSpPr>
          <p:spPr bwMode="auto">
            <a:xfrm>
              <a:off x="4419600" y="27432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Axentis</a:t>
              </a:r>
            </a:p>
          </p:txBody>
        </p:sp>
        <p:sp>
          <p:nvSpPr>
            <p:cNvPr id="38976" name="TextBox 14"/>
            <p:cNvSpPr txBox="1">
              <a:spLocks noChangeArrowheads="1"/>
            </p:cNvSpPr>
            <p:nvPr/>
          </p:nvSpPr>
          <p:spPr bwMode="auto">
            <a:xfrm>
              <a:off x="2743200" y="22098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Basecamp</a:t>
              </a:r>
            </a:p>
          </p:txBody>
        </p:sp>
        <p:sp>
          <p:nvSpPr>
            <p:cNvPr id="38977" name="TextBox 15"/>
            <p:cNvSpPr txBox="1">
              <a:spLocks noChangeArrowheads="1"/>
            </p:cNvSpPr>
            <p:nvPr/>
          </p:nvSpPr>
          <p:spPr bwMode="auto">
            <a:xfrm>
              <a:off x="2895600" y="9906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Employease</a:t>
              </a:r>
            </a:p>
          </p:txBody>
        </p:sp>
      </p:grpSp>
      <p:graphicFrame>
        <p:nvGraphicFramePr>
          <p:cNvPr id="22" name="Table 21"/>
          <p:cNvGraphicFramePr>
            <a:graphicFrameLocks noGrp="1"/>
          </p:cNvGraphicFramePr>
          <p:nvPr/>
        </p:nvGraphicFramePr>
        <p:xfrm>
          <a:off x="381000" y="4745038"/>
          <a:ext cx="8470900" cy="640034"/>
        </p:xfrm>
        <a:graphic>
          <a:graphicData uri="http://schemas.openxmlformats.org/drawingml/2006/table">
            <a:tbl>
              <a:tblPr/>
              <a:tblGrid>
                <a:gridCol w="1693863"/>
                <a:gridCol w="1693862"/>
                <a:gridCol w="1695450"/>
                <a:gridCol w="1693863"/>
                <a:gridCol w="1693862"/>
              </a:tblGrid>
              <a:tr h="6397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Franklin Gothic Book" pitchFamily="34" charset="0"/>
                        </a:rPr>
                        <a:t>Licensing</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9AD6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Franklin Gothic Book" pitchFamily="34" charset="0"/>
                        </a:rPr>
                        <a:t>Perpetual</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Subscription</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6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Franklin Gothic Book" pitchFamily="34" charset="0"/>
                        </a:rPr>
                        <a:t>Transaction</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6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Franklin Gothic Book" pitchFamily="34" charset="0"/>
                        </a:rPr>
                        <a:t>Ad-Funded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Franklin Gothic Book" pitchFamily="34" charset="0"/>
                      </a:endParaRP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6CC"/>
                    </a:solidFill>
                  </a:tcPr>
                </a:tc>
              </a:tr>
            </a:tbl>
          </a:graphicData>
        </a:graphic>
      </p:graphicFrame>
      <p:graphicFrame>
        <p:nvGraphicFramePr>
          <p:cNvPr id="23" name="Table 22"/>
          <p:cNvGraphicFramePr>
            <a:graphicFrameLocks noGrp="1"/>
          </p:cNvGraphicFramePr>
          <p:nvPr/>
        </p:nvGraphicFramePr>
        <p:xfrm>
          <a:off x="393700" y="5380038"/>
          <a:ext cx="8461375" cy="640034"/>
        </p:xfrm>
        <a:graphic>
          <a:graphicData uri="http://schemas.openxmlformats.org/drawingml/2006/table">
            <a:tbl>
              <a:tblPr/>
              <a:tblGrid>
                <a:gridCol w="1689100"/>
                <a:gridCol w="1701800"/>
                <a:gridCol w="1803400"/>
                <a:gridCol w="3267075"/>
              </a:tblGrid>
              <a:tr h="6397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Franklin Gothic Book" pitchFamily="34" charset="0"/>
                        </a:rPr>
                        <a:t>Location</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9AD6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On-Premise</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Appliance</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Franklin Gothic Book" pitchFamily="34" charset="0"/>
                        </a:rPr>
                        <a:t>Third-Party Hosted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Franklin Gothic Book" pitchFamily="34" charset="0"/>
                      </a:endParaRP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6CC"/>
                    </a:solidFill>
                  </a:tcPr>
                </a:tc>
              </a:tr>
            </a:tbl>
          </a:graphicData>
        </a:graphic>
      </p:graphicFrame>
      <p:graphicFrame>
        <p:nvGraphicFramePr>
          <p:cNvPr id="24" name="Table 23"/>
          <p:cNvGraphicFramePr>
            <a:graphicFrameLocks noGrp="1"/>
          </p:cNvGraphicFramePr>
          <p:nvPr/>
        </p:nvGraphicFramePr>
        <p:xfrm>
          <a:off x="381000" y="5989638"/>
          <a:ext cx="8458200" cy="640034"/>
        </p:xfrm>
        <a:graphic>
          <a:graphicData uri="http://schemas.openxmlformats.org/drawingml/2006/table">
            <a:tbl>
              <a:tblPr/>
              <a:tblGrid>
                <a:gridCol w="1688442"/>
                <a:gridCol w="2317239"/>
                <a:gridCol w="1990165"/>
                <a:gridCol w="2462354"/>
              </a:tblGrid>
              <a:tr h="6397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Franklin Gothic Book" pitchFamily="34" charset="0"/>
                        </a:rPr>
                        <a:t>Life Cycle Management</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B9AD6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Franklin Gothic Book" pitchFamily="34" charset="0"/>
                        </a:rPr>
                        <a:t>Corporate IT</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00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Franklin Gothic Book" pitchFamily="34" charset="0"/>
                        </a:rPr>
                        <a:t>ASP</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Franklin Gothic Book" pitchFamily="34" charset="0"/>
                        </a:rPr>
                        <a:t>SLA</a:t>
                      </a:r>
                    </a:p>
                  </a:txBody>
                  <a:tcPr marT="45697" marB="45697"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3366CC"/>
                    </a:solidFill>
                  </a:tcPr>
                </a:tc>
              </a:tr>
            </a:tbl>
          </a:graphicData>
        </a:graphic>
      </p:graphicFrame>
      <p:grpSp>
        <p:nvGrpSpPr>
          <p:cNvPr id="17" name="Group 34"/>
          <p:cNvGrpSpPr>
            <a:grpSpLocks/>
          </p:cNvGrpSpPr>
          <p:nvPr/>
        </p:nvGrpSpPr>
        <p:grpSpPr bwMode="auto">
          <a:xfrm>
            <a:off x="304800" y="3276600"/>
            <a:ext cx="8458200" cy="1376363"/>
            <a:chOff x="381000" y="3352800"/>
            <a:chExt cx="8458200" cy="1376363"/>
          </a:xfrm>
        </p:grpSpPr>
        <p:sp>
          <p:nvSpPr>
            <p:cNvPr id="20" name="Left-Right Arrow 19"/>
            <p:cNvSpPr/>
            <p:nvPr/>
          </p:nvSpPr>
          <p:spPr bwMode="auto">
            <a:xfrm>
              <a:off x="381000" y="3352800"/>
              <a:ext cx="8458200" cy="1293813"/>
            </a:xfrm>
            <a:prstGeom prst="leftRightArrow">
              <a:avLst>
                <a:gd name="adj1" fmla="val 50000"/>
                <a:gd name="adj2" fmla="val 50000"/>
              </a:avLst>
            </a:prstGeom>
            <a:gradFill flip="none" rotWithShape="1">
              <a:gsLst>
                <a:gs pos="0">
                  <a:srgbClr val="FF3399"/>
                </a:gs>
                <a:gs pos="25000">
                  <a:srgbClr val="FF6633"/>
                </a:gs>
                <a:gs pos="50000">
                  <a:srgbClr val="FFFF00"/>
                </a:gs>
                <a:gs pos="75000">
                  <a:srgbClr val="01A78F"/>
                </a:gs>
                <a:gs pos="100000">
                  <a:srgbClr val="3366FF"/>
                </a:gs>
              </a:gsLst>
              <a:lin ang="0" scaled="1"/>
              <a:tileRect/>
            </a:gradFill>
            <a:ln w="25400" cap="flat" cmpd="sng" algn="ctr">
              <a:solidFill>
                <a:srgbClr val="DDDDDD"/>
              </a:solidFill>
              <a:prstDash val="solid"/>
              <a:round/>
              <a:headEnd type="none" w="med" len="med"/>
              <a:tailEnd type="none" w="med" len="med"/>
            </a:ln>
            <a:effectLst/>
          </p:spPr>
          <p:txBody>
            <a:bodyPr>
              <a:spAutoFit/>
            </a:bodyPr>
            <a:lstStyle/>
            <a:p>
              <a:pPr algn="ctr">
                <a:lnSpc>
                  <a:spcPct val="85000"/>
                </a:lnSpc>
                <a:spcBef>
                  <a:spcPct val="20000"/>
                </a:spcBef>
                <a:defRPr/>
              </a:pPr>
              <a:endParaRPr lang="en-US" dirty="0">
                <a:solidFill>
                  <a:srgbClr val="000000"/>
                </a:solidFill>
                <a:effectLst>
                  <a:outerShdw blurRad="38100" dist="38100" dir="2700000" algn="tl">
                    <a:srgbClr val="FFFFFF"/>
                  </a:outerShdw>
                </a:effectLst>
                <a:latin typeface="Segoe Semibold" pitchFamily="34" charset="0"/>
                <a:cs typeface="+mn-cs"/>
              </a:endParaRPr>
            </a:p>
            <a:p>
              <a:pPr algn="ctr">
                <a:lnSpc>
                  <a:spcPct val="85000"/>
                </a:lnSpc>
                <a:spcBef>
                  <a:spcPct val="20000"/>
                </a:spcBef>
                <a:defRPr/>
              </a:pPr>
              <a:endParaRPr lang="en-US" sz="2000" dirty="0">
                <a:effectLst>
                  <a:outerShdw blurRad="38100" dist="38100" dir="2700000" algn="tl">
                    <a:srgbClr val="000000"/>
                  </a:outerShdw>
                </a:effectLst>
                <a:latin typeface="Segoe Semibold" pitchFamily="34" charset="0"/>
                <a:cs typeface="+mn-cs"/>
              </a:endParaRPr>
            </a:p>
          </p:txBody>
        </p:sp>
        <p:sp>
          <p:nvSpPr>
            <p:cNvPr id="38961" name="TextBox 20"/>
            <p:cNvSpPr txBox="1">
              <a:spLocks noChangeArrowheads="1"/>
            </p:cNvSpPr>
            <p:nvPr/>
          </p:nvSpPr>
          <p:spPr bwMode="auto">
            <a:xfrm>
              <a:off x="1524000" y="4267200"/>
              <a:ext cx="6072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400"/>
                <a:t>The continuum of hosted software services</a:t>
              </a:r>
            </a:p>
          </p:txBody>
        </p:sp>
        <p:sp>
          <p:nvSpPr>
            <p:cNvPr id="38962" name="TextBox 25"/>
            <p:cNvSpPr txBox="1">
              <a:spLocks noChangeArrowheads="1"/>
            </p:cNvSpPr>
            <p:nvPr/>
          </p:nvSpPr>
          <p:spPr bwMode="auto">
            <a:xfrm>
              <a:off x="838199" y="3810000"/>
              <a:ext cx="18632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On Premise</a:t>
              </a:r>
            </a:p>
          </p:txBody>
        </p:sp>
        <p:sp>
          <p:nvSpPr>
            <p:cNvPr id="38963" name="TextBox 26"/>
            <p:cNvSpPr txBox="1">
              <a:spLocks noChangeArrowheads="1"/>
            </p:cNvSpPr>
            <p:nvPr/>
          </p:nvSpPr>
          <p:spPr bwMode="auto">
            <a:xfrm>
              <a:off x="7848600" y="3810000"/>
              <a:ext cx="76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t>SaaS</a:t>
              </a:r>
            </a:p>
          </p:txBody>
        </p:sp>
      </p:grpSp>
      <p:sp>
        <p:nvSpPr>
          <p:cNvPr id="28" name="Round Same Side Corner Rectangle 27"/>
          <p:cNvSpPr/>
          <p:nvPr/>
        </p:nvSpPr>
        <p:spPr>
          <a:xfrm rot="16200000">
            <a:off x="1600200" y="-228600"/>
            <a:ext cx="1676400" cy="4267200"/>
          </a:xfrm>
          <a:prstGeom prst="round2Same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 name="TextBox 28"/>
          <p:cNvSpPr txBox="1">
            <a:spLocks noChangeArrowheads="1"/>
          </p:cNvSpPr>
          <p:nvPr/>
        </p:nvSpPr>
        <p:spPr bwMode="auto">
          <a:xfrm>
            <a:off x="1066800" y="1320800"/>
            <a:ext cx="32004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a:solidFill>
                  <a:schemeClr val="bg2"/>
                </a:solidFill>
              </a:rPr>
              <a:t>Consumer SaaS</a:t>
            </a:r>
          </a:p>
        </p:txBody>
      </p:sp>
      <p:sp>
        <p:nvSpPr>
          <p:cNvPr id="30" name="Round Same Side Corner Rectangle 29"/>
          <p:cNvSpPr/>
          <p:nvPr/>
        </p:nvSpPr>
        <p:spPr>
          <a:xfrm rot="5400000">
            <a:off x="5829300" y="-190500"/>
            <a:ext cx="1676400" cy="4191000"/>
          </a:xfrm>
          <a:prstGeom prst="round2Same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TextBox 30"/>
          <p:cNvSpPr txBox="1">
            <a:spLocks noChangeArrowheads="1"/>
          </p:cNvSpPr>
          <p:nvPr/>
        </p:nvSpPr>
        <p:spPr bwMode="auto">
          <a:xfrm>
            <a:off x="5867400" y="1320800"/>
            <a:ext cx="2566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800">
                <a:solidFill>
                  <a:schemeClr val="bg2"/>
                </a:solidFill>
              </a:rPr>
              <a:t>LOB SaaS</a:t>
            </a:r>
          </a:p>
        </p:txBody>
      </p:sp>
      <p:sp>
        <p:nvSpPr>
          <p:cNvPr id="32" name="Title 1"/>
          <p:cNvSpPr txBox="1">
            <a:spLocks/>
          </p:cNvSpPr>
          <p:nvPr/>
        </p:nvSpPr>
        <p:spPr>
          <a:xfrm>
            <a:off x="1905000" y="152400"/>
            <a:ext cx="5794375" cy="914400"/>
          </a:xfrm>
          <a:prstGeom prst="rect">
            <a:avLst/>
          </a:prstGeom>
        </p:spPr>
        <p:txBody>
          <a:bodyPr>
            <a:normAutofit fontScale="97500"/>
          </a:bodyPr>
          <a:lstStyle/>
          <a:p>
            <a:pPr fontAlgn="auto">
              <a:spcAft>
                <a:spcPts val="0"/>
              </a:spcAft>
              <a:defRPr/>
            </a:pPr>
            <a:r>
              <a:rPr lang="en-US" sz="4400" dirty="0">
                <a:latin typeface="+mj-lt"/>
                <a:ea typeface="+mj-ea"/>
                <a:cs typeface="+mj-cs"/>
              </a:rPr>
              <a:t>Software as a Service</a:t>
            </a:r>
            <a:endParaRPr lang="en-US" sz="4400" dirty="0">
              <a:latin typeface="+mj-lt"/>
              <a:ea typeface="+mj-ea"/>
              <a:cs typeface="+mj-cs"/>
            </a:endParaRPr>
          </a:p>
        </p:txBody>
      </p:sp>
      <p:sp>
        <p:nvSpPr>
          <p:cNvPr id="34" name="TextBox 33"/>
          <p:cNvSpPr txBox="1">
            <a:spLocks noChangeArrowheads="1"/>
          </p:cNvSpPr>
          <p:nvPr/>
        </p:nvSpPr>
        <p:spPr bwMode="auto">
          <a:xfrm>
            <a:off x="4681538" y="1908175"/>
            <a:ext cx="39989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i="1">
                <a:solidFill>
                  <a:srgbClr val="FF0000"/>
                </a:solidFill>
              </a:rPr>
              <a:t>Presents challenging multi-tenancy issues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xit" presetSubtype="0" fill="hold" nodeType="withEffect">
                                  <p:stCondLst>
                                    <p:cond delay="0"/>
                                  </p:stCondLst>
                                  <p:childTnLst>
                                    <p:animEffect transition="out" filter="fade">
                                      <p:cBhvr>
                                        <p:cTn id="35" dur="500"/>
                                        <p:tgtEl>
                                          <p:spTgt spid="17"/>
                                        </p:tgtEl>
                                      </p:cBhvr>
                                    </p:animEffect>
                                    <p:set>
                                      <p:cBhvr>
                                        <p:cTn id="36" dur="1" fill="hold">
                                          <p:stCondLst>
                                            <p:cond delay="499"/>
                                          </p:stCondLst>
                                        </p:cTn>
                                        <p:tgtEl>
                                          <p:spTgt spid="1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22"/>
                                        </p:tgtEl>
                                      </p:cBhvr>
                                    </p:animEffect>
                                    <p:set>
                                      <p:cBhvr>
                                        <p:cTn id="39" dur="1" fill="hold">
                                          <p:stCondLst>
                                            <p:cond delay="499"/>
                                          </p:stCondLst>
                                        </p:cTn>
                                        <p:tgtEl>
                                          <p:spTgt spid="22"/>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animBg="1"/>
      <p:bldP spid="31"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nvGraphicFramePr>
        <p:xfrm>
          <a:off x="2667000" y="1066800"/>
          <a:ext cx="4800600" cy="3962400"/>
        </p:xfrm>
        <a:graphic>
          <a:graphicData uri="http://schemas.openxmlformats.org/drawingml/2006/table">
            <a:tbl>
              <a:tblPr/>
              <a:tblGrid>
                <a:gridCol w="1592263"/>
                <a:gridCol w="1604962"/>
                <a:gridCol w="1603375"/>
              </a:tblGrid>
              <a:tr h="1320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solidFill>
                          <a:srgbClr val="FFFFFF"/>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solidFill>
                          <a:srgbClr val="FFFFFF"/>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solidFill>
                          <a:srgbClr val="FFFFFF"/>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r h="1320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r h="1320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bl>
          </a:graphicData>
        </a:graphic>
      </p:graphicFrame>
      <p:sp>
        <p:nvSpPr>
          <p:cNvPr id="39956" name="Rectangle 2"/>
          <p:cNvSpPr>
            <a:spLocks noGrp="1" noChangeArrowheads="1"/>
          </p:cNvSpPr>
          <p:nvPr>
            <p:ph type="title"/>
          </p:nvPr>
        </p:nvSpPr>
        <p:spPr/>
        <p:txBody>
          <a:bodyPr/>
          <a:lstStyle/>
          <a:p>
            <a:r>
              <a:rPr lang="en-US" altLang="en-US" sz="4000" smtClean="0"/>
              <a:t>Software as a Service Taxonomy</a:t>
            </a:r>
          </a:p>
        </p:txBody>
      </p:sp>
      <p:sp>
        <p:nvSpPr>
          <p:cNvPr id="39957" name="Content Placeholder 30"/>
          <p:cNvSpPr>
            <a:spLocks noGrp="1"/>
          </p:cNvSpPr>
          <p:nvPr>
            <p:ph idx="1"/>
          </p:nvPr>
        </p:nvSpPr>
        <p:spPr/>
        <p:txBody>
          <a:bodyPr/>
          <a:lstStyle/>
          <a:p>
            <a:endParaRPr lang="en-IE" altLang="en-US" smtClean="0"/>
          </a:p>
        </p:txBody>
      </p:sp>
      <p:sp>
        <p:nvSpPr>
          <p:cNvPr id="59" name="Rectangle 381964"/>
          <p:cNvSpPr>
            <a:spLocks noChangeArrowheads="1"/>
          </p:cNvSpPr>
          <p:nvPr>
            <p:custDataLst>
              <p:tags r:id="rId1"/>
            </p:custDataLst>
          </p:nvPr>
        </p:nvSpPr>
        <p:spPr bwMode="gray">
          <a:xfrm>
            <a:off x="3155950" y="5097463"/>
            <a:ext cx="658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Customer</a:t>
            </a:r>
            <a:br>
              <a:rPr lang="en-US" altLang="en-US" sz="1100" b="1"/>
            </a:br>
            <a:r>
              <a:rPr lang="en-US" altLang="en-US" sz="1100" b="1"/>
              <a:t>Managed</a:t>
            </a:r>
          </a:p>
        </p:txBody>
      </p:sp>
      <p:sp>
        <p:nvSpPr>
          <p:cNvPr id="60" name="Rectangle 381965"/>
          <p:cNvSpPr>
            <a:spLocks noChangeArrowheads="1"/>
          </p:cNvSpPr>
          <p:nvPr>
            <p:custDataLst>
              <p:tags r:id="rId2"/>
            </p:custDataLst>
          </p:nvPr>
        </p:nvSpPr>
        <p:spPr bwMode="gray">
          <a:xfrm>
            <a:off x="6078538" y="5097463"/>
            <a:ext cx="614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Provider</a:t>
            </a:r>
            <a:br>
              <a:rPr lang="en-US" altLang="en-US" sz="1100" b="1"/>
            </a:br>
            <a:r>
              <a:rPr lang="en-US" altLang="en-US" sz="1100" b="1"/>
              <a:t>Managed</a:t>
            </a:r>
          </a:p>
        </p:txBody>
      </p:sp>
      <p:sp>
        <p:nvSpPr>
          <p:cNvPr id="61" name="Rectangle 381966"/>
          <p:cNvSpPr>
            <a:spLocks noChangeArrowheads="1"/>
          </p:cNvSpPr>
          <p:nvPr>
            <p:custDataLst>
              <p:tags r:id="rId3"/>
            </p:custDataLst>
          </p:nvPr>
        </p:nvSpPr>
        <p:spPr bwMode="gray">
          <a:xfrm>
            <a:off x="1401763" y="4121150"/>
            <a:ext cx="1195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Traditional</a:t>
            </a:r>
            <a:br>
              <a:rPr lang="en-US" altLang="en-US" sz="1100" b="1"/>
            </a:br>
            <a:r>
              <a:rPr lang="en-US" altLang="en-US" sz="1100" b="1"/>
              <a:t>Software</a:t>
            </a:r>
          </a:p>
        </p:txBody>
      </p:sp>
      <p:sp>
        <p:nvSpPr>
          <p:cNvPr id="62" name="Rectangle 381967"/>
          <p:cNvSpPr>
            <a:spLocks noChangeArrowheads="1"/>
          </p:cNvSpPr>
          <p:nvPr>
            <p:custDataLst>
              <p:tags r:id="rId4"/>
            </p:custDataLst>
          </p:nvPr>
        </p:nvSpPr>
        <p:spPr bwMode="gray">
          <a:xfrm>
            <a:off x="1643063" y="2852738"/>
            <a:ext cx="955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Hosted </a:t>
            </a:r>
            <a:br>
              <a:rPr lang="en-US" altLang="en-US" sz="1100" b="1"/>
            </a:br>
            <a:r>
              <a:rPr lang="en-US" altLang="en-US" sz="1100" b="1"/>
              <a:t>Outsourced IT</a:t>
            </a:r>
          </a:p>
        </p:txBody>
      </p:sp>
      <p:sp>
        <p:nvSpPr>
          <p:cNvPr id="7184" name="Rectangle 381968"/>
          <p:cNvSpPr>
            <a:spLocks noChangeArrowheads="1"/>
          </p:cNvSpPr>
          <p:nvPr>
            <p:custDataLst>
              <p:tags r:id="rId5"/>
            </p:custDataLst>
          </p:nvPr>
        </p:nvSpPr>
        <p:spPr bwMode="gray">
          <a:xfrm>
            <a:off x="1524000" y="1636713"/>
            <a:ext cx="1127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Software as a Service</a:t>
            </a:r>
          </a:p>
        </p:txBody>
      </p:sp>
      <p:sp>
        <p:nvSpPr>
          <p:cNvPr id="64" name="Rectangle 381972"/>
          <p:cNvSpPr>
            <a:spLocks noChangeArrowheads="1"/>
          </p:cNvSpPr>
          <p:nvPr>
            <p:custDataLst>
              <p:tags r:id="rId6"/>
            </p:custDataLst>
          </p:nvPr>
        </p:nvSpPr>
        <p:spPr bwMode="gray">
          <a:xfrm>
            <a:off x="4665663" y="5097463"/>
            <a:ext cx="8429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Co-Managed</a:t>
            </a:r>
          </a:p>
        </p:txBody>
      </p:sp>
      <p:sp>
        <p:nvSpPr>
          <p:cNvPr id="39964" name="Oval 381991"/>
          <p:cNvSpPr>
            <a:spLocks noChangeArrowheads="1"/>
          </p:cNvSpPr>
          <p:nvPr/>
        </p:nvSpPr>
        <p:spPr bwMode="auto">
          <a:xfrm>
            <a:off x="4232275" y="3970338"/>
            <a:ext cx="1330325" cy="6556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sz="900">
              <a:solidFill>
                <a:schemeClr val="bg2"/>
              </a:solidFill>
            </a:endParaRPr>
          </a:p>
        </p:txBody>
      </p:sp>
      <p:sp>
        <p:nvSpPr>
          <p:cNvPr id="39965" name="Oval 381993"/>
          <p:cNvSpPr>
            <a:spLocks noChangeArrowheads="1"/>
          </p:cNvSpPr>
          <p:nvPr/>
        </p:nvSpPr>
        <p:spPr bwMode="auto">
          <a:xfrm>
            <a:off x="2744788" y="3046413"/>
            <a:ext cx="1331912" cy="6365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sz="900">
              <a:solidFill>
                <a:schemeClr val="bg2"/>
              </a:solidFill>
            </a:endParaRPr>
          </a:p>
        </p:txBody>
      </p:sp>
      <p:sp>
        <p:nvSpPr>
          <p:cNvPr id="39966" name="Text Box 29"/>
          <p:cNvSpPr txBox="1">
            <a:spLocks noChangeArrowheads="1"/>
          </p:cNvSpPr>
          <p:nvPr/>
        </p:nvSpPr>
        <p:spPr bwMode="auto">
          <a:xfrm>
            <a:off x="7353300" y="1092200"/>
            <a:ext cx="145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1000" b="1">
                <a:solidFill>
                  <a:srgbClr val="000000"/>
                </a:solidFill>
              </a:rPr>
              <a:t/>
            </a:r>
            <a:br>
              <a:rPr lang="en-US" altLang="en-US" sz="1000" b="1">
                <a:solidFill>
                  <a:srgbClr val="000000"/>
                </a:solidFill>
              </a:rPr>
            </a:br>
            <a:endParaRPr lang="en-US" altLang="en-US" sz="1000" b="1">
              <a:solidFill>
                <a:srgbClr val="000000"/>
              </a:solidFill>
            </a:endParaRPr>
          </a:p>
        </p:txBody>
      </p:sp>
      <p:grpSp>
        <p:nvGrpSpPr>
          <p:cNvPr id="2" name="Group 30"/>
          <p:cNvGrpSpPr>
            <a:grpSpLocks/>
          </p:cNvGrpSpPr>
          <p:nvPr/>
        </p:nvGrpSpPr>
        <p:grpSpPr bwMode="auto">
          <a:xfrm>
            <a:off x="2590800" y="990600"/>
            <a:ext cx="4953000" cy="1371600"/>
            <a:chOff x="2693" y="624"/>
            <a:chExt cx="2880" cy="864"/>
          </a:xfrm>
        </p:grpSpPr>
        <p:pic>
          <p:nvPicPr>
            <p:cNvPr id="39983" name="Picture 31" descr="column-r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3701" y="-384"/>
              <a:ext cx="864"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84" name="Text Box 32"/>
            <p:cNvSpPr txBox="1">
              <a:spLocks noChangeArrowheads="1"/>
            </p:cNvSpPr>
            <p:nvPr/>
          </p:nvSpPr>
          <p:spPr bwMode="auto">
            <a:xfrm>
              <a:off x="2736" y="720"/>
              <a:ext cx="279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b="1">
                  <a:solidFill>
                    <a:srgbClr val="FFFFFF"/>
                  </a:solidFill>
                </a:rPr>
                <a:t>Software, services &amp; support offerings specifically designed for one-to-many delivery over the Internet </a:t>
              </a:r>
            </a:p>
          </p:txBody>
        </p:sp>
      </p:grpSp>
      <p:grpSp>
        <p:nvGrpSpPr>
          <p:cNvPr id="3" name="Group 33"/>
          <p:cNvGrpSpPr>
            <a:grpSpLocks/>
          </p:cNvGrpSpPr>
          <p:nvPr/>
        </p:nvGrpSpPr>
        <p:grpSpPr bwMode="auto">
          <a:xfrm>
            <a:off x="2590800" y="2324100"/>
            <a:ext cx="4953000" cy="1371600"/>
            <a:chOff x="1661" y="1464"/>
            <a:chExt cx="2880" cy="864"/>
          </a:xfrm>
        </p:grpSpPr>
        <p:pic>
          <p:nvPicPr>
            <p:cNvPr id="39981" name="Picture 34" descr="column-r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2669" y="456"/>
              <a:ext cx="864"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82" name="Text Box 35"/>
            <p:cNvSpPr txBox="1">
              <a:spLocks noChangeArrowheads="1"/>
            </p:cNvSpPr>
            <p:nvPr/>
          </p:nvSpPr>
          <p:spPr bwMode="auto">
            <a:xfrm>
              <a:off x="1704" y="1560"/>
              <a:ext cx="279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b="1">
                  <a:solidFill>
                    <a:srgbClr val="FFFFFF"/>
                  </a:solidFill>
                </a:rPr>
                <a:t>Packaged software customized, deployed &amp; managed by provider</a:t>
              </a:r>
            </a:p>
          </p:txBody>
        </p:sp>
      </p:grpSp>
      <p:grpSp>
        <p:nvGrpSpPr>
          <p:cNvPr id="4" name="Group 36"/>
          <p:cNvGrpSpPr>
            <a:grpSpLocks/>
          </p:cNvGrpSpPr>
          <p:nvPr/>
        </p:nvGrpSpPr>
        <p:grpSpPr bwMode="auto">
          <a:xfrm>
            <a:off x="2590800" y="3657600"/>
            <a:ext cx="4953000" cy="1371600"/>
            <a:chOff x="1637" y="2304"/>
            <a:chExt cx="2880" cy="864"/>
          </a:xfrm>
        </p:grpSpPr>
        <p:pic>
          <p:nvPicPr>
            <p:cNvPr id="39979" name="Picture 37" descr="column-r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2645" y="1296"/>
              <a:ext cx="864"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80" name="Text Box 38"/>
            <p:cNvSpPr txBox="1">
              <a:spLocks noChangeArrowheads="1"/>
            </p:cNvSpPr>
            <p:nvPr/>
          </p:nvSpPr>
          <p:spPr bwMode="auto">
            <a:xfrm>
              <a:off x="1680" y="2448"/>
              <a:ext cx="279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b="1">
                  <a:solidFill>
                    <a:srgbClr val="FFFFFF"/>
                  </a:solidFill>
                </a:rPr>
                <a:t>Today’s packaged software deployed on-premise</a:t>
              </a:r>
            </a:p>
          </p:txBody>
        </p:sp>
      </p:grpSp>
      <p:grpSp>
        <p:nvGrpSpPr>
          <p:cNvPr id="5" name="Group 39"/>
          <p:cNvGrpSpPr>
            <a:grpSpLocks/>
          </p:cNvGrpSpPr>
          <p:nvPr/>
        </p:nvGrpSpPr>
        <p:grpSpPr bwMode="auto">
          <a:xfrm>
            <a:off x="2590800" y="5105400"/>
            <a:ext cx="4953000" cy="1684338"/>
            <a:chOff x="1632" y="3216"/>
            <a:chExt cx="3120" cy="1061"/>
          </a:xfrm>
        </p:grpSpPr>
        <p:pic>
          <p:nvPicPr>
            <p:cNvPr id="39976" name="Picture 40" descr="column-oran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00000">
              <a:off x="2791" y="2331"/>
              <a:ext cx="513"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77" name="Picture 41" descr="arrow-tip-orang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6" y="3216"/>
              <a:ext cx="566" cy="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8" name="Text Box 42"/>
            <p:cNvSpPr txBox="1">
              <a:spLocks noChangeArrowheads="1"/>
            </p:cNvSpPr>
            <p:nvPr/>
          </p:nvSpPr>
          <p:spPr bwMode="auto">
            <a:xfrm>
              <a:off x="1776" y="3552"/>
              <a:ext cx="25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b="1">
                  <a:solidFill>
                    <a:schemeClr val="bg2"/>
                  </a:solidFill>
                </a:rPr>
                <a:t>Application Management</a:t>
              </a:r>
            </a:p>
            <a:p>
              <a:pPr algn="ctr" eaLnBrk="1" hangingPunct="1"/>
              <a:r>
                <a:rPr lang="en-US" altLang="en-US" sz="1400">
                  <a:solidFill>
                    <a:schemeClr val="bg2"/>
                  </a:solidFill>
                </a:rPr>
                <a:t>Who manages the app software experience, SLA?</a:t>
              </a:r>
            </a:p>
          </p:txBody>
        </p:sp>
      </p:grpSp>
      <p:grpSp>
        <p:nvGrpSpPr>
          <p:cNvPr id="6" name="Group 43"/>
          <p:cNvGrpSpPr>
            <a:grpSpLocks/>
          </p:cNvGrpSpPr>
          <p:nvPr/>
        </p:nvGrpSpPr>
        <p:grpSpPr bwMode="auto">
          <a:xfrm>
            <a:off x="0" y="1104900"/>
            <a:ext cx="1684338" cy="4648200"/>
            <a:chOff x="-1061" y="816"/>
            <a:chExt cx="1061" cy="2928"/>
          </a:xfrm>
        </p:grpSpPr>
        <p:grpSp>
          <p:nvGrpSpPr>
            <p:cNvPr id="39972" name="Group 44"/>
            <p:cNvGrpSpPr>
              <a:grpSpLocks/>
            </p:cNvGrpSpPr>
            <p:nvPr/>
          </p:nvGrpSpPr>
          <p:grpSpPr bwMode="auto">
            <a:xfrm rot="-5400000">
              <a:off x="-1994" y="1749"/>
              <a:ext cx="2928" cy="1061"/>
              <a:chOff x="1728" y="4704"/>
              <a:chExt cx="2928" cy="1061"/>
            </a:xfrm>
          </p:grpSpPr>
          <p:pic>
            <p:nvPicPr>
              <p:cNvPr id="39974" name="Picture 45" descr="column-oran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5400000">
                <a:off x="2791" y="3915"/>
                <a:ext cx="513"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75" name="Picture 46" descr="arrow-tip-orang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0" y="4704"/>
                <a:ext cx="566" cy="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973" name="Text Box 47"/>
            <p:cNvSpPr txBox="1">
              <a:spLocks noChangeArrowheads="1"/>
            </p:cNvSpPr>
            <p:nvPr/>
          </p:nvSpPr>
          <p:spPr bwMode="auto">
            <a:xfrm rot="-5400000">
              <a:off x="-1690" y="2252"/>
              <a:ext cx="2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b="1">
                  <a:solidFill>
                    <a:schemeClr val="bg2"/>
                  </a:solidFill>
                </a:rPr>
                <a:t>Software Delivery</a:t>
              </a:r>
            </a:p>
            <a:p>
              <a:pPr algn="ctr" eaLnBrk="1" hangingPunct="1"/>
              <a:r>
                <a:rPr lang="en-US" altLang="en-US" sz="1400">
                  <a:solidFill>
                    <a:schemeClr val="bg2"/>
                  </a:solidFill>
                </a:rPr>
                <a:t>How is the end-to-end experience delivered?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0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par>
                          <p:cTn id="22" fill="hold" nodeType="afterGroup">
                            <p:stCondLst>
                              <p:cond delay="500"/>
                            </p:stCondLst>
                            <p:childTnLst>
                              <p:par>
                                <p:cTn id="23" presetID="10"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20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184"/>
                                        </p:tgtEl>
                                        <p:attrNameLst>
                                          <p:attrName>style.visibility</p:attrName>
                                        </p:attrNameLst>
                                      </p:cBhvr>
                                      <p:to>
                                        <p:strVal val="visible"/>
                                      </p:to>
                                    </p:set>
                                    <p:animEffect transition="in" filter="fade">
                                      <p:cBhvr>
                                        <p:cTn id="30" dur="500"/>
                                        <p:tgtEl>
                                          <p:spTgt spid="7184"/>
                                        </p:tgtEl>
                                      </p:cBhvr>
                                    </p:animEffect>
                                  </p:childTnLst>
                                </p:cTn>
                              </p:par>
                            </p:childTnLst>
                          </p:cTn>
                        </p:par>
                        <p:par>
                          <p:cTn id="31" fill="hold" nodeType="afterGroup">
                            <p:stCondLst>
                              <p:cond delay="500"/>
                            </p:stCondLst>
                            <p:childTnLst>
                              <p:par>
                                <p:cTn id="32" presetID="10"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20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par>
                          <p:cTn id="40" fill="hold" nodeType="afterGroup">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childTnLst>
                          </p:cTn>
                        </p:par>
                        <p:par>
                          <p:cTn id="44" fill="hold" nodeType="afterGroup">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fade">
                                      <p:cBhvr>
                                        <p:cTn id="47" dur="500"/>
                                        <p:tgtEl>
                                          <p:spTgt spid="64"/>
                                        </p:tgtEl>
                                      </p:cBhvr>
                                    </p:animEffect>
                                  </p:childTnLst>
                                </p:cTn>
                              </p:par>
                            </p:childTnLst>
                          </p:cTn>
                        </p:par>
                        <p:par>
                          <p:cTn id="48" fill="hold" nodeType="afterGroup">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par>
                          <p:cTn id="52" fill="hold" nodeType="afterGroup">
                            <p:stCondLst>
                              <p:cond delay="2000"/>
                            </p:stCondLst>
                            <p:childTnLst>
                              <p:par>
                                <p:cTn id="53" presetID="10" presetClass="exit" presetSubtype="0" fill="hold" nodeType="afterEffect">
                                  <p:stCondLst>
                                    <p:cond delay="0"/>
                                  </p:stCondLst>
                                  <p:childTnLst>
                                    <p:animEffect transition="out" filter="fade">
                                      <p:cBhvr>
                                        <p:cTn id="54" dur="2000"/>
                                        <p:tgtEl>
                                          <p:spTgt spid="4"/>
                                        </p:tgtEl>
                                      </p:cBhvr>
                                    </p:animEffect>
                                    <p:set>
                                      <p:cBhvr>
                                        <p:cTn id="55" dur="1" fill="hold">
                                          <p:stCondLst>
                                            <p:cond delay="1999"/>
                                          </p:stCondLst>
                                        </p:cTn>
                                        <p:tgtEl>
                                          <p:spTgt spid="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2000"/>
                                        <p:tgtEl>
                                          <p:spTgt spid="3"/>
                                        </p:tgtEl>
                                      </p:cBhvr>
                                    </p:animEffect>
                                    <p:set>
                                      <p:cBhvr>
                                        <p:cTn id="58" dur="1" fill="hold">
                                          <p:stCondLst>
                                            <p:cond delay="1999"/>
                                          </p:stCondLst>
                                        </p:cTn>
                                        <p:tgtEl>
                                          <p:spTgt spid="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2000"/>
                                        <p:tgtEl>
                                          <p:spTgt spid="2"/>
                                        </p:tgtEl>
                                      </p:cBhvr>
                                    </p:animEffect>
                                    <p:set>
                                      <p:cBhvr>
                                        <p:cTn id="61" dur="1" fill="hold">
                                          <p:stCondLst>
                                            <p:cond delay="1999"/>
                                          </p:stCondLst>
                                        </p:cTn>
                                        <p:tgtEl>
                                          <p:spTgt spid="2"/>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98306"/>
                                        </p:tgtEl>
                                        <p:attrNameLst>
                                          <p:attrName>style.visibility</p:attrName>
                                        </p:attrNameLst>
                                      </p:cBhvr>
                                      <p:to>
                                        <p:strVal val="visible"/>
                                      </p:to>
                                    </p:set>
                                    <p:animEffect transition="in" filter="fade">
                                      <p:cBhvr>
                                        <p:cTn id="64" dur="20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p:bldP spid="7184" grpId="0"/>
      <p:bldP spid="6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4" name="Group 2"/>
          <p:cNvGraphicFramePr>
            <a:graphicFrameLocks noGrp="1"/>
          </p:cNvGraphicFramePr>
          <p:nvPr/>
        </p:nvGraphicFramePr>
        <p:xfrm>
          <a:off x="2667000" y="1143000"/>
          <a:ext cx="4419600" cy="3733800"/>
        </p:xfrm>
        <a:graphic>
          <a:graphicData uri="http://schemas.openxmlformats.org/drawingml/2006/table">
            <a:tbl>
              <a:tblPr/>
              <a:tblGrid>
                <a:gridCol w="1465263"/>
                <a:gridCol w="1477962"/>
                <a:gridCol w="1476375"/>
              </a:tblGrid>
              <a:tr h="1244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solidFill>
                          <a:srgbClr val="FFFFFF"/>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solidFill>
                          <a:srgbClr val="FFFFFF"/>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solidFill>
                          <a:srgbClr val="FFFFFF"/>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r h="1244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r h="1244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rgbClr val="000000"/>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bl>
          </a:graphicData>
        </a:graphic>
      </p:graphicFrame>
      <p:sp>
        <p:nvSpPr>
          <p:cNvPr id="40980" name="Rectangle 2"/>
          <p:cNvSpPr>
            <a:spLocks noGrp="1" noChangeArrowheads="1"/>
          </p:cNvSpPr>
          <p:nvPr>
            <p:ph type="title"/>
          </p:nvPr>
        </p:nvSpPr>
        <p:spPr/>
        <p:txBody>
          <a:bodyPr/>
          <a:lstStyle/>
          <a:p>
            <a:r>
              <a:rPr lang="en-US" altLang="en-US" sz="4000" smtClean="0"/>
              <a:t>Software as a Service Taxonomy</a:t>
            </a:r>
          </a:p>
        </p:txBody>
      </p:sp>
      <p:sp>
        <p:nvSpPr>
          <p:cNvPr id="40981" name="Content Placeholder 51"/>
          <p:cNvSpPr>
            <a:spLocks noGrp="1"/>
          </p:cNvSpPr>
          <p:nvPr>
            <p:ph idx="1"/>
          </p:nvPr>
        </p:nvSpPr>
        <p:spPr/>
        <p:txBody>
          <a:bodyPr/>
          <a:lstStyle/>
          <a:p>
            <a:endParaRPr lang="en-IE" altLang="en-US" smtClean="0"/>
          </a:p>
        </p:txBody>
      </p:sp>
      <p:sp>
        <p:nvSpPr>
          <p:cNvPr id="40982" name="Rectangle 381966"/>
          <p:cNvSpPr>
            <a:spLocks noChangeArrowheads="1"/>
          </p:cNvSpPr>
          <p:nvPr>
            <p:custDataLst>
              <p:tags r:id="rId1"/>
            </p:custDataLst>
          </p:nvPr>
        </p:nvSpPr>
        <p:spPr bwMode="gray">
          <a:xfrm>
            <a:off x="1401763" y="4121150"/>
            <a:ext cx="1195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Traditional</a:t>
            </a:r>
            <a:br>
              <a:rPr lang="en-US" altLang="en-US" sz="1100" b="1"/>
            </a:br>
            <a:r>
              <a:rPr lang="en-US" altLang="en-US" sz="1100" b="1"/>
              <a:t>Software</a:t>
            </a:r>
          </a:p>
        </p:txBody>
      </p:sp>
      <p:sp>
        <p:nvSpPr>
          <p:cNvPr id="40983" name="Rectangle 381967"/>
          <p:cNvSpPr>
            <a:spLocks noChangeArrowheads="1"/>
          </p:cNvSpPr>
          <p:nvPr>
            <p:custDataLst>
              <p:tags r:id="rId2"/>
            </p:custDataLst>
          </p:nvPr>
        </p:nvSpPr>
        <p:spPr bwMode="gray">
          <a:xfrm>
            <a:off x="1643063" y="2852738"/>
            <a:ext cx="955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Hosted </a:t>
            </a:r>
            <a:br>
              <a:rPr lang="en-US" altLang="en-US" sz="1100" b="1"/>
            </a:br>
            <a:r>
              <a:rPr lang="en-US" altLang="en-US" sz="1100" b="1"/>
              <a:t>Outsourced IT</a:t>
            </a:r>
          </a:p>
        </p:txBody>
      </p:sp>
      <p:sp>
        <p:nvSpPr>
          <p:cNvPr id="40984" name="Rectangle 381968"/>
          <p:cNvSpPr>
            <a:spLocks noChangeArrowheads="1"/>
          </p:cNvSpPr>
          <p:nvPr>
            <p:custDataLst>
              <p:tags r:id="rId3"/>
            </p:custDataLst>
          </p:nvPr>
        </p:nvSpPr>
        <p:spPr bwMode="gray">
          <a:xfrm>
            <a:off x="1524000" y="1636713"/>
            <a:ext cx="1127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Software as a Service</a:t>
            </a:r>
          </a:p>
        </p:txBody>
      </p:sp>
      <p:sp>
        <p:nvSpPr>
          <p:cNvPr id="40985" name="Oval 381991"/>
          <p:cNvSpPr>
            <a:spLocks noChangeArrowheads="1"/>
          </p:cNvSpPr>
          <p:nvPr/>
        </p:nvSpPr>
        <p:spPr bwMode="auto">
          <a:xfrm>
            <a:off x="4232275" y="3970338"/>
            <a:ext cx="1330325" cy="6556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sz="900">
              <a:solidFill>
                <a:schemeClr val="bg2"/>
              </a:solidFill>
            </a:endParaRPr>
          </a:p>
        </p:txBody>
      </p:sp>
      <p:sp>
        <p:nvSpPr>
          <p:cNvPr id="40986" name="Oval 381993"/>
          <p:cNvSpPr>
            <a:spLocks noChangeArrowheads="1"/>
          </p:cNvSpPr>
          <p:nvPr/>
        </p:nvSpPr>
        <p:spPr bwMode="auto">
          <a:xfrm>
            <a:off x="2744788" y="3046413"/>
            <a:ext cx="1331912" cy="6365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sz="900">
              <a:solidFill>
                <a:schemeClr val="bg2"/>
              </a:solidFill>
            </a:endParaRPr>
          </a:p>
        </p:txBody>
      </p:sp>
      <p:sp>
        <p:nvSpPr>
          <p:cNvPr id="40987" name="Text Box 29"/>
          <p:cNvSpPr txBox="1">
            <a:spLocks noChangeArrowheads="1"/>
          </p:cNvSpPr>
          <p:nvPr/>
        </p:nvSpPr>
        <p:spPr bwMode="auto">
          <a:xfrm>
            <a:off x="7353300" y="1092200"/>
            <a:ext cx="145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1000" b="1">
                <a:solidFill>
                  <a:srgbClr val="000000"/>
                </a:solidFill>
              </a:rPr>
              <a:t/>
            </a:r>
            <a:br>
              <a:rPr lang="en-US" altLang="en-US" sz="1000" b="1">
                <a:solidFill>
                  <a:srgbClr val="000000"/>
                </a:solidFill>
              </a:rPr>
            </a:br>
            <a:endParaRPr lang="en-US" altLang="en-US" sz="1000" b="1">
              <a:solidFill>
                <a:srgbClr val="000000"/>
              </a:solidFill>
            </a:endParaRPr>
          </a:p>
        </p:txBody>
      </p:sp>
      <p:grpSp>
        <p:nvGrpSpPr>
          <p:cNvPr id="40988" name="Group 27"/>
          <p:cNvGrpSpPr>
            <a:grpSpLocks/>
          </p:cNvGrpSpPr>
          <p:nvPr/>
        </p:nvGrpSpPr>
        <p:grpSpPr bwMode="auto">
          <a:xfrm>
            <a:off x="0" y="1104900"/>
            <a:ext cx="1684338" cy="4648200"/>
            <a:chOff x="-1061" y="816"/>
            <a:chExt cx="1061" cy="2928"/>
          </a:xfrm>
        </p:grpSpPr>
        <p:grpSp>
          <p:nvGrpSpPr>
            <p:cNvPr id="41026" name="Group 28"/>
            <p:cNvGrpSpPr>
              <a:grpSpLocks/>
            </p:cNvGrpSpPr>
            <p:nvPr/>
          </p:nvGrpSpPr>
          <p:grpSpPr bwMode="auto">
            <a:xfrm rot="-5400000">
              <a:off x="-1994" y="1749"/>
              <a:ext cx="2928" cy="1061"/>
              <a:chOff x="1728" y="4704"/>
              <a:chExt cx="2928" cy="1061"/>
            </a:xfrm>
          </p:grpSpPr>
          <p:pic>
            <p:nvPicPr>
              <p:cNvPr id="41028" name="Picture 29" descr="column-oran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2791" y="3915"/>
                <a:ext cx="513"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9" name="Picture 30" descr="arrow-tip-oran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0" y="4704"/>
                <a:ext cx="566" cy="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27" name="Text Box 31"/>
            <p:cNvSpPr txBox="1">
              <a:spLocks noChangeArrowheads="1"/>
            </p:cNvSpPr>
            <p:nvPr/>
          </p:nvSpPr>
          <p:spPr bwMode="auto">
            <a:xfrm rot="-5400000">
              <a:off x="-1690" y="2252"/>
              <a:ext cx="2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b="1">
                  <a:solidFill>
                    <a:schemeClr val="bg2"/>
                  </a:solidFill>
                </a:rPr>
                <a:t>Software Delivery</a:t>
              </a:r>
            </a:p>
            <a:p>
              <a:pPr algn="ctr" eaLnBrk="1" hangingPunct="1"/>
              <a:r>
                <a:rPr lang="en-US" altLang="en-US" sz="1400">
                  <a:solidFill>
                    <a:schemeClr val="bg2"/>
                  </a:solidFill>
                </a:rPr>
                <a:t>How is the end-to-end experience delivered?</a:t>
              </a:r>
            </a:p>
          </p:txBody>
        </p:sp>
      </p:grpSp>
      <p:grpSp>
        <p:nvGrpSpPr>
          <p:cNvPr id="4" name="Group 32"/>
          <p:cNvGrpSpPr>
            <a:grpSpLocks/>
          </p:cNvGrpSpPr>
          <p:nvPr/>
        </p:nvGrpSpPr>
        <p:grpSpPr bwMode="auto">
          <a:xfrm>
            <a:off x="2667000" y="3733800"/>
            <a:ext cx="1524000" cy="1143000"/>
            <a:chOff x="4560" y="2352"/>
            <a:chExt cx="960" cy="720"/>
          </a:xfrm>
        </p:grpSpPr>
        <p:pic>
          <p:nvPicPr>
            <p:cNvPr id="41024" name="Picture 33" descr="rectangle-sm-clear-war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0" y="2352"/>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5" name="Text Box 34"/>
            <p:cNvSpPr txBox="1">
              <a:spLocks noChangeArrowheads="1"/>
            </p:cNvSpPr>
            <p:nvPr/>
          </p:nvSpPr>
          <p:spPr bwMode="auto">
            <a:xfrm>
              <a:off x="4656" y="2549"/>
              <a:ext cx="76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a:solidFill>
                    <a:schemeClr val="bg2"/>
                  </a:solidFill>
                </a:rPr>
                <a:t>Today’s </a:t>
              </a:r>
            </a:p>
            <a:p>
              <a:pPr algn="ctr" eaLnBrk="1" hangingPunct="1"/>
              <a:r>
                <a:rPr lang="en-US" altLang="en-US" sz="1400">
                  <a:solidFill>
                    <a:schemeClr val="bg2"/>
                  </a:solidFill>
                </a:rPr>
                <a:t>In-House IT</a:t>
              </a:r>
            </a:p>
          </p:txBody>
        </p:sp>
      </p:grpSp>
      <p:grpSp>
        <p:nvGrpSpPr>
          <p:cNvPr id="5" name="Group 35"/>
          <p:cNvGrpSpPr>
            <a:grpSpLocks/>
          </p:cNvGrpSpPr>
          <p:nvPr/>
        </p:nvGrpSpPr>
        <p:grpSpPr bwMode="auto">
          <a:xfrm>
            <a:off x="4114800" y="3733800"/>
            <a:ext cx="3124200" cy="1143000"/>
            <a:chOff x="5760" y="3120"/>
            <a:chExt cx="1968" cy="720"/>
          </a:xfrm>
        </p:grpSpPr>
        <p:pic>
          <p:nvPicPr>
            <p:cNvPr id="41022" name="Picture 36" descr="rectangle-sm-clear-warm"/>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0" y="3120"/>
              <a:ext cx="196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3" name="Text Box 37"/>
            <p:cNvSpPr txBox="1">
              <a:spLocks noChangeArrowheads="1"/>
            </p:cNvSpPr>
            <p:nvPr/>
          </p:nvSpPr>
          <p:spPr bwMode="auto">
            <a:xfrm>
              <a:off x="5904" y="3250"/>
              <a:ext cx="1680"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a:solidFill>
                    <a:schemeClr val="bg2"/>
                  </a:solidFill>
                </a:rPr>
                <a:t>Outsourced IT, </a:t>
              </a:r>
            </a:p>
            <a:p>
              <a:pPr algn="ctr" eaLnBrk="1" hangingPunct="1"/>
              <a:r>
                <a:rPr lang="en-US" altLang="en-US" sz="1400">
                  <a:solidFill>
                    <a:schemeClr val="bg2"/>
                  </a:solidFill>
                </a:rPr>
                <a:t>On-site Contractors, </a:t>
              </a:r>
            </a:p>
            <a:p>
              <a:pPr algn="ctr" eaLnBrk="1" hangingPunct="1"/>
              <a:r>
                <a:rPr lang="en-US" altLang="en-US" sz="1400">
                  <a:solidFill>
                    <a:schemeClr val="bg2"/>
                  </a:solidFill>
                </a:rPr>
                <a:t>Asset Transfer, etc</a:t>
              </a:r>
            </a:p>
          </p:txBody>
        </p:sp>
      </p:grpSp>
      <p:grpSp>
        <p:nvGrpSpPr>
          <p:cNvPr id="6" name="Group 38"/>
          <p:cNvGrpSpPr>
            <a:grpSpLocks/>
          </p:cNvGrpSpPr>
          <p:nvPr/>
        </p:nvGrpSpPr>
        <p:grpSpPr bwMode="auto">
          <a:xfrm>
            <a:off x="2667000" y="2514600"/>
            <a:ext cx="1524000" cy="1143000"/>
            <a:chOff x="4560" y="1632"/>
            <a:chExt cx="960" cy="720"/>
          </a:xfrm>
        </p:grpSpPr>
        <p:pic>
          <p:nvPicPr>
            <p:cNvPr id="41020" name="Picture 39" descr="rectangle-sm-orang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 y="1632"/>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1" name="Text Box 40"/>
            <p:cNvSpPr txBox="1">
              <a:spLocks noChangeArrowheads="1"/>
            </p:cNvSpPr>
            <p:nvPr/>
          </p:nvSpPr>
          <p:spPr bwMode="auto">
            <a:xfrm>
              <a:off x="4632" y="1829"/>
              <a:ext cx="81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1400">
                  <a:solidFill>
                    <a:schemeClr val="bg2"/>
                  </a:solidFill>
                </a:rPr>
                <a:t>Co-Location Services</a:t>
              </a:r>
            </a:p>
          </p:txBody>
        </p:sp>
      </p:grpSp>
      <p:grpSp>
        <p:nvGrpSpPr>
          <p:cNvPr id="7" name="Group 41"/>
          <p:cNvGrpSpPr>
            <a:grpSpLocks/>
          </p:cNvGrpSpPr>
          <p:nvPr/>
        </p:nvGrpSpPr>
        <p:grpSpPr bwMode="auto">
          <a:xfrm>
            <a:off x="4114800" y="2514600"/>
            <a:ext cx="3124200" cy="1143000"/>
            <a:chOff x="5616" y="1632"/>
            <a:chExt cx="1968" cy="720"/>
          </a:xfrm>
        </p:grpSpPr>
        <p:pic>
          <p:nvPicPr>
            <p:cNvPr id="41018" name="Picture 42" descr="rectangle-sm-orang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6" y="1632"/>
              <a:ext cx="196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9" name="Text Box 43"/>
            <p:cNvSpPr txBox="1">
              <a:spLocks noChangeArrowheads="1"/>
            </p:cNvSpPr>
            <p:nvPr/>
          </p:nvSpPr>
          <p:spPr bwMode="auto">
            <a:xfrm>
              <a:off x="5760" y="1920"/>
              <a:ext cx="15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a:solidFill>
                    <a:schemeClr val="bg2"/>
                  </a:solidFill>
                </a:rPr>
                <a:t>Hosted Infra &amp; Applications</a:t>
              </a:r>
            </a:p>
          </p:txBody>
        </p:sp>
      </p:grpSp>
      <p:grpSp>
        <p:nvGrpSpPr>
          <p:cNvPr id="8" name="Group 44"/>
          <p:cNvGrpSpPr>
            <a:grpSpLocks/>
          </p:cNvGrpSpPr>
          <p:nvPr/>
        </p:nvGrpSpPr>
        <p:grpSpPr bwMode="auto">
          <a:xfrm>
            <a:off x="2667000" y="1219200"/>
            <a:ext cx="1524000" cy="1143000"/>
            <a:chOff x="4560" y="624"/>
            <a:chExt cx="960" cy="720"/>
          </a:xfrm>
        </p:grpSpPr>
        <p:pic>
          <p:nvPicPr>
            <p:cNvPr id="41016" name="Picture 45" descr="rectangle-sm-gol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 y="624"/>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7" name="Text Box 46"/>
            <p:cNvSpPr txBox="1">
              <a:spLocks noChangeArrowheads="1"/>
            </p:cNvSpPr>
            <p:nvPr/>
          </p:nvSpPr>
          <p:spPr bwMode="auto">
            <a:xfrm>
              <a:off x="4632" y="859"/>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1300">
                  <a:solidFill>
                    <a:schemeClr val="bg2"/>
                  </a:solidFill>
                </a:rPr>
                <a:t>Amazon EC2, S3, Win+IIS+.NET</a:t>
              </a:r>
            </a:p>
          </p:txBody>
        </p:sp>
      </p:grpSp>
      <p:grpSp>
        <p:nvGrpSpPr>
          <p:cNvPr id="9" name="Group 47"/>
          <p:cNvGrpSpPr>
            <a:grpSpLocks/>
          </p:cNvGrpSpPr>
          <p:nvPr/>
        </p:nvGrpSpPr>
        <p:grpSpPr bwMode="auto">
          <a:xfrm>
            <a:off x="4152900" y="1219200"/>
            <a:ext cx="1524000" cy="1143000"/>
            <a:chOff x="5472" y="624"/>
            <a:chExt cx="960" cy="720"/>
          </a:xfrm>
        </p:grpSpPr>
        <p:pic>
          <p:nvPicPr>
            <p:cNvPr id="41014" name="Picture 48" descr="rectangle-sm-gol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72" y="624"/>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5" name="Text Box 49"/>
            <p:cNvSpPr txBox="1">
              <a:spLocks noChangeArrowheads="1"/>
            </p:cNvSpPr>
            <p:nvPr/>
          </p:nvSpPr>
          <p:spPr bwMode="auto">
            <a:xfrm>
              <a:off x="5544" y="796"/>
              <a:ext cx="792"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300">
                  <a:solidFill>
                    <a:schemeClr val="bg2"/>
                  </a:solidFill>
                </a:rPr>
                <a:t>Microsoft Exchange Hosted Services</a:t>
              </a:r>
            </a:p>
          </p:txBody>
        </p:sp>
      </p:grpSp>
      <p:grpSp>
        <p:nvGrpSpPr>
          <p:cNvPr id="10" name="Group 50"/>
          <p:cNvGrpSpPr>
            <a:grpSpLocks/>
          </p:cNvGrpSpPr>
          <p:nvPr/>
        </p:nvGrpSpPr>
        <p:grpSpPr bwMode="auto">
          <a:xfrm>
            <a:off x="5638800" y="1219200"/>
            <a:ext cx="1524000" cy="1143000"/>
            <a:chOff x="6384" y="624"/>
            <a:chExt cx="960" cy="720"/>
          </a:xfrm>
        </p:grpSpPr>
        <p:pic>
          <p:nvPicPr>
            <p:cNvPr id="41012" name="Picture 51" descr="rectangle-sm-gol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84" y="624"/>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3" name="Text Box 52"/>
            <p:cNvSpPr txBox="1">
              <a:spLocks noChangeArrowheads="1"/>
            </p:cNvSpPr>
            <p:nvPr/>
          </p:nvSpPr>
          <p:spPr bwMode="auto">
            <a:xfrm>
              <a:off x="6504" y="796"/>
              <a:ext cx="69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1300">
                  <a:solidFill>
                    <a:schemeClr val="bg2"/>
                  </a:solidFill>
                </a:rPr>
                <a:t>SalesForce, Microsoft OfficeLive</a:t>
              </a:r>
            </a:p>
          </p:txBody>
        </p:sp>
      </p:grpSp>
      <p:grpSp>
        <p:nvGrpSpPr>
          <p:cNvPr id="11" name="Group 53"/>
          <p:cNvGrpSpPr>
            <a:grpSpLocks/>
          </p:cNvGrpSpPr>
          <p:nvPr/>
        </p:nvGrpSpPr>
        <p:grpSpPr bwMode="auto">
          <a:xfrm>
            <a:off x="2667000" y="1209675"/>
            <a:ext cx="1524000" cy="1143000"/>
            <a:chOff x="4560" y="624"/>
            <a:chExt cx="960" cy="720"/>
          </a:xfrm>
        </p:grpSpPr>
        <p:pic>
          <p:nvPicPr>
            <p:cNvPr id="41010" name="Picture 54" descr="rectangle-sm-r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60" y="624"/>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1" name="Text Box 55"/>
            <p:cNvSpPr txBox="1">
              <a:spLocks noChangeArrowheads="1"/>
            </p:cNvSpPr>
            <p:nvPr/>
          </p:nvSpPr>
          <p:spPr bwMode="auto">
            <a:xfrm>
              <a:off x="4680" y="768"/>
              <a:ext cx="72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300">
                  <a:solidFill>
                    <a:schemeClr val="bg2"/>
                  </a:solidFill>
                </a:rPr>
                <a:t>“Services Building Blocks”</a:t>
              </a:r>
            </a:p>
          </p:txBody>
        </p:sp>
      </p:grpSp>
      <p:grpSp>
        <p:nvGrpSpPr>
          <p:cNvPr id="12" name="Group 56"/>
          <p:cNvGrpSpPr>
            <a:grpSpLocks/>
          </p:cNvGrpSpPr>
          <p:nvPr/>
        </p:nvGrpSpPr>
        <p:grpSpPr bwMode="auto">
          <a:xfrm>
            <a:off x="4114800" y="1209675"/>
            <a:ext cx="1524000" cy="1143000"/>
            <a:chOff x="5472" y="624"/>
            <a:chExt cx="960" cy="720"/>
          </a:xfrm>
        </p:grpSpPr>
        <p:pic>
          <p:nvPicPr>
            <p:cNvPr id="41008" name="Picture 57" descr="rectangle-sm-r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72" y="624"/>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9" name="Text Box 58"/>
            <p:cNvSpPr txBox="1">
              <a:spLocks noChangeArrowheads="1"/>
            </p:cNvSpPr>
            <p:nvPr/>
          </p:nvSpPr>
          <p:spPr bwMode="auto">
            <a:xfrm>
              <a:off x="5520" y="816"/>
              <a:ext cx="86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300">
                  <a:solidFill>
                    <a:schemeClr val="bg2"/>
                  </a:solidFill>
                </a:rPr>
                <a:t>“Attached Services”</a:t>
              </a:r>
            </a:p>
          </p:txBody>
        </p:sp>
      </p:grpSp>
      <p:grpSp>
        <p:nvGrpSpPr>
          <p:cNvPr id="13" name="Group 59"/>
          <p:cNvGrpSpPr>
            <a:grpSpLocks/>
          </p:cNvGrpSpPr>
          <p:nvPr/>
        </p:nvGrpSpPr>
        <p:grpSpPr bwMode="auto">
          <a:xfrm>
            <a:off x="5638800" y="1209675"/>
            <a:ext cx="1524000" cy="1143000"/>
            <a:chOff x="6384" y="624"/>
            <a:chExt cx="960" cy="720"/>
          </a:xfrm>
        </p:grpSpPr>
        <p:pic>
          <p:nvPicPr>
            <p:cNvPr id="41006" name="Picture 60" descr="rectangle-sm-r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4" y="624"/>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7" name="Text Box 61"/>
            <p:cNvSpPr txBox="1">
              <a:spLocks noChangeArrowheads="1"/>
            </p:cNvSpPr>
            <p:nvPr/>
          </p:nvSpPr>
          <p:spPr bwMode="auto">
            <a:xfrm>
              <a:off x="6528" y="830"/>
              <a:ext cx="6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300">
                  <a:solidFill>
                    <a:schemeClr val="bg2"/>
                  </a:solidFill>
                </a:rPr>
                <a:t>“Finished Services” </a:t>
              </a:r>
            </a:p>
          </p:txBody>
        </p:sp>
      </p:grpSp>
      <p:grpSp>
        <p:nvGrpSpPr>
          <p:cNvPr id="40999" name="Group 62"/>
          <p:cNvGrpSpPr>
            <a:grpSpLocks/>
          </p:cNvGrpSpPr>
          <p:nvPr/>
        </p:nvGrpSpPr>
        <p:grpSpPr bwMode="auto">
          <a:xfrm>
            <a:off x="2590800" y="5105400"/>
            <a:ext cx="4953000" cy="1684338"/>
            <a:chOff x="1632" y="3216"/>
            <a:chExt cx="3120" cy="1061"/>
          </a:xfrm>
        </p:grpSpPr>
        <p:pic>
          <p:nvPicPr>
            <p:cNvPr id="41003" name="Picture 63" descr="column-oran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2791" y="2331"/>
              <a:ext cx="513"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4" name="Picture 64" descr="arrow-tip-oran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6" y="3216"/>
              <a:ext cx="566" cy="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5" name="Text Box 65"/>
            <p:cNvSpPr txBox="1">
              <a:spLocks noChangeArrowheads="1"/>
            </p:cNvSpPr>
            <p:nvPr/>
          </p:nvSpPr>
          <p:spPr bwMode="auto">
            <a:xfrm>
              <a:off x="1776" y="3552"/>
              <a:ext cx="25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b="1">
                  <a:solidFill>
                    <a:schemeClr val="bg2"/>
                  </a:solidFill>
                </a:rPr>
                <a:t>Application Management</a:t>
              </a:r>
            </a:p>
            <a:p>
              <a:pPr algn="ctr" eaLnBrk="1" hangingPunct="1"/>
              <a:r>
                <a:rPr lang="en-US" altLang="en-US" sz="1400">
                  <a:solidFill>
                    <a:schemeClr val="bg2"/>
                  </a:solidFill>
                </a:rPr>
                <a:t>Who manages the app software experience, SLA?</a:t>
              </a:r>
            </a:p>
          </p:txBody>
        </p:sp>
      </p:grpSp>
      <p:sp>
        <p:nvSpPr>
          <p:cNvPr id="41000" name="Rectangle 381964"/>
          <p:cNvSpPr>
            <a:spLocks noChangeArrowheads="1"/>
          </p:cNvSpPr>
          <p:nvPr>
            <p:custDataLst>
              <p:tags r:id="rId4"/>
            </p:custDataLst>
          </p:nvPr>
        </p:nvSpPr>
        <p:spPr bwMode="gray">
          <a:xfrm>
            <a:off x="3155950" y="5097463"/>
            <a:ext cx="658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Customer</a:t>
            </a:r>
            <a:br>
              <a:rPr lang="en-US" altLang="en-US" sz="1100" b="1"/>
            </a:br>
            <a:r>
              <a:rPr lang="en-US" altLang="en-US" sz="1100" b="1"/>
              <a:t>Managed</a:t>
            </a:r>
          </a:p>
        </p:txBody>
      </p:sp>
      <p:sp>
        <p:nvSpPr>
          <p:cNvPr id="41001" name="Rectangle 381965"/>
          <p:cNvSpPr>
            <a:spLocks noChangeArrowheads="1"/>
          </p:cNvSpPr>
          <p:nvPr>
            <p:custDataLst>
              <p:tags r:id="rId5"/>
            </p:custDataLst>
          </p:nvPr>
        </p:nvSpPr>
        <p:spPr bwMode="gray">
          <a:xfrm>
            <a:off x="6078538" y="5097463"/>
            <a:ext cx="614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Provider</a:t>
            </a:r>
            <a:br>
              <a:rPr lang="en-US" altLang="en-US" sz="1100" b="1"/>
            </a:br>
            <a:r>
              <a:rPr lang="en-US" altLang="en-US" sz="1100" b="1"/>
              <a:t>Managed</a:t>
            </a:r>
          </a:p>
        </p:txBody>
      </p:sp>
      <p:sp>
        <p:nvSpPr>
          <p:cNvPr id="41002" name="Rectangle 381972"/>
          <p:cNvSpPr>
            <a:spLocks noChangeArrowheads="1"/>
          </p:cNvSpPr>
          <p:nvPr>
            <p:custDataLst>
              <p:tags r:id="rId6"/>
            </p:custDataLst>
          </p:nvPr>
        </p:nvSpPr>
        <p:spPr bwMode="gray">
          <a:xfrm>
            <a:off x="4665663" y="5097463"/>
            <a:ext cx="8429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Co-Managed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par>
                          <p:cTn id="31" fill="hold" nodeType="afterGroup">
                            <p:stCondLst>
                              <p:cond delay="10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xit" presetSubtype="0" fill="hold" nodeType="clickEffect">
                                  <p:stCondLst>
                                    <p:cond delay="0"/>
                                  </p:stCondLst>
                                  <p:childTnLst>
                                    <p:animEffect transition="out" filter="fade">
                                      <p:cBhvr>
                                        <p:cTn id="38" dur="2000"/>
                                        <p:tgtEl>
                                          <p:spTgt spid="8"/>
                                        </p:tgtEl>
                                      </p:cBhvr>
                                    </p:animEffect>
                                    <p:set>
                                      <p:cBhvr>
                                        <p:cTn id="39" dur="1" fill="hold">
                                          <p:stCondLst>
                                            <p:cond delay="1999"/>
                                          </p:stCondLst>
                                        </p:cTn>
                                        <p:tgtEl>
                                          <p:spTgt spid="8"/>
                                        </p:tgtEl>
                                        <p:attrNameLst>
                                          <p:attrName>style.visibility</p:attrName>
                                        </p:attrNameLst>
                                      </p:cBhvr>
                                      <p:to>
                                        <p:strVal val="hidden"/>
                                      </p:to>
                                    </p:se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20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nodeType="clickEffect">
                                  <p:stCondLst>
                                    <p:cond delay="0"/>
                                  </p:stCondLst>
                                  <p:childTnLst>
                                    <p:animEffect transition="out" filter="fade">
                                      <p:cBhvr>
                                        <p:cTn id="46" dur="2000"/>
                                        <p:tgtEl>
                                          <p:spTgt spid="9"/>
                                        </p:tgtEl>
                                      </p:cBhvr>
                                    </p:animEffect>
                                    <p:set>
                                      <p:cBhvr>
                                        <p:cTn id="47" dur="1" fill="hold">
                                          <p:stCondLst>
                                            <p:cond delay="1999"/>
                                          </p:stCondLst>
                                        </p:cTn>
                                        <p:tgtEl>
                                          <p:spTgt spid="9"/>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2000"/>
                                        <p:tgtEl>
                                          <p:spTgt spid="1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xit" presetSubtype="0" fill="hold" nodeType="clickEffect">
                                  <p:stCondLst>
                                    <p:cond delay="0"/>
                                  </p:stCondLst>
                                  <p:childTnLst>
                                    <p:animEffect transition="out" filter="fade">
                                      <p:cBhvr>
                                        <p:cTn id="54" dur="2000"/>
                                        <p:tgtEl>
                                          <p:spTgt spid="10"/>
                                        </p:tgtEl>
                                      </p:cBhvr>
                                    </p:animEffect>
                                    <p:set>
                                      <p:cBhvr>
                                        <p:cTn id="55" dur="1" fill="hold">
                                          <p:stCondLst>
                                            <p:cond delay="1999"/>
                                          </p:stCondLst>
                                        </p:cTn>
                                        <p:tgtEl>
                                          <p:spTgt spid="10"/>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2000"/>
                                        <p:tgtEl>
                                          <p:spTgt spid="1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xit" presetSubtype="0" fill="hold" nodeType="clickEffect">
                                  <p:stCondLst>
                                    <p:cond delay="0"/>
                                  </p:stCondLst>
                                  <p:childTnLst>
                                    <p:animEffect transition="out" filter="fade">
                                      <p:cBhvr>
                                        <p:cTn id="62" dur="2000"/>
                                        <p:tgtEl>
                                          <p:spTgt spid="6"/>
                                        </p:tgtEl>
                                      </p:cBhvr>
                                    </p:animEffect>
                                    <p:set>
                                      <p:cBhvr>
                                        <p:cTn id="63" dur="1" fill="hold">
                                          <p:stCondLst>
                                            <p:cond delay="1999"/>
                                          </p:stCondLst>
                                        </p:cTn>
                                        <p:tgtEl>
                                          <p:spTgt spid="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2000"/>
                                        <p:tgtEl>
                                          <p:spTgt spid="7"/>
                                        </p:tgtEl>
                                      </p:cBhvr>
                                    </p:animEffect>
                                    <p:set>
                                      <p:cBhvr>
                                        <p:cTn id="66" dur="1" fill="hold">
                                          <p:stCondLst>
                                            <p:cond delay="1999"/>
                                          </p:stCondLst>
                                        </p:cTn>
                                        <p:tgtEl>
                                          <p:spTgt spid="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2000"/>
                                        <p:tgtEl>
                                          <p:spTgt spid="4"/>
                                        </p:tgtEl>
                                      </p:cBhvr>
                                    </p:animEffect>
                                    <p:set>
                                      <p:cBhvr>
                                        <p:cTn id="69" dur="1" fill="hold">
                                          <p:stCondLst>
                                            <p:cond delay="1999"/>
                                          </p:stCondLst>
                                        </p:cTn>
                                        <p:tgtEl>
                                          <p:spTgt spid="4"/>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2000"/>
                                        <p:tgtEl>
                                          <p:spTgt spid="5"/>
                                        </p:tgtEl>
                                      </p:cBhvr>
                                    </p:animEffect>
                                    <p:set>
                                      <p:cBhvr>
                                        <p:cTn id="72" dur="1" fill="hold">
                                          <p:stCondLst>
                                            <p:cond delay="1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Group 2"/>
          <p:cNvGraphicFramePr>
            <a:graphicFrameLocks noGrp="1"/>
          </p:cNvGraphicFramePr>
          <p:nvPr/>
        </p:nvGraphicFramePr>
        <p:xfrm>
          <a:off x="2667000" y="1143000"/>
          <a:ext cx="4419600" cy="3733800"/>
        </p:xfrm>
        <a:graphic>
          <a:graphicData uri="http://schemas.openxmlformats.org/drawingml/2006/table">
            <a:tbl>
              <a:tblPr/>
              <a:tblGrid>
                <a:gridCol w="1465263"/>
                <a:gridCol w="1477962"/>
                <a:gridCol w="1476375"/>
              </a:tblGrid>
              <a:tr h="1244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solidFill>
                          <a:schemeClr val="bg2"/>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solidFill>
                          <a:schemeClr val="bg2"/>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solidFill>
                          <a:schemeClr val="bg2"/>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r h="1244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chemeClr val="bg2"/>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chemeClr val="bg2"/>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chemeClr val="bg2"/>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r h="1244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chemeClr val="bg2"/>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chemeClr val="bg2"/>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solidFill>
                          <a:schemeClr val="bg2"/>
                        </a:solidFill>
                        <a:effectLst/>
                        <a:latin typeface="Segoe"/>
                      </a:endParaRPr>
                    </a:p>
                  </a:txBody>
                  <a:tcPr marL="78904" marR="78904" marT="39452" marB="39452" horzOverflow="overflow">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a:noFill/>
                    </a:lnTlToBr>
                    <a:lnBlToTr>
                      <a:noFill/>
                    </a:lnBlToTr>
                    <a:noFill/>
                  </a:tcPr>
                </a:tc>
              </a:tr>
            </a:tbl>
          </a:graphicData>
        </a:graphic>
      </p:graphicFrame>
      <p:sp>
        <p:nvSpPr>
          <p:cNvPr id="42004" name="Rectangle 2"/>
          <p:cNvSpPr>
            <a:spLocks noGrp="1" noChangeArrowheads="1"/>
          </p:cNvSpPr>
          <p:nvPr>
            <p:ph type="title"/>
          </p:nvPr>
        </p:nvSpPr>
        <p:spPr/>
        <p:txBody>
          <a:bodyPr/>
          <a:lstStyle/>
          <a:p>
            <a:r>
              <a:rPr lang="en-US" altLang="en-US" sz="4000" smtClean="0"/>
              <a:t>Software as a Service Taxonomy</a:t>
            </a:r>
          </a:p>
        </p:txBody>
      </p:sp>
      <p:sp>
        <p:nvSpPr>
          <p:cNvPr id="42005" name="Content Placeholder 41"/>
          <p:cNvSpPr>
            <a:spLocks noGrp="1"/>
          </p:cNvSpPr>
          <p:nvPr>
            <p:ph idx="1"/>
          </p:nvPr>
        </p:nvSpPr>
        <p:spPr/>
        <p:txBody>
          <a:bodyPr/>
          <a:lstStyle/>
          <a:p>
            <a:endParaRPr lang="en-IE" altLang="en-US" smtClean="0"/>
          </a:p>
        </p:txBody>
      </p:sp>
      <p:sp>
        <p:nvSpPr>
          <p:cNvPr id="42006" name="Rectangle 381966"/>
          <p:cNvSpPr>
            <a:spLocks noChangeArrowheads="1"/>
          </p:cNvSpPr>
          <p:nvPr>
            <p:custDataLst>
              <p:tags r:id="rId1"/>
            </p:custDataLst>
          </p:nvPr>
        </p:nvSpPr>
        <p:spPr bwMode="gray">
          <a:xfrm>
            <a:off x="1401763" y="4121150"/>
            <a:ext cx="1195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Traditional</a:t>
            </a:r>
            <a:br>
              <a:rPr lang="en-US" altLang="en-US" sz="1100" b="1"/>
            </a:br>
            <a:r>
              <a:rPr lang="en-US" altLang="en-US" sz="1100" b="1"/>
              <a:t>Software</a:t>
            </a:r>
          </a:p>
        </p:txBody>
      </p:sp>
      <p:sp>
        <p:nvSpPr>
          <p:cNvPr id="102422" name="Rectangle 381967"/>
          <p:cNvSpPr>
            <a:spLocks noChangeArrowheads="1"/>
          </p:cNvSpPr>
          <p:nvPr>
            <p:custDataLst>
              <p:tags r:id="rId2"/>
            </p:custDataLst>
          </p:nvPr>
        </p:nvSpPr>
        <p:spPr bwMode="gray">
          <a:xfrm>
            <a:off x="1643063" y="2852738"/>
            <a:ext cx="955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Hosted </a:t>
            </a:r>
            <a:br>
              <a:rPr lang="en-US" altLang="en-US" sz="1100" b="1"/>
            </a:br>
            <a:r>
              <a:rPr lang="en-US" altLang="en-US" sz="1100" b="1"/>
              <a:t>Outsourced IT</a:t>
            </a:r>
          </a:p>
        </p:txBody>
      </p:sp>
      <p:sp>
        <p:nvSpPr>
          <p:cNvPr id="42008" name="Rectangle 381968"/>
          <p:cNvSpPr>
            <a:spLocks noChangeArrowheads="1"/>
          </p:cNvSpPr>
          <p:nvPr>
            <p:custDataLst>
              <p:tags r:id="rId3"/>
            </p:custDataLst>
          </p:nvPr>
        </p:nvSpPr>
        <p:spPr bwMode="gray">
          <a:xfrm>
            <a:off x="1524000" y="1636713"/>
            <a:ext cx="1127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Software as a Service</a:t>
            </a:r>
          </a:p>
        </p:txBody>
      </p:sp>
      <p:sp>
        <p:nvSpPr>
          <p:cNvPr id="42009" name="Oval 381991"/>
          <p:cNvSpPr>
            <a:spLocks noChangeArrowheads="1"/>
          </p:cNvSpPr>
          <p:nvPr/>
        </p:nvSpPr>
        <p:spPr bwMode="auto">
          <a:xfrm>
            <a:off x="4232275" y="3970338"/>
            <a:ext cx="1330325" cy="65563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sz="900">
              <a:solidFill>
                <a:schemeClr val="bg2"/>
              </a:solidFill>
            </a:endParaRPr>
          </a:p>
        </p:txBody>
      </p:sp>
      <p:sp>
        <p:nvSpPr>
          <p:cNvPr id="42010" name="Oval 381993"/>
          <p:cNvSpPr>
            <a:spLocks noChangeArrowheads="1"/>
          </p:cNvSpPr>
          <p:nvPr/>
        </p:nvSpPr>
        <p:spPr bwMode="auto">
          <a:xfrm>
            <a:off x="2744788" y="3046413"/>
            <a:ext cx="1331912" cy="6365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sz="900">
              <a:solidFill>
                <a:schemeClr val="bg2"/>
              </a:solidFill>
            </a:endParaRPr>
          </a:p>
        </p:txBody>
      </p:sp>
      <p:sp>
        <p:nvSpPr>
          <p:cNvPr id="42011" name="Rectangle 381964"/>
          <p:cNvSpPr>
            <a:spLocks noChangeArrowheads="1"/>
          </p:cNvSpPr>
          <p:nvPr>
            <p:custDataLst>
              <p:tags r:id="rId4"/>
            </p:custDataLst>
          </p:nvPr>
        </p:nvSpPr>
        <p:spPr bwMode="gray">
          <a:xfrm>
            <a:off x="3155950" y="5097463"/>
            <a:ext cx="658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Customer</a:t>
            </a:r>
            <a:br>
              <a:rPr lang="en-US" altLang="en-US" sz="1100" b="1"/>
            </a:br>
            <a:r>
              <a:rPr lang="en-US" altLang="en-US" sz="1100" b="1"/>
              <a:t>Managed</a:t>
            </a:r>
          </a:p>
        </p:txBody>
      </p:sp>
      <p:sp>
        <p:nvSpPr>
          <p:cNvPr id="42012" name="Rectangle 381965"/>
          <p:cNvSpPr>
            <a:spLocks noChangeArrowheads="1"/>
          </p:cNvSpPr>
          <p:nvPr>
            <p:custDataLst>
              <p:tags r:id="rId5"/>
            </p:custDataLst>
          </p:nvPr>
        </p:nvSpPr>
        <p:spPr bwMode="gray">
          <a:xfrm>
            <a:off x="6078538" y="5097463"/>
            <a:ext cx="614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Provider </a:t>
            </a:r>
            <a:br>
              <a:rPr lang="en-US" altLang="en-US" sz="1100" b="1"/>
            </a:br>
            <a:r>
              <a:rPr lang="en-US" altLang="en-US" sz="1100" b="1"/>
              <a:t>Managed</a:t>
            </a:r>
          </a:p>
        </p:txBody>
      </p:sp>
      <p:sp>
        <p:nvSpPr>
          <p:cNvPr id="42013" name="Rectangle 381972"/>
          <p:cNvSpPr>
            <a:spLocks noChangeArrowheads="1"/>
          </p:cNvSpPr>
          <p:nvPr>
            <p:custDataLst>
              <p:tags r:id="rId6"/>
            </p:custDataLst>
          </p:nvPr>
        </p:nvSpPr>
        <p:spPr bwMode="gray">
          <a:xfrm>
            <a:off x="4665663" y="5097463"/>
            <a:ext cx="8429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895350" eaLnBrk="0" hangingPunct="0">
              <a:defRPr>
                <a:solidFill>
                  <a:schemeClr val="tx1"/>
                </a:solidFill>
                <a:latin typeface="Arial" pitchFamily="34" charset="0"/>
              </a:defRPr>
            </a:lvl1pPr>
            <a:lvl2pPr marL="742950" indent="-285750" defTabSz="895350" eaLnBrk="0" hangingPunct="0">
              <a:defRPr>
                <a:solidFill>
                  <a:schemeClr val="tx1"/>
                </a:solidFill>
                <a:latin typeface="Arial" pitchFamily="34" charset="0"/>
              </a:defRPr>
            </a:lvl2pPr>
            <a:lvl3pPr marL="1143000" indent="-228600" defTabSz="895350" eaLnBrk="0" hangingPunct="0">
              <a:defRPr>
                <a:solidFill>
                  <a:schemeClr val="tx1"/>
                </a:solidFill>
                <a:latin typeface="Arial" pitchFamily="34" charset="0"/>
              </a:defRPr>
            </a:lvl3pPr>
            <a:lvl4pPr marL="1600200" indent="-228600" defTabSz="895350" eaLnBrk="0" hangingPunct="0">
              <a:defRPr>
                <a:solidFill>
                  <a:schemeClr val="tx1"/>
                </a:solidFill>
                <a:latin typeface="Arial" pitchFamily="34" charset="0"/>
              </a:defRPr>
            </a:lvl4pPr>
            <a:lvl5pPr marL="2057400" indent="-228600" defTabSz="895350" eaLnBrk="0" hangingPunct="0">
              <a:defRPr>
                <a:solidFill>
                  <a:schemeClr val="tx1"/>
                </a:solidFill>
                <a:latin typeface="Arial" pitchFamily="34" charset="0"/>
              </a:defRPr>
            </a:lvl5pPr>
            <a:lvl6pPr marL="2514600" indent="-228600" defTabSz="895350" eaLnBrk="0" fontAlgn="base" hangingPunct="0">
              <a:spcBef>
                <a:spcPct val="0"/>
              </a:spcBef>
              <a:spcAft>
                <a:spcPct val="0"/>
              </a:spcAft>
              <a:defRPr>
                <a:solidFill>
                  <a:schemeClr val="tx1"/>
                </a:solidFill>
                <a:latin typeface="Arial" pitchFamily="34" charset="0"/>
              </a:defRPr>
            </a:lvl6pPr>
            <a:lvl7pPr marL="2971800" indent="-228600" defTabSz="895350" eaLnBrk="0" fontAlgn="base" hangingPunct="0">
              <a:spcBef>
                <a:spcPct val="0"/>
              </a:spcBef>
              <a:spcAft>
                <a:spcPct val="0"/>
              </a:spcAft>
              <a:defRPr>
                <a:solidFill>
                  <a:schemeClr val="tx1"/>
                </a:solidFill>
                <a:latin typeface="Arial" pitchFamily="34" charset="0"/>
              </a:defRPr>
            </a:lvl7pPr>
            <a:lvl8pPr marL="3429000" indent="-228600" defTabSz="895350" eaLnBrk="0" fontAlgn="base" hangingPunct="0">
              <a:spcBef>
                <a:spcPct val="0"/>
              </a:spcBef>
              <a:spcAft>
                <a:spcPct val="0"/>
              </a:spcAft>
              <a:defRPr>
                <a:solidFill>
                  <a:schemeClr val="tx1"/>
                </a:solidFill>
                <a:latin typeface="Arial" pitchFamily="34" charset="0"/>
              </a:defRPr>
            </a:lvl8pPr>
            <a:lvl9pPr marL="3886200" indent="-228600" defTabSz="895350" eaLnBrk="0" fontAlgn="base" hangingPunct="0">
              <a:spcBef>
                <a:spcPct val="0"/>
              </a:spcBef>
              <a:spcAft>
                <a:spcPct val="0"/>
              </a:spcAft>
              <a:defRPr>
                <a:solidFill>
                  <a:schemeClr val="tx1"/>
                </a:solidFill>
                <a:latin typeface="Arial" pitchFamily="34" charset="0"/>
              </a:defRPr>
            </a:lvl9pPr>
          </a:lstStyle>
          <a:p>
            <a:pPr algn="ctr" eaLnBrk="1" hangingPunct="1">
              <a:buSzPct val="120000"/>
            </a:pPr>
            <a:r>
              <a:rPr lang="en-US" altLang="en-US" sz="1100" b="1"/>
              <a:t>Co-Managed</a:t>
            </a:r>
          </a:p>
        </p:txBody>
      </p:sp>
      <p:grpSp>
        <p:nvGrpSpPr>
          <p:cNvPr id="42014" name="Group 29"/>
          <p:cNvGrpSpPr>
            <a:grpSpLocks/>
          </p:cNvGrpSpPr>
          <p:nvPr/>
        </p:nvGrpSpPr>
        <p:grpSpPr bwMode="auto">
          <a:xfrm>
            <a:off x="2590800" y="5105400"/>
            <a:ext cx="4953000" cy="1684338"/>
            <a:chOff x="1632" y="3216"/>
            <a:chExt cx="3120" cy="1061"/>
          </a:xfrm>
        </p:grpSpPr>
        <p:pic>
          <p:nvPicPr>
            <p:cNvPr id="42041" name="Picture 30" descr="column-oran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2791" y="2331"/>
              <a:ext cx="513"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2" name="Picture 31" descr="arrow-tip-oran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6" y="3216"/>
              <a:ext cx="566" cy="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43" name="Text Box 32"/>
            <p:cNvSpPr txBox="1">
              <a:spLocks noChangeArrowheads="1"/>
            </p:cNvSpPr>
            <p:nvPr/>
          </p:nvSpPr>
          <p:spPr bwMode="auto">
            <a:xfrm>
              <a:off x="1776" y="3552"/>
              <a:ext cx="25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b="1">
                  <a:solidFill>
                    <a:schemeClr val="bg2"/>
                  </a:solidFill>
                </a:rPr>
                <a:t>Application Management</a:t>
              </a:r>
            </a:p>
            <a:p>
              <a:pPr algn="ctr" eaLnBrk="1" hangingPunct="1"/>
              <a:r>
                <a:rPr lang="en-US" altLang="en-US" sz="1400">
                  <a:solidFill>
                    <a:schemeClr val="bg2"/>
                  </a:solidFill>
                </a:rPr>
                <a:t>Who manages the app software experience, SLA?</a:t>
              </a:r>
            </a:p>
          </p:txBody>
        </p:sp>
      </p:grpSp>
      <p:grpSp>
        <p:nvGrpSpPr>
          <p:cNvPr id="42015" name="Group 33"/>
          <p:cNvGrpSpPr>
            <a:grpSpLocks/>
          </p:cNvGrpSpPr>
          <p:nvPr/>
        </p:nvGrpSpPr>
        <p:grpSpPr bwMode="auto">
          <a:xfrm>
            <a:off x="0" y="1104900"/>
            <a:ext cx="1684338" cy="4648200"/>
            <a:chOff x="-1061" y="816"/>
            <a:chExt cx="1061" cy="2928"/>
          </a:xfrm>
        </p:grpSpPr>
        <p:grpSp>
          <p:nvGrpSpPr>
            <p:cNvPr id="42037" name="Group 34"/>
            <p:cNvGrpSpPr>
              <a:grpSpLocks/>
            </p:cNvGrpSpPr>
            <p:nvPr/>
          </p:nvGrpSpPr>
          <p:grpSpPr bwMode="auto">
            <a:xfrm rot="-5400000">
              <a:off x="-1994" y="1749"/>
              <a:ext cx="2928" cy="1061"/>
              <a:chOff x="1728" y="4704"/>
              <a:chExt cx="2928" cy="1061"/>
            </a:xfrm>
          </p:grpSpPr>
          <p:pic>
            <p:nvPicPr>
              <p:cNvPr id="42039" name="Picture 35" descr="column-oran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5400000">
                <a:off x="2791" y="3915"/>
                <a:ext cx="513" cy="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040" name="Picture 36" descr="arrow-tip-orang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0" y="4704"/>
                <a:ext cx="566" cy="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2038" name="Text Box 37"/>
            <p:cNvSpPr txBox="1">
              <a:spLocks noChangeArrowheads="1"/>
            </p:cNvSpPr>
            <p:nvPr/>
          </p:nvSpPr>
          <p:spPr bwMode="auto">
            <a:xfrm rot="-5400000">
              <a:off x="-1690" y="2252"/>
              <a:ext cx="23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b="1">
                  <a:solidFill>
                    <a:schemeClr val="bg2"/>
                  </a:solidFill>
                </a:rPr>
                <a:t>Software Delivery</a:t>
              </a:r>
            </a:p>
            <a:p>
              <a:pPr algn="ctr" eaLnBrk="1" hangingPunct="1"/>
              <a:r>
                <a:rPr lang="en-US" altLang="en-US" sz="1400">
                  <a:solidFill>
                    <a:schemeClr val="bg2"/>
                  </a:solidFill>
                </a:rPr>
                <a:t>How is the end-to-end experience delivered?</a:t>
              </a:r>
            </a:p>
          </p:txBody>
        </p:sp>
      </p:grpSp>
      <p:grpSp>
        <p:nvGrpSpPr>
          <p:cNvPr id="42016" name="Group 38"/>
          <p:cNvGrpSpPr>
            <a:grpSpLocks/>
          </p:cNvGrpSpPr>
          <p:nvPr/>
        </p:nvGrpSpPr>
        <p:grpSpPr bwMode="auto">
          <a:xfrm>
            <a:off x="2667000" y="1219200"/>
            <a:ext cx="1524000" cy="1143000"/>
            <a:chOff x="1680" y="768"/>
            <a:chExt cx="960" cy="720"/>
          </a:xfrm>
        </p:grpSpPr>
        <p:pic>
          <p:nvPicPr>
            <p:cNvPr id="42035" name="Picture 39" descr="rectangle-sm-r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0" y="768"/>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6" name="Text Box 40"/>
            <p:cNvSpPr txBox="1">
              <a:spLocks noChangeArrowheads="1"/>
            </p:cNvSpPr>
            <p:nvPr/>
          </p:nvSpPr>
          <p:spPr bwMode="auto">
            <a:xfrm>
              <a:off x="1728" y="912"/>
              <a:ext cx="8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300">
                  <a:solidFill>
                    <a:schemeClr val="bg2"/>
                  </a:solidFill>
                </a:rPr>
                <a:t>“Services Building Blocks”</a:t>
              </a:r>
            </a:p>
            <a:p>
              <a:pPr algn="ctr" eaLnBrk="1" hangingPunct="1"/>
              <a:r>
                <a:rPr lang="en-US" altLang="en-US" sz="800">
                  <a:solidFill>
                    <a:schemeClr val="bg2"/>
                  </a:solidFill>
                </a:rPr>
                <a:t>(e.g. Amazon EC2, S3, WinServer+IIS+.NET)</a:t>
              </a:r>
            </a:p>
          </p:txBody>
        </p:sp>
      </p:grpSp>
      <p:grpSp>
        <p:nvGrpSpPr>
          <p:cNvPr id="42017" name="Group 41"/>
          <p:cNvGrpSpPr>
            <a:grpSpLocks/>
          </p:cNvGrpSpPr>
          <p:nvPr/>
        </p:nvGrpSpPr>
        <p:grpSpPr bwMode="auto">
          <a:xfrm>
            <a:off x="4114800" y="1219200"/>
            <a:ext cx="1524000" cy="1143000"/>
            <a:chOff x="5472" y="624"/>
            <a:chExt cx="960" cy="720"/>
          </a:xfrm>
        </p:grpSpPr>
        <p:pic>
          <p:nvPicPr>
            <p:cNvPr id="42033" name="Picture 42" descr="rectangle-sm-r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72" y="624"/>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4" name="Text Box 43"/>
            <p:cNvSpPr txBox="1">
              <a:spLocks noChangeArrowheads="1"/>
            </p:cNvSpPr>
            <p:nvPr/>
          </p:nvSpPr>
          <p:spPr bwMode="auto">
            <a:xfrm>
              <a:off x="5520" y="816"/>
              <a:ext cx="86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300">
                  <a:solidFill>
                    <a:schemeClr val="bg2"/>
                  </a:solidFill>
                </a:rPr>
                <a:t>“Attached Services”</a:t>
              </a:r>
            </a:p>
            <a:p>
              <a:pPr algn="ctr" eaLnBrk="1" hangingPunct="1"/>
              <a:r>
                <a:rPr lang="en-US" altLang="en-US" sz="800">
                  <a:solidFill>
                    <a:schemeClr val="bg2"/>
                  </a:solidFill>
                </a:rPr>
                <a:t>(e.g. MEHS, FSS)</a:t>
              </a:r>
            </a:p>
          </p:txBody>
        </p:sp>
      </p:grpSp>
      <p:grpSp>
        <p:nvGrpSpPr>
          <p:cNvPr id="42018" name="Group 44"/>
          <p:cNvGrpSpPr>
            <a:grpSpLocks/>
          </p:cNvGrpSpPr>
          <p:nvPr/>
        </p:nvGrpSpPr>
        <p:grpSpPr bwMode="auto">
          <a:xfrm>
            <a:off x="5638800" y="1219200"/>
            <a:ext cx="1524000" cy="1143000"/>
            <a:chOff x="3552" y="768"/>
            <a:chExt cx="960" cy="720"/>
          </a:xfrm>
        </p:grpSpPr>
        <p:pic>
          <p:nvPicPr>
            <p:cNvPr id="42031" name="Picture 45" descr="rectangle-sm-r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52" y="768"/>
              <a:ext cx="96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2" name="Text Box 46"/>
            <p:cNvSpPr txBox="1">
              <a:spLocks noChangeArrowheads="1"/>
            </p:cNvSpPr>
            <p:nvPr/>
          </p:nvSpPr>
          <p:spPr bwMode="auto">
            <a:xfrm>
              <a:off x="3600" y="912"/>
              <a:ext cx="86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300">
                  <a:solidFill>
                    <a:schemeClr val="bg2"/>
                  </a:solidFill>
                </a:rPr>
                <a:t>“Finished Services” </a:t>
              </a:r>
              <a:endParaRPr lang="en-US" altLang="en-US" sz="800">
                <a:solidFill>
                  <a:schemeClr val="bg2"/>
                </a:solidFill>
              </a:endParaRPr>
            </a:p>
            <a:p>
              <a:pPr algn="ctr" eaLnBrk="1" hangingPunct="1"/>
              <a:r>
                <a:rPr lang="en-US" altLang="en-US" sz="800">
                  <a:solidFill>
                    <a:schemeClr val="bg2"/>
                  </a:solidFill>
                </a:rPr>
                <a:t>(e.g. SalesForce, MMS) </a:t>
              </a:r>
            </a:p>
          </p:txBody>
        </p:sp>
      </p:grpSp>
      <p:grpSp>
        <p:nvGrpSpPr>
          <p:cNvPr id="8" name="Group 47"/>
          <p:cNvGrpSpPr>
            <a:grpSpLocks/>
          </p:cNvGrpSpPr>
          <p:nvPr/>
        </p:nvGrpSpPr>
        <p:grpSpPr bwMode="auto">
          <a:xfrm>
            <a:off x="1676400" y="2133600"/>
            <a:ext cx="2438400" cy="1752600"/>
            <a:chOff x="912" y="1296"/>
            <a:chExt cx="1536" cy="1104"/>
          </a:xfrm>
        </p:grpSpPr>
        <p:pic>
          <p:nvPicPr>
            <p:cNvPr id="42029" name="Picture 48" descr="oval-fancy-clear-warm"/>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1296"/>
              <a:ext cx="1536"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30" name="Text Box 49"/>
            <p:cNvSpPr txBox="1">
              <a:spLocks noChangeArrowheads="1"/>
            </p:cNvSpPr>
            <p:nvPr/>
          </p:nvSpPr>
          <p:spPr bwMode="auto">
            <a:xfrm>
              <a:off x="1032" y="1484"/>
              <a:ext cx="1296"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a:solidFill>
                    <a:schemeClr val="bg2"/>
                  </a:solidFill>
                </a:rPr>
                <a:t>Provider delivers development &amp; hosting infrastructure. Customer delivers the application.</a:t>
              </a:r>
            </a:p>
          </p:txBody>
        </p:sp>
      </p:grpSp>
      <p:grpSp>
        <p:nvGrpSpPr>
          <p:cNvPr id="9" name="Group 50"/>
          <p:cNvGrpSpPr>
            <a:grpSpLocks/>
          </p:cNvGrpSpPr>
          <p:nvPr/>
        </p:nvGrpSpPr>
        <p:grpSpPr bwMode="auto">
          <a:xfrm>
            <a:off x="3733800" y="2133600"/>
            <a:ext cx="2438400" cy="1752600"/>
            <a:chOff x="2256" y="1296"/>
            <a:chExt cx="1536" cy="1104"/>
          </a:xfrm>
        </p:grpSpPr>
        <p:pic>
          <p:nvPicPr>
            <p:cNvPr id="42027" name="Picture 51" descr="oval-fancy-clear-warm"/>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6" y="1296"/>
              <a:ext cx="1536"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8" name="Text Box 52"/>
            <p:cNvSpPr txBox="1">
              <a:spLocks noChangeArrowheads="1"/>
            </p:cNvSpPr>
            <p:nvPr/>
          </p:nvSpPr>
          <p:spPr bwMode="auto">
            <a:xfrm>
              <a:off x="2400" y="1484"/>
              <a:ext cx="124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1400">
                  <a:solidFill>
                    <a:schemeClr val="bg2"/>
                  </a:solidFill>
                </a:rPr>
                <a:t>Provider delivers service that augments existing on-premise IT function</a:t>
              </a:r>
            </a:p>
          </p:txBody>
        </p:sp>
      </p:grpSp>
      <p:grpSp>
        <p:nvGrpSpPr>
          <p:cNvPr id="10" name="Group 53"/>
          <p:cNvGrpSpPr>
            <a:grpSpLocks/>
          </p:cNvGrpSpPr>
          <p:nvPr/>
        </p:nvGrpSpPr>
        <p:grpSpPr bwMode="auto">
          <a:xfrm>
            <a:off x="5791200" y="2133600"/>
            <a:ext cx="2438400" cy="1752600"/>
            <a:chOff x="3648" y="1296"/>
            <a:chExt cx="1536" cy="1104"/>
          </a:xfrm>
        </p:grpSpPr>
        <p:pic>
          <p:nvPicPr>
            <p:cNvPr id="42025" name="Picture 54" descr="oval-fancy-clear-warm"/>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8" y="1296"/>
              <a:ext cx="1536"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6" name="Text Box 55"/>
            <p:cNvSpPr txBox="1">
              <a:spLocks noChangeArrowheads="1"/>
            </p:cNvSpPr>
            <p:nvPr/>
          </p:nvSpPr>
          <p:spPr bwMode="auto">
            <a:xfrm>
              <a:off x="3792" y="1618"/>
              <a:ext cx="124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1400">
                  <a:solidFill>
                    <a:schemeClr val="bg2"/>
                  </a:solidFill>
                </a:rPr>
                <a:t>Provider delivers software application service end-to-end</a:t>
              </a:r>
            </a:p>
          </p:txBody>
        </p:sp>
      </p:grpSp>
      <p:grpSp>
        <p:nvGrpSpPr>
          <p:cNvPr id="11" name="Group 56"/>
          <p:cNvGrpSpPr>
            <a:grpSpLocks/>
          </p:cNvGrpSpPr>
          <p:nvPr/>
        </p:nvGrpSpPr>
        <p:grpSpPr bwMode="auto">
          <a:xfrm>
            <a:off x="2590800" y="2743200"/>
            <a:ext cx="4648200" cy="2185988"/>
            <a:chOff x="1680" y="4608"/>
            <a:chExt cx="3816" cy="1824"/>
          </a:xfrm>
        </p:grpSpPr>
        <p:pic>
          <p:nvPicPr>
            <p:cNvPr id="42023" name="Picture 57" descr="triangle-fancy-r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0" y="4608"/>
              <a:ext cx="3816" cy="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4" name="Text Box 58"/>
            <p:cNvSpPr txBox="1">
              <a:spLocks noChangeArrowheads="1"/>
            </p:cNvSpPr>
            <p:nvPr/>
          </p:nvSpPr>
          <p:spPr bwMode="auto">
            <a:xfrm>
              <a:off x="2244" y="5568"/>
              <a:ext cx="2688"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a:solidFill>
                    <a:schemeClr val="bg2"/>
                  </a:solidFill>
                </a:rPr>
                <a:t>software moves to</a:t>
              </a:r>
            </a:p>
            <a:p>
              <a:pPr algn="ctr" eaLnBrk="1" hangingPunct="1"/>
              <a:r>
                <a:rPr lang="en-US" altLang="en-US" sz="2400">
                  <a:solidFill>
                    <a:schemeClr val="bg2"/>
                  </a:solidFill>
                </a:rPr>
                <a:t>software + service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0"/>
                                  </p:stCondLst>
                                  <p:childTnLst>
                                    <p:animEffect transition="out" filter="fade">
                                      <p:cBhvr>
                                        <p:cTn id="6" dur="2000"/>
                                        <p:tgtEl>
                                          <p:spTgt spid="102422">
                                            <p:txEl>
                                              <p:pRg st="0" end="0"/>
                                            </p:txEl>
                                          </p:spTgt>
                                        </p:tgtEl>
                                      </p:cBhvr>
                                    </p:animEffect>
                                    <p:set>
                                      <p:cBhvr>
                                        <p:cTn id="7" dur="1" fill="hold">
                                          <p:stCondLst>
                                            <p:cond delay="1999"/>
                                          </p:stCondLst>
                                        </p:cTn>
                                        <p:tgtEl>
                                          <p:spTgt spid="102422">
                                            <p:txEl>
                                              <p:pRg st="0" end="0"/>
                                            </p:txEl>
                                          </p:spTgt>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nodeType="clickEffect">
                                  <p:stCondLst>
                                    <p:cond delay="0"/>
                                  </p:stCondLst>
                                  <p:childTnLst>
                                    <p:animEffect transition="out" filter="fade">
                                      <p:cBhvr>
                                        <p:cTn id="26" dur="2000"/>
                                        <p:tgtEl>
                                          <p:spTgt spid="8"/>
                                        </p:tgtEl>
                                      </p:cBhvr>
                                    </p:animEffect>
                                    <p:set>
                                      <p:cBhvr>
                                        <p:cTn id="27" dur="1" fill="hold">
                                          <p:stCondLst>
                                            <p:cond delay="19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2000"/>
                                        <p:tgtEl>
                                          <p:spTgt spid="9"/>
                                        </p:tgtEl>
                                      </p:cBhvr>
                                    </p:animEffect>
                                    <p:set>
                                      <p:cBhvr>
                                        <p:cTn id="30" dur="1" fill="hold">
                                          <p:stCondLst>
                                            <p:cond delay="1999"/>
                                          </p:stCondLst>
                                        </p:cTn>
                                        <p:tgtEl>
                                          <p:spTgt spid="9"/>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2000"/>
                                        <p:tgtEl>
                                          <p:spTgt spid="10"/>
                                        </p:tgtEl>
                                      </p:cBhvr>
                                    </p:animEffect>
                                    <p:set>
                                      <p:cBhvr>
                                        <p:cTn id="33" dur="1" fill="hold">
                                          <p:stCondLst>
                                            <p:cond delay="1999"/>
                                          </p:stCondLst>
                                        </p:cTn>
                                        <p:tgtEl>
                                          <p:spTgt spid="10"/>
                                        </p:tgtEl>
                                        <p:attrNameLst>
                                          <p:attrName>style.visibility</p:attrName>
                                        </p:attrNameLst>
                                      </p:cBhvr>
                                      <p:to>
                                        <p:strVal val="hidden"/>
                                      </p:to>
                                    </p:set>
                                  </p:childTnLst>
                                </p:cTn>
                              </p:par>
                              <p:par>
                                <p:cTn id="34" presetID="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de-DE" dirty="0" smtClean="0">
                <a:solidFill>
                  <a:schemeClr val="tx1"/>
                </a:solidFill>
              </a:rPr>
              <a:t>challenges</a:t>
            </a:r>
            <a:endParaRPr lang="en-IE" dirty="0">
              <a:solidFill>
                <a:schemeClr val="tx1"/>
              </a:solidFill>
            </a:endParaRPr>
          </a:p>
        </p:txBody>
      </p:sp>
      <p:sp>
        <p:nvSpPr>
          <p:cNvPr id="43011" name="Text Placeholder 7"/>
          <p:cNvSpPr>
            <a:spLocks noGrp="1"/>
          </p:cNvSpPr>
          <p:nvPr>
            <p:ph type="body" idx="1"/>
          </p:nvPr>
        </p:nvSpPr>
        <p:spPr/>
        <p:txBody>
          <a:bodyPr/>
          <a:lstStyle/>
          <a:p>
            <a:endParaRPr lang="en-IE" altLang="en-US"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GB" smtClean="0"/>
              <a:t>Challenges aren’t unique to SaaS</a:t>
            </a:r>
          </a:p>
        </p:txBody>
      </p:sp>
      <p:sp>
        <p:nvSpPr>
          <p:cNvPr id="44035" name="Rectangle 3"/>
          <p:cNvSpPr>
            <a:spLocks noGrp="1" noChangeArrowheads="1"/>
          </p:cNvSpPr>
          <p:nvPr>
            <p:ph idx="1"/>
          </p:nvPr>
        </p:nvSpPr>
        <p:spPr/>
        <p:txBody>
          <a:bodyPr/>
          <a:lstStyle/>
          <a:p>
            <a:pPr eaLnBrk="1" hangingPunct="1"/>
            <a:r>
              <a:rPr lang="en-GB" altLang="en-US" smtClean="0"/>
              <a:t>But there is a trust/control domain boundary to be navigated that makes challenges clearer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GB" smtClean="0"/>
              <a:t>Challenges to discuss</a:t>
            </a:r>
          </a:p>
        </p:txBody>
      </p:sp>
      <p:sp>
        <p:nvSpPr>
          <p:cNvPr id="45059" name="Rectangle 3"/>
          <p:cNvSpPr>
            <a:spLocks noGrp="1" noChangeArrowheads="1"/>
          </p:cNvSpPr>
          <p:nvPr>
            <p:ph idx="1"/>
          </p:nvPr>
        </p:nvSpPr>
        <p:spPr/>
        <p:txBody>
          <a:bodyPr/>
          <a:lstStyle/>
          <a:p>
            <a:pPr eaLnBrk="1" hangingPunct="1">
              <a:lnSpc>
                <a:spcPct val="80000"/>
              </a:lnSpc>
            </a:pPr>
            <a:r>
              <a:rPr lang="en-GB" altLang="en-US" sz="2800" smtClean="0"/>
              <a:t>Identity management / security</a:t>
            </a:r>
          </a:p>
          <a:p>
            <a:pPr eaLnBrk="1" hangingPunct="1">
              <a:lnSpc>
                <a:spcPct val="80000"/>
              </a:lnSpc>
            </a:pPr>
            <a:r>
              <a:rPr lang="en-GB" altLang="en-US" sz="2800" smtClean="0"/>
              <a:t>Functional integration</a:t>
            </a:r>
          </a:p>
          <a:p>
            <a:pPr eaLnBrk="1" hangingPunct="1">
              <a:lnSpc>
                <a:spcPct val="80000"/>
              </a:lnSpc>
            </a:pPr>
            <a:r>
              <a:rPr lang="en-GB" altLang="en-US" sz="2800" smtClean="0"/>
              <a:t>Management integration</a:t>
            </a:r>
          </a:p>
          <a:p>
            <a:pPr eaLnBrk="1" hangingPunct="1">
              <a:lnSpc>
                <a:spcPct val="80000"/>
              </a:lnSpc>
            </a:pPr>
            <a:r>
              <a:rPr lang="en-GB" altLang="en-US" sz="2800" smtClean="0"/>
              <a:t>Quality of service / remediation</a:t>
            </a:r>
          </a:p>
          <a:p>
            <a:pPr lvl="1" eaLnBrk="1" hangingPunct="1">
              <a:lnSpc>
                <a:spcPct val="80000"/>
              </a:lnSpc>
            </a:pPr>
            <a:r>
              <a:rPr lang="en-GB" altLang="en-US" sz="1600" smtClean="0"/>
              <a:t>Rigorous understanding of SLAs, contracts required</a:t>
            </a:r>
          </a:p>
          <a:p>
            <a:pPr eaLnBrk="1" hangingPunct="1">
              <a:lnSpc>
                <a:spcPct val="80000"/>
              </a:lnSpc>
            </a:pPr>
            <a:r>
              <a:rPr lang="en-GB" altLang="en-US" sz="2800" smtClean="0"/>
              <a:t>Skills</a:t>
            </a:r>
          </a:p>
          <a:p>
            <a:pPr lvl="1" eaLnBrk="1" hangingPunct="1">
              <a:lnSpc>
                <a:spcPct val="80000"/>
              </a:lnSpc>
            </a:pPr>
            <a:r>
              <a:rPr lang="en-GB" altLang="en-US" sz="1600" smtClean="0"/>
              <a:t>Change, customisation</a:t>
            </a:r>
          </a:p>
          <a:p>
            <a:pPr eaLnBrk="1" hangingPunct="1">
              <a:lnSpc>
                <a:spcPct val="80000"/>
              </a:lnSpc>
            </a:pPr>
            <a:r>
              <a:rPr lang="en-GB" altLang="en-US" sz="2800" smtClean="0"/>
              <a:t>Cultural resistance</a:t>
            </a:r>
          </a:p>
          <a:p>
            <a:pPr lvl="1" eaLnBrk="1" hangingPunct="1">
              <a:lnSpc>
                <a:spcPct val="80000"/>
              </a:lnSpc>
            </a:pPr>
            <a:r>
              <a:rPr lang="en-GB" altLang="en-US" sz="1600" smtClean="0"/>
              <a:t>NIH, job protection</a:t>
            </a:r>
          </a:p>
          <a:p>
            <a:pPr eaLnBrk="1" hangingPunct="1">
              <a:lnSpc>
                <a:spcPct val="80000"/>
              </a:lnSpc>
            </a:pPr>
            <a:r>
              <a:rPr lang="en-GB" altLang="en-US" sz="2800" smtClean="0"/>
              <a:t>Regulatory, legal issues</a:t>
            </a:r>
          </a:p>
          <a:p>
            <a:pPr lvl="1" eaLnBrk="1" hangingPunct="1">
              <a:lnSpc>
                <a:spcPct val="80000"/>
              </a:lnSpc>
            </a:pPr>
            <a:r>
              <a:rPr lang="en-GB" altLang="en-US" sz="1600" smtClean="0"/>
              <a:t>Particularly for non-differentiating SaaS sweet spot</a:t>
            </a:r>
          </a:p>
          <a:p>
            <a:pPr lvl="1" eaLnBrk="1" hangingPunct="1">
              <a:lnSpc>
                <a:spcPct val="80000"/>
              </a:lnSpc>
            </a:pPr>
            <a:r>
              <a:rPr lang="en-GB" altLang="en-US" sz="1600" smtClean="0"/>
              <a:t>DPA, SOx, etc – auditing / logging / controls provability</a:t>
            </a:r>
          </a:p>
          <a:p>
            <a:pPr eaLnBrk="1" hangingPunct="1">
              <a:lnSpc>
                <a:spcPct val="80000"/>
              </a:lnSpc>
            </a:pPr>
            <a:r>
              <a:rPr lang="en-GB" altLang="en-US" sz="2800" smtClean="0"/>
              <a:t>Managing implications of automated upgrades</a:t>
            </a:r>
          </a:p>
          <a:p>
            <a:pPr lvl="1" eaLnBrk="1" hangingPunct="1">
              <a:lnSpc>
                <a:spcPct val="80000"/>
              </a:lnSpc>
            </a:pPr>
            <a:r>
              <a:rPr lang="en-GB" altLang="en-US" sz="1600" smtClean="0"/>
              <a:t>Training, integration testing, etc</a:t>
            </a:r>
          </a:p>
          <a:p>
            <a:pPr eaLnBrk="1" hangingPunct="1">
              <a:lnSpc>
                <a:spcPct val="80000"/>
              </a:lnSpc>
            </a:pPr>
            <a:endParaRPr lang="en-GB" altLang="en-US" sz="28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35" name="Rectangle 79"/>
          <p:cNvSpPr>
            <a:spLocks noGrp="1" noChangeArrowheads="1"/>
          </p:cNvSpPr>
          <p:nvPr>
            <p:ph type="title"/>
          </p:nvPr>
        </p:nvSpPr>
        <p:spPr/>
        <p:txBody>
          <a:bodyPr/>
          <a:lstStyle/>
          <a:p>
            <a:pPr>
              <a:defRPr/>
            </a:pPr>
            <a:r>
              <a:rPr lang="en-US"/>
              <a:t>The 60’s: Batch Processing</a:t>
            </a:r>
          </a:p>
        </p:txBody>
      </p:sp>
      <p:sp>
        <p:nvSpPr>
          <p:cNvPr id="18435" name="Rectangle 80"/>
          <p:cNvSpPr>
            <a:spLocks noGrp="1" noChangeArrowheads="1"/>
          </p:cNvSpPr>
          <p:nvPr>
            <p:ph idx="1"/>
          </p:nvPr>
        </p:nvSpPr>
        <p:spPr/>
        <p:txBody>
          <a:bodyPr/>
          <a:lstStyle/>
          <a:p>
            <a:r>
              <a:rPr lang="en-US" altLang="en-US" sz="2400" smtClean="0"/>
              <a:t>In the 1960’s batch processing arrived</a:t>
            </a:r>
          </a:p>
          <a:p>
            <a:pPr lvl="1"/>
            <a:r>
              <a:rPr lang="en-US" altLang="en-US" sz="2000" smtClean="0"/>
              <a:t>You’d submit your work on a deck of cards</a:t>
            </a:r>
          </a:p>
          <a:p>
            <a:pPr lvl="1"/>
            <a:r>
              <a:rPr lang="en-US" altLang="en-US" sz="2000" smtClean="0"/>
              <a:t>Come back later &amp; pick up your listing…</a:t>
            </a:r>
          </a:p>
          <a:p>
            <a:pPr lvl="1"/>
            <a:r>
              <a:rPr lang="en-US" altLang="en-US" sz="2000" smtClean="0"/>
              <a:t>Lots of concurrent batch jobs</a:t>
            </a:r>
          </a:p>
          <a:p>
            <a:r>
              <a:rPr lang="en-US" altLang="en-US" sz="2400" smtClean="0"/>
              <a:t>Offline User interaction – still had the white coats</a:t>
            </a:r>
          </a:p>
        </p:txBody>
      </p:sp>
      <p:sp>
        <p:nvSpPr>
          <p:cNvPr id="18436" name="AutoShape 3"/>
          <p:cNvSpPr>
            <a:spLocks noChangeArrowheads="1"/>
          </p:cNvSpPr>
          <p:nvPr/>
        </p:nvSpPr>
        <p:spPr bwMode="auto">
          <a:xfrm>
            <a:off x="2043113" y="4260850"/>
            <a:ext cx="4876800" cy="609600"/>
          </a:xfrm>
          <a:prstGeom prst="rightArrow">
            <a:avLst>
              <a:gd name="adj1" fmla="val 56250"/>
              <a:gd name="adj2" fmla="val 7863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nvGrpSpPr>
          <p:cNvPr id="18437" name="Group 4"/>
          <p:cNvGrpSpPr>
            <a:grpSpLocks/>
          </p:cNvGrpSpPr>
          <p:nvPr/>
        </p:nvGrpSpPr>
        <p:grpSpPr bwMode="auto">
          <a:xfrm>
            <a:off x="1128713" y="4343400"/>
            <a:ext cx="752475" cy="446088"/>
            <a:chOff x="336" y="2400"/>
            <a:chExt cx="1056" cy="624"/>
          </a:xfrm>
        </p:grpSpPr>
        <p:sp>
          <p:nvSpPr>
            <p:cNvPr id="18505" name="Freeform 5"/>
            <p:cNvSpPr>
              <a:spLocks/>
            </p:cNvSpPr>
            <p:nvPr/>
          </p:nvSpPr>
          <p:spPr bwMode="auto">
            <a:xfrm>
              <a:off x="336" y="2400"/>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506" name="Freeform 6"/>
            <p:cNvSpPr>
              <a:spLocks/>
            </p:cNvSpPr>
            <p:nvPr/>
          </p:nvSpPr>
          <p:spPr bwMode="auto">
            <a:xfrm>
              <a:off x="384" y="2448"/>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507" name="Freeform 7"/>
            <p:cNvSpPr>
              <a:spLocks/>
            </p:cNvSpPr>
            <p:nvPr/>
          </p:nvSpPr>
          <p:spPr bwMode="auto">
            <a:xfrm>
              <a:off x="432" y="2496"/>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508" name="Freeform 8"/>
            <p:cNvSpPr>
              <a:spLocks/>
            </p:cNvSpPr>
            <p:nvPr/>
          </p:nvSpPr>
          <p:spPr bwMode="auto">
            <a:xfrm>
              <a:off x="480" y="2544"/>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509" name="Freeform 9"/>
            <p:cNvSpPr>
              <a:spLocks/>
            </p:cNvSpPr>
            <p:nvPr/>
          </p:nvSpPr>
          <p:spPr bwMode="auto">
            <a:xfrm>
              <a:off x="528" y="2592"/>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510" name="Freeform 10"/>
            <p:cNvSpPr>
              <a:spLocks/>
            </p:cNvSpPr>
            <p:nvPr/>
          </p:nvSpPr>
          <p:spPr bwMode="auto">
            <a:xfrm>
              <a:off x="576" y="2640"/>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511" name="Freeform 11"/>
            <p:cNvSpPr>
              <a:spLocks/>
            </p:cNvSpPr>
            <p:nvPr/>
          </p:nvSpPr>
          <p:spPr bwMode="auto">
            <a:xfrm>
              <a:off x="624" y="2688"/>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38" name="Group 12"/>
          <p:cNvGrpSpPr>
            <a:grpSpLocks/>
          </p:cNvGrpSpPr>
          <p:nvPr/>
        </p:nvGrpSpPr>
        <p:grpSpPr bwMode="auto">
          <a:xfrm>
            <a:off x="6985000" y="4291013"/>
            <a:ext cx="544513" cy="549275"/>
            <a:chOff x="912" y="3024"/>
            <a:chExt cx="384" cy="384"/>
          </a:xfrm>
        </p:grpSpPr>
        <p:grpSp>
          <p:nvGrpSpPr>
            <p:cNvPr id="18490" name="Group 13"/>
            <p:cNvGrpSpPr>
              <a:grpSpLocks/>
            </p:cNvGrpSpPr>
            <p:nvPr/>
          </p:nvGrpSpPr>
          <p:grpSpPr bwMode="auto">
            <a:xfrm>
              <a:off x="912" y="3024"/>
              <a:ext cx="384" cy="192"/>
              <a:chOff x="912" y="2832"/>
              <a:chExt cx="384" cy="384"/>
            </a:xfrm>
          </p:grpSpPr>
          <p:sp>
            <p:nvSpPr>
              <p:cNvPr id="18503" name="AutoShape 14"/>
              <p:cNvSpPr>
                <a:spLocks noChangeArrowheads="1"/>
              </p:cNvSpPr>
              <p:nvPr/>
            </p:nvSpPr>
            <p:spPr bwMode="auto">
              <a:xfrm>
                <a:off x="912" y="2832"/>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504" name="AutoShape 15"/>
              <p:cNvSpPr>
                <a:spLocks noChangeArrowheads="1"/>
              </p:cNvSpPr>
              <p:nvPr/>
            </p:nvSpPr>
            <p:spPr bwMode="auto">
              <a:xfrm flipV="1">
                <a:off x="912" y="3024"/>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91" name="Group 16"/>
            <p:cNvGrpSpPr>
              <a:grpSpLocks/>
            </p:cNvGrpSpPr>
            <p:nvPr/>
          </p:nvGrpSpPr>
          <p:grpSpPr bwMode="auto">
            <a:xfrm>
              <a:off x="912" y="3216"/>
              <a:ext cx="384" cy="192"/>
              <a:chOff x="912" y="2832"/>
              <a:chExt cx="384" cy="384"/>
            </a:xfrm>
          </p:grpSpPr>
          <p:sp>
            <p:nvSpPr>
              <p:cNvPr id="18501" name="AutoShape 17"/>
              <p:cNvSpPr>
                <a:spLocks noChangeArrowheads="1"/>
              </p:cNvSpPr>
              <p:nvPr/>
            </p:nvSpPr>
            <p:spPr bwMode="auto">
              <a:xfrm>
                <a:off x="912" y="2832"/>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502" name="AutoShape 18"/>
              <p:cNvSpPr>
                <a:spLocks noChangeArrowheads="1"/>
              </p:cNvSpPr>
              <p:nvPr/>
            </p:nvSpPr>
            <p:spPr bwMode="auto">
              <a:xfrm flipV="1">
                <a:off x="912" y="3024"/>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92" name="Group 19"/>
            <p:cNvGrpSpPr>
              <a:grpSpLocks/>
            </p:cNvGrpSpPr>
            <p:nvPr/>
          </p:nvGrpSpPr>
          <p:grpSpPr bwMode="auto">
            <a:xfrm>
              <a:off x="912" y="3312"/>
              <a:ext cx="384" cy="96"/>
              <a:chOff x="576" y="3696"/>
              <a:chExt cx="384" cy="96"/>
            </a:xfrm>
          </p:grpSpPr>
          <p:grpSp>
            <p:nvGrpSpPr>
              <p:cNvPr id="18493" name="Group 20"/>
              <p:cNvGrpSpPr>
                <a:grpSpLocks/>
              </p:cNvGrpSpPr>
              <p:nvPr/>
            </p:nvGrpSpPr>
            <p:grpSpPr bwMode="auto">
              <a:xfrm>
                <a:off x="576" y="3696"/>
                <a:ext cx="384" cy="72"/>
                <a:chOff x="576" y="3696"/>
                <a:chExt cx="384" cy="72"/>
              </a:xfrm>
            </p:grpSpPr>
            <p:sp>
              <p:nvSpPr>
                <p:cNvPr id="18498" name="AutoShape 21"/>
                <p:cNvSpPr>
                  <a:spLocks noChangeArrowheads="1"/>
                </p:cNvSpPr>
                <p:nvPr/>
              </p:nvSpPr>
              <p:spPr bwMode="auto">
                <a:xfrm flipV="1">
                  <a:off x="576" y="3696"/>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99" name="AutoShape 22"/>
                <p:cNvSpPr>
                  <a:spLocks noChangeArrowheads="1"/>
                </p:cNvSpPr>
                <p:nvPr/>
              </p:nvSpPr>
              <p:spPr bwMode="auto">
                <a:xfrm flipV="1">
                  <a:off x="576" y="3708"/>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500" name="AutoShape 23"/>
                <p:cNvSpPr>
                  <a:spLocks noChangeArrowheads="1"/>
                </p:cNvSpPr>
                <p:nvPr/>
              </p:nvSpPr>
              <p:spPr bwMode="auto">
                <a:xfrm flipV="1">
                  <a:off x="576" y="3720"/>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94" name="Group 24"/>
              <p:cNvGrpSpPr>
                <a:grpSpLocks/>
              </p:cNvGrpSpPr>
              <p:nvPr/>
            </p:nvGrpSpPr>
            <p:grpSpPr bwMode="auto">
              <a:xfrm>
                <a:off x="576" y="3720"/>
                <a:ext cx="384" cy="72"/>
                <a:chOff x="576" y="3696"/>
                <a:chExt cx="384" cy="72"/>
              </a:xfrm>
            </p:grpSpPr>
            <p:sp>
              <p:nvSpPr>
                <p:cNvPr id="18495" name="AutoShape 25"/>
                <p:cNvSpPr>
                  <a:spLocks noChangeArrowheads="1"/>
                </p:cNvSpPr>
                <p:nvPr/>
              </p:nvSpPr>
              <p:spPr bwMode="auto">
                <a:xfrm flipV="1">
                  <a:off x="576" y="3696"/>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96" name="AutoShape 26"/>
                <p:cNvSpPr>
                  <a:spLocks noChangeArrowheads="1"/>
                </p:cNvSpPr>
                <p:nvPr/>
              </p:nvSpPr>
              <p:spPr bwMode="auto">
                <a:xfrm flipV="1">
                  <a:off x="576" y="3708"/>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97" name="AutoShape 27"/>
                <p:cNvSpPr>
                  <a:spLocks noChangeArrowheads="1"/>
                </p:cNvSpPr>
                <p:nvPr/>
              </p:nvSpPr>
              <p:spPr bwMode="auto">
                <a:xfrm flipV="1">
                  <a:off x="576" y="3720"/>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grpSp>
      <p:sp>
        <p:nvSpPr>
          <p:cNvPr id="18439" name="AutoShape 28"/>
          <p:cNvSpPr>
            <a:spLocks noChangeArrowheads="1"/>
          </p:cNvSpPr>
          <p:nvPr/>
        </p:nvSpPr>
        <p:spPr bwMode="auto">
          <a:xfrm>
            <a:off x="2043113" y="5022850"/>
            <a:ext cx="4876800" cy="609600"/>
          </a:xfrm>
          <a:prstGeom prst="rightArrow">
            <a:avLst>
              <a:gd name="adj1" fmla="val 56250"/>
              <a:gd name="adj2" fmla="val 7863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nvGrpSpPr>
          <p:cNvPr id="18440" name="Group 29"/>
          <p:cNvGrpSpPr>
            <a:grpSpLocks/>
          </p:cNvGrpSpPr>
          <p:nvPr/>
        </p:nvGrpSpPr>
        <p:grpSpPr bwMode="auto">
          <a:xfrm>
            <a:off x="1128713" y="5105400"/>
            <a:ext cx="752475" cy="446088"/>
            <a:chOff x="336" y="2400"/>
            <a:chExt cx="1056" cy="624"/>
          </a:xfrm>
        </p:grpSpPr>
        <p:sp>
          <p:nvSpPr>
            <p:cNvPr id="18483" name="Freeform 30"/>
            <p:cNvSpPr>
              <a:spLocks/>
            </p:cNvSpPr>
            <p:nvPr/>
          </p:nvSpPr>
          <p:spPr bwMode="auto">
            <a:xfrm>
              <a:off x="336" y="2400"/>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84" name="Freeform 31"/>
            <p:cNvSpPr>
              <a:spLocks/>
            </p:cNvSpPr>
            <p:nvPr/>
          </p:nvSpPr>
          <p:spPr bwMode="auto">
            <a:xfrm>
              <a:off x="384" y="2448"/>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85" name="Freeform 32"/>
            <p:cNvSpPr>
              <a:spLocks/>
            </p:cNvSpPr>
            <p:nvPr/>
          </p:nvSpPr>
          <p:spPr bwMode="auto">
            <a:xfrm>
              <a:off x="432" y="2496"/>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86" name="Freeform 33"/>
            <p:cNvSpPr>
              <a:spLocks/>
            </p:cNvSpPr>
            <p:nvPr/>
          </p:nvSpPr>
          <p:spPr bwMode="auto">
            <a:xfrm>
              <a:off x="480" y="2544"/>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87" name="Freeform 34"/>
            <p:cNvSpPr>
              <a:spLocks/>
            </p:cNvSpPr>
            <p:nvPr/>
          </p:nvSpPr>
          <p:spPr bwMode="auto">
            <a:xfrm>
              <a:off x="528" y="2592"/>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88" name="Freeform 35"/>
            <p:cNvSpPr>
              <a:spLocks/>
            </p:cNvSpPr>
            <p:nvPr/>
          </p:nvSpPr>
          <p:spPr bwMode="auto">
            <a:xfrm>
              <a:off x="576" y="2640"/>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89" name="Freeform 36"/>
            <p:cNvSpPr>
              <a:spLocks/>
            </p:cNvSpPr>
            <p:nvPr/>
          </p:nvSpPr>
          <p:spPr bwMode="auto">
            <a:xfrm>
              <a:off x="624" y="2688"/>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41" name="Group 37"/>
          <p:cNvGrpSpPr>
            <a:grpSpLocks/>
          </p:cNvGrpSpPr>
          <p:nvPr/>
        </p:nvGrpSpPr>
        <p:grpSpPr bwMode="auto">
          <a:xfrm>
            <a:off x="6985000" y="5053013"/>
            <a:ext cx="544513" cy="549275"/>
            <a:chOff x="912" y="3024"/>
            <a:chExt cx="384" cy="384"/>
          </a:xfrm>
        </p:grpSpPr>
        <p:grpSp>
          <p:nvGrpSpPr>
            <p:cNvPr id="18468" name="Group 38"/>
            <p:cNvGrpSpPr>
              <a:grpSpLocks/>
            </p:cNvGrpSpPr>
            <p:nvPr/>
          </p:nvGrpSpPr>
          <p:grpSpPr bwMode="auto">
            <a:xfrm>
              <a:off x="912" y="3024"/>
              <a:ext cx="384" cy="192"/>
              <a:chOff x="912" y="2832"/>
              <a:chExt cx="384" cy="384"/>
            </a:xfrm>
          </p:grpSpPr>
          <p:sp>
            <p:nvSpPr>
              <p:cNvPr id="18481" name="AutoShape 39"/>
              <p:cNvSpPr>
                <a:spLocks noChangeArrowheads="1"/>
              </p:cNvSpPr>
              <p:nvPr/>
            </p:nvSpPr>
            <p:spPr bwMode="auto">
              <a:xfrm>
                <a:off x="912" y="2832"/>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82" name="AutoShape 40"/>
              <p:cNvSpPr>
                <a:spLocks noChangeArrowheads="1"/>
              </p:cNvSpPr>
              <p:nvPr/>
            </p:nvSpPr>
            <p:spPr bwMode="auto">
              <a:xfrm flipV="1">
                <a:off x="912" y="3024"/>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69" name="Group 41"/>
            <p:cNvGrpSpPr>
              <a:grpSpLocks/>
            </p:cNvGrpSpPr>
            <p:nvPr/>
          </p:nvGrpSpPr>
          <p:grpSpPr bwMode="auto">
            <a:xfrm>
              <a:off x="912" y="3216"/>
              <a:ext cx="384" cy="192"/>
              <a:chOff x="912" y="2832"/>
              <a:chExt cx="384" cy="384"/>
            </a:xfrm>
          </p:grpSpPr>
          <p:sp>
            <p:nvSpPr>
              <p:cNvPr id="18479" name="AutoShape 42"/>
              <p:cNvSpPr>
                <a:spLocks noChangeArrowheads="1"/>
              </p:cNvSpPr>
              <p:nvPr/>
            </p:nvSpPr>
            <p:spPr bwMode="auto">
              <a:xfrm>
                <a:off x="912" y="2832"/>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80" name="AutoShape 43"/>
              <p:cNvSpPr>
                <a:spLocks noChangeArrowheads="1"/>
              </p:cNvSpPr>
              <p:nvPr/>
            </p:nvSpPr>
            <p:spPr bwMode="auto">
              <a:xfrm flipV="1">
                <a:off x="912" y="3024"/>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70" name="Group 44"/>
            <p:cNvGrpSpPr>
              <a:grpSpLocks/>
            </p:cNvGrpSpPr>
            <p:nvPr/>
          </p:nvGrpSpPr>
          <p:grpSpPr bwMode="auto">
            <a:xfrm>
              <a:off x="912" y="3312"/>
              <a:ext cx="384" cy="96"/>
              <a:chOff x="576" y="3696"/>
              <a:chExt cx="384" cy="96"/>
            </a:xfrm>
          </p:grpSpPr>
          <p:grpSp>
            <p:nvGrpSpPr>
              <p:cNvPr id="18471" name="Group 45"/>
              <p:cNvGrpSpPr>
                <a:grpSpLocks/>
              </p:cNvGrpSpPr>
              <p:nvPr/>
            </p:nvGrpSpPr>
            <p:grpSpPr bwMode="auto">
              <a:xfrm>
                <a:off x="576" y="3696"/>
                <a:ext cx="384" cy="72"/>
                <a:chOff x="576" y="3696"/>
                <a:chExt cx="384" cy="72"/>
              </a:xfrm>
            </p:grpSpPr>
            <p:sp>
              <p:nvSpPr>
                <p:cNvPr id="18476" name="AutoShape 46"/>
                <p:cNvSpPr>
                  <a:spLocks noChangeArrowheads="1"/>
                </p:cNvSpPr>
                <p:nvPr/>
              </p:nvSpPr>
              <p:spPr bwMode="auto">
                <a:xfrm flipV="1">
                  <a:off x="576" y="3696"/>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77" name="AutoShape 47"/>
                <p:cNvSpPr>
                  <a:spLocks noChangeArrowheads="1"/>
                </p:cNvSpPr>
                <p:nvPr/>
              </p:nvSpPr>
              <p:spPr bwMode="auto">
                <a:xfrm flipV="1">
                  <a:off x="576" y="3708"/>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78" name="AutoShape 48"/>
                <p:cNvSpPr>
                  <a:spLocks noChangeArrowheads="1"/>
                </p:cNvSpPr>
                <p:nvPr/>
              </p:nvSpPr>
              <p:spPr bwMode="auto">
                <a:xfrm flipV="1">
                  <a:off x="576" y="3720"/>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72" name="Group 49"/>
              <p:cNvGrpSpPr>
                <a:grpSpLocks/>
              </p:cNvGrpSpPr>
              <p:nvPr/>
            </p:nvGrpSpPr>
            <p:grpSpPr bwMode="auto">
              <a:xfrm>
                <a:off x="576" y="3720"/>
                <a:ext cx="384" cy="72"/>
                <a:chOff x="576" y="3696"/>
                <a:chExt cx="384" cy="72"/>
              </a:xfrm>
            </p:grpSpPr>
            <p:sp>
              <p:nvSpPr>
                <p:cNvPr id="18473" name="AutoShape 50"/>
                <p:cNvSpPr>
                  <a:spLocks noChangeArrowheads="1"/>
                </p:cNvSpPr>
                <p:nvPr/>
              </p:nvSpPr>
              <p:spPr bwMode="auto">
                <a:xfrm flipV="1">
                  <a:off x="576" y="3696"/>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74" name="AutoShape 51"/>
                <p:cNvSpPr>
                  <a:spLocks noChangeArrowheads="1"/>
                </p:cNvSpPr>
                <p:nvPr/>
              </p:nvSpPr>
              <p:spPr bwMode="auto">
                <a:xfrm flipV="1">
                  <a:off x="576" y="3708"/>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75" name="AutoShape 52"/>
                <p:cNvSpPr>
                  <a:spLocks noChangeArrowheads="1"/>
                </p:cNvSpPr>
                <p:nvPr/>
              </p:nvSpPr>
              <p:spPr bwMode="auto">
                <a:xfrm flipV="1">
                  <a:off x="576" y="3720"/>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grpSp>
      <p:sp>
        <p:nvSpPr>
          <p:cNvPr id="18442" name="AutoShape 53"/>
          <p:cNvSpPr>
            <a:spLocks noChangeArrowheads="1"/>
          </p:cNvSpPr>
          <p:nvPr/>
        </p:nvSpPr>
        <p:spPr bwMode="auto">
          <a:xfrm>
            <a:off x="2043113" y="3498850"/>
            <a:ext cx="4876800" cy="609600"/>
          </a:xfrm>
          <a:prstGeom prst="rightArrow">
            <a:avLst>
              <a:gd name="adj1" fmla="val 56250"/>
              <a:gd name="adj2" fmla="val 78630"/>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nvGrpSpPr>
          <p:cNvPr id="18443" name="Group 54"/>
          <p:cNvGrpSpPr>
            <a:grpSpLocks/>
          </p:cNvGrpSpPr>
          <p:nvPr/>
        </p:nvGrpSpPr>
        <p:grpSpPr bwMode="auto">
          <a:xfrm>
            <a:off x="1128713" y="3581400"/>
            <a:ext cx="752475" cy="446088"/>
            <a:chOff x="336" y="2400"/>
            <a:chExt cx="1056" cy="624"/>
          </a:xfrm>
        </p:grpSpPr>
        <p:sp>
          <p:nvSpPr>
            <p:cNvPr id="18461" name="Freeform 55"/>
            <p:cNvSpPr>
              <a:spLocks/>
            </p:cNvSpPr>
            <p:nvPr/>
          </p:nvSpPr>
          <p:spPr bwMode="auto">
            <a:xfrm>
              <a:off x="336" y="2400"/>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62" name="Freeform 56"/>
            <p:cNvSpPr>
              <a:spLocks/>
            </p:cNvSpPr>
            <p:nvPr/>
          </p:nvSpPr>
          <p:spPr bwMode="auto">
            <a:xfrm>
              <a:off x="384" y="2448"/>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63" name="Freeform 57"/>
            <p:cNvSpPr>
              <a:spLocks/>
            </p:cNvSpPr>
            <p:nvPr/>
          </p:nvSpPr>
          <p:spPr bwMode="auto">
            <a:xfrm>
              <a:off x="432" y="2496"/>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64" name="Freeform 58"/>
            <p:cNvSpPr>
              <a:spLocks/>
            </p:cNvSpPr>
            <p:nvPr/>
          </p:nvSpPr>
          <p:spPr bwMode="auto">
            <a:xfrm>
              <a:off x="480" y="2544"/>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65" name="Freeform 59"/>
            <p:cNvSpPr>
              <a:spLocks/>
            </p:cNvSpPr>
            <p:nvPr/>
          </p:nvSpPr>
          <p:spPr bwMode="auto">
            <a:xfrm>
              <a:off x="528" y="2592"/>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66" name="Freeform 60"/>
            <p:cNvSpPr>
              <a:spLocks/>
            </p:cNvSpPr>
            <p:nvPr/>
          </p:nvSpPr>
          <p:spPr bwMode="auto">
            <a:xfrm>
              <a:off x="576" y="2640"/>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67" name="Freeform 61"/>
            <p:cNvSpPr>
              <a:spLocks/>
            </p:cNvSpPr>
            <p:nvPr/>
          </p:nvSpPr>
          <p:spPr bwMode="auto">
            <a:xfrm>
              <a:off x="624" y="2688"/>
              <a:ext cx="768" cy="336"/>
            </a:xfrm>
            <a:custGeom>
              <a:avLst/>
              <a:gdLst>
                <a:gd name="T0" fmla="*/ 0 w 768"/>
                <a:gd name="T1" fmla="*/ 336 h 336"/>
                <a:gd name="T2" fmla="*/ 0 w 768"/>
                <a:gd name="T3" fmla="*/ 0 h 336"/>
                <a:gd name="T4" fmla="*/ 720 w 768"/>
                <a:gd name="T5" fmla="*/ 0 h 336"/>
                <a:gd name="T6" fmla="*/ 768 w 768"/>
                <a:gd name="T7" fmla="*/ 48 h 336"/>
                <a:gd name="T8" fmla="*/ 768 w 768"/>
                <a:gd name="T9" fmla="*/ 336 h 336"/>
                <a:gd name="T10" fmla="*/ 0 w 768"/>
                <a:gd name="T11" fmla="*/ 336 h 336"/>
                <a:gd name="T12" fmla="*/ 0 60000 65536"/>
                <a:gd name="T13" fmla="*/ 0 60000 65536"/>
                <a:gd name="T14" fmla="*/ 0 60000 65536"/>
                <a:gd name="T15" fmla="*/ 0 60000 65536"/>
                <a:gd name="T16" fmla="*/ 0 60000 65536"/>
                <a:gd name="T17" fmla="*/ 0 60000 65536"/>
                <a:gd name="T18" fmla="*/ 0 w 768"/>
                <a:gd name="T19" fmla="*/ 0 h 336"/>
                <a:gd name="T20" fmla="*/ 768 w 768"/>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768" h="336">
                  <a:moveTo>
                    <a:pt x="0" y="336"/>
                  </a:moveTo>
                  <a:lnTo>
                    <a:pt x="0" y="0"/>
                  </a:lnTo>
                  <a:lnTo>
                    <a:pt x="720" y="0"/>
                  </a:lnTo>
                  <a:lnTo>
                    <a:pt x="768" y="48"/>
                  </a:lnTo>
                  <a:lnTo>
                    <a:pt x="768" y="336"/>
                  </a:lnTo>
                  <a:lnTo>
                    <a:pt x="0" y="336"/>
                  </a:lnTo>
                  <a:close/>
                </a:path>
              </a:pathLst>
            </a:custGeom>
            <a:solidFill>
              <a:srgbClr val="FFFF99"/>
            </a:solidFill>
            <a:ln w="9525">
              <a:solidFill>
                <a:schemeClr val="bg2"/>
              </a:solidFill>
              <a:round/>
              <a:headEnd/>
              <a:tailEnd/>
            </a:ln>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44" name="Group 62"/>
          <p:cNvGrpSpPr>
            <a:grpSpLocks/>
          </p:cNvGrpSpPr>
          <p:nvPr/>
        </p:nvGrpSpPr>
        <p:grpSpPr bwMode="auto">
          <a:xfrm>
            <a:off x="6985000" y="3529013"/>
            <a:ext cx="544513" cy="550862"/>
            <a:chOff x="912" y="3024"/>
            <a:chExt cx="384" cy="384"/>
          </a:xfrm>
        </p:grpSpPr>
        <p:grpSp>
          <p:nvGrpSpPr>
            <p:cNvPr id="18446" name="Group 63"/>
            <p:cNvGrpSpPr>
              <a:grpSpLocks/>
            </p:cNvGrpSpPr>
            <p:nvPr/>
          </p:nvGrpSpPr>
          <p:grpSpPr bwMode="auto">
            <a:xfrm>
              <a:off x="912" y="3024"/>
              <a:ext cx="384" cy="192"/>
              <a:chOff x="912" y="2832"/>
              <a:chExt cx="384" cy="384"/>
            </a:xfrm>
          </p:grpSpPr>
          <p:sp>
            <p:nvSpPr>
              <p:cNvPr id="18459" name="AutoShape 64"/>
              <p:cNvSpPr>
                <a:spLocks noChangeArrowheads="1"/>
              </p:cNvSpPr>
              <p:nvPr/>
            </p:nvSpPr>
            <p:spPr bwMode="auto">
              <a:xfrm>
                <a:off x="912" y="2832"/>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60" name="AutoShape 65"/>
              <p:cNvSpPr>
                <a:spLocks noChangeArrowheads="1"/>
              </p:cNvSpPr>
              <p:nvPr/>
            </p:nvSpPr>
            <p:spPr bwMode="auto">
              <a:xfrm flipV="1">
                <a:off x="912" y="3024"/>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47" name="Group 66"/>
            <p:cNvGrpSpPr>
              <a:grpSpLocks/>
            </p:cNvGrpSpPr>
            <p:nvPr/>
          </p:nvGrpSpPr>
          <p:grpSpPr bwMode="auto">
            <a:xfrm>
              <a:off x="912" y="3216"/>
              <a:ext cx="384" cy="192"/>
              <a:chOff x="912" y="2832"/>
              <a:chExt cx="384" cy="384"/>
            </a:xfrm>
          </p:grpSpPr>
          <p:sp>
            <p:nvSpPr>
              <p:cNvPr id="18457" name="AutoShape 67"/>
              <p:cNvSpPr>
                <a:spLocks noChangeArrowheads="1"/>
              </p:cNvSpPr>
              <p:nvPr/>
            </p:nvSpPr>
            <p:spPr bwMode="auto">
              <a:xfrm>
                <a:off x="912" y="2832"/>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58" name="AutoShape 68"/>
              <p:cNvSpPr>
                <a:spLocks noChangeArrowheads="1"/>
              </p:cNvSpPr>
              <p:nvPr/>
            </p:nvSpPr>
            <p:spPr bwMode="auto">
              <a:xfrm flipV="1">
                <a:off x="912" y="3024"/>
                <a:ext cx="384" cy="192"/>
              </a:xfrm>
              <a:prstGeom prst="parallelogram">
                <a:avLst>
                  <a:gd name="adj" fmla="val 5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48" name="Group 69"/>
            <p:cNvGrpSpPr>
              <a:grpSpLocks/>
            </p:cNvGrpSpPr>
            <p:nvPr/>
          </p:nvGrpSpPr>
          <p:grpSpPr bwMode="auto">
            <a:xfrm>
              <a:off x="912" y="3312"/>
              <a:ext cx="384" cy="96"/>
              <a:chOff x="576" y="3696"/>
              <a:chExt cx="384" cy="96"/>
            </a:xfrm>
          </p:grpSpPr>
          <p:grpSp>
            <p:nvGrpSpPr>
              <p:cNvPr id="18449" name="Group 70"/>
              <p:cNvGrpSpPr>
                <a:grpSpLocks/>
              </p:cNvGrpSpPr>
              <p:nvPr/>
            </p:nvGrpSpPr>
            <p:grpSpPr bwMode="auto">
              <a:xfrm>
                <a:off x="576" y="3696"/>
                <a:ext cx="384" cy="72"/>
                <a:chOff x="576" y="3696"/>
                <a:chExt cx="384" cy="72"/>
              </a:xfrm>
            </p:grpSpPr>
            <p:sp>
              <p:nvSpPr>
                <p:cNvPr id="18454" name="AutoShape 71"/>
                <p:cNvSpPr>
                  <a:spLocks noChangeArrowheads="1"/>
                </p:cNvSpPr>
                <p:nvPr/>
              </p:nvSpPr>
              <p:spPr bwMode="auto">
                <a:xfrm flipV="1">
                  <a:off x="576" y="3696"/>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55" name="AutoShape 72"/>
                <p:cNvSpPr>
                  <a:spLocks noChangeArrowheads="1"/>
                </p:cNvSpPr>
                <p:nvPr/>
              </p:nvSpPr>
              <p:spPr bwMode="auto">
                <a:xfrm flipV="1">
                  <a:off x="576" y="3708"/>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56" name="AutoShape 73"/>
                <p:cNvSpPr>
                  <a:spLocks noChangeArrowheads="1"/>
                </p:cNvSpPr>
                <p:nvPr/>
              </p:nvSpPr>
              <p:spPr bwMode="auto">
                <a:xfrm flipV="1">
                  <a:off x="576" y="3720"/>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nvGrpSpPr>
              <p:cNvPr id="18450" name="Group 74"/>
              <p:cNvGrpSpPr>
                <a:grpSpLocks/>
              </p:cNvGrpSpPr>
              <p:nvPr/>
            </p:nvGrpSpPr>
            <p:grpSpPr bwMode="auto">
              <a:xfrm>
                <a:off x="576" y="3720"/>
                <a:ext cx="384" cy="72"/>
                <a:chOff x="576" y="3696"/>
                <a:chExt cx="384" cy="72"/>
              </a:xfrm>
            </p:grpSpPr>
            <p:sp>
              <p:nvSpPr>
                <p:cNvPr id="18451" name="AutoShape 75"/>
                <p:cNvSpPr>
                  <a:spLocks noChangeArrowheads="1"/>
                </p:cNvSpPr>
                <p:nvPr/>
              </p:nvSpPr>
              <p:spPr bwMode="auto">
                <a:xfrm flipV="1">
                  <a:off x="576" y="3696"/>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52" name="AutoShape 76"/>
                <p:cNvSpPr>
                  <a:spLocks noChangeArrowheads="1"/>
                </p:cNvSpPr>
                <p:nvPr/>
              </p:nvSpPr>
              <p:spPr bwMode="auto">
                <a:xfrm flipV="1">
                  <a:off x="576" y="3708"/>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8453" name="AutoShape 77"/>
                <p:cNvSpPr>
                  <a:spLocks noChangeArrowheads="1"/>
                </p:cNvSpPr>
                <p:nvPr/>
              </p:nvSpPr>
              <p:spPr bwMode="auto">
                <a:xfrm flipV="1">
                  <a:off x="576" y="3720"/>
                  <a:ext cx="384" cy="48"/>
                </a:xfrm>
                <a:prstGeom prst="parallelogram">
                  <a:avLst>
                    <a:gd name="adj" fmla="val 200000"/>
                  </a:avLst>
                </a:prstGeom>
                <a:solidFill>
                  <a:srgbClr val="FFFF99"/>
                </a:solidFill>
                <a:ln w="9525">
                  <a:solidFill>
                    <a:schemeClr val="bg2"/>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grpSp>
        </p:grpSp>
      </p:grpSp>
      <p:pic>
        <p:nvPicPr>
          <p:cNvPr id="18445" name="Picture 78" descr="BS0166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7038" y="3270250"/>
            <a:ext cx="27241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de-DE" dirty="0" smtClean="0"/>
              <a:t>Business opportunities </a:t>
            </a:r>
            <a:endParaRPr lang="en-IE" dirty="0"/>
          </a:p>
        </p:txBody>
      </p:sp>
      <p:sp>
        <p:nvSpPr>
          <p:cNvPr id="46083" name="Text Placeholder 5"/>
          <p:cNvSpPr>
            <a:spLocks noGrp="1"/>
          </p:cNvSpPr>
          <p:nvPr>
            <p:ph type="body" idx="1"/>
          </p:nvPr>
        </p:nvSpPr>
        <p:spPr/>
        <p:txBody>
          <a:bodyPr/>
          <a:lstStyle/>
          <a:p>
            <a:endParaRPr lang="en-IE"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defRPr/>
            </a:pPr>
            <a:r>
              <a:rPr lang="de-DE" smtClean="0"/>
              <a:t>Looking at some numbers...</a:t>
            </a:r>
            <a:endParaRPr lang="en-US" smtClean="0"/>
          </a:p>
        </p:txBody>
      </p:sp>
      <p:sp>
        <p:nvSpPr>
          <p:cNvPr id="3" name="Text Placeholder 2"/>
          <p:cNvSpPr>
            <a:spLocks noGrp="1"/>
          </p:cNvSpPr>
          <p:nvPr>
            <p:ph idx="4294967295"/>
          </p:nvPr>
        </p:nvSpPr>
        <p:spPr>
          <a:xfrm>
            <a:off x="379413" y="1149350"/>
            <a:ext cx="8229600" cy="4525963"/>
          </a:xfrm>
        </p:spPr>
        <p:txBody>
          <a:bodyPr/>
          <a:lstStyle/>
          <a:p>
            <a:r>
              <a:rPr lang="de-DE" altLang="en-US" smtClean="0"/>
              <a:t>500000</a:t>
            </a:r>
          </a:p>
          <a:p>
            <a:pPr lvl="1"/>
            <a:r>
              <a:rPr lang="en-AU" altLang="en-US" smtClean="0"/>
              <a:t>Number of licensed seats of a certain large CRM SaaS ISV as of July/Aug 2006</a:t>
            </a:r>
          </a:p>
          <a:p>
            <a:r>
              <a:rPr lang="en-AU" altLang="en-US" smtClean="0"/>
              <a:t>24800</a:t>
            </a:r>
          </a:p>
          <a:p>
            <a:pPr lvl="1"/>
            <a:r>
              <a:rPr lang="en-AU" altLang="en-US" smtClean="0"/>
              <a:t>Number of unique customer accounts</a:t>
            </a:r>
          </a:p>
          <a:p>
            <a:r>
              <a:rPr lang="en-AU" altLang="en-US" smtClean="0"/>
              <a:t>500000 / 24800 </a:t>
            </a:r>
            <a:r>
              <a:rPr lang="en-AU" altLang="en-US" smtClean="0">
                <a:cs typeface="Arial" pitchFamily="34" charset="0"/>
              </a:rPr>
              <a:t>≈ 20</a:t>
            </a:r>
            <a:endParaRPr lang="en-AU" altLang="en-US" smtClean="0"/>
          </a:p>
          <a:p>
            <a:endParaRPr lang="de-DE" altLang="en-US" smtClean="0"/>
          </a:p>
          <a:p>
            <a:pPr>
              <a:buFontTx/>
              <a:buNone/>
            </a:pPr>
            <a:r>
              <a:rPr lang="en-AU" altLang="en-US" smtClean="0"/>
              <a:t>	Who </a:t>
            </a:r>
            <a:r>
              <a:rPr lang="en-AU" altLang="en-US" smtClean="0">
                <a:solidFill>
                  <a:schemeClr val="tx2"/>
                </a:solidFill>
              </a:rPr>
              <a:t>purchases</a:t>
            </a:r>
            <a:r>
              <a:rPr lang="en-AU" altLang="en-US" smtClean="0"/>
              <a:t> a traditional CRM package for this many (or better: this few)  users?</a:t>
            </a:r>
          </a:p>
          <a:p>
            <a:pPr>
              <a:buFontTx/>
              <a:buNone/>
            </a:pPr>
            <a:endParaRPr lang="en-US" alt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14013023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1930400"/>
            <a:ext cx="336867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4839" name="Rectangle 7"/>
          <p:cNvSpPr>
            <a:spLocks noGrp="1" noChangeArrowheads="1"/>
          </p:cNvSpPr>
          <p:nvPr>
            <p:ph idx="4294967295"/>
          </p:nvPr>
        </p:nvSpPr>
        <p:spPr>
          <a:xfrm>
            <a:off x="0" y="0"/>
            <a:ext cx="8534400" cy="6858000"/>
          </a:xfrm>
        </p:spPr>
        <p:txBody>
          <a:bodyPr/>
          <a:lstStyle/>
          <a:p>
            <a:pPr indent="0" eaLnBrk="1" hangingPunct="1">
              <a:buFont typeface="Wingdings 2" pitchFamily="18" charset="2"/>
              <a:buNone/>
              <a:defRPr/>
            </a:pPr>
            <a:r>
              <a:rPr lang="en-US" sz="2400" i="1" dirty="0" smtClean="0">
                <a:effectLst>
                  <a:outerShdw blurRad="38100" dist="38100" dir="2700000" algn="tl">
                    <a:srgbClr val="000000"/>
                  </a:outerShdw>
                </a:effectLst>
              </a:rPr>
              <a:t>…products that have a low sales volume can collectively make up a market share that rivals or exceeds the relatively few current bestsellers - if the distribution channel is large enough…</a:t>
            </a:r>
          </a:p>
          <a:p>
            <a:pPr algn="r" eaLnBrk="1" hangingPunct="1">
              <a:buFont typeface="Wingdings 2" pitchFamily="18" charset="2"/>
              <a:buNone/>
              <a:defRPr/>
            </a:pPr>
            <a:r>
              <a:rPr lang="en-US" sz="1400" i="1" dirty="0" smtClean="0">
                <a:effectLst>
                  <a:outerShdw blurRad="38100" dist="38100" dir="2700000" algn="tl">
                    <a:srgbClr val="000000"/>
                  </a:outerShdw>
                </a:effectLst>
              </a:rPr>
              <a:t>(paraphrased from </a:t>
            </a:r>
            <a:r>
              <a:rPr lang="en-US" sz="1400" i="1" dirty="0" err="1" smtClean="0">
                <a:effectLst>
                  <a:outerShdw blurRad="38100" dist="38100" dir="2700000" algn="tl">
                    <a:srgbClr val="000000"/>
                  </a:outerShdw>
                </a:effectLst>
              </a:rPr>
              <a:t>wikipedia</a:t>
            </a:r>
            <a:r>
              <a:rPr lang="en-US" sz="1400" i="1" dirty="0" smtClean="0">
                <a:effectLst>
                  <a:outerShdw blurRad="38100" dist="38100" dir="2700000" algn="tl">
                    <a:srgbClr val="000000"/>
                  </a:outerShdw>
                </a:effectLst>
              </a:rPr>
              <a:t>)</a:t>
            </a:r>
            <a:r>
              <a:rPr lang="en-US" sz="2400" dirty="0" smtClean="0">
                <a:effectLst>
                  <a:outerShdw blurRad="38100" dist="38100" dir="2700000" algn="tl">
                    <a:srgbClr val="000000"/>
                  </a:outerShdw>
                </a:effectLst>
              </a:rPr>
              <a:t> </a:t>
            </a:r>
          </a:p>
        </p:txBody>
      </p:sp>
      <p:pic>
        <p:nvPicPr>
          <p:cNvPr id="48132" name="Picture 10" descr="archstratctchlngtail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8" y="2590800"/>
            <a:ext cx="4276725"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traight Connector 11265"/>
          <p:cNvSpPr>
            <a:spLocks noChangeShapeType="1"/>
          </p:cNvSpPr>
          <p:nvPr/>
        </p:nvSpPr>
        <p:spPr bwMode="auto">
          <a:xfrm>
            <a:off x="865188" y="1381125"/>
            <a:ext cx="0" cy="4281488"/>
          </a:xfrm>
          <a:prstGeom prst="line">
            <a:avLst/>
          </a:prstGeom>
          <a:noFill/>
          <a:ln w="57150" algn="ctr">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49155" name="Straight Connector 11266"/>
          <p:cNvSpPr>
            <a:spLocks noChangeShapeType="1"/>
          </p:cNvSpPr>
          <p:nvPr/>
        </p:nvSpPr>
        <p:spPr bwMode="auto">
          <a:xfrm rot="5400000">
            <a:off x="4523582" y="1996281"/>
            <a:ext cx="0" cy="7348537"/>
          </a:xfrm>
          <a:prstGeom prst="line">
            <a:avLst/>
          </a:prstGeom>
          <a:noFill/>
          <a:ln w="57150" algn="ctr">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49156" name="Shape 11267"/>
          <p:cNvSpPr>
            <a:spLocks/>
          </p:cNvSpPr>
          <p:nvPr/>
        </p:nvSpPr>
        <p:spPr bwMode="auto">
          <a:xfrm>
            <a:off x="1257300" y="1525588"/>
            <a:ext cx="6467475" cy="3692525"/>
          </a:xfrm>
          <a:custGeom>
            <a:avLst/>
            <a:gdLst>
              <a:gd name="T0" fmla="*/ 0 w 4074"/>
              <a:gd name="T1" fmla="*/ 0 h 2326"/>
              <a:gd name="T2" fmla="*/ 2147483647 w 4074"/>
              <a:gd name="T3" fmla="*/ 2147483647 h 2326"/>
              <a:gd name="T4" fmla="*/ 2147483647 w 4074"/>
              <a:gd name="T5" fmla="*/ 2147483647 h 2326"/>
              <a:gd name="T6" fmla="*/ 0 60000 65536"/>
              <a:gd name="T7" fmla="*/ 0 60000 65536"/>
              <a:gd name="T8" fmla="*/ 0 60000 65536"/>
              <a:gd name="T9" fmla="*/ 0 w 4074"/>
              <a:gd name="T10" fmla="*/ 0 h 2326"/>
              <a:gd name="T11" fmla="*/ 4074 w 4074"/>
              <a:gd name="T12" fmla="*/ 2326 h 2326"/>
            </a:gdLst>
            <a:ahLst/>
            <a:cxnLst>
              <a:cxn ang="T6">
                <a:pos x="T0" y="T1"/>
              </a:cxn>
              <a:cxn ang="T7">
                <a:pos x="T2" y="T3"/>
              </a:cxn>
              <a:cxn ang="T8">
                <a:pos x="T4" y="T5"/>
              </a:cxn>
            </a:cxnLst>
            <a:rect l="T9" t="T10" r="T11" b="T12"/>
            <a:pathLst>
              <a:path w="4074" h="2326">
                <a:moveTo>
                  <a:pt x="0" y="0"/>
                </a:moveTo>
                <a:cubicBezTo>
                  <a:pt x="159" y="776"/>
                  <a:pt x="318" y="1552"/>
                  <a:pt x="997" y="1939"/>
                </a:cubicBezTo>
                <a:cubicBezTo>
                  <a:pt x="1676" y="2326"/>
                  <a:pt x="2875" y="2322"/>
                  <a:pt x="4074" y="2319"/>
                </a:cubicBezTo>
              </a:path>
            </a:pathLst>
          </a:custGeom>
          <a:noFill/>
          <a:ln w="5715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US" altLang="en-US">
              <a:solidFill>
                <a:srgbClr val="000000"/>
              </a:solidFill>
            </a:endParaRPr>
          </a:p>
        </p:txBody>
      </p:sp>
      <p:grpSp>
        <p:nvGrpSpPr>
          <p:cNvPr id="2" name="Group 6"/>
          <p:cNvGrpSpPr>
            <a:grpSpLocks/>
          </p:cNvGrpSpPr>
          <p:nvPr/>
        </p:nvGrpSpPr>
        <p:grpSpPr bwMode="auto">
          <a:xfrm>
            <a:off x="2020888" y="4184650"/>
            <a:ext cx="1639887" cy="1477963"/>
            <a:chOff x="1353" y="2722"/>
            <a:chExt cx="1033" cy="931"/>
          </a:xfrm>
        </p:grpSpPr>
        <p:sp>
          <p:nvSpPr>
            <p:cNvPr id="49202" name="Straight Connector 11313"/>
            <p:cNvSpPr>
              <a:spLocks noChangeShapeType="1"/>
            </p:cNvSpPr>
            <p:nvPr/>
          </p:nvSpPr>
          <p:spPr bwMode="auto">
            <a:xfrm>
              <a:off x="2386" y="3203"/>
              <a:ext cx="0" cy="45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9203" name="Group 8"/>
            <p:cNvGrpSpPr>
              <a:grpSpLocks/>
            </p:cNvGrpSpPr>
            <p:nvPr/>
          </p:nvGrpSpPr>
          <p:grpSpPr bwMode="auto">
            <a:xfrm>
              <a:off x="1353" y="2722"/>
              <a:ext cx="1004" cy="899"/>
              <a:chOff x="1353" y="2722"/>
              <a:chExt cx="1004" cy="899"/>
            </a:xfrm>
          </p:grpSpPr>
          <p:sp>
            <p:nvSpPr>
              <p:cNvPr id="49204" name="Straight Connector 11315"/>
              <p:cNvSpPr>
                <a:spLocks noChangeShapeType="1"/>
              </p:cNvSpPr>
              <p:nvPr/>
            </p:nvSpPr>
            <p:spPr bwMode="auto">
              <a:xfrm flipH="1">
                <a:off x="1365" y="2824"/>
                <a:ext cx="187" cy="187"/>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05" name="Straight Connector 11316"/>
              <p:cNvSpPr>
                <a:spLocks noChangeShapeType="1"/>
              </p:cNvSpPr>
              <p:nvPr/>
            </p:nvSpPr>
            <p:spPr bwMode="auto">
              <a:xfrm flipH="1">
                <a:off x="1365" y="2920"/>
                <a:ext cx="283" cy="283"/>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06" name="Straight Connector 11317"/>
              <p:cNvSpPr>
                <a:spLocks noChangeShapeType="1"/>
              </p:cNvSpPr>
              <p:nvPr/>
            </p:nvSpPr>
            <p:spPr bwMode="auto">
              <a:xfrm flipH="1">
                <a:off x="1365" y="3016"/>
                <a:ext cx="379" cy="379"/>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07" name="Straight Connector 11318"/>
              <p:cNvSpPr>
                <a:spLocks noChangeShapeType="1"/>
              </p:cNvSpPr>
              <p:nvPr/>
            </p:nvSpPr>
            <p:spPr bwMode="auto">
              <a:xfrm flipH="1">
                <a:off x="1358" y="3070"/>
                <a:ext cx="524" cy="524"/>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08" name="Straight Connector 11319"/>
              <p:cNvSpPr>
                <a:spLocks noChangeShapeType="1"/>
              </p:cNvSpPr>
              <p:nvPr/>
            </p:nvSpPr>
            <p:spPr bwMode="auto">
              <a:xfrm flipH="1">
                <a:off x="1535" y="3142"/>
                <a:ext cx="467" cy="467"/>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09" name="Straight Connector 11320"/>
              <p:cNvSpPr>
                <a:spLocks noChangeShapeType="1"/>
              </p:cNvSpPr>
              <p:nvPr/>
            </p:nvSpPr>
            <p:spPr bwMode="auto">
              <a:xfrm flipH="1">
                <a:off x="1729" y="3185"/>
                <a:ext cx="422" cy="422"/>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10" name="Straight Connector 11321"/>
              <p:cNvSpPr>
                <a:spLocks noChangeShapeType="1"/>
              </p:cNvSpPr>
              <p:nvPr/>
            </p:nvSpPr>
            <p:spPr bwMode="auto">
              <a:xfrm flipH="1">
                <a:off x="1907" y="3231"/>
                <a:ext cx="390" cy="39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11" name="Straight Connector 11322"/>
              <p:cNvSpPr>
                <a:spLocks noChangeShapeType="1"/>
              </p:cNvSpPr>
              <p:nvPr/>
            </p:nvSpPr>
            <p:spPr bwMode="auto">
              <a:xfrm flipH="1">
                <a:off x="2091" y="3342"/>
                <a:ext cx="266" cy="266"/>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12" name="Straight Connector 11323"/>
              <p:cNvSpPr>
                <a:spLocks noChangeShapeType="1"/>
              </p:cNvSpPr>
              <p:nvPr/>
            </p:nvSpPr>
            <p:spPr bwMode="auto">
              <a:xfrm flipH="1">
                <a:off x="1353" y="2722"/>
                <a:ext cx="91" cy="91"/>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4" name="Group 18"/>
          <p:cNvGrpSpPr>
            <a:grpSpLocks/>
          </p:cNvGrpSpPr>
          <p:nvPr/>
        </p:nvGrpSpPr>
        <p:grpSpPr bwMode="auto">
          <a:xfrm>
            <a:off x="3735388" y="5089525"/>
            <a:ext cx="3795712" cy="555625"/>
            <a:chOff x="2433" y="3292"/>
            <a:chExt cx="2391" cy="350"/>
          </a:xfrm>
        </p:grpSpPr>
        <p:sp>
          <p:nvSpPr>
            <p:cNvPr id="49190" name="Straight Connector 11301"/>
            <p:cNvSpPr>
              <a:spLocks noChangeShapeType="1"/>
            </p:cNvSpPr>
            <p:nvPr/>
          </p:nvSpPr>
          <p:spPr bwMode="auto">
            <a:xfrm flipH="1">
              <a:off x="2512" y="3312"/>
              <a:ext cx="312" cy="312"/>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91" name="Straight Connector 11302"/>
            <p:cNvSpPr>
              <a:spLocks noChangeShapeType="1"/>
            </p:cNvSpPr>
            <p:nvPr/>
          </p:nvSpPr>
          <p:spPr bwMode="auto">
            <a:xfrm flipH="1">
              <a:off x="2433" y="3292"/>
              <a:ext cx="187" cy="187"/>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92" name="Straight Connector 11303"/>
            <p:cNvSpPr>
              <a:spLocks noChangeShapeType="1"/>
            </p:cNvSpPr>
            <p:nvPr/>
          </p:nvSpPr>
          <p:spPr bwMode="auto">
            <a:xfrm flipH="1">
              <a:off x="2757" y="3348"/>
              <a:ext cx="288" cy="288"/>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93" name="Straight Connector 11304"/>
            <p:cNvSpPr>
              <a:spLocks noChangeShapeType="1"/>
            </p:cNvSpPr>
            <p:nvPr/>
          </p:nvSpPr>
          <p:spPr bwMode="auto">
            <a:xfrm flipH="1">
              <a:off x="2996" y="3354"/>
              <a:ext cx="288" cy="288"/>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94" name="Straight Connector 11305"/>
            <p:cNvSpPr>
              <a:spLocks noChangeShapeType="1"/>
            </p:cNvSpPr>
            <p:nvPr/>
          </p:nvSpPr>
          <p:spPr bwMode="auto">
            <a:xfrm flipH="1">
              <a:off x="3229" y="3378"/>
              <a:ext cx="258" cy="258"/>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95" name="Straight Connector 11306"/>
            <p:cNvSpPr>
              <a:spLocks noChangeShapeType="1"/>
            </p:cNvSpPr>
            <p:nvPr/>
          </p:nvSpPr>
          <p:spPr bwMode="auto">
            <a:xfrm flipH="1">
              <a:off x="3462" y="3390"/>
              <a:ext cx="240" cy="24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96" name="Straight Connector 11307"/>
            <p:cNvSpPr>
              <a:spLocks noChangeShapeType="1"/>
            </p:cNvSpPr>
            <p:nvPr/>
          </p:nvSpPr>
          <p:spPr bwMode="auto">
            <a:xfrm flipH="1">
              <a:off x="3671" y="3390"/>
              <a:ext cx="246" cy="246"/>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97" name="Straight Connector 11308"/>
            <p:cNvSpPr>
              <a:spLocks noChangeShapeType="1"/>
            </p:cNvSpPr>
            <p:nvPr/>
          </p:nvSpPr>
          <p:spPr bwMode="auto">
            <a:xfrm flipH="1">
              <a:off x="3862" y="3402"/>
              <a:ext cx="234" cy="234"/>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98" name="Straight Connector 11309"/>
            <p:cNvSpPr>
              <a:spLocks noChangeShapeType="1"/>
            </p:cNvSpPr>
            <p:nvPr/>
          </p:nvSpPr>
          <p:spPr bwMode="auto">
            <a:xfrm flipH="1">
              <a:off x="4393" y="3390"/>
              <a:ext cx="246" cy="246"/>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99" name="Straight Connector 11310"/>
            <p:cNvSpPr>
              <a:spLocks noChangeShapeType="1"/>
            </p:cNvSpPr>
            <p:nvPr/>
          </p:nvSpPr>
          <p:spPr bwMode="auto">
            <a:xfrm flipH="1">
              <a:off x="4208" y="3390"/>
              <a:ext cx="246" cy="246"/>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00" name="Straight Connector 11311"/>
            <p:cNvSpPr>
              <a:spLocks noChangeShapeType="1"/>
            </p:cNvSpPr>
            <p:nvPr/>
          </p:nvSpPr>
          <p:spPr bwMode="auto">
            <a:xfrm flipH="1">
              <a:off x="4035" y="3402"/>
              <a:ext cx="234" cy="234"/>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201" name="Straight Connector 11312"/>
            <p:cNvSpPr>
              <a:spLocks noChangeShapeType="1"/>
            </p:cNvSpPr>
            <p:nvPr/>
          </p:nvSpPr>
          <p:spPr bwMode="auto">
            <a:xfrm flipH="1">
              <a:off x="4578" y="3390"/>
              <a:ext cx="246" cy="246"/>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9239" name="Title 59"/>
          <p:cNvSpPr>
            <a:spLocks noGrp="1"/>
          </p:cNvSpPr>
          <p:nvPr>
            <p:ph type="title"/>
          </p:nvPr>
        </p:nvSpPr>
        <p:spPr/>
        <p:txBody>
          <a:bodyPr/>
          <a:lstStyle/>
          <a:p>
            <a:pPr>
              <a:defRPr/>
            </a:pPr>
            <a:r>
              <a:rPr lang="de-DE" smtClean="0"/>
              <a:t>The Long Tail and Software</a:t>
            </a:r>
            <a:endParaRPr lang="en-GB" smtClean="0"/>
          </a:p>
        </p:txBody>
      </p:sp>
      <p:sp>
        <p:nvSpPr>
          <p:cNvPr id="473121" name="Rectangle 11272"/>
          <p:cNvSpPr>
            <a:spLocks noChangeArrowheads="1"/>
          </p:cNvSpPr>
          <p:nvPr/>
        </p:nvSpPr>
        <p:spPr bwMode="auto">
          <a:xfrm>
            <a:off x="3495675" y="4225925"/>
            <a:ext cx="8388350" cy="366713"/>
          </a:xfrm>
          <a:prstGeom prst="rect">
            <a:avLst/>
          </a:prstGeom>
          <a:noFill/>
          <a:ln w="9525">
            <a:noFill/>
            <a:miter lim="800000"/>
            <a:headEnd/>
            <a:tailEnd/>
          </a:ln>
        </p:spPr>
        <p:txBody>
          <a:bodyPr>
            <a:spAutoFit/>
          </a:bodyPr>
          <a:lstStyle/>
          <a:p>
            <a:pPr marL="447675" indent="-447675">
              <a:lnSpc>
                <a:spcPct val="90000"/>
              </a:lnSpc>
              <a:spcBef>
                <a:spcPct val="30000"/>
              </a:spcBef>
              <a:buClr>
                <a:schemeClr val="tx2"/>
              </a:buClr>
              <a:buSzPct val="85000"/>
              <a:buFont typeface="Wingdings 2" pitchFamily="18" charset="2"/>
              <a:buBlip>
                <a:blip r:embed="rId3"/>
              </a:buBlip>
              <a:defRPr/>
            </a:pPr>
            <a:endParaRPr lang="en-US">
              <a:effectLst>
                <a:outerShdw blurRad="38100" dist="38100" dir="2700000" algn="tl">
                  <a:srgbClr val="000000"/>
                </a:outerShdw>
              </a:effectLst>
              <a:latin typeface="Segoe" pitchFamily="34" charset="0"/>
              <a:cs typeface="+mn-cs"/>
            </a:endParaRPr>
          </a:p>
        </p:txBody>
      </p:sp>
      <p:sp>
        <p:nvSpPr>
          <p:cNvPr id="481314" name="Rectangle 481313"/>
          <p:cNvSpPr>
            <a:spLocks noChangeArrowheads="1"/>
          </p:cNvSpPr>
          <p:nvPr/>
        </p:nvSpPr>
        <p:spPr bwMode="auto">
          <a:xfrm>
            <a:off x="387350" y="1117600"/>
            <a:ext cx="1619250" cy="257175"/>
          </a:xfrm>
          <a:prstGeom prst="rect">
            <a:avLst/>
          </a:prstGeom>
          <a:noFill/>
          <a:ln w="9525" cap="flat" cmpd="sng" algn="ctr">
            <a:noFill/>
            <a:prstDash val="solid"/>
            <a:miter lim="800000"/>
            <a:headEnd type="none" w="med" len="med"/>
            <a:tailEnd type="none" w="med" len="med"/>
          </a:ln>
          <a:effectLst/>
        </p:spPr>
        <p:txBody>
          <a:bodyPr>
            <a:spAutoFit/>
          </a:bodyPr>
          <a:lstStyle/>
          <a:p>
            <a:pPr marL="447675" indent="-447675">
              <a:lnSpc>
                <a:spcPct val="90000"/>
              </a:lnSpc>
              <a:spcBef>
                <a:spcPct val="30000"/>
              </a:spcBef>
              <a:buClr>
                <a:schemeClr val="tx2"/>
              </a:buClr>
              <a:buSzPct val="85000"/>
              <a:buFont typeface="Wingdings 2" pitchFamily="18" charset="2"/>
              <a:buNone/>
              <a:defRPr/>
            </a:pPr>
            <a:r>
              <a:rPr lang="en-US" sz="1200" b="1">
                <a:effectLst>
                  <a:outerShdw blurRad="38100" dist="38100" dir="2700000" algn="tl">
                    <a:srgbClr val="000000"/>
                  </a:outerShdw>
                </a:effectLst>
                <a:latin typeface="Segoe" pitchFamily="34" charset="0"/>
                <a:cs typeface="+mn-cs"/>
              </a:rPr>
              <a:t>$ / Customer</a:t>
            </a:r>
            <a:endParaRPr lang="en-US">
              <a:latin typeface="Arial" charset="0"/>
              <a:cs typeface="+mn-cs"/>
            </a:endParaRPr>
          </a:p>
        </p:txBody>
      </p:sp>
      <p:sp>
        <p:nvSpPr>
          <p:cNvPr id="481315" name="Rectangle 481314"/>
          <p:cNvSpPr>
            <a:spLocks noChangeArrowheads="1"/>
          </p:cNvSpPr>
          <p:nvPr/>
        </p:nvSpPr>
        <p:spPr bwMode="auto">
          <a:xfrm>
            <a:off x="6807200" y="5746750"/>
            <a:ext cx="2209800" cy="257175"/>
          </a:xfrm>
          <a:prstGeom prst="rect">
            <a:avLst/>
          </a:prstGeom>
          <a:noFill/>
          <a:ln w="9525" cap="flat" cmpd="sng" algn="ctr">
            <a:noFill/>
            <a:prstDash val="solid"/>
            <a:miter lim="800000"/>
            <a:headEnd type="none" w="med" len="med"/>
            <a:tailEnd type="none" w="med" len="med"/>
          </a:ln>
          <a:effectLst/>
        </p:spPr>
        <p:txBody>
          <a:bodyPr>
            <a:spAutoFit/>
          </a:bodyPr>
          <a:lstStyle/>
          <a:p>
            <a:pPr marL="447675" indent="-447675">
              <a:lnSpc>
                <a:spcPct val="90000"/>
              </a:lnSpc>
              <a:spcBef>
                <a:spcPct val="30000"/>
              </a:spcBef>
              <a:buClr>
                <a:schemeClr val="tx2"/>
              </a:buClr>
              <a:buSzPct val="85000"/>
              <a:buFont typeface="Wingdings 2" pitchFamily="18" charset="2"/>
              <a:buNone/>
              <a:defRPr/>
            </a:pPr>
            <a:r>
              <a:rPr lang="en-US" sz="1200" b="1">
                <a:effectLst>
                  <a:outerShdw blurRad="38100" dist="38100" dir="2700000" algn="tl">
                    <a:srgbClr val="000000"/>
                  </a:outerShdw>
                </a:effectLst>
                <a:latin typeface="Segoe" pitchFamily="34" charset="0"/>
                <a:cs typeface="+mn-cs"/>
              </a:rPr>
              <a:t># of Customers</a:t>
            </a:r>
            <a:endParaRPr lang="en-US">
              <a:latin typeface="Arial" charset="0"/>
              <a:cs typeface="+mn-cs"/>
            </a:endParaRPr>
          </a:p>
        </p:txBody>
      </p:sp>
      <p:sp>
        <p:nvSpPr>
          <p:cNvPr id="481316" name="Rectangle 481315"/>
          <p:cNvSpPr>
            <a:spLocks noChangeArrowheads="1"/>
          </p:cNvSpPr>
          <p:nvPr/>
        </p:nvSpPr>
        <p:spPr bwMode="auto">
          <a:xfrm>
            <a:off x="3263900" y="3937000"/>
            <a:ext cx="4076700" cy="339725"/>
          </a:xfrm>
          <a:prstGeom prst="rect">
            <a:avLst/>
          </a:prstGeom>
          <a:noFill/>
          <a:ln w="9525" cap="flat" cmpd="sng" algn="ctr">
            <a:noFill/>
            <a:prstDash val="solid"/>
            <a:miter lim="800000"/>
            <a:headEnd type="none" w="med" len="med"/>
            <a:tailEnd type="none" w="med" len="med"/>
          </a:ln>
          <a:effectLst/>
        </p:spPr>
        <p:txBody>
          <a:bodyPr>
            <a:spAutoFit/>
          </a:bodyPr>
          <a:lstStyle/>
          <a:p>
            <a:pPr marL="447675" indent="-447675">
              <a:lnSpc>
                <a:spcPct val="90000"/>
              </a:lnSpc>
              <a:spcBef>
                <a:spcPct val="30000"/>
              </a:spcBef>
              <a:buClr>
                <a:schemeClr val="tx2"/>
              </a:buClr>
              <a:buSzPct val="85000"/>
              <a:buFont typeface="Wingdings 2" pitchFamily="18" charset="2"/>
              <a:buNone/>
              <a:defRPr/>
            </a:pPr>
            <a:r>
              <a:rPr lang="en-US">
                <a:effectLst>
                  <a:outerShdw blurRad="38100" dist="38100" dir="2700000" algn="tl">
                    <a:srgbClr val="000000"/>
                  </a:outerShdw>
                </a:effectLst>
                <a:latin typeface="Segoe" pitchFamily="34" charset="0"/>
                <a:cs typeface="+mn-cs"/>
              </a:rPr>
              <a:t>Your Typical Customers</a:t>
            </a:r>
            <a:endParaRPr lang="en-US">
              <a:latin typeface="Arial" charset="0"/>
              <a:cs typeface="+mn-cs"/>
            </a:endParaRPr>
          </a:p>
        </p:txBody>
      </p:sp>
      <p:sp>
        <p:nvSpPr>
          <p:cNvPr id="481317" name="Rectangle 481316"/>
          <p:cNvSpPr>
            <a:spLocks noChangeArrowheads="1"/>
          </p:cNvSpPr>
          <p:nvPr/>
        </p:nvSpPr>
        <p:spPr bwMode="auto">
          <a:xfrm>
            <a:off x="3733800" y="5154613"/>
            <a:ext cx="5210175" cy="339725"/>
          </a:xfrm>
          <a:prstGeom prst="rect">
            <a:avLst/>
          </a:prstGeom>
          <a:noFill/>
          <a:ln w="9525" cap="flat" cmpd="sng" algn="ctr">
            <a:noFill/>
            <a:prstDash val="solid"/>
            <a:miter lim="800000"/>
            <a:headEnd type="none" w="med" len="med"/>
            <a:tailEnd type="none" w="med" len="med"/>
          </a:ln>
          <a:effectLst/>
        </p:spPr>
        <p:txBody>
          <a:bodyPr>
            <a:spAutoFit/>
          </a:bodyPr>
          <a:lstStyle/>
          <a:p>
            <a:pPr marL="447675" indent="-447675">
              <a:lnSpc>
                <a:spcPct val="90000"/>
              </a:lnSpc>
              <a:spcBef>
                <a:spcPct val="30000"/>
              </a:spcBef>
              <a:buClr>
                <a:schemeClr val="tx2"/>
              </a:buClr>
              <a:buSzPct val="85000"/>
              <a:buFont typeface="Wingdings 2" pitchFamily="18" charset="2"/>
              <a:buNone/>
              <a:defRPr/>
            </a:pPr>
            <a:r>
              <a:rPr lang="en-US">
                <a:effectLst>
                  <a:outerShdw blurRad="38100" dist="38100" dir="2700000" algn="tl">
                    <a:srgbClr val="000000"/>
                  </a:outerShdw>
                </a:effectLst>
                <a:latin typeface="Segoe" pitchFamily="34" charset="0"/>
                <a:cs typeface="+mn-cs"/>
              </a:rPr>
              <a:t>(Currently) “non addressable” Customers</a:t>
            </a:r>
            <a:endParaRPr lang="en-US">
              <a:latin typeface="Arial" charset="0"/>
              <a:cs typeface="+mn-cs"/>
            </a:endParaRPr>
          </a:p>
        </p:txBody>
      </p:sp>
      <p:sp>
        <p:nvSpPr>
          <p:cNvPr id="481318" name="Straight Connector 481317"/>
          <p:cNvSpPr>
            <a:spLocks noChangeShapeType="1"/>
          </p:cNvSpPr>
          <p:nvPr/>
        </p:nvSpPr>
        <p:spPr bwMode="auto">
          <a:xfrm flipH="1">
            <a:off x="1616075" y="2549525"/>
            <a:ext cx="695325" cy="1247775"/>
          </a:xfrm>
          <a:prstGeom prst="line">
            <a:avLst/>
          </a:prstGeom>
          <a:noFill/>
          <a:ln w="28575" algn="ctr">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sp>
        <p:nvSpPr>
          <p:cNvPr id="481319" name="Straight Connector 481318"/>
          <p:cNvSpPr>
            <a:spLocks noChangeShapeType="1"/>
          </p:cNvSpPr>
          <p:nvPr/>
        </p:nvSpPr>
        <p:spPr bwMode="auto">
          <a:xfrm flipH="1">
            <a:off x="5387975" y="4857750"/>
            <a:ext cx="295275" cy="514350"/>
          </a:xfrm>
          <a:prstGeom prst="line">
            <a:avLst/>
          </a:prstGeom>
          <a:noFill/>
          <a:ln w="28575" algn="ctr">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sp>
        <p:nvSpPr>
          <p:cNvPr id="481320" name="Straight Connector 481319"/>
          <p:cNvSpPr>
            <a:spLocks noChangeShapeType="1"/>
          </p:cNvSpPr>
          <p:nvPr/>
        </p:nvSpPr>
        <p:spPr bwMode="auto">
          <a:xfrm flipH="1">
            <a:off x="2473325" y="4178300"/>
            <a:ext cx="781050" cy="698500"/>
          </a:xfrm>
          <a:prstGeom prst="line">
            <a:avLst/>
          </a:prstGeom>
          <a:noFill/>
          <a:ln w="28575" algn="ctr">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en-IN"/>
          </a:p>
        </p:txBody>
      </p:sp>
      <p:grpSp>
        <p:nvGrpSpPr>
          <p:cNvPr id="5" name="Group 41"/>
          <p:cNvGrpSpPr>
            <a:grpSpLocks/>
          </p:cNvGrpSpPr>
          <p:nvPr/>
        </p:nvGrpSpPr>
        <p:grpSpPr bwMode="auto">
          <a:xfrm>
            <a:off x="1235075" y="1587500"/>
            <a:ext cx="746125" cy="4086225"/>
            <a:chOff x="858" y="1086"/>
            <a:chExt cx="470" cy="2574"/>
          </a:xfrm>
        </p:grpSpPr>
        <p:sp>
          <p:nvSpPr>
            <p:cNvPr id="49176" name="Straight Connector 11287"/>
            <p:cNvSpPr>
              <a:spLocks noChangeShapeType="1"/>
            </p:cNvSpPr>
            <p:nvPr/>
          </p:nvSpPr>
          <p:spPr bwMode="auto">
            <a:xfrm>
              <a:off x="1328" y="2487"/>
              <a:ext cx="0" cy="1166"/>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77" name="Straight Connector 11288"/>
            <p:cNvSpPr>
              <a:spLocks noChangeShapeType="1"/>
            </p:cNvSpPr>
            <p:nvPr/>
          </p:nvSpPr>
          <p:spPr bwMode="auto">
            <a:xfrm>
              <a:off x="858" y="1086"/>
              <a:ext cx="0" cy="2574"/>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78" name="Straight Connector 11289"/>
            <p:cNvSpPr>
              <a:spLocks noChangeShapeType="1"/>
            </p:cNvSpPr>
            <p:nvPr/>
          </p:nvSpPr>
          <p:spPr bwMode="auto">
            <a:xfrm flipH="1">
              <a:off x="879" y="1792"/>
              <a:ext cx="127" cy="127"/>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79" name="Straight Connector 11290"/>
            <p:cNvSpPr>
              <a:spLocks noChangeShapeType="1"/>
            </p:cNvSpPr>
            <p:nvPr/>
          </p:nvSpPr>
          <p:spPr bwMode="auto">
            <a:xfrm flipH="1">
              <a:off x="879" y="1936"/>
              <a:ext cx="175" cy="175"/>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0" name="Straight Connector 11291"/>
            <p:cNvSpPr>
              <a:spLocks noChangeShapeType="1"/>
            </p:cNvSpPr>
            <p:nvPr/>
          </p:nvSpPr>
          <p:spPr bwMode="auto">
            <a:xfrm flipH="1">
              <a:off x="879" y="2068"/>
              <a:ext cx="235" cy="235"/>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1" name="Straight Connector 11292"/>
            <p:cNvSpPr>
              <a:spLocks noChangeShapeType="1"/>
            </p:cNvSpPr>
            <p:nvPr/>
          </p:nvSpPr>
          <p:spPr bwMode="auto">
            <a:xfrm flipH="1">
              <a:off x="872" y="2218"/>
              <a:ext cx="284" cy="284"/>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2" name="Straight Connector 11293"/>
            <p:cNvSpPr>
              <a:spLocks noChangeShapeType="1"/>
            </p:cNvSpPr>
            <p:nvPr/>
          </p:nvSpPr>
          <p:spPr bwMode="auto">
            <a:xfrm flipH="1">
              <a:off x="875" y="2338"/>
              <a:ext cx="353" cy="353"/>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3" name="Straight Connector 11294"/>
            <p:cNvSpPr>
              <a:spLocks noChangeShapeType="1"/>
            </p:cNvSpPr>
            <p:nvPr/>
          </p:nvSpPr>
          <p:spPr bwMode="auto">
            <a:xfrm flipH="1">
              <a:off x="865" y="2459"/>
              <a:ext cx="434" cy="434"/>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4" name="Straight Connector 11295"/>
            <p:cNvSpPr>
              <a:spLocks noChangeShapeType="1"/>
            </p:cNvSpPr>
            <p:nvPr/>
          </p:nvSpPr>
          <p:spPr bwMode="auto">
            <a:xfrm flipH="1">
              <a:off x="863" y="2631"/>
              <a:ext cx="456" cy="456"/>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5" name="Straight Connector 11296"/>
            <p:cNvSpPr>
              <a:spLocks noChangeShapeType="1"/>
            </p:cNvSpPr>
            <p:nvPr/>
          </p:nvSpPr>
          <p:spPr bwMode="auto">
            <a:xfrm flipH="1">
              <a:off x="867" y="1630"/>
              <a:ext cx="91" cy="91"/>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6" name="Straight Connector 11297"/>
            <p:cNvSpPr>
              <a:spLocks noChangeShapeType="1"/>
            </p:cNvSpPr>
            <p:nvPr/>
          </p:nvSpPr>
          <p:spPr bwMode="auto">
            <a:xfrm flipH="1">
              <a:off x="887" y="2841"/>
              <a:ext cx="420" cy="42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7" name="Straight Connector 11298"/>
            <p:cNvSpPr>
              <a:spLocks noChangeShapeType="1"/>
            </p:cNvSpPr>
            <p:nvPr/>
          </p:nvSpPr>
          <p:spPr bwMode="auto">
            <a:xfrm flipH="1">
              <a:off x="887" y="3057"/>
              <a:ext cx="408" cy="408"/>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8" name="Straight Connector 11299"/>
            <p:cNvSpPr>
              <a:spLocks noChangeShapeType="1"/>
            </p:cNvSpPr>
            <p:nvPr/>
          </p:nvSpPr>
          <p:spPr bwMode="auto">
            <a:xfrm flipH="1">
              <a:off x="911" y="3267"/>
              <a:ext cx="372" cy="372"/>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9189" name="Straight Connector 11300"/>
            <p:cNvSpPr>
              <a:spLocks noChangeShapeType="1"/>
            </p:cNvSpPr>
            <p:nvPr/>
          </p:nvSpPr>
          <p:spPr bwMode="auto">
            <a:xfrm flipH="1">
              <a:off x="1091" y="3471"/>
              <a:ext cx="180" cy="18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473144" name="TextBox 11281"/>
          <p:cNvSpPr txBox="1">
            <a:spLocks noChangeArrowheads="1"/>
          </p:cNvSpPr>
          <p:nvPr/>
        </p:nvSpPr>
        <p:spPr bwMode="auto">
          <a:xfrm>
            <a:off x="5991225" y="2662238"/>
            <a:ext cx="184150" cy="579437"/>
          </a:xfrm>
          <a:prstGeom prst="rect">
            <a:avLst/>
          </a:prstGeom>
          <a:noFill/>
          <a:ln w="9525">
            <a:noFill/>
            <a:miter lim="800000"/>
            <a:headEnd/>
            <a:tailEnd/>
          </a:ln>
        </p:spPr>
        <p:txBody>
          <a:bodyPr wrap="none">
            <a:spAutoFit/>
          </a:bodyPr>
          <a:lstStyle/>
          <a:p>
            <a:pPr>
              <a:defRPr/>
            </a:pPr>
            <a:endParaRPr lang="en-US" b="1">
              <a:effectLst>
                <a:outerShdw blurRad="38100" dist="38100" dir="2700000" algn="tl">
                  <a:srgbClr val="000000"/>
                </a:outerShdw>
              </a:effectLst>
              <a:latin typeface="Franklin Gothic Medium" pitchFamily="34" charset="0"/>
              <a:ea typeface="ＭＳ Ｐゴシック" pitchFamily="34" charset="-128"/>
              <a:cs typeface="+mn-cs"/>
            </a:endParaRPr>
          </a:p>
        </p:txBody>
      </p:sp>
      <p:sp>
        <p:nvSpPr>
          <p:cNvPr id="481337" name="Rectangle 481336"/>
          <p:cNvSpPr>
            <a:spLocks noChangeArrowheads="1"/>
          </p:cNvSpPr>
          <p:nvPr/>
        </p:nvSpPr>
        <p:spPr bwMode="auto">
          <a:xfrm>
            <a:off x="2311400" y="2825750"/>
            <a:ext cx="6400800" cy="587375"/>
          </a:xfrm>
          <a:prstGeom prst="rect">
            <a:avLst/>
          </a:prstGeom>
          <a:noFill/>
          <a:ln w="9525" cap="flat" cmpd="sng" algn="ctr">
            <a:noFill/>
            <a:prstDash val="solid"/>
            <a:miter lim="800000"/>
            <a:headEnd type="none" w="med" len="med"/>
            <a:tailEnd type="none" w="med" len="med"/>
          </a:ln>
          <a:effectLst/>
        </p:spPr>
        <p:txBody>
          <a:bodyPr>
            <a:spAutoFit/>
          </a:bodyPr>
          <a:lstStyle/>
          <a:p>
            <a:pPr marL="447675" indent="-447675">
              <a:lnSpc>
                <a:spcPct val="90000"/>
              </a:lnSpc>
              <a:spcBef>
                <a:spcPct val="30000"/>
              </a:spcBef>
              <a:buClr>
                <a:schemeClr val="tx2"/>
              </a:buClr>
              <a:buSzPct val="85000"/>
              <a:buFont typeface="Wingdings 2" pitchFamily="18" charset="2"/>
              <a:buNone/>
              <a:defRPr/>
            </a:pPr>
            <a:r>
              <a:rPr lang="en-US" b="1">
                <a:solidFill>
                  <a:schemeClr val="bg2"/>
                </a:solidFill>
                <a:effectLst>
                  <a:outerShdw blurRad="38100" dist="38100" dir="2700000" algn="tl">
                    <a:srgbClr val="FFFFFF"/>
                  </a:outerShdw>
                </a:effectLst>
                <a:latin typeface="Segoe" pitchFamily="34" charset="0"/>
                <a:cs typeface="+mn-cs"/>
              </a:rPr>
              <a:t>	</a:t>
            </a:r>
            <a:r>
              <a:rPr lang="en-US" b="1">
                <a:effectLst>
                  <a:outerShdw blurRad="38100" dist="38100" dir="2700000" algn="tl">
                    <a:srgbClr val="000000"/>
                  </a:outerShdw>
                </a:effectLst>
                <a:latin typeface="Segoe" pitchFamily="34" charset="0"/>
                <a:cs typeface="+mn-cs"/>
              </a:rPr>
              <a:t>What if you could lower your costs, and thus lower the sale price of your software?</a:t>
            </a:r>
            <a:endParaRPr lang="en-US">
              <a:latin typeface="Arial" charset="0"/>
              <a:cs typeface="+mn-cs"/>
            </a:endParaRPr>
          </a:p>
        </p:txBody>
      </p:sp>
      <p:sp>
        <p:nvSpPr>
          <p:cNvPr id="481338" name="Rectangle 481337"/>
          <p:cNvSpPr>
            <a:spLocks noChangeArrowheads="1"/>
          </p:cNvSpPr>
          <p:nvPr/>
        </p:nvSpPr>
        <p:spPr bwMode="auto">
          <a:xfrm>
            <a:off x="3803650" y="4419600"/>
            <a:ext cx="5867400" cy="339725"/>
          </a:xfrm>
          <a:prstGeom prst="rect">
            <a:avLst/>
          </a:prstGeom>
          <a:noFill/>
          <a:ln w="9525" cap="flat" cmpd="sng" algn="ctr">
            <a:noFill/>
            <a:prstDash val="solid"/>
            <a:miter lim="800000"/>
            <a:headEnd type="none" w="med" len="med"/>
            <a:tailEnd type="none" w="med" len="med"/>
          </a:ln>
          <a:effectLst/>
        </p:spPr>
        <p:txBody>
          <a:bodyPr>
            <a:spAutoFit/>
          </a:bodyPr>
          <a:lstStyle/>
          <a:p>
            <a:pPr marL="447675" indent="-447675">
              <a:lnSpc>
                <a:spcPct val="90000"/>
              </a:lnSpc>
              <a:spcBef>
                <a:spcPct val="30000"/>
              </a:spcBef>
              <a:buClr>
                <a:schemeClr val="tx2"/>
              </a:buClr>
              <a:buSzPct val="85000"/>
              <a:buFont typeface="Wingdings 2" pitchFamily="18" charset="2"/>
              <a:buNone/>
              <a:defRPr/>
            </a:pPr>
            <a:r>
              <a:rPr lang="en-US">
                <a:solidFill>
                  <a:schemeClr val="accent2"/>
                </a:solidFill>
                <a:effectLst>
                  <a:outerShdw blurRad="38100" dist="38100" dir="2700000" algn="tl">
                    <a:srgbClr val="FFFFFF"/>
                  </a:outerShdw>
                </a:effectLst>
                <a:latin typeface="Segoe" pitchFamily="34" charset="0"/>
                <a:cs typeface="+mn-cs"/>
              </a:rPr>
              <a:t>New addressable market &gt;&gt; current market</a:t>
            </a:r>
            <a:endParaRPr lang="en-US">
              <a:latin typeface="Arial" charset="0"/>
              <a:cs typeface="+mn-cs"/>
            </a:endParaRPr>
          </a:p>
        </p:txBody>
      </p:sp>
      <p:sp>
        <p:nvSpPr>
          <p:cNvPr id="481339" name="Straight Connector 481338"/>
          <p:cNvSpPr>
            <a:spLocks noChangeShapeType="1"/>
          </p:cNvSpPr>
          <p:nvPr/>
        </p:nvSpPr>
        <p:spPr bwMode="auto">
          <a:xfrm>
            <a:off x="850900" y="4927600"/>
            <a:ext cx="2755900" cy="17463"/>
          </a:xfrm>
          <a:prstGeom prst="line">
            <a:avLst/>
          </a:prstGeom>
          <a:noFill/>
          <a:ln w="38100" algn="ctr">
            <a:solidFill>
              <a:srgbClr val="00FF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81340" name="Shape 481339"/>
          <p:cNvSpPr>
            <a:spLocks/>
          </p:cNvSpPr>
          <p:nvPr/>
        </p:nvSpPr>
        <p:spPr bwMode="auto">
          <a:xfrm flipH="1">
            <a:off x="1600200" y="3175000"/>
            <a:ext cx="1168400" cy="1714500"/>
          </a:xfrm>
          <a:custGeom>
            <a:avLst/>
            <a:gdLst>
              <a:gd name="T0" fmla="*/ 0 w 21600"/>
              <a:gd name="T1" fmla="*/ 0 h 22429"/>
              <a:gd name="T2" fmla="*/ 2147483647 w 21600"/>
              <a:gd name="T3" fmla="*/ 2147483647 h 22429"/>
              <a:gd name="T4" fmla="*/ 0 w 21600"/>
              <a:gd name="T5" fmla="*/ 2147483647 h 22429"/>
              <a:gd name="T6" fmla="*/ 0 60000 65536"/>
              <a:gd name="T7" fmla="*/ 0 60000 65536"/>
              <a:gd name="T8" fmla="*/ 0 60000 65536"/>
              <a:gd name="T9" fmla="*/ 0 w 21600"/>
              <a:gd name="T10" fmla="*/ 0 h 22429"/>
              <a:gd name="T11" fmla="*/ 21600 w 21600"/>
              <a:gd name="T12" fmla="*/ 22429 h 22429"/>
            </a:gdLst>
            <a:ahLst/>
            <a:cxnLst>
              <a:cxn ang="T6">
                <a:pos x="T0" y="T1"/>
              </a:cxn>
              <a:cxn ang="T7">
                <a:pos x="T2" y="T3"/>
              </a:cxn>
              <a:cxn ang="T8">
                <a:pos x="T4" y="T5"/>
              </a:cxn>
            </a:cxnLst>
            <a:rect l="T9" t="T10" r="T11" b="T12"/>
            <a:pathLst>
              <a:path w="21600" h="22429" fill="none" extrusionOk="0">
                <a:moveTo>
                  <a:pt x="-1" y="0"/>
                </a:moveTo>
                <a:cubicBezTo>
                  <a:pt x="11929" y="0"/>
                  <a:pt x="21600" y="9670"/>
                  <a:pt x="21600" y="21600"/>
                </a:cubicBezTo>
                <a:cubicBezTo>
                  <a:pt x="21600" y="21876"/>
                  <a:pt x="21594" y="22152"/>
                  <a:pt x="21584" y="22429"/>
                </a:cubicBezTo>
              </a:path>
              <a:path w="21600" h="22429" stroke="0" extrusionOk="0">
                <a:moveTo>
                  <a:pt x="-1" y="0"/>
                </a:moveTo>
                <a:cubicBezTo>
                  <a:pt x="11929" y="0"/>
                  <a:pt x="21600" y="9670"/>
                  <a:pt x="21600" y="21600"/>
                </a:cubicBezTo>
                <a:cubicBezTo>
                  <a:pt x="21600" y="21876"/>
                  <a:pt x="21594" y="22152"/>
                  <a:pt x="21584" y="22429"/>
                </a:cubicBezTo>
                <a:lnTo>
                  <a:pt x="0" y="21600"/>
                </a:lnTo>
                <a:close/>
              </a:path>
            </a:pathLst>
          </a:custGeom>
          <a:noFill/>
          <a:ln w="31750" algn="ctr">
            <a:solidFill>
              <a:schemeClr val="tx2"/>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kumimoji="1" lang="en-US" altLang="en-US">
              <a:latin typeface="Verdana" pitchFamily="34" charset="0"/>
              <a:ea typeface="ＭＳ Ｐゴシック" pitchFamily="34" charset="-128"/>
            </a:endParaRPr>
          </a:p>
        </p:txBody>
      </p:sp>
      <p:sp>
        <p:nvSpPr>
          <p:cNvPr id="481341" name="Straight Connector 481340"/>
          <p:cNvSpPr>
            <a:spLocks noChangeShapeType="1"/>
          </p:cNvSpPr>
          <p:nvPr/>
        </p:nvSpPr>
        <p:spPr bwMode="auto">
          <a:xfrm>
            <a:off x="3683000" y="5384800"/>
            <a:ext cx="3733800" cy="0"/>
          </a:xfrm>
          <a:prstGeom prst="line">
            <a:avLst/>
          </a:prstGeom>
          <a:noFill/>
          <a:ln w="38100" algn="ctr">
            <a:solidFill>
              <a:srgbClr val="00FF00"/>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61" name="TextBox 60"/>
          <p:cNvSpPr txBox="1"/>
          <p:nvPr/>
        </p:nvSpPr>
        <p:spPr>
          <a:xfrm>
            <a:off x="1935163" y="2160588"/>
            <a:ext cx="2554287" cy="369887"/>
          </a:xfrm>
          <a:prstGeom prst="rect">
            <a:avLst/>
          </a:prstGeom>
          <a:noFill/>
        </p:spPr>
        <p:txBody>
          <a:bodyPr>
            <a:spAutoFit/>
          </a:bodyPr>
          <a:lstStyle/>
          <a:p>
            <a:pPr>
              <a:defRPr/>
            </a:pPr>
            <a:r>
              <a:rPr lang="en-US" dirty="0">
                <a:effectLst>
                  <a:outerShdw blurRad="38100" dist="38100" dir="2700000" algn="tl">
                    <a:srgbClr val="000000"/>
                  </a:outerShdw>
                </a:effectLst>
                <a:latin typeface="Arial" charset="0"/>
                <a:cs typeface="+mn-cs"/>
              </a:rPr>
              <a:t>Your Large Customers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318"/>
                                        </p:tgtEl>
                                        <p:attrNameLst>
                                          <p:attrName>style.visibility</p:attrName>
                                        </p:attrNameLst>
                                      </p:cBhvr>
                                      <p:to>
                                        <p:strVal val="visible"/>
                                      </p:to>
                                    </p:set>
                                    <p:animEffect transition="in" filter="fade">
                                      <p:cBhvr>
                                        <p:cTn id="10" dur="1000"/>
                                        <p:tgtEl>
                                          <p:spTgt spid="4813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1316"/>
                                        </p:tgtEl>
                                        <p:attrNameLst>
                                          <p:attrName>style.visibility</p:attrName>
                                        </p:attrNameLst>
                                      </p:cBhvr>
                                      <p:to>
                                        <p:strVal val="visible"/>
                                      </p:to>
                                    </p:set>
                                    <p:animEffect transition="in" filter="fade">
                                      <p:cBhvr>
                                        <p:cTn id="18" dur="1000"/>
                                        <p:tgtEl>
                                          <p:spTgt spid="4813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1320"/>
                                        </p:tgtEl>
                                        <p:attrNameLst>
                                          <p:attrName>style.visibility</p:attrName>
                                        </p:attrNameLst>
                                      </p:cBhvr>
                                      <p:to>
                                        <p:strVal val="visible"/>
                                      </p:to>
                                    </p:set>
                                    <p:animEffect transition="in" filter="fade">
                                      <p:cBhvr>
                                        <p:cTn id="21" dur="1000"/>
                                        <p:tgtEl>
                                          <p:spTgt spid="481320"/>
                                        </p:tgtEl>
                                      </p:cBhvr>
                                    </p:animEffect>
                                  </p:childTnLst>
                                </p:cTn>
                              </p:par>
                            </p:childTnLst>
                          </p:cTn>
                        </p:par>
                        <p:par>
                          <p:cTn id="22" fill="hold" nodeType="afterGroup">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8133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81319"/>
                                        </p:tgtEl>
                                        <p:attrNameLst>
                                          <p:attrName>style.visibility</p:attrName>
                                        </p:attrNameLst>
                                      </p:cBhvr>
                                      <p:to>
                                        <p:strVal val="visible"/>
                                      </p:to>
                                    </p:set>
                                    <p:animEffect transition="in" filter="fade">
                                      <p:cBhvr>
                                        <p:cTn id="29" dur="1000"/>
                                        <p:tgtEl>
                                          <p:spTgt spid="4813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81317"/>
                                        </p:tgtEl>
                                        <p:attrNameLst>
                                          <p:attrName>style.visibility</p:attrName>
                                        </p:attrNameLst>
                                      </p:cBhvr>
                                      <p:to>
                                        <p:strVal val="visible"/>
                                      </p:to>
                                    </p:set>
                                    <p:animEffect transition="in" filter="fade">
                                      <p:cBhvr>
                                        <p:cTn id="32" dur="1000"/>
                                        <p:tgtEl>
                                          <p:spTgt spid="4813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81337"/>
                                        </p:tgtEl>
                                        <p:attrNameLst>
                                          <p:attrName>style.visibility</p:attrName>
                                        </p:attrNameLst>
                                      </p:cBhvr>
                                      <p:to>
                                        <p:strVal val="visible"/>
                                      </p:to>
                                    </p:set>
                                    <p:animEffect transition="in" filter="fade">
                                      <p:cBhvr>
                                        <p:cTn id="37" dur="1000"/>
                                        <p:tgtEl>
                                          <p:spTgt spid="4813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1340"/>
                                        </p:tgtEl>
                                        <p:attrNameLst>
                                          <p:attrName>style.visibility</p:attrName>
                                        </p:attrNameLst>
                                      </p:cBhvr>
                                      <p:to>
                                        <p:strVal val="visible"/>
                                      </p:to>
                                    </p:set>
                                    <p:animEffect transition="in" filter="fade">
                                      <p:cBhvr>
                                        <p:cTn id="40" dur="2000"/>
                                        <p:tgtEl>
                                          <p:spTgt spid="481340"/>
                                        </p:tgtEl>
                                      </p:cBhvr>
                                    </p:animEffect>
                                  </p:childTnLst>
                                </p:cTn>
                              </p:par>
                              <p:par>
                                <p:cTn id="41" presetID="42" presetClass="path" presetSubtype="0" accel="50000" decel="50000" fill="hold" grpId="1" nodeType="withEffect">
                                  <p:stCondLst>
                                    <p:cond delay="0"/>
                                  </p:stCondLst>
                                  <p:childTnLst>
                                    <p:animMotion origin="layout" path="M 1.11111E-6 3.7037E-6 L 1.11111E-6 0.06551 " pathEditMode="relative" rAng="0" ptsTypes="AA">
                                      <p:cBhvr>
                                        <p:cTn id="42" dur="2000" fill="hold"/>
                                        <p:tgtEl>
                                          <p:spTgt spid="481339"/>
                                        </p:tgtEl>
                                        <p:attrNameLst>
                                          <p:attrName>ppt_x</p:attrName>
                                          <p:attrName>ppt_y</p:attrName>
                                        </p:attrNameLst>
                                      </p:cBhvr>
                                      <p:rCtr x="0" y="3300"/>
                                    </p:animMotion>
                                  </p:childTnLst>
                                </p:cTn>
                              </p:par>
                            </p:childTnLst>
                          </p:cTn>
                        </p:par>
                        <p:par>
                          <p:cTn id="43" fill="hold" nodeType="afterGroup">
                            <p:stCondLst>
                              <p:cond delay="2000"/>
                            </p:stCondLst>
                            <p:childTnLst>
                              <p:par>
                                <p:cTn id="44" presetID="1" presetClass="entr" presetSubtype="0" fill="hold" grpId="0" nodeType="afterEffect">
                                  <p:stCondLst>
                                    <p:cond delay="0"/>
                                  </p:stCondLst>
                                  <p:childTnLst>
                                    <p:set>
                                      <p:cBhvr>
                                        <p:cTn id="45" dur="1" fill="hold">
                                          <p:stCondLst>
                                            <p:cond delay="0"/>
                                          </p:stCondLst>
                                        </p:cTn>
                                        <p:tgtEl>
                                          <p:spTgt spid="481341"/>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481317"/>
                                        </p:tgtEl>
                                        <p:attrNameLst>
                                          <p:attrName>style.visibility</p:attrName>
                                        </p:attrNameLst>
                                      </p:cBhvr>
                                      <p:to>
                                        <p:strVal val="hidden"/>
                                      </p:to>
                                    </p:set>
                                  </p:childTnLst>
                                </p:cTn>
                              </p:par>
                            </p:childTnLst>
                          </p:cTn>
                        </p:par>
                        <p:par>
                          <p:cTn id="50" fill="hold" nodeType="afterGroup">
                            <p:stCondLst>
                              <p:cond delay="0"/>
                            </p:stCondLst>
                            <p:childTnLst>
                              <p:par>
                                <p:cTn id="51" presetID="10" presetClass="entr" presetSubtype="0" fill="hold" grpId="0" nodeType="afterEffect">
                                  <p:stCondLst>
                                    <p:cond delay="0"/>
                                  </p:stCondLst>
                                  <p:childTnLst>
                                    <p:set>
                                      <p:cBhvr>
                                        <p:cTn id="52" dur="1" fill="hold">
                                          <p:stCondLst>
                                            <p:cond delay="0"/>
                                          </p:stCondLst>
                                        </p:cTn>
                                        <p:tgtEl>
                                          <p:spTgt spid="481338"/>
                                        </p:tgtEl>
                                        <p:attrNameLst>
                                          <p:attrName>style.visibility</p:attrName>
                                        </p:attrNameLst>
                                      </p:cBhvr>
                                      <p:to>
                                        <p:strVal val="visible"/>
                                      </p:to>
                                    </p:set>
                                    <p:animEffect transition="in" filter="fade">
                                      <p:cBhvr>
                                        <p:cTn id="53" dur="1000"/>
                                        <p:tgtEl>
                                          <p:spTgt spid="481338"/>
                                        </p:tgtEl>
                                      </p:cBhvr>
                                    </p:animEffect>
                                  </p:childTnLst>
                                </p:cTn>
                              </p:par>
                              <p:par>
                                <p:cTn id="54" presetID="10" presetClass="entr" presetSubtype="0"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6" grpId="0"/>
      <p:bldP spid="481317" grpId="0"/>
      <p:bldP spid="481317" grpId="1"/>
      <p:bldP spid="481318" grpId="0" animBg="1"/>
      <p:bldP spid="481319" grpId="0" animBg="1"/>
      <p:bldP spid="481320" grpId="0" animBg="1"/>
      <p:bldP spid="481337" grpId="0"/>
      <p:bldP spid="481338" grpId="0"/>
      <p:bldP spid="481339" grpId="0" animBg="1"/>
      <p:bldP spid="481339" grpId="1" animBg="1"/>
      <p:bldP spid="481340" grpId="0" animBg="1"/>
      <p:bldP spid="4813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de-DE" dirty="0" smtClean="0"/>
              <a:t>Why the „Long Tail“?</a:t>
            </a:r>
            <a:endParaRPr lang="en-IE" dirty="0"/>
          </a:p>
        </p:txBody>
      </p:sp>
      <p:sp>
        <p:nvSpPr>
          <p:cNvPr id="50179" name="Content Placeholder 3"/>
          <p:cNvSpPr>
            <a:spLocks noGrp="1"/>
          </p:cNvSpPr>
          <p:nvPr>
            <p:ph idx="1"/>
          </p:nvPr>
        </p:nvSpPr>
        <p:spPr/>
        <p:txBody>
          <a:bodyPr/>
          <a:lstStyle/>
          <a:p>
            <a:r>
              <a:rPr lang="de-DE" altLang="en-US" smtClean="0"/>
              <a:t>It addresses mostly SMB and Consumer space</a:t>
            </a:r>
          </a:p>
          <a:p>
            <a:pPr lvl="1"/>
            <a:r>
              <a:rPr lang="de-DE" altLang="en-US" smtClean="0"/>
              <a:t>Lesser challenges for adoption</a:t>
            </a:r>
          </a:p>
          <a:p>
            <a:r>
              <a:rPr lang="de-DE" altLang="en-US" smtClean="0"/>
              <a:t>It reaches out to new customers</a:t>
            </a:r>
          </a:p>
          <a:p>
            <a:pPr lvl="1"/>
            <a:r>
              <a:rPr lang="de-DE" altLang="en-US" smtClean="0"/>
              <a:t>and potentially a lot of them</a:t>
            </a:r>
            <a:endParaRPr lang="en-IE" alt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de-DE" dirty="0" smtClean="0"/>
              <a:t>Who are the players?</a:t>
            </a:r>
            <a:endParaRPr lang="en-IE" dirty="0"/>
          </a:p>
        </p:txBody>
      </p:sp>
      <p:sp>
        <p:nvSpPr>
          <p:cNvPr id="51203" name="Text Placeholder 5"/>
          <p:cNvSpPr>
            <a:spLocks noGrp="1"/>
          </p:cNvSpPr>
          <p:nvPr>
            <p:ph type="body" idx="1"/>
          </p:nvPr>
        </p:nvSpPr>
        <p:spPr/>
        <p:txBody>
          <a:bodyPr/>
          <a:lstStyle/>
          <a:p>
            <a:endParaRPr lang="en-IE"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GB" sz="3200" dirty="0"/>
              <a:t>The components of a SaaS proposition</a:t>
            </a:r>
          </a:p>
        </p:txBody>
      </p:sp>
      <p:sp>
        <p:nvSpPr>
          <p:cNvPr id="52227" name="Rectangle 5"/>
          <p:cNvSpPr>
            <a:spLocks noChangeArrowheads="1"/>
          </p:cNvSpPr>
          <p:nvPr/>
        </p:nvSpPr>
        <p:spPr bwMode="auto">
          <a:xfrm>
            <a:off x="1936750" y="4597400"/>
            <a:ext cx="550862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Hosting infrastructure</a:t>
            </a:r>
          </a:p>
        </p:txBody>
      </p:sp>
      <p:sp>
        <p:nvSpPr>
          <p:cNvPr id="52228" name="Rectangle 6"/>
          <p:cNvSpPr>
            <a:spLocks noChangeArrowheads="1"/>
          </p:cNvSpPr>
          <p:nvPr/>
        </p:nvSpPr>
        <p:spPr bwMode="auto">
          <a:xfrm>
            <a:off x="1936750" y="3987800"/>
            <a:ext cx="550862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Development and integration tools</a:t>
            </a:r>
          </a:p>
        </p:txBody>
      </p:sp>
      <p:sp>
        <p:nvSpPr>
          <p:cNvPr id="52229" name="Rectangle 7"/>
          <p:cNvSpPr>
            <a:spLocks noChangeArrowheads="1"/>
          </p:cNvSpPr>
          <p:nvPr/>
        </p:nvSpPr>
        <p:spPr bwMode="auto">
          <a:xfrm>
            <a:off x="1936750" y="3378200"/>
            <a:ext cx="550862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Commercial enablers (billing, provisioning etc)</a:t>
            </a:r>
          </a:p>
        </p:txBody>
      </p:sp>
      <p:sp>
        <p:nvSpPr>
          <p:cNvPr id="52230" name="Rectangle 8"/>
          <p:cNvSpPr>
            <a:spLocks noChangeArrowheads="1"/>
          </p:cNvSpPr>
          <p:nvPr/>
        </p:nvSpPr>
        <p:spPr bwMode="auto">
          <a:xfrm>
            <a:off x="1936750" y="2768600"/>
            <a:ext cx="550862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Service functions</a:t>
            </a:r>
          </a:p>
        </p:txBody>
      </p:sp>
      <p:sp>
        <p:nvSpPr>
          <p:cNvPr id="52231" name="Rectangle 9"/>
          <p:cNvSpPr>
            <a:spLocks noChangeArrowheads="1"/>
          </p:cNvSpPr>
          <p:nvPr/>
        </p:nvSpPr>
        <p:spPr bwMode="auto">
          <a:xfrm>
            <a:off x="1936750" y="2159000"/>
            <a:ext cx="550862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Service composition/aggregation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GB"/>
              <a:t>Who can play a role in SaaS delivery?</a:t>
            </a:r>
          </a:p>
        </p:txBody>
      </p:sp>
      <p:sp>
        <p:nvSpPr>
          <p:cNvPr id="53251" name="Rectangle 3"/>
          <p:cNvSpPr>
            <a:spLocks noChangeArrowheads="1"/>
          </p:cNvSpPr>
          <p:nvPr/>
        </p:nvSpPr>
        <p:spPr bwMode="auto">
          <a:xfrm>
            <a:off x="360363" y="5156200"/>
            <a:ext cx="500697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Hosting infrastructure</a:t>
            </a:r>
          </a:p>
        </p:txBody>
      </p:sp>
      <p:sp>
        <p:nvSpPr>
          <p:cNvPr id="53252" name="Rectangle 4"/>
          <p:cNvSpPr>
            <a:spLocks noChangeArrowheads="1"/>
          </p:cNvSpPr>
          <p:nvPr/>
        </p:nvSpPr>
        <p:spPr bwMode="auto">
          <a:xfrm>
            <a:off x="360363" y="4546600"/>
            <a:ext cx="500697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Development and integration tools</a:t>
            </a:r>
          </a:p>
        </p:txBody>
      </p:sp>
      <p:sp>
        <p:nvSpPr>
          <p:cNvPr id="53253" name="Rectangle 5"/>
          <p:cNvSpPr>
            <a:spLocks noChangeArrowheads="1"/>
          </p:cNvSpPr>
          <p:nvPr/>
        </p:nvSpPr>
        <p:spPr bwMode="auto">
          <a:xfrm>
            <a:off x="360363" y="3937000"/>
            <a:ext cx="500697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Commercial enablers (billing, provisioning etc)</a:t>
            </a:r>
          </a:p>
        </p:txBody>
      </p:sp>
      <p:sp>
        <p:nvSpPr>
          <p:cNvPr id="53254" name="Rectangle 6"/>
          <p:cNvSpPr>
            <a:spLocks noChangeArrowheads="1"/>
          </p:cNvSpPr>
          <p:nvPr/>
        </p:nvSpPr>
        <p:spPr bwMode="auto">
          <a:xfrm>
            <a:off x="360363" y="3327400"/>
            <a:ext cx="500697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Service functions</a:t>
            </a:r>
          </a:p>
        </p:txBody>
      </p:sp>
      <p:sp>
        <p:nvSpPr>
          <p:cNvPr id="53255" name="Rectangle 7"/>
          <p:cNvSpPr>
            <a:spLocks noChangeArrowheads="1"/>
          </p:cNvSpPr>
          <p:nvPr/>
        </p:nvSpPr>
        <p:spPr bwMode="auto">
          <a:xfrm>
            <a:off x="360363" y="2717800"/>
            <a:ext cx="5006975"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Service composition/aggregation</a:t>
            </a:r>
          </a:p>
        </p:txBody>
      </p:sp>
      <p:sp>
        <p:nvSpPr>
          <p:cNvPr id="53256" name="Rectangle 8"/>
          <p:cNvSpPr>
            <a:spLocks noChangeArrowheads="1"/>
          </p:cNvSpPr>
          <p:nvPr/>
        </p:nvSpPr>
        <p:spPr bwMode="auto">
          <a:xfrm>
            <a:off x="5354638" y="27178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sz="3200">
              <a:sym typeface="Wingdings" pitchFamily="2" charset="2"/>
            </a:endParaRPr>
          </a:p>
        </p:txBody>
      </p:sp>
      <p:sp>
        <p:nvSpPr>
          <p:cNvPr id="53257" name="Rectangle 9"/>
          <p:cNvSpPr>
            <a:spLocks noChangeArrowheads="1"/>
          </p:cNvSpPr>
          <p:nvPr/>
        </p:nvSpPr>
        <p:spPr bwMode="auto">
          <a:xfrm>
            <a:off x="5354638" y="33274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58" name="Rectangle 10"/>
          <p:cNvSpPr>
            <a:spLocks noChangeArrowheads="1"/>
          </p:cNvSpPr>
          <p:nvPr/>
        </p:nvSpPr>
        <p:spPr bwMode="auto">
          <a:xfrm>
            <a:off x="5354638" y="39370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59" name="Rectangle 11"/>
          <p:cNvSpPr>
            <a:spLocks noChangeArrowheads="1"/>
          </p:cNvSpPr>
          <p:nvPr/>
        </p:nvSpPr>
        <p:spPr bwMode="auto">
          <a:xfrm>
            <a:off x="5354638" y="45466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60" name="Rectangle 12"/>
          <p:cNvSpPr>
            <a:spLocks noChangeArrowheads="1"/>
          </p:cNvSpPr>
          <p:nvPr/>
        </p:nvSpPr>
        <p:spPr bwMode="auto">
          <a:xfrm>
            <a:off x="5354638" y="51562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p>
        </p:txBody>
      </p:sp>
      <p:sp>
        <p:nvSpPr>
          <p:cNvPr id="53261" name="Rectangle 13"/>
          <p:cNvSpPr>
            <a:spLocks noChangeArrowheads="1"/>
          </p:cNvSpPr>
          <p:nvPr/>
        </p:nvSpPr>
        <p:spPr bwMode="auto">
          <a:xfrm>
            <a:off x="5888038" y="27178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62" name="Rectangle 14"/>
          <p:cNvSpPr>
            <a:spLocks noChangeArrowheads="1"/>
          </p:cNvSpPr>
          <p:nvPr/>
        </p:nvSpPr>
        <p:spPr bwMode="auto">
          <a:xfrm>
            <a:off x="5888038" y="33274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63" name="Rectangle 15"/>
          <p:cNvSpPr>
            <a:spLocks noChangeArrowheads="1"/>
          </p:cNvSpPr>
          <p:nvPr/>
        </p:nvSpPr>
        <p:spPr bwMode="auto">
          <a:xfrm>
            <a:off x="5888038" y="39370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p>
        </p:txBody>
      </p:sp>
      <p:sp>
        <p:nvSpPr>
          <p:cNvPr id="53264" name="Rectangle 16"/>
          <p:cNvSpPr>
            <a:spLocks noChangeArrowheads="1"/>
          </p:cNvSpPr>
          <p:nvPr/>
        </p:nvSpPr>
        <p:spPr bwMode="auto">
          <a:xfrm>
            <a:off x="5888038" y="45466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65" name="Rectangle 17"/>
          <p:cNvSpPr>
            <a:spLocks noChangeArrowheads="1"/>
          </p:cNvSpPr>
          <p:nvPr/>
        </p:nvSpPr>
        <p:spPr bwMode="auto">
          <a:xfrm>
            <a:off x="5888038" y="51562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p>
        </p:txBody>
      </p:sp>
      <p:sp>
        <p:nvSpPr>
          <p:cNvPr id="53266" name="Rectangle 18"/>
          <p:cNvSpPr>
            <a:spLocks noChangeArrowheads="1"/>
          </p:cNvSpPr>
          <p:nvPr/>
        </p:nvSpPr>
        <p:spPr bwMode="auto">
          <a:xfrm>
            <a:off x="6421438" y="27178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67" name="Rectangle 19"/>
          <p:cNvSpPr>
            <a:spLocks noChangeArrowheads="1"/>
          </p:cNvSpPr>
          <p:nvPr/>
        </p:nvSpPr>
        <p:spPr bwMode="auto">
          <a:xfrm>
            <a:off x="6421438" y="33274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p>
        </p:txBody>
      </p:sp>
      <p:sp>
        <p:nvSpPr>
          <p:cNvPr id="53268" name="Rectangle 20"/>
          <p:cNvSpPr>
            <a:spLocks noChangeArrowheads="1"/>
          </p:cNvSpPr>
          <p:nvPr/>
        </p:nvSpPr>
        <p:spPr bwMode="auto">
          <a:xfrm>
            <a:off x="6421438" y="39370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69" name="Rectangle 21"/>
          <p:cNvSpPr>
            <a:spLocks noChangeArrowheads="1"/>
          </p:cNvSpPr>
          <p:nvPr/>
        </p:nvSpPr>
        <p:spPr bwMode="auto">
          <a:xfrm>
            <a:off x="6421438" y="45466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p>
        </p:txBody>
      </p:sp>
      <p:sp>
        <p:nvSpPr>
          <p:cNvPr id="53270" name="Rectangle 22"/>
          <p:cNvSpPr>
            <a:spLocks noChangeArrowheads="1"/>
          </p:cNvSpPr>
          <p:nvPr/>
        </p:nvSpPr>
        <p:spPr bwMode="auto">
          <a:xfrm>
            <a:off x="6421438" y="51562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ltLang="en-US" sz="2000">
              <a:sym typeface="Wingdings" pitchFamily="2" charset="2"/>
            </a:endParaRPr>
          </a:p>
        </p:txBody>
      </p:sp>
      <p:sp>
        <p:nvSpPr>
          <p:cNvPr id="53271" name="Rectangle 23"/>
          <p:cNvSpPr>
            <a:spLocks noChangeArrowheads="1"/>
          </p:cNvSpPr>
          <p:nvPr/>
        </p:nvSpPr>
        <p:spPr bwMode="auto">
          <a:xfrm>
            <a:off x="6954838" y="27178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p>
        </p:txBody>
      </p:sp>
      <p:sp>
        <p:nvSpPr>
          <p:cNvPr id="53272" name="Rectangle 24"/>
          <p:cNvSpPr>
            <a:spLocks noChangeArrowheads="1"/>
          </p:cNvSpPr>
          <p:nvPr/>
        </p:nvSpPr>
        <p:spPr bwMode="auto">
          <a:xfrm>
            <a:off x="6954838" y="33274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73" name="Rectangle 25"/>
          <p:cNvSpPr>
            <a:spLocks noChangeArrowheads="1"/>
          </p:cNvSpPr>
          <p:nvPr/>
        </p:nvSpPr>
        <p:spPr bwMode="auto">
          <a:xfrm>
            <a:off x="6954838" y="39370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p>
        </p:txBody>
      </p:sp>
      <p:sp>
        <p:nvSpPr>
          <p:cNvPr id="53274" name="Rectangle 26"/>
          <p:cNvSpPr>
            <a:spLocks noChangeArrowheads="1"/>
          </p:cNvSpPr>
          <p:nvPr/>
        </p:nvSpPr>
        <p:spPr bwMode="auto">
          <a:xfrm>
            <a:off x="6954838" y="45466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75" name="Rectangle 27"/>
          <p:cNvSpPr>
            <a:spLocks noChangeArrowheads="1"/>
          </p:cNvSpPr>
          <p:nvPr/>
        </p:nvSpPr>
        <p:spPr bwMode="auto">
          <a:xfrm>
            <a:off x="6954838" y="51562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76" name="Rectangle 28"/>
          <p:cNvSpPr>
            <a:spLocks noChangeArrowheads="1"/>
          </p:cNvSpPr>
          <p:nvPr/>
        </p:nvSpPr>
        <p:spPr bwMode="auto">
          <a:xfrm>
            <a:off x="7488238" y="27178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p>
        </p:txBody>
      </p:sp>
      <p:sp>
        <p:nvSpPr>
          <p:cNvPr id="53277" name="Rectangle 29"/>
          <p:cNvSpPr>
            <a:spLocks noChangeArrowheads="1"/>
          </p:cNvSpPr>
          <p:nvPr/>
        </p:nvSpPr>
        <p:spPr bwMode="auto">
          <a:xfrm>
            <a:off x="7488238" y="33274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endParaRPr lang="en-GB" altLang="en-US" sz="2000"/>
          </a:p>
        </p:txBody>
      </p:sp>
      <p:sp>
        <p:nvSpPr>
          <p:cNvPr id="53278" name="Rectangle 30"/>
          <p:cNvSpPr>
            <a:spLocks noChangeArrowheads="1"/>
          </p:cNvSpPr>
          <p:nvPr/>
        </p:nvSpPr>
        <p:spPr bwMode="auto">
          <a:xfrm>
            <a:off x="7488238" y="39370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79" name="Rectangle 31"/>
          <p:cNvSpPr>
            <a:spLocks noChangeArrowheads="1"/>
          </p:cNvSpPr>
          <p:nvPr/>
        </p:nvSpPr>
        <p:spPr bwMode="auto">
          <a:xfrm>
            <a:off x="7488238" y="45466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endParaRPr lang="en-GB" altLang="en-US" sz="2000"/>
          </a:p>
        </p:txBody>
      </p:sp>
      <p:sp>
        <p:nvSpPr>
          <p:cNvPr id="53280" name="Rectangle 32"/>
          <p:cNvSpPr>
            <a:spLocks noChangeArrowheads="1"/>
          </p:cNvSpPr>
          <p:nvPr/>
        </p:nvSpPr>
        <p:spPr bwMode="auto">
          <a:xfrm>
            <a:off x="7488238" y="51562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81" name="Text Box 33"/>
          <p:cNvSpPr txBox="1">
            <a:spLocks noChangeArrowheads="1"/>
          </p:cNvSpPr>
          <p:nvPr/>
        </p:nvSpPr>
        <p:spPr bwMode="auto">
          <a:xfrm rot="-3736305">
            <a:off x="5264944" y="2080419"/>
            <a:ext cx="944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Hoster</a:t>
            </a:r>
          </a:p>
        </p:txBody>
      </p:sp>
      <p:sp>
        <p:nvSpPr>
          <p:cNvPr id="53282" name="Text Box 34"/>
          <p:cNvSpPr txBox="1">
            <a:spLocks noChangeArrowheads="1"/>
          </p:cNvSpPr>
          <p:nvPr/>
        </p:nvSpPr>
        <p:spPr bwMode="auto">
          <a:xfrm rot="-3736305">
            <a:off x="5668963" y="1865313"/>
            <a:ext cx="1481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SaaS Hoster</a:t>
            </a:r>
          </a:p>
        </p:txBody>
      </p:sp>
      <p:sp>
        <p:nvSpPr>
          <p:cNvPr id="53283" name="Text Box 35"/>
          <p:cNvSpPr txBox="1">
            <a:spLocks noChangeArrowheads="1"/>
          </p:cNvSpPr>
          <p:nvPr/>
        </p:nvSpPr>
        <p:spPr bwMode="auto">
          <a:xfrm rot="-3736305">
            <a:off x="6350794" y="2070894"/>
            <a:ext cx="9667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ISV</a:t>
            </a:r>
          </a:p>
        </p:txBody>
      </p:sp>
      <p:sp>
        <p:nvSpPr>
          <p:cNvPr id="53284" name="Text Box 36"/>
          <p:cNvSpPr txBox="1">
            <a:spLocks noChangeArrowheads="1"/>
          </p:cNvSpPr>
          <p:nvPr/>
        </p:nvSpPr>
        <p:spPr bwMode="auto">
          <a:xfrm rot="-3736305">
            <a:off x="6773863" y="1909763"/>
            <a:ext cx="1352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Aggregator</a:t>
            </a:r>
          </a:p>
        </p:txBody>
      </p:sp>
      <p:sp>
        <p:nvSpPr>
          <p:cNvPr id="53285" name="Text Box 37"/>
          <p:cNvSpPr txBox="1">
            <a:spLocks noChangeArrowheads="1"/>
          </p:cNvSpPr>
          <p:nvPr/>
        </p:nvSpPr>
        <p:spPr bwMode="auto">
          <a:xfrm rot="-3736305">
            <a:off x="7069931" y="1477169"/>
            <a:ext cx="2289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Systems integrator</a:t>
            </a:r>
          </a:p>
        </p:txBody>
      </p:sp>
      <p:sp>
        <p:nvSpPr>
          <p:cNvPr id="53286" name="Text Box 38"/>
          <p:cNvSpPr txBox="1">
            <a:spLocks noChangeArrowheads="1"/>
          </p:cNvSpPr>
          <p:nvPr/>
        </p:nvSpPr>
        <p:spPr bwMode="auto">
          <a:xfrm>
            <a:off x="306388" y="5889625"/>
            <a:ext cx="6970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As the SaaS market plays out, today’s incumbents will focus on their specialities</a:t>
            </a:r>
          </a:p>
        </p:txBody>
      </p:sp>
      <p:sp>
        <p:nvSpPr>
          <p:cNvPr id="53287" name="Rectangle 39"/>
          <p:cNvSpPr>
            <a:spLocks noChangeArrowheads="1"/>
          </p:cNvSpPr>
          <p:nvPr/>
        </p:nvSpPr>
        <p:spPr bwMode="auto">
          <a:xfrm>
            <a:off x="8021638" y="27178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sz="2000">
                <a:sym typeface="Wingdings" pitchFamily="2" charset="2"/>
              </a:rPr>
              <a:t></a:t>
            </a:r>
          </a:p>
        </p:txBody>
      </p:sp>
      <p:sp>
        <p:nvSpPr>
          <p:cNvPr id="53288" name="Rectangle 40"/>
          <p:cNvSpPr>
            <a:spLocks noChangeArrowheads="1"/>
          </p:cNvSpPr>
          <p:nvPr/>
        </p:nvSpPr>
        <p:spPr bwMode="auto">
          <a:xfrm>
            <a:off x="8021638" y="33274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89" name="Rectangle 41"/>
          <p:cNvSpPr>
            <a:spLocks noChangeArrowheads="1"/>
          </p:cNvSpPr>
          <p:nvPr/>
        </p:nvSpPr>
        <p:spPr bwMode="auto">
          <a:xfrm>
            <a:off x="8021638" y="39370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90" name="Rectangle 42"/>
          <p:cNvSpPr>
            <a:spLocks noChangeArrowheads="1"/>
          </p:cNvSpPr>
          <p:nvPr/>
        </p:nvSpPr>
        <p:spPr bwMode="auto">
          <a:xfrm>
            <a:off x="8021638" y="45466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91" name="Rectangle 43"/>
          <p:cNvSpPr>
            <a:spLocks noChangeArrowheads="1"/>
          </p:cNvSpPr>
          <p:nvPr/>
        </p:nvSpPr>
        <p:spPr bwMode="auto">
          <a:xfrm>
            <a:off x="8021638" y="5156200"/>
            <a:ext cx="5461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3292" name="Text Box 44"/>
          <p:cNvSpPr txBox="1">
            <a:spLocks noChangeArrowheads="1"/>
          </p:cNvSpPr>
          <p:nvPr/>
        </p:nvSpPr>
        <p:spPr bwMode="auto">
          <a:xfrm rot="-3736305">
            <a:off x="7879557" y="1980406"/>
            <a:ext cx="1250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Enterprise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defRPr/>
            </a:pPr>
            <a:r>
              <a:rPr lang="en-GB"/>
              <a:t>Three models for SaaS propositions</a:t>
            </a:r>
          </a:p>
        </p:txBody>
      </p:sp>
      <p:sp>
        <p:nvSpPr>
          <p:cNvPr id="54275" name="Rectangle 3"/>
          <p:cNvSpPr>
            <a:spLocks noChangeArrowheads="1"/>
          </p:cNvSpPr>
          <p:nvPr/>
        </p:nvSpPr>
        <p:spPr bwMode="auto">
          <a:xfrm>
            <a:off x="430213" y="4079875"/>
            <a:ext cx="4487862"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Hosting infrastructure</a:t>
            </a:r>
          </a:p>
        </p:txBody>
      </p:sp>
      <p:sp>
        <p:nvSpPr>
          <p:cNvPr id="54276" name="Rectangle 4"/>
          <p:cNvSpPr>
            <a:spLocks noChangeArrowheads="1"/>
          </p:cNvSpPr>
          <p:nvPr/>
        </p:nvSpPr>
        <p:spPr bwMode="auto">
          <a:xfrm>
            <a:off x="430213" y="3470275"/>
            <a:ext cx="4487862"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Development and integration tools</a:t>
            </a:r>
          </a:p>
        </p:txBody>
      </p:sp>
      <p:sp>
        <p:nvSpPr>
          <p:cNvPr id="54277" name="Rectangle 5"/>
          <p:cNvSpPr>
            <a:spLocks noChangeArrowheads="1"/>
          </p:cNvSpPr>
          <p:nvPr/>
        </p:nvSpPr>
        <p:spPr bwMode="auto">
          <a:xfrm>
            <a:off x="430213" y="2860675"/>
            <a:ext cx="4487862"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Commercial enablers</a:t>
            </a:r>
          </a:p>
        </p:txBody>
      </p:sp>
      <p:sp>
        <p:nvSpPr>
          <p:cNvPr id="54278" name="Rectangle 6"/>
          <p:cNvSpPr>
            <a:spLocks noChangeArrowheads="1"/>
          </p:cNvSpPr>
          <p:nvPr/>
        </p:nvSpPr>
        <p:spPr bwMode="auto">
          <a:xfrm>
            <a:off x="430213" y="2251075"/>
            <a:ext cx="4487862"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Service functions</a:t>
            </a:r>
          </a:p>
        </p:txBody>
      </p:sp>
      <p:sp>
        <p:nvSpPr>
          <p:cNvPr id="54279" name="Rectangle 7"/>
          <p:cNvSpPr>
            <a:spLocks noChangeArrowheads="1"/>
          </p:cNvSpPr>
          <p:nvPr/>
        </p:nvSpPr>
        <p:spPr bwMode="auto">
          <a:xfrm>
            <a:off x="430213" y="1641475"/>
            <a:ext cx="4487862"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GB" altLang="en-US"/>
              <a:t>Service composition/aggregation</a:t>
            </a:r>
          </a:p>
        </p:txBody>
      </p:sp>
      <p:sp>
        <p:nvSpPr>
          <p:cNvPr id="54280" name="Oval 8"/>
          <p:cNvSpPr>
            <a:spLocks noChangeArrowheads="1"/>
          </p:cNvSpPr>
          <p:nvPr/>
        </p:nvSpPr>
        <p:spPr bwMode="auto">
          <a:xfrm>
            <a:off x="4454525" y="2300288"/>
            <a:ext cx="381000" cy="381000"/>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4281" name="Oval 9"/>
          <p:cNvSpPr>
            <a:spLocks noChangeArrowheads="1"/>
          </p:cNvSpPr>
          <p:nvPr/>
        </p:nvSpPr>
        <p:spPr bwMode="auto">
          <a:xfrm>
            <a:off x="4454525" y="2909888"/>
            <a:ext cx="381000" cy="381000"/>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4282" name="Oval 10"/>
          <p:cNvSpPr>
            <a:spLocks noChangeArrowheads="1"/>
          </p:cNvSpPr>
          <p:nvPr/>
        </p:nvSpPr>
        <p:spPr bwMode="auto">
          <a:xfrm>
            <a:off x="4454525" y="3519488"/>
            <a:ext cx="381000" cy="381000"/>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4283" name="Oval 11"/>
          <p:cNvSpPr>
            <a:spLocks noChangeArrowheads="1"/>
          </p:cNvSpPr>
          <p:nvPr/>
        </p:nvSpPr>
        <p:spPr bwMode="auto">
          <a:xfrm>
            <a:off x="4454525" y="4129088"/>
            <a:ext cx="381000" cy="381000"/>
          </a:xfrm>
          <a:prstGeom prst="ellipse">
            <a:avLst/>
          </a:prstGeom>
          <a:noFill/>
          <a:ln w="3810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4284" name="Text Box 12"/>
          <p:cNvSpPr txBox="1">
            <a:spLocks noChangeArrowheads="1"/>
          </p:cNvSpPr>
          <p:nvPr/>
        </p:nvSpPr>
        <p:spPr bwMode="auto">
          <a:xfrm>
            <a:off x="5581650" y="3265488"/>
            <a:ext cx="3562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1600"/>
              <a:t>Component services delivery model</a:t>
            </a:r>
          </a:p>
          <a:p>
            <a:pPr eaLnBrk="1" hangingPunct="1"/>
            <a:r>
              <a:rPr lang="en-GB" altLang="en-US" sz="1600"/>
              <a:t>- Natural focus for ISVs, SIs</a:t>
            </a:r>
          </a:p>
        </p:txBody>
      </p:sp>
      <p:cxnSp>
        <p:nvCxnSpPr>
          <p:cNvPr id="54285" name="AutoShape 13"/>
          <p:cNvCxnSpPr>
            <a:cxnSpLocks noChangeShapeType="1"/>
            <a:stCxn id="54280" idx="6"/>
          </p:cNvCxnSpPr>
          <p:nvPr/>
        </p:nvCxnSpPr>
        <p:spPr bwMode="auto">
          <a:xfrm>
            <a:off x="4835525" y="2490788"/>
            <a:ext cx="371475" cy="1077912"/>
          </a:xfrm>
          <a:prstGeom prst="bentConnector2">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cxnSp>
      <p:cxnSp>
        <p:nvCxnSpPr>
          <p:cNvPr id="54286" name="AutoShape 14"/>
          <p:cNvCxnSpPr>
            <a:cxnSpLocks noChangeShapeType="1"/>
            <a:stCxn id="54281" idx="6"/>
            <a:endCxn id="54284" idx="1"/>
          </p:cNvCxnSpPr>
          <p:nvPr/>
        </p:nvCxnSpPr>
        <p:spPr bwMode="auto">
          <a:xfrm>
            <a:off x="4835525" y="3100388"/>
            <a:ext cx="746125" cy="457200"/>
          </a:xfrm>
          <a:prstGeom prst="bentConnector3">
            <a:avLst>
              <a:gd name="adj1" fmla="val 50000"/>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cxnSp>
      <p:cxnSp>
        <p:nvCxnSpPr>
          <p:cNvPr id="54287" name="AutoShape 15"/>
          <p:cNvCxnSpPr>
            <a:cxnSpLocks noChangeShapeType="1"/>
            <a:stCxn id="54282" idx="6"/>
            <a:endCxn id="54284" idx="1"/>
          </p:cNvCxnSpPr>
          <p:nvPr/>
        </p:nvCxnSpPr>
        <p:spPr bwMode="auto">
          <a:xfrm flipV="1">
            <a:off x="4835525" y="3557588"/>
            <a:ext cx="746125" cy="152400"/>
          </a:xfrm>
          <a:prstGeom prst="bentConnector3">
            <a:avLst>
              <a:gd name="adj1" fmla="val 50000"/>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cxnSp>
      <p:cxnSp>
        <p:nvCxnSpPr>
          <p:cNvPr id="54288" name="AutoShape 16"/>
          <p:cNvCxnSpPr>
            <a:cxnSpLocks noChangeShapeType="1"/>
            <a:stCxn id="54283" idx="6"/>
            <a:endCxn id="54284" idx="1"/>
          </p:cNvCxnSpPr>
          <p:nvPr/>
        </p:nvCxnSpPr>
        <p:spPr bwMode="auto">
          <a:xfrm flipV="1">
            <a:off x="4835525" y="3557588"/>
            <a:ext cx="746125" cy="762000"/>
          </a:xfrm>
          <a:prstGeom prst="bentConnector3">
            <a:avLst>
              <a:gd name="adj1" fmla="val 50000"/>
            </a:avLst>
          </a:prstGeom>
          <a:noFill/>
          <a:ln w="38100">
            <a:solidFill>
              <a:srgbClr val="FF3300"/>
            </a:solidFill>
            <a:miter lim="800000"/>
            <a:headEnd/>
            <a:tailEnd type="triangle" w="med" len="med"/>
          </a:ln>
          <a:extLst>
            <a:ext uri="{909E8E84-426E-40DD-AFC4-6F175D3DCCD1}">
              <a14:hiddenFill xmlns:a14="http://schemas.microsoft.com/office/drawing/2010/main">
                <a:noFill/>
              </a14:hiddenFill>
            </a:ext>
          </a:extLst>
        </p:spPr>
      </p:cxnSp>
      <p:sp>
        <p:nvSpPr>
          <p:cNvPr id="54289" name="Oval 17"/>
          <p:cNvSpPr>
            <a:spLocks noChangeArrowheads="1"/>
          </p:cNvSpPr>
          <p:nvPr/>
        </p:nvSpPr>
        <p:spPr bwMode="auto">
          <a:xfrm>
            <a:off x="550863" y="1717675"/>
            <a:ext cx="685800" cy="2819400"/>
          </a:xfrm>
          <a:prstGeom prst="ellipse">
            <a:avLst/>
          </a:prstGeom>
          <a:noFill/>
          <a:ln w="38100" algn="ctr">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54290" name="Text Box 18"/>
          <p:cNvSpPr txBox="1">
            <a:spLocks noChangeArrowheads="1"/>
          </p:cNvSpPr>
          <p:nvPr/>
        </p:nvSpPr>
        <p:spPr bwMode="auto">
          <a:xfrm>
            <a:off x="2179638" y="4918075"/>
            <a:ext cx="6418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a:t>Complete solution delivery model</a:t>
            </a:r>
          </a:p>
          <a:p>
            <a:pPr eaLnBrk="1" hangingPunct="1">
              <a:buFontTx/>
              <a:buChar char="-"/>
            </a:pPr>
            <a:r>
              <a:rPr lang="en-GB" altLang="en-US"/>
              <a:t>Natural focus for largest providers (Google, Microsoft, etc)</a:t>
            </a:r>
          </a:p>
        </p:txBody>
      </p:sp>
      <p:cxnSp>
        <p:nvCxnSpPr>
          <p:cNvPr id="54291" name="AutoShape 19"/>
          <p:cNvCxnSpPr>
            <a:cxnSpLocks noChangeShapeType="1"/>
            <a:stCxn id="54289" idx="4"/>
            <a:endCxn id="54290" idx="1"/>
          </p:cNvCxnSpPr>
          <p:nvPr/>
        </p:nvCxnSpPr>
        <p:spPr bwMode="auto">
          <a:xfrm rot="16200000" flipH="1">
            <a:off x="1184276" y="4246562"/>
            <a:ext cx="704850" cy="1285875"/>
          </a:xfrm>
          <a:prstGeom prst="bentConnector2">
            <a:avLst/>
          </a:prstGeom>
          <a:noFill/>
          <a:ln w="38100">
            <a:solidFill>
              <a:schemeClr val="folHlink"/>
            </a:solidFill>
            <a:miter lim="800000"/>
            <a:headEnd/>
            <a:tailEnd type="triangle" w="med" len="med"/>
          </a:ln>
          <a:extLst>
            <a:ext uri="{909E8E84-426E-40DD-AFC4-6F175D3DCCD1}">
              <a14:hiddenFill xmlns:a14="http://schemas.microsoft.com/office/drawing/2010/main">
                <a:noFill/>
              </a14:hiddenFill>
            </a:ext>
          </a:extLst>
        </p:spPr>
      </p:cxnSp>
      <p:sp>
        <p:nvSpPr>
          <p:cNvPr id="54292" name="Oval 20"/>
          <p:cNvSpPr>
            <a:spLocks noChangeArrowheads="1"/>
          </p:cNvSpPr>
          <p:nvPr/>
        </p:nvSpPr>
        <p:spPr bwMode="auto">
          <a:xfrm>
            <a:off x="4454525" y="1674813"/>
            <a:ext cx="381000" cy="381000"/>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cxnSp>
        <p:nvCxnSpPr>
          <p:cNvPr id="54293" name="AutoShape 21"/>
          <p:cNvCxnSpPr>
            <a:cxnSpLocks noChangeShapeType="1"/>
            <a:stCxn id="54292" idx="6"/>
          </p:cNvCxnSpPr>
          <p:nvPr/>
        </p:nvCxnSpPr>
        <p:spPr bwMode="auto">
          <a:xfrm>
            <a:off x="4835525" y="1865313"/>
            <a:ext cx="460375" cy="1587"/>
          </a:xfrm>
          <a:prstGeom prst="bentConnector3">
            <a:avLst>
              <a:gd name="adj1" fmla="val 50000"/>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4294" name="Text Box 22"/>
          <p:cNvSpPr txBox="1">
            <a:spLocks noChangeArrowheads="1"/>
          </p:cNvSpPr>
          <p:nvPr/>
        </p:nvSpPr>
        <p:spPr bwMode="auto">
          <a:xfrm>
            <a:off x="5340350" y="1565275"/>
            <a:ext cx="3803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altLang="en-US" sz="1600"/>
              <a:t>Composition platform delivery model</a:t>
            </a:r>
          </a:p>
          <a:p>
            <a:pPr eaLnBrk="1" hangingPunct="1"/>
            <a:r>
              <a:rPr lang="en-GB" altLang="en-US" sz="1600"/>
              <a:t>- Natural focus for aggregators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Rectangle 16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885950" y="1444625"/>
            <a:ext cx="5372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123" name="Shape 6155"/>
          <p:cNvSpPr>
            <a:spLocks noGrp="1" noChangeArrowheads="1"/>
          </p:cNvSpPr>
          <p:nvPr>
            <p:ph type="title"/>
          </p:nvPr>
        </p:nvSpPr>
        <p:spPr/>
        <p:txBody>
          <a:bodyPr/>
          <a:lstStyle/>
          <a:p>
            <a:pPr eaLnBrk="1" hangingPunct="1">
              <a:defRPr/>
            </a:pPr>
            <a:r>
              <a:rPr lang="en-US" smtClean="0"/>
              <a:t>SaaS Ecosystem</a:t>
            </a:r>
          </a:p>
        </p:txBody>
      </p:sp>
      <p:sp>
        <p:nvSpPr>
          <p:cNvPr id="16387" name="Oval 16386"/>
          <p:cNvSpPr>
            <a:spLocks noChangeArrowheads="1"/>
          </p:cNvSpPr>
          <p:nvPr/>
        </p:nvSpPr>
        <p:spPr bwMode="auto">
          <a:xfrm>
            <a:off x="6816725" y="3124200"/>
            <a:ext cx="152400" cy="498475"/>
          </a:xfrm>
          <a:prstGeom prst="ellipse">
            <a:avLst/>
          </a:prstGeom>
          <a:noFill/>
          <a:ln w="9525" cap="flat" cmpd="sng" algn="ctr">
            <a:noFill/>
            <a:prstDash val="solid"/>
            <a:round/>
            <a:headEnd type="none" w="med" len="med"/>
            <a:tailEnd type="none" w="med" len="med"/>
          </a:ln>
          <a:effectLst/>
        </p:spPr>
        <p:txBody>
          <a:bodyPr wrap="none" lIns="76197" tIns="38098" rIns="76197" bIns="38098">
            <a:spAutoFit/>
          </a:bodyPr>
          <a:lstStyle/>
          <a:p>
            <a:pPr algn="ctr" defTabSz="762000">
              <a:lnSpc>
                <a:spcPct val="85000"/>
              </a:lnSpc>
              <a:spcBef>
                <a:spcPct val="20000"/>
              </a:spcBef>
              <a:defRPr/>
            </a:pPr>
            <a:endParaRPr lang="en-US" sz="2300">
              <a:solidFill>
                <a:srgbClr val="000000"/>
              </a:solidFill>
              <a:effectLst>
                <a:outerShdw blurRad="38100" dist="38100" dir="2700000" algn="tl">
                  <a:srgbClr val="C0C0C0"/>
                </a:outerShdw>
              </a:effectLst>
              <a:latin typeface="Segoe Semibold"/>
            </a:endParaRPr>
          </a:p>
        </p:txBody>
      </p:sp>
      <p:sp>
        <p:nvSpPr>
          <p:cNvPr id="5" name="Oval Callout 4"/>
          <p:cNvSpPr/>
          <p:nvPr/>
        </p:nvSpPr>
        <p:spPr>
          <a:xfrm>
            <a:off x="6965950" y="3567113"/>
            <a:ext cx="2025650" cy="966787"/>
          </a:xfrm>
          <a:prstGeom prst="wedgeEllipseCallout">
            <a:avLst>
              <a:gd name="adj1" fmla="val -63986"/>
              <a:gd name="adj2" fmla="val 198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Delivery Architecture</a:t>
            </a:r>
          </a:p>
        </p:txBody>
      </p:sp>
      <p:sp>
        <p:nvSpPr>
          <p:cNvPr id="6" name="Oval Callout 5"/>
          <p:cNvSpPr/>
          <p:nvPr/>
        </p:nvSpPr>
        <p:spPr>
          <a:xfrm>
            <a:off x="6827838" y="896938"/>
            <a:ext cx="2209800" cy="966787"/>
          </a:xfrm>
          <a:prstGeom prst="wedgeEllipseCallout">
            <a:avLst>
              <a:gd name="adj1" fmla="val -57687"/>
              <a:gd name="adj2" fmla="val 4157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Consumption Architecture</a:t>
            </a:r>
          </a:p>
        </p:txBody>
      </p:sp>
      <p:sp>
        <p:nvSpPr>
          <p:cNvPr id="7" name="Oval Callout 6"/>
          <p:cNvSpPr/>
          <p:nvPr/>
        </p:nvSpPr>
        <p:spPr>
          <a:xfrm>
            <a:off x="7011988" y="2185988"/>
            <a:ext cx="2025650" cy="966787"/>
          </a:xfrm>
          <a:prstGeom prst="wedgeEllipseCallout">
            <a:avLst>
              <a:gd name="adj1" fmla="val -49814"/>
              <a:gd name="adj2" fmla="val 525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Application Architecture</a:t>
            </a:r>
          </a:p>
        </p:txBody>
      </p:sp>
      <p:sp>
        <p:nvSpPr>
          <p:cNvPr id="8" name="Oval Callout 7"/>
          <p:cNvSpPr/>
          <p:nvPr/>
        </p:nvSpPr>
        <p:spPr>
          <a:xfrm>
            <a:off x="566738" y="2001838"/>
            <a:ext cx="2532062" cy="966787"/>
          </a:xfrm>
          <a:prstGeom prst="wedgeEllipseCallout">
            <a:avLst>
              <a:gd name="adj1" fmla="val 51910"/>
              <a:gd name="adj2" fmla="val 371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Aggregation Architecture??</a:t>
            </a:r>
          </a:p>
        </p:txBody>
      </p:sp>
      <p:sp>
        <p:nvSpPr>
          <p:cNvPr id="9" name="Oval Callout 8"/>
          <p:cNvSpPr/>
          <p:nvPr/>
        </p:nvSpPr>
        <p:spPr>
          <a:xfrm>
            <a:off x="0" y="4073525"/>
            <a:ext cx="2532063" cy="966788"/>
          </a:xfrm>
          <a:prstGeom prst="wedgeEllipseCallout">
            <a:avLst>
              <a:gd name="adj1" fmla="val 51910"/>
              <a:gd name="adj2" fmla="val 371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SaaS Enablement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nodeType="after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nodeType="afterGroup">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de-DE" dirty="0" smtClean="0"/>
              <a:t>Late 60‘s, 70‘s: Accounting as Service</a:t>
            </a:r>
            <a:endParaRPr lang="en-IE" dirty="0"/>
          </a:p>
        </p:txBody>
      </p:sp>
      <p:pic>
        <p:nvPicPr>
          <p:cNvPr id="19459" name="Content Placeholder 5" descr="telebanda.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15925" y="1225550"/>
            <a:ext cx="2101850" cy="2101850"/>
          </a:xfrm>
        </p:spPr>
      </p:pic>
      <p:pic>
        <p:nvPicPr>
          <p:cNvPr id="19460" name="Picture 78" descr="BS0166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6300" y="992188"/>
            <a:ext cx="27241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Group 12"/>
          <p:cNvGrpSpPr>
            <a:grpSpLocks/>
          </p:cNvGrpSpPr>
          <p:nvPr/>
        </p:nvGrpSpPr>
        <p:grpSpPr bwMode="auto">
          <a:xfrm>
            <a:off x="3441700" y="1079500"/>
            <a:ext cx="1651000" cy="2225675"/>
            <a:chOff x="3442464" y="1079037"/>
            <a:chExt cx="1650236" cy="2225388"/>
          </a:xfrm>
        </p:grpSpPr>
        <p:sp>
          <p:nvSpPr>
            <p:cNvPr id="19466" name="Right Arrow 4"/>
            <p:cNvSpPr>
              <a:spLocks noChangeArrowheads="1"/>
            </p:cNvSpPr>
            <p:nvPr/>
          </p:nvSpPr>
          <p:spPr bwMode="auto">
            <a:xfrm>
              <a:off x="3889002" y="2400133"/>
              <a:ext cx="783772" cy="285008"/>
            </a:xfrm>
            <a:prstGeom prst="rightArrow">
              <a:avLst>
                <a:gd name="adj1" fmla="val 50000"/>
                <a:gd name="adj2" fmla="val 49997"/>
              </a:avLst>
            </a:prstGeom>
            <a:gradFill rotWithShape="1">
              <a:gsLst>
                <a:gs pos="0">
                  <a:schemeClr val="bg1"/>
                </a:gs>
                <a:gs pos="100000">
                  <a:schemeClr val="accent1"/>
                </a:gs>
              </a:gsLst>
              <a:lin ang="5400000" scaled="1"/>
            </a:gradFill>
            <a:ln w="9525" algn="ctr">
              <a:solidFill>
                <a:schemeClr val="tx1"/>
              </a:solidFill>
              <a:round/>
              <a:headEnd/>
              <a:tailEnd/>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pic>
          <p:nvPicPr>
            <p:cNvPr id="19467" name="Picture 10" descr="C:\Users\juergenp\AppData\Local\Microsoft\Windows\Temporary Internet Files\Content.IE5\O7QQK634\MCj0308084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42464" y="1079037"/>
              <a:ext cx="1650236" cy="119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Box 14"/>
            <p:cNvSpPr txBox="1">
              <a:spLocks noChangeArrowheads="1"/>
            </p:cNvSpPr>
            <p:nvPr/>
          </p:nvSpPr>
          <p:spPr bwMode="auto">
            <a:xfrm>
              <a:off x="3852552" y="2658094"/>
              <a:ext cx="7481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de-DE" altLang="en-US"/>
                <a:t>Snail</a:t>
              </a:r>
              <a:br>
                <a:rPr lang="de-DE" altLang="en-US"/>
              </a:br>
              <a:r>
                <a:rPr lang="de-DE" altLang="en-US"/>
                <a:t>Mail</a:t>
              </a:r>
              <a:endParaRPr lang="en-IE" altLang="en-US"/>
            </a:p>
          </p:txBody>
        </p:sp>
      </p:grpSp>
      <p:pic>
        <p:nvPicPr>
          <p:cNvPr id="19462" name="Picture 14" descr="C:\Users\juergenp\AppData\Local\Microsoft\Windows\Temporary Internet Files\Content.IE5\O7QQK634\MPj021606400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163" y="3533775"/>
            <a:ext cx="2106612"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ight Arrow 22"/>
          <p:cNvSpPr>
            <a:spLocks noChangeArrowheads="1"/>
          </p:cNvSpPr>
          <p:nvPr/>
        </p:nvSpPr>
        <p:spPr bwMode="auto">
          <a:xfrm rot="9094828">
            <a:off x="2787650" y="4092575"/>
            <a:ext cx="2976563" cy="733425"/>
          </a:xfrm>
          <a:prstGeom prst="rightArrow">
            <a:avLst>
              <a:gd name="adj1" fmla="val 25815"/>
              <a:gd name="adj2" fmla="val 63094"/>
            </a:avLst>
          </a:prstGeom>
          <a:gradFill rotWithShape="1">
            <a:gsLst>
              <a:gs pos="0">
                <a:schemeClr val="bg1"/>
              </a:gs>
              <a:gs pos="100000">
                <a:schemeClr val="accent1"/>
              </a:gs>
            </a:gsLst>
            <a:lin ang="5400000" scaled="1"/>
          </a:gradFill>
          <a:ln w="9525" algn="ctr">
            <a:solidFill>
              <a:schemeClr val="tx1"/>
            </a:solidFill>
            <a:round/>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19464" name="TextBox 23"/>
          <p:cNvSpPr txBox="1">
            <a:spLocks noChangeArrowheads="1"/>
          </p:cNvSpPr>
          <p:nvPr/>
        </p:nvSpPr>
        <p:spPr bwMode="auto">
          <a:xfrm rot="-1666003">
            <a:off x="4367213" y="4502150"/>
            <a:ext cx="698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de-DE" altLang="en-US"/>
              <a:t>Snail</a:t>
            </a:r>
            <a:br>
              <a:rPr lang="de-DE" altLang="en-US"/>
            </a:br>
            <a:r>
              <a:rPr lang="de-DE" altLang="en-US"/>
              <a:t>Mail</a:t>
            </a:r>
            <a:endParaRPr lang="en-IE" altLang="en-US"/>
          </a:p>
        </p:txBody>
      </p:sp>
      <p:sp>
        <p:nvSpPr>
          <p:cNvPr id="19465" name="TextBox 24"/>
          <p:cNvSpPr txBox="1">
            <a:spLocks noChangeArrowheads="1"/>
          </p:cNvSpPr>
          <p:nvPr/>
        </p:nvSpPr>
        <p:spPr bwMode="auto">
          <a:xfrm>
            <a:off x="474663" y="6045200"/>
            <a:ext cx="192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altLang="en-US"/>
              <a:t>Many Customers</a:t>
            </a:r>
            <a:endParaRPr lang="en-IE"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Rectangle 16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885950" y="1444625"/>
            <a:ext cx="5372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147" name="Shape 6155"/>
          <p:cNvSpPr>
            <a:spLocks noGrp="1" noChangeArrowheads="1"/>
          </p:cNvSpPr>
          <p:nvPr>
            <p:ph type="title"/>
          </p:nvPr>
        </p:nvSpPr>
        <p:spPr/>
        <p:txBody>
          <a:bodyPr/>
          <a:lstStyle/>
          <a:p>
            <a:pPr eaLnBrk="1" hangingPunct="1">
              <a:defRPr/>
            </a:pPr>
            <a:r>
              <a:rPr lang="en-US" smtClean="0"/>
              <a:t>Application Architecture</a:t>
            </a:r>
          </a:p>
        </p:txBody>
      </p:sp>
      <p:sp>
        <p:nvSpPr>
          <p:cNvPr id="16387" name="Oval 16386"/>
          <p:cNvSpPr>
            <a:spLocks noChangeArrowheads="1"/>
          </p:cNvSpPr>
          <p:nvPr/>
        </p:nvSpPr>
        <p:spPr bwMode="auto">
          <a:xfrm>
            <a:off x="6816725" y="3124200"/>
            <a:ext cx="152400" cy="498475"/>
          </a:xfrm>
          <a:prstGeom prst="ellipse">
            <a:avLst/>
          </a:prstGeom>
          <a:noFill/>
          <a:ln w="9525" cap="flat" cmpd="sng" algn="ctr">
            <a:noFill/>
            <a:prstDash val="solid"/>
            <a:round/>
            <a:headEnd type="none" w="med" len="med"/>
            <a:tailEnd type="none" w="med" len="med"/>
          </a:ln>
          <a:effectLst/>
        </p:spPr>
        <p:txBody>
          <a:bodyPr wrap="none" lIns="76197" tIns="38098" rIns="76197" bIns="38098">
            <a:spAutoFit/>
          </a:bodyPr>
          <a:lstStyle/>
          <a:p>
            <a:pPr algn="ctr" defTabSz="762000">
              <a:lnSpc>
                <a:spcPct val="85000"/>
              </a:lnSpc>
              <a:spcBef>
                <a:spcPct val="20000"/>
              </a:spcBef>
              <a:defRPr/>
            </a:pPr>
            <a:endParaRPr lang="en-US" sz="2300">
              <a:solidFill>
                <a:srgbClr val="000000"/>
              </a:solidFill>
              <a:effectLst>
                <a:outerShdw blurRad="38100" dist="38100" dir="2700000" algn="tl">
                  <a:srgbClr val="C0C0C0"/>
                </a:outerShdw>
              </a:effectLst>
              <a:latin typeface="Segoe Semibold"/>
            </a:endParaRPr>
          </a:p>
        </p:txBody>
      </p:sp>
      <p:sp>
        <p:nvSpPr>
          <p:cNvPr id="5" name="Rectangle 4"/>
          <p:cNvSpPr/>
          <p:nvPr/>
        </p:nvSpPr>
        <p:spPr>
          <a:xfrm>
            <a:off x="2868613" y="3659188"/>
            <a:ext cx="4327525" cy="2071687"/>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 name="Rectangle 5"/>
          <p:cNvSpPr/>
          <p:nvPr/>
        </p:nvSpPr>
        <p:spPr>
          <a:xfrm>
            <a:off x="1947863" y="1541463"/>
            <a:ext cx="874712" cy="4189412"/>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7" name="Rectangle 6"/>
          <p:cNvSpPr/>
          <p:nvPr/>
        </p:nvSpPr>
        <p:spPr>
          <a:xfrm>
            <a:off x="2868613" y="1541463"/>
            <a:ext cx="4327525" cy="920750"/>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sp>
        <p:nvSpPr>
          <p:cNvPr id="8" name="Rectangle 7"/>
          <p:cNvSpPr/>
          <p:nvPr/>
        </p:nvSpPr>
        <p:spPr>
          <a:xfrm>
            <a:off x="2914650" y="2600325"/>
            <a:ext cx="2163763" cy="920750"/>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9" name="Oval Callout 8"/>
          <p:cNvSpPr/>
          <p:nvPr/>
        </p:nvSpPr>
        <p:spPr>
          <a:xfrm>
            <a:off x="7011988" y="2185988"/>
            <a:ext cx="2025650" cy="966787"/>
          </a:xfrm>
          <a:prstGeom prst="wedgeEllipseCallout">
            <a:avLst>
              <a:gd name="adj1" fmla="val -49814"/>
              <a:gd name="adj2" fmla="val 5257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Application Architecture</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13" y="382588"/>
            <a:ext cx="8648700" cy="750887"/>
          </a:xfrm>
        </p:spPr>
        <p:txBody>
          <a:bodyPr>
            <a:normAutofit fontScale="90000"/>
          </a:bodyPr>
          <a:lstStyle/>
          <a:p>
            <a:pPr eaLnBrk="1" hangingPunct="1">
              <a:defRPr/>
            </a:pPr>
            <a:r>
              <a:rPr lang="en-US" smtClean="0"/>
              <a:t>The SaaS Architecture Shift</a:t>
            </a:r>
            <a:r>
              <a:rPr lang="en-US" sz="2600" smtClean="0"/>
              <a:t/>
            </a:r>
            <a:br>
              <a:rPr lang="en-US" sz="2600" smtClean="0"/>
            </a:br>
            <a:r>
              <a:rPr lang="en-US" sz="2600" smtClean="0"/>
              <a:t>Single Instance – Multi-tenant</a:t>
            </a:r>
          </a:p>
        </p:txBody>
      </p:sp>
      <p:pic>
        <p:nvPicPr>
          <p:cNvPr id="57347" name="Rectangle 71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0" y="5162550"/>
            <a:ext cx="67627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Rectangle 71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375" y="5175250"/>
            <a:ext cx="676275"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Rectangle 71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750" y="5535613"/>
            <a:ext cx="728663"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Rectangle 71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300" y="5829300"/>
            <a:ext cx="4524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Rectangle 718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675" y="5838825"/>
            <a:ext cx="452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Rectangle 719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2850" y="5638800"/>
            <a:ext cx="45243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21"/>
          <p:cNvSpPr/>
          <p:nvPr/>
        </p:nvSpPr>
        <p:spPr bwMode="auto">
          <a:xfrm>
            <a:off x="612775" y="4972050"/>
            <a:ext cx="3990975" cy="1687513"/>
          </a:xfrm>
          <a:prstGeom prst="ellipse">
            <a:avLst/>
          </a:prstGeom>
          <a:noFill/>
          <a:ln w="34925" cap="flat" cmpd="sng" algn="ctr">
            <a:noFill/>
            <a:prstDash val="solid"/>
            <a:round/>
            <a:headEnd type="none" w="med" len="med"/>
            <a:tailEnd type="none" w="med" len="med"/>
          </a:ln>
          <a:effectLst/>
        </p:spPr>
        <p:txBody>
          <a:bodyPr>
            <a:spAutoFit/>
          </a:bodyPr>
          <a:lstStyle/>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p:txBody>
      </p:sp>
      <p:pic>
        <p:nvPicPr>
          <p:cNvPr id="57354" name="Rectangle 717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7575" y="2163763"/>
            <a:ext cx="18224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13"/>
          <p:cNvSpPr/>
          <p:nvPr/>
        </p:nvSpPr>
        <p:spPr bwMode="auto">
          <a:xfrm>
            <a:off x="600075" y="1447800"/>
            <a:ext cx="3978275" cy="1687513"/>
          </a:xfrm>
          <a:prstGeom prst="ellipse">
            <a:avLst/>
          </a:prstGeom>
          <a:noFill/>
          <a:ln w="34925" cap="flat" cmpd="sng" algn="ctr">
            <a:solidFill>
              <a:schemeClr val="tx2"/>
            </a:solidFill>
            <a:prstDash val="solid"/>
            <a:round/>
            <a:headEnd type="none" w="med" len="med"/>
            <a:tailEnd type="none" w="med" len="med"/>
          </a:ln>
          <a:effectLst/>
        </p:spPr>
        <p:txBody>
          <a:bodyPr>
            <a:spAutoFit/>
          </a:bodyPr>
          <a:lstStyle/>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p:txBody>
      </p:sp>
      <p:sp>
        <p:nvSpPr>
          <p:cNvPr id="19" name="Oval 18"/>
          <p:cNvSpPr/>
          <p:nvPr/>
        </p:nvSpPr>
        <p:spPr bwMode="auto">
          <a:xfrm>
            <a:off x="650875" y="3219450"/>
            <a:ext cx="3990975" cy="1687513"/>
          </a:xfrm>
          <a:prstGeom prst="ellipse">
            <a:avLst/>
          </a:prstGeom>
          <a:noFill/>
          <a:ln w="34925" cap="flat" cmpd="sng" algn="ctr">
            <a:solidFill>
              <a:schemeClr val="tx2"/>
            </a:solidFill>
            <a:prstDash val="solid"/>
            <a:round/>
            <a:headEnd type="none" w="med" len="med"/>
            <a:tailEnd type="none" w="med" len="med"/>
          </a:ln>
          <a:effectLst/>
        </p:spPr>
        <p:txBody>
          <a:bodyPr>
            <a:spAutoFit/>
          </a:bodyPr>
          <a:lstStyle/>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p:txBody>
      </p:sp>
      <p:graphicFrame>
        <p:nvGraphicFramePr>
          <p:cNvPr id="29" name="Picture 6"/>
          <p:cNvGraphicFramePr/>
          <p:nvPr/>
        </p:nvGraphicFramePr>
        <p:xfrm>
          <a:off x="3440530" y="3216104"/>
          <a:ext cx="870517" cy="15019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1" name="Picture 7"/>
          <p:cNvGraphicFramePr>
            <a:graphicFrameLocks noGrp="1"/>
          </p:cNvGraphicFramePr>
          <p:nvPr/>
        </p:nvGraphicFramePr>
        <p:xfrm>
          <a:off x="2334839" y="3454501"/>
          <a:ext cx="1094740" cy="1097280"/>
        </p:xfrm>
        <a:graphic>
          <a:graphicData uri="http://schemas.openxmlformats.org/drawingml/2006/table">
            <a:tbl>
              <a:tblPr firstRow="1" bandRow="1">
                <a:tableStyleId>{08FB837D-C827-4EFA-A057-4D05807E0F7C}</a:tableStyleId>
              </a:tblPr>
              <a:tblGrid>
                <a:gridCol w="221615"/>
                <a:gridCol w="221615"/>
                <a:gridCol w="221615"/>
                <a:gridCol w="221615"/>
                <a:gridCol w="208280"/>
              </a:tblGrid>
              <a:tr h="29591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r>
              <a:tr h="29591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29591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23" name="Picture 8"/>
          <p:cNvGraphicFramePr/>
          <p:nvPr/>
        </p:nvGraphicFramePr>
        <p:xfrm>
          <a:off x="1031178" y="3653283"/>
          <a:ext cx="1170878" cy="7753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4" name="Text Placeholder 23"/>
          <p:cNvSpPr>
            <a:spLocks noGrp="1" noChangeArrowheads="1"/>
          </p:cNvSpPr>
          <p:nvPr>
            <p:ph type="body" idx="1"/>
          </p:nvPr>
        </p:nvSpPr>
        <p:spPr>
          <a:xfrm>
            <a:off x="5848350" y="5168900"/>
            <a:ext cx="3851275" cy="684213"/>
          </a:xfrm>
        </p:spPr>
        <p:txBody>
          <a:bodyPr>
            <a:noAutofit/>
          </a:bodyPr>
          <a:lstStyle/>
          <a:p>
            <a:pPr marL="447675" indent="-447675" eaLnBrk="1" hangingPunct="1">
              <a:buFont typeface="Wingdings 2" pitchFamily="18" charset="2"/>
              <a:buNone/>
              <a:defRPr/>
            </a:pPr>
            <a:r>
              <a:rPr lang="en-US" altLang="zh-CN" sz="4000" smtClean="0">
                <a:effectLst>
                  <a:outerShdw blurRad="38100" dist="38100" dir="2700000" algn="tl">
                    <a:srgbClr val="C0C0C0"/>
                  </a:outerShdw>
                </a:effectLst>
                <a:ea typeface="SimSun" pitchFamily="2" charset="-122"/>
              </a:rPr>
              <a:t>Multi-tenant efficient</a:t>
            </a:r>
            <a:endParaRPr lang="en-US" sz="4000" smtClean="0">
              <a:effectLst>
                <a:outerShdw blurRad="38100" dist="38100" dir="2700000" algn="tl">
                  <a:srgbClr val="C0C0C0"/>
                </a:outerShdw>
              </a:effectLst>
            </a:endParaRPr>
          </a:p>
        </p:txBody>
      </p:sp>
      <p:sp>
        <p:nvSpPr>
          <p:cNvPr id="25" name="TextBox 24"/>
          <p:cNvSpPr txBox="1">
            <a:spLocks noChangeArrowheads="1"/>
          </p:cNvSpPr>
          <p:nvPr/>
        </p:nvSpPr>
        <p:spPr bwMode="auto">
          <a:xfrm>
            <a:off x="5837238" y="3562350"/>
            <a:ext cx="3306762" cy="646113"/>
          </a:xfrm>
          <a:prstGeom prst="rect">
            <a:avLst/>
          </a:prstGeom>
          <a:noFill/>
          <a:ln w="9525" cap="flat" cmpd="sng" algn="ctr">
            <a:noFill/>
            <a:prstDash val="solid"/>
            <a:miter lim="800000"/>
            <a:headEnd type="none" w="med" len="med"/>
            <a:tailEnd type="none" w="med" len="med"/>
          </a:ln>
          <a:effectLst/>
        </p:spPr>
        <p:txBody>
          <a:bodyPr>
            <a:spAutoFit/>
          </a:bodyPr>
          <a:lstStyle/>
          <a:p>
            <a:pPr marL="447675" indent="-447675">
              <a:lnSpc>
                <a:spcPct val="90000"/>
              </a:lnSpc>
              <a:spcBef>
                <a:spcPct val="30000"/>
              </a:spcBef>
              <a:buClr>
                <a:schemeClr val="tx2"/>
              </a:buClr>
              <a:buFont typeface="Wingdings 2" pitchFamily="18" charset="2"/>
              <a:buNone/>
              <a:defRPr/>
            </a:pPr>
            <a:r>
              <a:rPr lang="en-US" altLang="zh-CN" sz="4000">
                <a:effectLst>
                  <a:outerShdw blurRad="38100" dist="38100" dir="2700000" algn="tl">
                    <a:srgbClr val="C0C0C0"/>
                  </a:outerShdw>
                </a:effectLst>
                <a:ea typeface="SimSun" pitchFamily="2" charset="-122"/>
              </a:rPr>
              <a:t>Configurable</a:t>
            </a:r>
            <a:endParaRPr lang="en-US" sz="4000">
              <a:effectLst>
                <a:outerShdw blurRad="38100" dist="38100" dir="2700000" algn="tl">
                  <a:srgbClr val="C0C0C0"/>
                </a:outerShdw>
              </a:effectLst>
            </a:endParaRPr>
          </a:p>
        </p:txBody>
      </p:sp>
      <p:sp>
        <p:nvSpPr>
          <p:cNvPr id="26" name="TextBox 25"/>
          <p:cNvSpPr txBox="1">
            <a:spLocks noChangeArrowheads="1"/>
          </p:cNvSpPr>
          <p:nvPr/>
        </p:nvSpPr>
        <p:spPr bwMode="auto">
          <a:xfrm>
            <a:off x="5803900" y="1943100"/>
            <a:ext cx="2454275" cy="646113"/>
          </a:xfrm>
          <a:prstGeom prst="rect">
            <a:avLst/>
          </a:prstGeom>
          <a:noFill/>
          <a:ln w="9525" cap="flat" cmpd="sng" algn="ctr">
            <a:noFill/>
            <a:prstDash val="solid"/>
            <a:miter lim="800000"/>
            <a:headEnd type="none" w="med" len="med"/>
            <a:tailEnd type="none" w="med" len="med"/>
          </a:ln>
          <a:effectLst/>
        </p:spPr>
        <p:txBody>
          <a:bodyPr>
            <a:spAutoFit/>
          </a:bodyPr>
          <a:lstStyle/>
          <a:p>
            <a:pPr marL="447675" indent="-447675">
              <a:lnSpc>
                <a:spcPct val="90000"/>
              </a:lnSpc>
              <a:spcBef>
                <a:spcPct val="30000"/>
              </a:spcBef>
              <a:buClr>
                <a:schemeClr val="tx2"/>
              </a:buClr>
              <a:buFont typeface="Wingdings 2" pitchFamily="18" charset="2"/>
              <a:buNone/>
              <a:defRPr/>
            </a:pPr>
            <a:r>
              <a:rPr lang="en-US" altLang="zh-CN" sz="4000">
                <a:effectLst>
                  <a:outerShdw blurRad="38100" dist="38100" dir="2700000" algn="tl">
                    <a:srgbClr val="C0C0C0"/>
                  </a:outerShdw>
                </a:effectLst>
                <a:ea typeface="SimSun" pitchFamily="2" charset="-122"/>
              </a:rPr>
              <a:t>Scaleable</a:t>
            </a:r>
            <a:endParaRPr lang="en-US" sz="4000">
              <a:effectLst>
                <a:outerShdw blurRad="38100" dist="38100" dir="2700000" algn="tl">
                  <a:srgbClr val="C0C0C0"/>
                </a:outerShdw>
              </a:effectLst>
            </a:endParaRPr>
          </a:p>
        </p:txBody>
      </p:sp>
      <p:pic>
        <p:nvPicPr>
          <p:cNvPr id="57363" name="Rectangle 717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8050" y="1620838"/>
            <a:ext cx="18224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4" name="Rectangle 718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51075" y="1573213"/>
            <a:ext cx="18224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5" name="Rectangle 718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08225" y="2154238"/>
            <a:ext cx="1822450"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6" name="Rectangle 718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67325" y="1979613"/>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7" name="Rectangle 7183"/>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84788" y="3646488"/>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68" name="Rectangle 7184"/>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75263" y="5189538"/>
            <a:ext cx="56515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Oval 27"/>
          <p:cNvSpPr/>
          <p:nvPr/>
        </p:nvSpPr>
        <p:spPr bwMode="auto">
          <a:xfrm>
            <a:off x="741363" y="5040313"/>
            <a:ext cx="3990975" cy="1687512"/>
          </a:xfrm>
          <a:prstGeom prst="ellipse">
            <a:avLst/>
          </a:prstGeom>
          <a:noFill/>
          <a:ln w="34925" cap="flat" cmpd="sng" algn="ctr">
            <a:solidFill>
              <a:schemeClr val="tx2"/>
            </a:solidFill>
            <a:prstDash val="solid"/>
            <a:round/>
            <a:headEnd type="none" w="med" len="med"/>
            <a:tailEnd type="none" w="med" len="med"/>
          </a:ln>
          <a:effectLst/>
        </p:spPr>
        <p:txBody>
          <a:bodyPr>
            <a:spAutoFit/>
          </a:bodyPr>
          <a:lstStyle/>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a:p>
            <a:pPr>
              <a:defRPr/>
            </a:pPr>
            <a:endParaRPr lang="en-US">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hape 14343"/>
          <p:cNvSpPr>
            <a:spLocks noGrp="1" noChangeArrowheads="1"/>
          </p:cNvSpPr>
          <p:nvPr>
            <p:ph type="title"/>
          </p:nvPr>
        </p:nvSpPr>
        <p:spPr/>
        <p:txBody>
          <a:bodyPr/>
          <a:lstStyle/>
          <a:p>
            <a:pPr eaLnBrk="1" hangingPunct="1">
              <a:defRPr/>
            </a:pPr>
            <a:r>
              <a:rPr lang="en-US" smtClean="0">
                <a:latin typeface="Segoe" pitchFamily="34" charset="0"/>
              </a:rPr>
              <a:t>“Basic” SaaS Maturity Model</a:t>
            </a:r>
          </a:p>
        </p:txBody>
      </p:sp>
      <p:sp>
        <p:nvSpPr>
          <p:cNvPr id="58371" name="TextBox 17410"/>
          <p:cNvSpPr txBox="1">
            <a:spLocks noChangeArrowheads="1"/>
          </p:cNvSpPr>
          <p:nvPr/>
        </p:nvSpPr>
        <p:spPr bwMode="auto">
          <a:xfrm>
            <a:off x="144463" y="1919288"/>
            <a:ext cx="2120900"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n-US" altLang="en-US" sz="2400" b="1">
                <a:solidFill>
                  <a:srgbClr val="00B050"/>
                </a:solidFill>
                <a:latin typeface="Segoe"/>
              </a:rPr>
              <a:t>1</a:t>
            </a:r>
            <a:r>
              <a:rPr lang="en-US" altLang="en-US" sz="2400" b="1">
                <a:solidFill>
                  <a:schemeClr val="tx2"/>
                </a:solidFill>
                <a:latin typeface="Segoe"/>
              </a:rPr>
              <a:t/>
            </a:r>
            <a:br>
              <a:rPr lang="en-US" altLang="en-US" sz="2400" b="1">
                <a:solidFill>
                  <a:schemeClr val="tx2"/>
                </a:solidFill>
                <a:latin typeface="Segoe"/>
              </a:rPr>
            </a:br>
            <a:r>
              <a:rPr lang="en-US" altLang="en-US" sz="2400" b="1">
                <a:solidFill>
                  <a:schemeClr val="tx2"/>
                </a:solidFill>
                <a:latin typeface="Segoe"/>
              </a:rPr>
              <a:t>Ad-hoc / Custom</a:t>
            </a:r>
            <a:endParaRPr lang="en-US" altLang="en-US">
              <a:solidFill>
                <a:srgbClr val="000000"/>
              </a:solidFill>
              <a:latin typeface="Segoe"/>
            </a:endParaRPr>
          </a:p>
        </p:txBody>
      </p:sp>
      <p:sp>
        <p:nvSpPr>
          <p:cNvPr id="17412" name="TextBox 17411"/>
          <p:cNvSpPr txBox="1">
            <a:spLocks noChangeArrowheads="1"/>
          </p:cNvSpPr>
          <p:nvPr/>
        </p:nvSpPr>
        <p:spPr bwMode="auto">
          <a:xfrm>
            <a:off x="6592204" y="1849394"/>
            <a:ext cx="2491251" cy="1200155"/>
          </a:xfrm>
          <a:prstGeom prst="rect">
            <a:avLst/>
          </a:prstGeom>
          <a:noFill/>
          <a:ln w="9525" cap="flat" cmpd="sng" algn="ctr">
            <a:noFill/>
            <a:prstDash val="solid"/>
            <a:miter lim="800000"/>
            <a:headEnd type="none" w="med" len="med"/>
            <a:tailEnd type="none" w="med" len="med"/>
          </a:ln>
          <a:effectLst/>
        </p:spPr>
        <p:txBody>
          <a:bodyPr>
            <a:spAutoFit/>
          </a:bodyPr>
          <a:lstStyle/>
          <a:p>
            <a:pPr algn="ctr" fontAlgn="auto">
              <a:spcBef>
                <a:spcPct val="50000"/>
              </a:spcBef>
              <a:spcAft>
                <a:spcPts val="0"/>
              </a:spcAft>
              <a:defRPr/>
            </a:pPr>
            <a:r>
              <a:rPr lang="en-US" sz="2400" b="1" dirty="0">
                <a:solidFill>
                  <a:srgbClr val="00B050"/>
                </a:solidFill>
                <a:latin typeface="Segoe" pitchFamily="34" charset="0"/>
                <a:cs typeface="+mn-cs"/>
              </a:rPr>
              <a:t>2</a:t>
            </a:r>
            <a:r>
              <a:rPr lang="en-US" sz="2400" b="1" cap="all" dirty="0">
                <a:ln w="11000" cmpd="dbl">
                  <a:solidFill>
                    <a:srgbClr val="7D7D7D">
                      <a:tint val="75000"/>
                      <a:shade val="100000"/>
                      <a:satMod val="110000"/>
                    </a:srgbClr>
                  </a:solidFill>
                  <a:prstDash val="solid"/>
                </a:ln>
                <a:gradFill>
                  <a:gsLst>
                    <a:gs pos="0">
                      <a:srgbClr val="FFFFFF">
                        <a:tint val="35000"/>
                        <a:shade val="100000"/>
                        <a:satMod val="250000"/>
                      </a:srgbClr>
                    </a:gs>
                    <a:gs pos="9000">
                      <a:srgbClr val="FFFFFF">
                        <a:tint val="51000"/>
                        <a:shade val="100000"/>
                        <a:satMod val="300000"/>
                      </a:srgbClr>
                    </a:gs>
                    <a:gs pos="47000">
                      <a:srgbClr val="FFFFFF">
                        <a:tint val="100000"/>
                        <a:shade val="20000"/>
                        <a:satMod val="300000"/>
                      </a:srgbClr>
                    </a:gs>
                    <a:gs pos="76000">
                      <a:srgbClr val="FFFFFF">
                        <a:tint val="51000"/>
                        <a:shade val="100000"/>
                        <a:satMod val="300000"/>
                      </a:srgbClr>
                    </a:gs>
                    <a:gs pos="100000">
                      <a:srgbClr val="FFFFFF">
                        <a:tint val="35000"/>
                        <a:shade val="100000"/>
                        <a:satMod val="250000"/>
                      </a:srgbClr>
                    </a:gs>
                  </a:gsLst>
                  <a:lin ang="5400000"/>
                </a:gradFill>
                <a:latin typeface="Segoe" pitchFamily="34" charset="0"/>
                <a:cs typeface="+mn-cs"/>
              </a:rPr>
              <a:t> </a:t>
            </a:r>
            <a:r>
              <a:rPr lang="en-US" sz="2400" b="1" dirty="0">
                <a:solidFill>
                  <a:schemeClr val="tx2">
                    <a:alpha val="100000"/>
                  </a:schemeClr>
                </a:solidFill>
                <a:latin typeface="Segoe" pitchFamily="34" charset="0"/>
                <a:cs typeface="+mn-cs"/>
              </a:rPr>
              <a:t/>
            </a:r>
            <a:br>
              <a:rPr lang="en-US" sz="2400" b="1" dirty="0">
                <a:solidFill>
                  <a:schemeClr val="tx2">
                    <a:alpha val="100000"/>
                  </a:schemeClr>
                </a:solidFill>
                <a:latin typeface="Segoe" pitchFamily="34" charset="0"/>
                <a:cs typeface="+mn-cs"/>
              </a:rPr>
            </a:br>
            <a:r>
              <a:rPr lang="en-US" sz="2400" b="1" dirty="0">
                <a:solidFill>
                  <a:schemeClr val="tx2">
                    <a:alpha val="100000"/>
                  </a:schemeClr>
                </a:solidFill>
                <a:latin typeface="Segoe" pitchFamily="34" charset="0"/>
                <a:cs typeface="+mn-cs"/>
              </a:rPr>
              <a:t>Configurable </a:t>
            </a:r>
            <a:br>
              <a:rPr lang="en-US" sz="2400" b="1" dirty="0">
                <a:solidFill>
                  <a:schemeClr val="tx2">
                    <a:alpha val="100000"/>
                  </a:schemeClr>
                </a:solidFill>
                <a:latin typeface="Segoe" pitchFamily="34" charset="0"/>
                <a:cs typeface="+mn-cs"/>
              </a:rPr>
            </a:br>
            <a:r>
              <a:rPr lang="en-US" sz="2400" b="1" dirty="0">
                <a:solidFill>
                  <a:schemeClr val="tx2">
                    <a:alpha val="100000"/>
                  </a:schemeClr>
                </a:solidFill>
                <a:latin typeface="Segoe" pitchFamily="34" charset="0"/>
                <a:cs typeface="+mn-cs"/>
              </a:rPr>
              <a:t>(single tenant)</a:t>
            </a:r>
            <a:endParaRPr lang="en-US" dirty="0">
              <a:solidFill>
                <a:sysClr val="windowText" lastClr="000000"/>
              </a:solidFill>
              <a:latin typeface="Segoe" pitchFamily="34" charset="0"/>
              <a:cs typeface="+mn-cs"/>
            </a:endParaRPr>
          </a:p>
        </p:txBody>
      </p:sp>
      <p:sp>
        <p:nvSpPr>
          <p:cNvPr id="17413" name="TextBox 17412"/>
          <p:cNvSpPr txBox="1">
            <a:spLocks noChangeArrowheads="1"/>
          </p:cNvSpPr>
          <p:nvPr/>
        </p:nvSpPr>
        <p:spPr bwMode="auto">
          <a:xfrm>
            <a:off x="-109538" y="4276632"/>
            <a:ext cx="2624688" cy="1199819"/>
          </a:xfrm>
          <a:prstGeom prst="rect">
            <a:avLst/>
          </a:prstGeom>
          <a:noFill/>
          <a:ln w="9525" cap="flat" cmpd="sng" algn="ctr">
            <a:noFill/>
            <a:prstDash val="solid"/>
            <a:miter lim="800000"/>
            <a:headEnd type="none" w="med" len="med"/>
            <a:tailEnd type="none" w="med" len="med"/>
          </a:ln>
          <a:effectLst/>
        </p:spPr>
        <p:txBody>
          <a:bodyPr>
            <a:spAutoFit/>
          </a:bodyPr>
          <a:lstStyle/>
          <a:p>
            <a:pPr algn="ctr" fontAlgn="auto">
              <a:spcBef>
                <a:spcPct val="50000"/>
              </a:spcBef>
              <a:spcAft>
                <a:spcPts val="0"/>
              </a:spcAft>
              <a:defRPr/>
            </a:pPr>
            <a:r>
              <a:rPr lang="en-US" sz="2400" b="1" dirty="0">
                <a:solidFill>
                  <a:srgbClr val="00B050"/>
                </a:solidFill>
                <a:latin typeface="Segoe" pitchFamily="34" charset="0"/>
                <a:cs typeface="+mn-cs"/>
              </a:rPr>
              <a:t>3</a:t>
            </a:r>
            <a:r>
              <a:rPr lang="en-US" sz="2400" b="1" dirty="0">
                <a:ln w="19050" cmpd="dbl">
                  <a:solidFill>
                    <a:schemeClr val="accent1">
                      <a:tint val="3000"/>
                    </a:schemeClr>
                  </a:solidFill>
                  <a:prstDash val="solid"/>
                </a:ln>
                <a:gradFill>
                  <a:gsLst>
                    <a:gs pos="10000">
                      <a:schemeClr val="accent1">
                        <a:tint val="60000"/>
                        <a:sat val="110000"/>
                      </a:schemeClr>
                    </a:gs>
                    <a:gs pos="85000">
                      <a:schemeClr val="accent1"/>
                    </a:gs>
                  </a:gsLst>
                  <a:lin ang="5400000"/>
                </a:gradFill>
                <a:effectLst>
                  <a:outerShdw blurRad="50800" dist="50800" dir="5400000" algn="tl">
                    <a:srgbClr val="000000">
                      <a:alpha val="30000"/>
                    </a:srgbClr>
                  </a:outerShdw>
                </a:effectLst>
                <a:latin typeface="Segoe" pitchFamily="34" charset="0"/>
                <a:cs typeface="+mn-cs"/>
              </a:rPr>
              <a:t> </a:t>
            </a:r>
            <a:r>
              <a:rPr lang="en-US" sz="2400" b="1" dirty="0">
                <a:solidFill>
                  <a:schemeClr val="tx2">
                    <a:alpha val="100000"/>
                  </a:schemeClr>
                </a:solidFill>
                <a:latin typeface="Segoe" pitchFamily="34" charset="0"/>
                <a:cs typeface="+mn-cs"/>
              </a:rPr>
              <a:t/>
            </a:r>
            <a:br>
              <a:rPr lang="en-US" sz="2400" b="1" dirty="0">
                <a:solidFill>
                  <a:schemeClr val="tx2">
                    <a:alpha val="100000"/>
                  </a:schemeClr>
                </a:solidFill>
                <a:latin typeface="Segoe" pitchFamily="34" charset="0"/>
                <a:cs typeface="+mn-cs"/>
              </a:rPr>
            </a:br>
            <a:r>
              <a:rPr lang="en-US" sz="2400" b="1" dirty="0">
                <a:solidFill>
                  <a:schemeClr val="tx2">
                    <a:alpha val="100000"/>
                  </a:schemeClr>
                </a:solidFill>
                <a:latin typeface="Segoe" pitchFamily="34" charset="0"/>
                <a:cs typeface="+mn-cs"/>
              </a:rPr>
              <a:t>Configurable </a:t>
            </a:r>
            <a:br>
              <a:rPr lang="en-US" sz="2400" b="1" dirty="0">
                <a:solidFill>
                  <a:schemeClr val="tx2">
                    <a:alpha val="100000"/>
                  </a:schemeClr>
                </a:solidFill>
                <a:latin typeface="Segoe" pitchFamily="34" charset="0"/>
                <a:cs typeface="+mn-cs"/>
              </a:rPr>
            </a:br>
            <a:r>
              <a:rPr lang="en-US" sz="2400" b="1" dirty="0">
                <a:solidFill>
                  <a:schemeClr val="tx2">
                    <a:alpha val="100000"/>
                  </a:schemeClr>
                </a:solidFill>
                <a:latin typeface="Segoe" pitchFamily="34" charset="0"/>
                <a:cs typeface="+mn-cs"/>
              </a:rPr>
              <a:t>Multi tenant</a:t>
            </a:r>
            <a:endParaRPr lang="en-US" dirty="0">
              <a:solidFill>
                <a:sysClr val="windowText" lastClr="000000"/>
              </a:solidFill>
              <a:latin typeface="Segoe" pitchFamily="34" charset="0"/>
              <a:cs typeface="+mn-cs"/>
            </a:endParaRPr>
          </a:p>
        </p:txBody>
      </p:sp>
      <p:sp>
        <p:nvSpPr>
          <p:cNvPr id="17414" name="TextBox 17413"/>
          <p:cNvSpPr txBox="1">
            <a:spLocks noChangeArrowheads="1"/>
          </p:cNvSpPr>
          <p:nvPr/>
        </p:nvSpPr>
        <p:spPr bwMode="auto">
          <a:xfrm>
            <a:off x="6716816" y="4090529"/>
            <a:ext cx="2243240" cy="1570513"/>
          </a:xfrm>
          <a:prstGeom prst="rect">
            <a:avLst/>
          </a:prstGeom>
          <a:noFill/>
          <a:ln w="9525" cap="flat" cmpd="sng" algn="ctr">
            <a:noFill/>
            <a:prstDash val="solid"/>
            <a:miter lim="800000"/>
            <a:headEnd type="none" w="med" len="med"/>
            <a:tailEnd type="none" w="med" len="med"/>
          </a:ln>
          <a:effectLst/>
        </p:spPr>
        <p:txBody>
          <a:bodyPr>
            <a:spAutoFit/>
          </a:bodyPr>
          <a:lstStyle/>
          <a:p>
            <a:pPr algn="ctr" fontAlgn="auto">
              <a:spcBef>
                <a:spcPct val="50000"/>
              </a:spcBef>
              <a:spcAft>
                <a:spcPts val="0"/>
              </a:spcAft>
              <a:defRPr/>
            </a:pPr>
            <a:r>
              <a:rPr lang="en-US" sz="2400" b="1" dirty="0">
                <a:solidFill>
                  <a:srgbClr val="00B050"/>
                </a:solidFill>
                <a:latin typeface="Segoe" pitchFamily="34" charset="0"/>
                <a:cs typeface="+mn-cs"/>
              </a:rPr>
              <a:t>4</a:t>
            </a:r>
            <a:r>
              <a:rPr lang="en-US" sz="2400" b="1" cap="all" dirty="0">
                <a:ln w="11000" cmpd="dbl">
                  <a:solidFill>
                    <a:srgbClr val="7D7D7D">
                      <a:tint val="75000"/>
                      <a:shade val="100000"/>
                      <a:satMod val="110000"/>
                    </a:srgbClr>
                  </a:solidFill>
                  <a:prstDash val="solid"/>
                </a:ln>
                <a:gradFill>
                  <a:gsLst>
                    <a:gs pos="0">
                      <a:srgbClr val="FFFFFF">
                        <a:tint val="35000"/>
                        <a:shade val="100000"/>
                        <a:satMod val="250000"/>
                      </a:srgbClr>
                    </a:gs>
                    <a:gs pos="9000">
                      <a:srgbClr val="FFFFFF">
                        <a:tint val="51000"/>
                        <a:shade val="100000"/>
                        <a:satMod val="300000"/>
                      </a:srgbClr>
                    </a:gs>
                    <a:gs pos="47000">
                      <a:srgbClr val="FFFFFF">
                        <a:tint val="100000"/>
                        <a:shade val="20000"/>
                        <a:satMod val="300000"/>
                      </a:srgbClr>
                    </a:gs>
                    <a:gs pos="76000">
                      <a:srgbClr val="FFFFFF">
                        <a:tint val="51000"/>
                        <a:shade val="100000"/>
                        <a:satMod val="300000"/>
                      </a:srgbClr>
                    </a:gs>
                    <a:gs pos="100000">
                      <a:srgbClr val="FFFFFF">
                        <a:tint val="35000"/>
                        <a:shade val="100000"/>
                        <a:satMod val="250000"/>
                      </a:srgbClr>
                    </a:gs>
                  </a:gsLst>
                  <a:lin ang="5400000"/>
                </a:gradFill>
                <a:latin typeface="Segoe" pitchFamily="34" charset="0"/>
                <a:cs typeface="+mn-cs"/>
              </a:rPr>
              <a:t> </a:t>
            </a:r>
            <a:r>
              <a:rPr lang="en-US" sz="2400" b="1" dirty="0">
                <a:solidFill>
                  <a:schemeClr val="tx2">
                    <a:alpha val="100000"/>
                  </a:schemeClr>
                </a:solidFill>
                <a:latin typeface="Segoe" pitchFamily="34" charset="0"/>
                <a:cs typeface="+mn-cs"/>
              </a:rPr>
              <a:t/>
            </a:r>
            <a:br>
              <a:rPr lang="en-US" sz="2400" b="1" dirty="0">
                <a:solidFill>
                  <a:schemeClr val="tx2">
                    <a:alpha val="100000"/>
                  </a:schemeClr>
                </a:solidFill>
                <a:latin typeface="Segoe" pitchFamily="34" charset="0"/>
                <a:cs typeface="+mn-cs"/>
              </a:rPr>
            </a:br>
            <a:r>
              <a:rPr lang="en-US" sz="2400" b="1" dirty="0">
                <a:solidFill>
                  <a:schemeClr val="tx2">
                    <a:alpha val="100000"/>
                  </a:schemeClr>
                </a:solidFill>
                <a:latin typeface="Segoe" pitchFamily="34" charset="0"/>
                <a:cs typeface="+mn-cs"/>
              </a:rPr>
              <a:t>Configurable </a:t>
            </a:r>
            <a:br>
              <a:rPr lang="en-US" sz="2400" b="1" dirty="0">
                <a:solidFill>
                  <a:schemeClr val="tx2">
                    <a:alpha val="100000"/>
                  </a:schemeClr>
                </a:solidFill>
                <a:latin typeface="Segoe" pitchFamily="34" charset="0"/>
                <a:cs typeface="+mn-cs"/>
              </a:rPr>
            </a:br>
            <a:r>
              <a:rPr lang="en-US" sz="2400" b="1" dirty="0">
                <a:solidFill>
                  <a:schemeClr val="tx2">
                    <a:alpha val="100000"/>
                  </a:schemeClr>
                </a:solidFill>
                <a:latin typeface="Segoe" pitchFamily="34" charset="0"/>
                <a:cs typeface="+mn-cs"/>
              </a:rPr>
              <a:t>Multi tenant</a:t>
            </a:r>
            <a:br>
              <a:rPr lang="en-US" sz="2400" b="1" dirty="0">
                <a:solidFill>
                  <a:schemeClr val="tx2">
                    <a:alpha val="100000"/>
                  </a:schemeClr>
                </a:solidFill>
                <a:latin typeface="Segoe" pitchFamily="34" charset="0"/>
                <a:cs typeface="+mn-cs"/>
              </a:rPr>
            </a:br>
            <a:r>
              <a:rPr lang="en-US" sz="2400" b="1" dirty="0">
                <a:solidFill>
                  <a:schemeClr val="tx2">
                    <a:alpha val="100000"/>
                  </a:schemeClr>
                </a:solidFill>
                <a:latin typeface="Segoe" pitchFamily="34" charset="0"/>
                <a:cs typeface="+mn-cs"/>
              </a:rPr>
              <a:t>Scalable</a:t>
            </a:r>
            <a:endParaRPr lang="en-US" dirty="0">
              <a:solidFill>
                <a:sysClr val="windowText" lastClr="000000"/>
              </a:solidFill>
              <a:latin typeface="Segoe" pitchFamily="34" charset="0"/>
              <a:cs typeface="+mn-cs"/>
            </a:endParaRPr>
          </a:p>
        </p:txBody>
      </p:sp>
      <p:pic>
        <p:nvPicPr>
          <p:cNvPr id="58375" name="Rectangle 26629"/>
          <p:cNvPicPr>
            <a:picLocks noChangeAspect="1" noChangeArrowheads="1"/>
          </p:cNvPicPr>
          <p:nvPr/>
        </p:nvPicPr>
        <p:blipFill>
          <a:blip r:embed="rId3">
            <a:lum bright="8000" contrast="4000"/>
            <a:extLst>
              <a:ext uri="{28A0092B-C50C-407E-A947-70E740481C1C}">
                <a14:useLocalDpi xmlns:a14="http://schemas.microsoft.com/office/drawing/2010/main" val="0"/>
              </a:ext>
            </a:extLst>
          </a:blip>
          <a:srcRect/>
          <a:stretch>
            <a:fillRect/>
          </a:stretch>
        </p:blipFill>
        <p:spPr bwMode="auto">
          <a:xfrm>
            <a:off x="2232025" y="1674813"/>
            <a:ext cx="4381500" cy="437038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Rectangle 16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885950" y="1444625"/>
            <a:ext cx="5372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267" name="Shape 6155"/>
          <p:cNvSpPr>
            <a:spLocks noGrp="1" noChangeArrowheads="1"/>
          </p:cNvSpPr>
          <p:nvPr>
            <p:ph type="title"/>
          </p:nvPr>
        </p:nvSpPr>
        <p:spPr/>
        <p:txBody>
          <a:bodyPr/>
          <a:lstStyle/>
          <a:p>
            <a:pPr eaLnBrk="1" hangingPunct="1">
              <a:defRPr/>
            </a:pPr>
            <a:r>
              <a:rPr lang="en-US" smtClean="0"/>
              <a:t>Consumption Architecture</a:t>
            </a:r>
          </a:p>
        </p:txBody>
      </p:sp>
      <p:sp>
        <p:nvSpPr>
          <p:cNvPr id="16387" name="Oval 16386"/>
          <p:cNvSpPr>
            <a:spLocks noChangeArrowheads="1"/>
          </p:cNvSpPr>
          <p:nvPr/>
        </p:nvSpPr>
        <p:spPr bwMode="auto">
          <a:xfrm>
            <a:off x="6816725" y="3124200"/>
            <a:ext cx="152400" cy="498475"/>
          </a:xfrm>
          <a:prstGeom prst="ellipse">
            <a:avLst/>
          </a:prstGeom>
          <a:noFill/>
          <a:ln w="9525" cap="flat" cmpd="sng" algn="ctr">
            <a:noFill/>
            <a:prstDash val="solid"/>
            <a:round/>
            <a:headEnd type="none" w="med" len="med"/>
            <a:tailEnd type="none" w="med" len="med"/>
          </a:ln>
          <a:effectLst/>
        </p:spPr>
        <p:txBody>
          <a:bodyPr wrap="none" lIns="76197" tIns="38098" rIns="76197" bIns="38098">
            <a:spAutoFit/>
          </a:bodyPr>
          <a:lstStyle/>
          <a:p>
            <a:pPr algn="ctr" defTabSz="762000">
              <a:lnSpc>
                <a:spcPct val="85000"/>
              </a:lnSpc>
              <a:spcBef>
                <a:spcPct val="20000"/>
              </a:spcBef>
              <a:defRPr/>
            </a:pPr>
            <a:endParaRPr lang="en-US" sz="2300">
              <a:solidFill>
                <a:srgbClr val="000000"/>
              </a:solidFill>
              <a:effectLst>
                <a:outerShdw blurRad="38100" dist="38100" dir="2700000" algn="tl">
                  <a:srgbClr val="C0C0C0"/>
                </a:outerShdw>
              </a:effectLst>
              <a:latin typeface="Segoe Semibold"/>
            </a:endParaRPr>
          </a:p>
        </p:txBody>
      </p:sp>
      <p:sp>
        <p:nvSpPr>
          <p:cNvPr id="5" name="Rectangle 4"/>
          <p:cNvSpPr/>
          <p:nvPr/>
        </p:nvSpPr>
        <p:spPr>
          <a:xfrm>
            <a:off x="2868613" y="2508250"/>
            <a:ext cx="4327525" cy="3222625"/>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 name="Rectangle 5"/>
          <p:cNvSpPr/>
          <p:nvPr/>
        </p:nvSpPr>
        <p:spPr>
          <a:xfrm>
            <a:off x="1947863" y="1541463"/>
            <a:ext cx="874712" cy="4189412"/>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7" name="Oval Callout 6"/>
          <p:cNvSpPr/>
          <p:nvPr/>
        </p:nvSpPr>
        <p:spPr>
          <a:xfrm>
            <a:off x="6827838" y="896938"/>
            <a:ext cx="2209800" cy="966787"/>
          </a:xfrm>
          <a:prstGeom prst="wedgeEllipseCallout">
            <a:avLst>
              <a:gd name="adj1" fmla="val -57687"/>
              <a:gd name="adj2" fmla="val 4157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Consumption Architecture</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defRPr/>
            </a:pPr>
            <a:r>
              <a:rPr lang="en-US" smtClean="0">
                <a:latin typeface="Segoe" pitchFamily="34" charset="0"/>
              </a:rPr>
              <a:t>Software + Services</a:t>
            </a:r>
          </a:p>
        </p:txBody>
      </p:sp>
      <p:pic>
        <p:nvPicPr>
          <p:cNvPr id="17413"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771650"/>
            <a:ext cx="6015037"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6"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3" y="2047875"/>
            <a:ext cx="699770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2516188" y="6064250"/>
            <a:ext cx="4094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400" b="1">
                <a:latin typeface="Segoe"/>
              </a:rPr>
              <a:t>IT as a portfolio of services</a:t>
            </a:r>
          </a:p>
        </p:txBody>
      </p:sp>
      <p:sp>
        <p:nvSpPr>
          <p:cNvPr id="13" name="Rectangle 12"/>
          <p:cNvSpPr>
            <a:spLocks noChangeArrowheads="1"/>
          </p:cNvSpPr>
          <p:nvPr/>
        </p:nvSpPr>
        <p:spPr bwMode="auto">
          <a:xfrm>
            <a:off x="2022475" y="6064250"/>
            <a:ext cx="5081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400" b="1">
                <a:latin typeface="Segoe"/>
              </a:rPr>
              <a:t>The application-centric view of IT.</a:t>
            </a:r>
          </a:p>
        </p:txBody>
      </p:sp>
      <p:pic>
        <p:nvPicPr>
          <p:cNvPr id="17415" name="Picture 7" descr="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188" y="1403350"/>
            <a:ext cx="6805612" cy="428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a:spLocks noChangeArrowheads="1"/>
          </p:cNvSpPr>
          <p:nvPr/>
        </p:nvSpPr>
        <p:spPr bwMode="auto">
          <a:xfrm>
            <a:off x="3046413" y="6064250"/>
            <a:ext cx="30337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400" b="1">
                <a:latin typeface="Segoe"/>
              </a:rPr>
              <a:t>Software + Services</a:t>
            </a:r>
          </a:p>
        </p:txBody>
      </p:sp>
      <p:sp>
        <p:nvSpPr>
          <p:cNvPr id="16" name="Rectangle 15"/>
          <p:cNvSpPr>
            <a:spLocks noChangeArrowheads="1"/>
          </p:cNvSpPr>
          <p:nvPr/>
        </p:nvSpPr>
        <p:spPr bwMode="auto">
          <a:xfrm>
            <a:off x="2565400" y="6064250"/>
            <a:ext cx="3997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2400" b="1">
                <a:latin typeface="Segoe"/>
              </a:rPr>
              <a:t>Consumption Architecture</a:t>
            </a:r>
          </a:p>
        </p:txBody>
      </p:sp>
      <p:grpSp>
        <p:nvGrpSpPr>
          <p:cNvPr id="2" name="Group 20"/>
          <p:cNvGrpSpPr>
            <a:grpSpLocks/>
          </p:cNvGrpSpPr>
          <p:nvPr/>
        </p:nvGrpSpPr>
        <p:grpSpPr bwMode="auto">
          <a:xfrm>
            <a:off x="704850" y="1357313"/>
            <a:ext cx="7181850" cy="4316412"/>
            <a:chOff x="704808" y="1357290"/>
            <a:chExt cx="7181928" cy="4316063"/>
          </a:xfrm>
        </p:grpSpPr>
        <p:grpSp>
          <p:nvGrpSpPr>
            <p:cNvPr id="60430" name="Group 19"/>
            <p:cNvGrpSpPr>
              <a:grpSpLocks/>
            </p:cNvGrpSpPr>
            <p:nvPr/>
          </p:nvGrpSpPr>
          <p:grpSpPr bwMode="auto">
            <a:xfrm>
              <a:off x="704808" y="1357290"/>
              <a:ext cx="7181928" cy="4316063"/>
              <a:chOff x="704808" y="1357290"/>
              <a:chExt cx="7181928" cy="4316063"/>
            </a:xfrm>
          </p:grpSpPr>
          <p:pic>
            <p:nvPicPr>
              <p:cNvPr id="60432" name="Picture 2" descr="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808" y="1357290"/>
                <a:ext cx="7181928" cy="43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p:cNvSpPr/>
              <p:nvPr/>
            </p:nvSpPr>
            <p:spPr>
              <a:xfrm>
                <a:off x="6643711" y="3428809"/>
                <a:ext cx="230189" cy="1979453"/>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solidFill>
                    <a:srgbClr val="FFFFFF"/>
                  </a:solidFill>
                  <a:cs typeface="Arial" pitchFamily="34" charset="0"/>
                </a:endParaRPr>
              </a:p>
            </p:txBody>
          </p:sp>
        </p:grpSp>
        <p:sp>
          <p:nvSpPr>
            <p:cNvPr id="60431" name="TextBox 17"/>
            <p:cNvSpPr txBox="1">
              <a:spLocks noChangeArrowheads="1"/>
            </p:cNvSpPr>
            <p:nvPr/>
          </p:nvSpPr>
          <p:spPr bwMode="auto">
            <a:xfrm rot="5400000">
              <a:off x="5961151" y="4295711"/>
              <a:ext cx="161133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000"/>
                <a:t>Composition Architecture</a:t>
              </a:r>
            </a:p>
          </p:txBody>
        </p:sp>
      </p:grpSp>
      <p:sp>
        <p:nvSpPr>
          <p:cNvPr id="60429" name="TextBox 13"/>
          <p:cNvSpPr txBox="1">
            <a:spLocks noChangeArrowheads="1"/>
          </p:cNvSpPr>
          <p:nvPr/>
        </p:nvSpPr>
        <p:spPr bwMode="auto">
          <a:xfrm>
            <a:off x="6546306" y="1771650"/>
            <a:ext cx="210930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600" dirty="0">
                <a:solidFill>
                  <a:schemeClr val="bg1"/>
                </a:solidFill>
              </a:rPr>
              <a:t>3 key take away:</a:t>
            </a:r>
          </a:p>
          <a:p>
            <a:pPr eaLnBrk="1" hangingPunct="1">
              <a:buFont typeface="Arial" pitchFamily="34" charset="0"/>
              <a:buChar char="•"/>
            </a:pPr>
            <a:r>
              <a:rPr lang="en-US" altLang="en-US" sz="1600" dirty="0">
                <a:solidFill>
                  <a:schemeClr val="bg1"/>
                </a:solidFill>
              </a:rPr>
              <a:t>“on premise” </a:t>
            </a:r>
            <a:r>
              <a:rPr lang="en-US" altLang="en-US" sz="1600" b="1" dirty="0">
                <a:solidFill>
                  <a:schemeClr val="bg1"/>
                </a:solidFill>
              </a:rPr>
              <a:t>+</a:t>
            </a:r>
            <a:r>
              <a:rPr lang="en-US" altLang="en-US" sz="1600" dirty="0">
                <a:solidFill>
                  <a:schemeClr val="bg1"/>
                </a:solidFill>
              </a:rPr>
              <a:t> “in the cloud”</a:t>
            </a:r>
          </a:p>
          <a:p>
            <a:pPr eaLnBrk="1" hangingPunct="1">
              <a:buFont typeface="Arial" pitchFamily="34" charset="0"/>
              <a:buChar char="•"/>
            </a:pPr>
            <a:r>
              <a:rPr lang="en-US" altLang="en-US" sz="1600" dirty="0">
                <a:solidFill>
                  <a:schemeClr val="bg1"/>
                </a:solidFill>
              </a:rPr>
              <a:t>Integration</a:t>
            </a:r>
          </a:p>
          <a:p>
            <a:pPr eaLnBrk="1" hangingPunct="1">
              <a:buFont typeface="Arial" pitchFamily="34" charset="0"/>
              <a:buChar char="•"/>
            </a:pPr>
            <a:r>
              <a:rPr lang="en-US" altLang="en-US" sz="1600" dirty="0">
                <a:solidFill>
                  <a:schemeClr val="bg1"/>
                </a:solidFill>
              </a:rPr>
              <a:t>Composition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7413"/>
                                        </p:tgtEl>
                                        <p:attrNameLst>
                                          <p:attrName>style.visibility</p:attrName>
                                        </p:attrNameLst>
                                      </p:cBhvr>
                                      <p:to>
                                        <p:strVal val="visible"/>
                                      </p:to>
                                    </p:set>
                                    <p:animEffect transition="in" filter="fade">
                                      <p:cBhvr>
                                        <p:cTn id="10" dur="1000"/>
                                        <p:tgtEl>
                                          <p:spTgt spid="174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par>
                                <p:cTn id="16" presetID="1" presetClass="exit" presetSubtype="0" fill="hold" grpId="1" nodeType="with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1" presetClass="exit" presetSubtype="0" fill="hold" nodeType="withEffect">
                                  <p:stCondLst>
                                    <p:cond delay="0"/>
                                  </p:stCondLst>
                                  <p:childTnLst>
                                    <p:set>
                                      <p:cBhvr>
                                        <p:cTn id="19" dur="1" fill="hold">
                                          <p:stCondLst>
                                            <p:cond delay="0"/>
                                          </p:stCondLst>
                                        </p:cTn>
                                        <p:tgtEl>
                                          <p:spTgt spid="17413"/>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fade">
                                      <p:cBhvr>
                                        <p:cTn id="22" dur="1000"/>
                                        <p:tgtEl>
                                          <p:spTgt spid="174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7415"/>
                                        </p:tgtEl>
                                        <p:attrNameLst>
                                          <p:attrName>style.visibility</p:attrName>
                                        </p:attrNameLst>
                                      </p:cBhvr>
                                      <p:to>
                                        <p:strVal val="visible"/>
                                      </p:to>
                                    </p:set>
                                    <p:animEffect transition="in" filter="fade">
                                      <p:cBhvr>
                                        <p:cTn id="30" dur="1000"/>
                                        <p:tgtEl>
                                          <p:spTgt spid="17415"/>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414"/>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childTnLst>
                                </p:cTn>
                              </p:par>
                              <p:par>
                                <p:cTn id="40" presetID="1" presetClass="exit" presetSubtype="0" fill="hold" nodeType="withEffect">
                                  <p:stCondLst>
                                    <p:cond delay="0"/>
                                  </p:stCondLst>
                                  <p:childTnLst>
                                    <p:set>
                                      <p:cBhvr>
                                        <p:cTn id="41" dur="1" fill="hold">
                                          <p:stCondLst>
                                            <p:cond delay="0"/>
                                          </p:stCondLst>
                                        </p:cTn>
                                        <p:tgtEl>
                                          <p:spTgt spid="17415"/>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5"/>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fade">
                                      <p:cBhvr>
                                        <p:cTn id="4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Rectangle 16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invGray">
          <a:xfrm>
            <a:off x="1885950" y="1444625"/>
            <a:ext cx="5372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63" name="Shape 6155"/>
          <p:cNvSpPr>
            <a:spLocks noGrp="1" noChangeArrowheads="1"/>
          </p:cNvSpPr>
          <p:nvPr>
            <p:ph type="title"/>
          </p:nvPr>
        </p:nvSpPr>
        <p:spPr/>
        <p:txBody>
          <a:bodyPr/>
          <a:lstStyle/>
          <a:p>
            <a:pPr eaLnBrk="1" hangingPunct="1">
              <a:defRPr/>
            </a:pPr>
            <a:r>
              <a:rPr lang="en-US" smtClean="0"/>
              <a:t>Delivery Architecture</a:t>
            </a:r>
          </a:p>
        </p:txBody>
      </p:sp>
      <p:sp>
        <p:nvSpPr>
          <p:cNvPr id="16387" name="Oval 16386"/>
          <p:cNvSpPr>
            <a:spLocks noChangeArrowheads="1"/>
          </p:cNvSpPr>
          <p:nvPr/>
        </p:nvSpPr>
        <p:spPr bwMode="auto">
          <a:xfrm>
            <a:off x="6816725" y="3124200"/>
            <a:ext cx="152400" cy="498475"/>
          </a:xfrm>
          <a:prstGeom prst="ellipse">
            <a:avLst/>
          </a:prstGeom>
          <a:noFill/>
          <a:ln w="9525" cap="flat" cmpd="sng" algn="ctr">
            <a:noFill/>
            <a:prstDash val="solid"/>
            <a:round/>
            <a:headEnd type="none" w="med" len="med"/>
            <a:tailEnd type="none" w="med" len="med"/>
          </a:ln>
          <a:effectLst/>
        </p:spPr>
        <p:txBody>
          <a:bodyPr wrap="none" lIns="76197" tIns="38098" rIns="76197" bIns="38098">
            <a:spAutoFit/>
          </a:bodyPr>
          <a:lstStyle/>
          <a:p>
            <a:pPr algn="ctr" defTabSz="762000">
              <a:lnSpc>
                <a:spcPct val="85000"/>
              </a:lnSpc>
              <a:spcBef>
                <a:spcPct val="20000"/>
              </a:spcBef>
              <a:defRPr/>
            </a:pPr>
            <a:endParaRPr lang="en-US" sz="2300">
              <a:solidFill>
                <a:srgbClr val="000000"/>
              </a:solidFill>
              <a:effectLst>
                <a:outerShdw blurRad="38100" dist="38100" dir="2700000" algn="tl">
                  <a:srgbClr val="C0C0C0"/>
                </a:outerShdw>
              </a:effectLst>
              <a:latin typeface="Segoe Semibold"/>
            </a:endParaRPr>
          </a:p>
        </p:txBody>
      </p:sp>
      <p:sp>
        <p:nvSpPr>
          <p:cNvPr id="5" name="Rectangle 4"/>
          <p:cNvSpPr/>
          <p:nvPr/>
        </p:nvSpPr>
        <p:spPr>
          <a:xfrm>
            <a:off x="2868613" y="1541463"/>
            <a:ext cx="4327525" cy="2071687"/>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 name="Rectangle 5"/>
          <p:cNvSpPr/>
          <p:nvPr/>
        </p:nvSpPr>
        <p:spPr>
          <a:xfrm>
            <a:off x="1947863" y="1541463"/>
            <a:ext cx="874712" cy="4189412"/>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7" name="Rectangle 6"/>
          <p:cNvSpPr/>
          <p:nvPr/>
        </p:nvSpPr>
        <p:spPr>
          <a:xfrm>
            <a:off x="2868613" y="4786313"/>
            <a:ext cx="4327525" cy="944562"/>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8" name="Oval Callout 7"/>
          <p:cNvSpPr/>
          <p:nvPr/>
        </p:nvSpPr>
        <p:spPr>
          <a:xfrm>
            <a:off x="6965950" y="3567113"/>
            <a:ext cx="2025650" cy="966787"/>
          </a:xfrm>
          <a:prstGeom prst="wedgeEllipseCallout">
            <a:avLst>
              <a:gd name="adj1" fmla="val -63986"/>
              <a:gd name="adj2" fmla="val 198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Delivery Architecture</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28625" y="0"/>
            <a:ext cx="8229600" cy="942975"/>
          </a:xfrm>
        </p:spPr>
        <p:txBody>
          <a:bodyPr/>
          <a:lstStyle/>
          <a:p>
            <a:pPr eaLnBrk="1" hangingPunct="1">
              <a:defRPr/>
            </a:pPr>
            <a:r>
              <a:rPr lang="en-US" dirty="0" smtClean="0"/>
              <a:t>SaaS Hosting Platform</a:t>
            </a:r>
          </a:p>
        </p:txBody>
      </p:sp>
      <p:sp>
        <p:nvSpPr>
          <p:cNvPr id="7" name="Flowchart: Magnetic Disk 6"/>
          <p:cNvSpPr/>
          <p:nvPr/>
        </p:nvSpPr>
        <p:spPr>
          <a:xfrm>
            <a:off x="290513" y="3613150"/>
            <a:ext cx="966787" cy="736600"/>
          </a:xfrm>
          <a:prstGeom prst="flowChartMagneticDisk">
            <a:avLst/>
          </a:prstGeom>
          <a:solidFill>
            <a:srgbClr val="65A1D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Security Log</a:t>
            </a:r>
          </a:p>
        </p:txBody>
      </p:sp>
      <p:sp>
        <p:nvSpPr>
          <p:cNvPr id="15" name="Oval 14"/>
          <p:cNvSpPr/>
          <p:nvPr/>
        </p:nvSpPr>
        <p:spPr>
          <a:xfrm>
            <a:off x="2730500" y="1035050"/>
            <a:ext cx="1887538" cy="64452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SaaS</a:t>
            </a:r>
            <a:r>
              <a:rPr lang="en-US" dirty="0"/>
              <a:t> Application</a:t>
            </a:r>
          </a:p>
        </p:txBody>
      </p:sp>
      <p:sp>
        <p:nvSpPr>
          <p:cNvPr id="17" name="Isosceles Triangle 16"/>
          <p:cNvSpPr/>
          <p:nvPr/>
        </p:nvSpPr>
        <p:spPr>
          <a:xfrm>
            <a:off x="1119188" y="3797300"/>
            <a:ext cx="2454275" cy="828675"/>
          </a:xfrm>
          <a:prstGeom prst="triangle">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FFFF"/>
                </a:solidFill>
                <a:cs typeface="Arial" pitchFamily="34" charset="0"/>
              </a:rPr>
              <a:t>Identity Management</a:t>
            </a:r>
          </a:p>
          <a:p>
            <a:pPr algn="ctr">
              <a:defRPr/>
            </a:pPr>
            <a:endParaRPr lang="en-US" sz="1400">
              <a:solidFill>
                <a:srgbClr val="FFFFFF"/>
              </a:solidFill>
              <a:cs typeface="Arial" pitchFamily="34" charset="0"/>
            </a:endParaRPr>
          </a:p>
        </p:txBody>
      </p:sp>
      <p:sp>
        <p:nvSpPr>
          <p:cNvPr id="18" name="Flowchart: Magnetic Disk 17"/>
          <p:cNvSpPr/>
          <p:nvPr/>
        </p:nvSpPr>
        <p:spPr>
          <a:xfrm>
            <a:off x="6597650" y="3659188"/>
            <a:ext cx="966788" cy="782637"/>
          </a:xfrm>
          <a:prstGeom prst="flowChartMagneticDisk">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rPr>
              <a:t>Usage Tracking</a:t>
            </a:r>
          </a:p>
        </p:txBody>
      </p:sp>
      <p:sp>
        <p:nvSpPr>
          <p:cNvPr id="19" name="Flowchart: Magnetic Disk 18"/>
          <p:cNvSpPr/>
          <p:nvPr/>
        </p:nvSpPr>
        <p:spPr>
          <a:xfrm>
            <a:off x="5907088" y="4579938"/>
            <a:ext cx="828675" cy="874712"/>
          </a:xfrm>
          <a:prstGeom prst="flowChartMagneticDisk">
            <a:avLst/>
          </a:prstGeom>
          <a:solidFill>
            <a:srgbClr val="9A4C5D"/>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CRM</a:t>
            </a:r>
          </a:p>
        </p:txBody>
      </p:sp>
      <p:grpSp>
        <p:nvGrpSpPr>
          <p:cNvPr id="62472" name="Group 23"/>
          <p:cNvGrpSpPr>
            <a:grpSpLocks/>
          </p:cNvGrpSpPr>
          <p:nvPr/>
        </p:nvGrpSpPr>
        <p:grpSpPr bwMode="auto">
          <a:xfrm>
            <a:off x="6459538" y="5592763"/>
            <a:ext cx="1243012" cy="966787"/>
            <a:chOff x="5630874" y="1679556"/>
            <a:chExt cx="1243026" cy="782646"/>
          </a:xfrm>
        </p:grpSpPr>
        <p:sp>
          <p:nvSpPr>
            <p:cNvPr id="22" name="Frame 21"/>
            <p:cNvSpPr/>
            <p:nvPr/>
          </p:nvSpPr>
          <p:spPr>
            <a:xfrm>
              <a:off x="5630874" y="1679556"/>
              <a:ext cx="1243026" cy="78264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cs typeface="Arial" pitchFamily="34" charset="0"/>
              </a:endParaRPr>
            </a:p>
          </p:txBody>
        </p:sp>
        <p:sp>
          <p:nvSpPr>
            <p:cNvPr id="62533" name="TextBox 22"/>
            <p:cNvSpPr txBox="1">
              <a:spLocks noChangeArrowheads="1"/>
            </p:cNvSpPr>
            <p:nvPr/>
          </p:nvSpPr>
          <p:spPr bwMode="auto">
            <a:xfrm>
              <a:off x="5676912" y="1771632"/>
              <a:ext cx="1150950" cy="597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altLang="en-US" sz="1400"/>
                <a:t>Call Center Support System</a:t>
              </a:r>
            </a:p>
          </p:txBody>
        </p:sp>
      </p:grpSp>
      <p:sp>
        <p:nvSpPr>
          <p:cNvPr id="28" name="Flowchart: Magnetic Disk 27"/>
          <p:cNvSpPr/>
          <p:nvPr/>
        </p:nvSpPr>
        <p:spPr>
          <a:xfrm>
            <a:off x="5092700" y="3659188"/>
            <a:ext cx="1274763" cy="690562"/>
          </a:xfrm>
          <a:prstGeom prst="flowChartMagneticDisk">
            <a:avLst/>
          </a:prstGeom>
          <a:solidFill>
            <a:srgbClr val="009A4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Management Log</a:t>
            </a:r>
          </a:p>
        </p:txBody>
      </p:sp>
      <p:sp>
        <p:nvSpPr>
          <p:cNvPr id="29" name="Oval 28"/>
          <p:cNvSpPr/>
          <p:nvPr/>
        </p:nvSpPr>
        <p:spPr>
          <a:xfrm>
            <a:off x="4710113" y="1035050"/>
            <a:ext cx="1887537" cy="64452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SaaS</a:t>
            </a:r>
            <a:r>
              <a:rPr lang="en-US" dirty="0"/>
              <a:t> Application</a:t>
            </a:r>
          </a:p>
        </p:txBody>
      </p:sp>
      <p:sp>
        <p:nvSpPr>
          <p:cNvPr id="30" name="Oval 29"/>
          <p:cNvSpPr/>
          <p:nvPr/>
        </p:nvSpPr>
        <p:spPr>
          <a:xfrm>
            <a:off x="6689725" y="1035050"/>
            <a:ext cx="1887538" cy="64452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SaaS</a:t>
            </a:r>
            <a:r>
              <a:rPr lang="en-US" dirty="0"/>
              <a:t> Application</a:t>
            </a:r>
          </a:p>
        </p:txBody>
      </p:sp>
      <p:sp>
        <p:nvSpPr>
          <p:cNvPr id="31" name="Oval 30"/>
          <p:cNvSpPr/>
          <p:nvPr/>
        </p:nvSpPr>
        <p:spPr>
          <a:xfrm>
            <a:off x="750888" y="1035050"/>
            <a:ext cx="1887537" cy="644525"/>
          </a:xfrm>
          <a:prstGeom prst="ellipse">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SaaS</a:t>
            </a:r>
            <a:r>
              <a:rPr lang="en-US" dirty="0"/>
              <a:t> Application</a:t>
            </a:r>
          </a:p>
        </p:txBody>
      </p:sp>
      <p:grpSp>
        <p:nvGrpSpPr>
          <p:cNvPr id="62477" name="Group 50"/>
          <p:cNvGrpSpPr>
            <a:grpSpLocks/>
          </p:cNvGrpSpPr>
          <p:nvPr/>
        </p:nvGrpSpPr>
        <p:grpSpPr bwMode="auto">
          <a:xfrm>
            <a:off x="2039938" y="4902200"/>
            <a:ext cx="1841500" cy="1657350"/>
            <a:chOff x="2224062" y="4718064"/>
            <a:chExt cx="1841520" cy="1657368"/>
          </a:xfrm>
        </p:grpSpPr>
        <p:sp>
          <p:nvSpPr>
            <p:cNvPr id="8" name="Frame 7"/>
            <p:cNvSpPr/>
            <p:nvPr/>
          </p:nvSpPr>
          <p:spPr>
            <a:xfrm>
              <a:off x="2224062" y="4764103"/>
              <a:ext cx="1841520" cy="1611329"/>
            </a:xfrm>
            <a:prstGeom prst="frame">
              <a:avLst/>
            </a:prstGeom>
            <a:solidFill>
              <a:srgbClr val="008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cs typeface="Arial" pitchFamily="34" charset="0"/>
              </a:endParaRPr>
            </a:p>
          </p:txBody>
        </p:sp>
        <p:sp>
          <p:nvSpPr>
            <p:cNvPr id="9" name="Rounded Rectangle 8"/>
            <p:cNvSpPr/>
            <p:nvPr/>
          </p:nvSpPr>
          <p:spPr>
            <a:xfrm>
              <a:off x="2500290" y="5776939"/>
              <a:ext cx="1289064" cy="322265"/>
            </a:xfrm>
            <a:prstGeom prst="round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Performance</a:t>
              </a:r>
            </a:p>
          </p:txBody>
        </p:sp>
        <p:sp>
          <p:nvSpPr>
            <p:cNvPr id="10" name="Rounded Rectangle 9"/>
            <p:cNvSpPr/>
            <p:nvPr/>
          </p:nvSpPr>
          <p:spPr>
            <a:xfrm>
              <a:off x="2500290" y="5040331"/>
              <a:ext cx="1289064" cy="322265"/>
            </a:xfrm>
            <a:prstGeom prst="round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Availability</a:t>
              </a:r>
            </a:p>
          </p:txBody>
        </p:sp>
        <p:sp>
          <p:nvSpPr>
            <p:cNvPr id="11" name="Rounded Rectangle 10"/>
            <p:cNvSpPr/>
            <p:nvPr/>
          </p:nvSpPr>
          <p:spPr>
            <a:xfrm>
              <a:off x="2500290" y="5408635"/>
              <a:ext cx="1289064" cy="322265"/>
            </a:xfrm>
            <a:prstGeom prst="roundRect">
              <a:avLst/>
            </a:prstGeom>
            <a:solidFill>
              <a:srgbClr val="0033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Security</a:t>
              </a:r>
            </a:p>
          </p:txBody>
        </p:sp>
        <p:sp>
          <p:nvSpPr>
            <p:cNvPr id="50" name="TextBox 49"/>
            <p:cNvSpPr txBox="1"/>
            <p:nvPr/>
          </p:nvSpPr>
          <p:spPr>
            <a:xfrm>
              <a:off x="2454251" y="4718064"/>
              <a:ext cx="1565292" cy="307978"/>
            </a:xfrm>
            <a:prstGeom prst="rect">
              <a:avLst/>
            </a:prstGeom>
            <a:noFill/>
          </p:spPr>
          <p:txBody>
            <a:bodyPr>
              <a:spAutoFit/>
            </a:bodyPr>
            <a:lstStyle/>
            <a:p>
              <a:pPr>
                <a:defRPr/>
              </a:pPr>
              <a:r>
                <a:rPr lang="en-US" sz="1400" dirty="0">
                  <a:solidFill>
                    <a:schemeClr val="bg1">
                      <a:lumMod val="95000"/>
                    </a:schemeClr>
                  </a:solidFill>
                  <a:latin typeface="Arial" charset="0"/>
                  <a:cs typeface="+mn-cs"/>
                </a:rPr>
                <a:t>SLA Monitoring</a:t>
              </a:r>
            </a:p>
          </p:txBody>
        </p:sp>
      </p:grpSp>
      <p:grpSp>
        <p:nvGrpSpPr>
          <p:cNvPr id="62478" name="Group 53"/>
          <p:cNvGrpSpPr>
            <a:grpSpLocks/>
          </p:cNvGrpSpPr>
          <p:nvPr/>
        </p:nvGrpSpPr>
        <p:grpSpPr bwMode="auto">
          <a:xfrm>
            <a:off x="3697288" y="3475038"/>
            <a:ext cx="1196975" cy="1104900"/>
            <a:chOff x="704808" y="5592786"/>
            <a:chExt cx="1196988" cy="1104912"/>
          </a:xfrm>
        </p:grpSpPr>
        <p:sp>
          <p:nvSpPr>
            <p:cNvPr id="53" name="Rectangle 52"/>
            <p:cNvSpPr/>
            <p:nvPr/>
          </p:nvSpPr>
          <p:spPr>
            <a:xfrm>
              <a:off x="704808" y="5592786"/>
              <a:ext cx="1150949" cy="1104912"/>
            </a:xfrm>
            <a:prstGeom prst="rect">
              <a:avLst/>
            </a:prstGeom>
            <a:solidFill>
              <a:srgbClr val="00808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aphicFrame>
          <p:nvGraphicFramePr>
            <p:cNvPr id="21" name="Diagram 20"/>
            <p:cNvGraphicFramePr/>
            <p:nvPr/>
          </p:nvGraphicFramePr>
          <p:xfrm>
            <a:off x="796884" y="5638824"/>
            <a:ext cx="874722" cy="782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2526" name="TextBox 51"/>
            <p:cNvSpPr txBox="1">
              <a:spLocks noChangeArrowheads="1"/>
            </p:cNvSpPr>
            <p:nvPr/>
          </p:nvSpPr>
          <p:spPr bwMode="auto">
            <a:xfrm>
              <a:off x="704808" y="6375432"/>
              <a:ext cx="11969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400">
                  <a:solidFill>
                    <a:schemeClr val="bg1"/>
                  </a:solidFill>
                </a:rPr>
                <a:t>Provisioning</a:t>
              </a:r>
            </a:p>
          </p:txBody>
        </p:sp>
      </p:grpSp>
      <p:grpSp>
        <p:nvGrpSpPr>
          <p:cNvPr id="62479" name="Group 55"/>
          <p:cNvGrpSpPr>
            <a:grpSpLocks/>
          </p:cNvGrpSpPr>
          <p:nvPr/>
        </p:nvGrpSpPr>
        <p:grpSpPr bwMode="auto">
          <a:xfrm>
            <a:off x="1211263" y="1725613"/>
            <a:ext cx="6399212" cy="1565275"/>
            <a:chOff x="1119150" y="2093898"/>
            <a:chExt cx="6399282" cy="1565292"/>
          </a:xfrm>
        </p:grpSpPr>
        <p:sp>
          <p:nvSpPr>
            <p:cNvPr id="4" name="Rectangle 3"/>
            <p:cNvSpPr/>
            <p:nvPr/>
          </p:nvSpPr>
          <p:spPr>
            <a:xfrm>
              <a:off x="1119150" y="2554278"/>
              <a:ext cx="6399282" cy="1104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5" name="Rounded Rectangle 4"/>
            <p:cNvSpPr/>
            <p:nvPr/>
          </p:nvSpPr>
          <p:spPr>
            <a:xfrm>
              <a:off x="4433886" y="2968619"/>
              <a:ext cx="1473216" cy="55245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Management Agent</a:t>
              </a:r>
            </a:p>
          </p:txBody>
        </p:sp>
        <p:sp>
          <p:nvSpPr>
            <p:cNvPr id="6" name="Rounded Rectangle 5"/>
            <p:cNvSpPr/>
            <p:nvPr/>
          </p:nvSpPr>
          <p:spPr>
            <a:xfrm>
              <a:off x="1349340" y="2968619"/>
              <a:ext cx="1104912" cy="552456"/>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Access Control</a:t>
              </a:r>
            </a:p>
          </p:txBody>
        </p:sp>
        <p:sp>
          <p:nvSpPr>
            <p:cNvPr id="13" name="Rounded Rectangle 12"/>
            <p:cNvSpPr/>
            <p:nvPr/>
          </p:nvSpPr>
          <p:spPr>
            <a:xfrm>
              <a:off x="6091254" y="2968619"/>
              <a:ext cx="1196988" cy="552456"/>
            </a:xfrm>
            <a:prstGeom prst="roundRect">
              <a:avLst/>
            </a:prstGeom>
            <a:solidFill>
              <a:schemeClr val="accent3">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Metering</a:t>
              </a:r>
            </a:p>
          </p:txBody>
        </p:sp>
        <p:sp>
          <p:nvSpPr>
            <p:cNvPr id="20" name="Rounded Rectangle 19"/>
            <p:cNvSpPr/>
            <p:nvPr/>
          </p:nvSpPr>
          <p:spPr>
            <a:xfrm>
              <a:off x="2684442" y="2968619"/>
              <a:ext cx="1565292" cy="552456"/>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bg2"/>
                  </a:solidFill>
                </a:rPr>
                <a:t>Order Management</a:t>
              </a:r>
            </a:p>
          </p:txBody>
        </p:sp>
        <p:grpSp>
          <p:nvGrpSpPr>
            <p:cNvPr id="62505" name="Group 33"/>
            <p:cNvGrpSpPr>
              <a:grpSpLocks/>
            </p:cNvGrpSpPr>
            <p:nvPr/>
          </p:nvGrpSpPr>
          <p:grpSpPr bwMode="auto">
            <a:xfrm>
              <a:off x="1533492" y="2093898"/>
              <a:ext cx="184152" cy="461174"/>
              <a:chOff x="6229368" y="2093898"/>
              <a:chExt cx="184152" cy="461174"/>
            </a:xfrm>
          </p:grpSpPr>
          <p:cxnSp>
            <p:nvCxnSpPr>
              <p:cNvPr id="26" name="Straight Connector 25"/>
              <p:cNvCxnSpPr/>
              <p:nvPr/>
            </p:nvCxnSpPr>
            <p:spPr>
              <a:xfrm rot="5400000">
                <a:off x="6181743" y="2416163"/>
                <a:ext cx="277815" cy="158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6229368" y="2093898"/>
                <a:ext cx="184152" cy="1841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grpSp>
          <p:nvGrpSpPr>
            <p:cNvPr id="62506" name="Group 33"/>
            <p:cNvGrpSpPr>
              <a:grpSpLocks/>
            </p:cNvGrpSpPr>
            <p:nvPr/>
          </p:nvGrpSpPr>
          <p:grpSpPr bwMode="auto">
            <a:xfrm>
              <a:off x="2730480" y="2093898"/>
              <a:ext cx="184152" cy="461174"/>
              <a:chOff x="6229368" y="2093898"/>
              <a:chExt cx="184152" cy="461174"/>
            </a:xfrm>
          </p:grpSpPr>
          <p:cxnSp>
            <p:nvCxnSpPr>
              <p:cNvPr id="36" name="Straight Connector 35"/>
              <p:cNvCxnSpPr/>
              <p:nvPr/>
            </p:nvCxnSpPr>
            <p:spPr>
              <a:xfrm rot="5400000">
                <a:off x="6181743" y="2416163"/>
                <a:ext cx="277815" cy="158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6229368" y="2093898"/>
                <a:ext cx="184152" cy="1841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grpSp>
          <p:nvGrpSpPr>
            <p:cNvPr id="62507" name="Group 33"/>
            <p:cNvGrpSpPr>
              <a:grpSpLocks/>
            </p:cNvGrpSpPr>
            <p:nvPr/>
          </p:nvGrpSpPr>
          <p:grpSpPr bwMode="auto">
            <a:xfrm>
              <a:off x="3927468" y="2093898"/>
              <a:ext cx="184152" cy="461174"/>
              <a:chOff x="6229368" y="2093898"/>
              <a:chExt cx="184152" cy="461174"/>
            </a:xfrm>
          </p:grpSpPr>
          <p:cxnSp>
            <p:nvCxnSpPr>
              <p:cNvPr id="39" name="Straight Connector 38"/>
              <p:cNvCxnSpPr/>
              <p:nvPr/>
            </p:nvCxnSpPr>
            <p:spPr>
              <a:xfrm rot="5400000">
                <a:off x="6181743" y="2416163"/>
                <a:ext cx="277815" cy="158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229368" y="2093898"/>
                <a:ext cx="184152" cy="1841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grpSp>
          <p:nvGrpSpPr>
            <p:cNvPr id="62508" name="Group 33"/>
            <p:cNvGrpSpPr>
              <a:grpSpLocks/>
            </p:cNvGrpSpPr>
            <p:nvPr/>
          </p:nvGrpSpPr>
          <p:grpSpPr bwMode="auto">
            <a:xfrm>
              <a:off x="5032380" y="2093898"/>
              <a:ext cx="184152" cy="461174"/>
              <a:chOff x="6229368" y="2093898"/>
              <a:chExt cx="184152" cy="461174"/>
            </a:xfrm>
          </p:grpSpPr>
          <p:cxnSp>
            <p:nvCxnSpPr>
              <p:cNvPr id="42" name="Straight Connector 41"/>
              <p:cNvCxnSpPr/>
              <p:nvPr/>
            </p:nvCxnSpPr>
            <p:spPr>
              <a:xfrm rot="5400000">
                <a:off x="6181743" y="2416163"/>
                <a:ext cx="277815" cy="158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6229368" y="2093898"/>
                <a:ext cx="184152" cy="1841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grpSp>
          <p:nvGrpSpPr>
            <p:cNvPr id="62509" name="Group 33"/>
            <p:cNvGrpSpPr>
              <a:grpSpLocks/>
            </p:cNvGrpSpPr>
            <p:nvPr/>
          </p:nvGrpSpPr>
          <p:grpSpPr bwMode="auto">
            <a:xfrm>
              <a:off x="6091254" y="2093898"/>
              <a:ext cx="184152" cy="461174"/>
              <a:chOff x="6229368" y="2093898"/>
              <a:chExt cx="184152" cy="461174"/>
            </a:xfrm>
          </p:grpSpPr>
          <p:cxnSp>
            <p:nvCxnSpPr>
              <p:cNvPr id="45" name="Straight Connector 44"/>
              <p:cNvCxnSpPr/>
              <p:nvPr/>
            </p:nvCxnSpPr>
            <p:spPr>
              <a:xfrm rot="5400000">
                <a:off x="6181742" y="2416163"/>
                <a:ext cx="277815" cy="1588"/>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29368" y="2093898"/>
                <a:ext cx="184152" cy="1841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grpSp>
          <p:nvGrpSpPr>
            <p:cNvPr id="62510" name="Group 33"/>
            <p:cNvGrpSpPr>
              <a:grpSpLocks/>
            </p:cNvGrpSpPr>
            <p:nvPr/>
          </p:nvGrpSpPr>
          <p:grpSpPr bwMode="auto">
            <a:xfrm>
              <a:off x="7058052" y="2093898"/>
              <a:ext cx="184152" cy="461174"/>
              <a:chOff x="6229368" y="2093898"/>
              <a:chExt cx="184152" cy="461174"/>
            </a:xfrm>
          </p:grpSpPr>
          <p:cxnSp>
            <p:nvCxnSpPr>
              <p:cNvPr id="48" name="Straight Connector 47"/>
              <p:cNvCxnSpPr/>
              <p:nvPr/>
            </p:nvCxnSpPr>
            <p:spPr>
              <a:xfrm rot="5400000">
                <a:off x="6181743" y="2416163"/>
                <a:ext cx="277815" cy="1587"/>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6229368" y="2093898"/>
                <a:ext cx="184152" cy="1841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grpSp>
        <p:sp>
          <p:nvSpPr>
            <p:cNvPr id="62511" name="TextBox 54"/>
            <p:cNvSpPr txBox="1">
              <a:spLocks noChangeArrowheads="1"/>
            </p:cNvSpPr>
            <p:nvPr/>
          </p:nvSpPr>
          <p:spPr bwMode="auto">
            <a:xfrm>
              <a:off x="2500290" y="2600316"/>
              <a:ext cx="4926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a:solidFill>
                    <a:schemeClr val="bg2"/>
                  </a:solidFill>
                </a:rPr>
                <a:t>SaaS Hosting Platform Runtime</a:t>
              </a:r>
            </a:p>
          </p:txBody>
        </p:sp>
      </p:grpSp>
      <p:grpSp>
        <p:nvGrpSpPr>
          <p:cNvPr id="62480" name="Group 58"/>
          <p:cNvGrpSpPr>
            <a:grpSpLocks/>
          </p:cNvGrpSpPr>
          <p:nvPr/>
        </p:nvGrpSpPr>
        <p:grpSpPr bwMode="auto">
          <a:xfrm>
            <a:off x="7656513" y="4303713"/>
            <a:ext cx="1104900" cy="1012825"/>
            <a:chOff x="7656546" y="5040330"/>
            <a:chExt cx="1104912" cy="1012836"/>
          </a:xfrm>
        </p:grpSpPr>
        <p:sp>
          <p:nvSpPr>
            <p:cNvPr id="58" name="Oval 57"/>
            <p:cNvSpPr/>
            <p:nvPr/>
          </p:nvSpPr>
          <p:spPr>
            <a:xfrm>
              <a:off x="7656546" y="5040330"/>
              <a:ext cx="1104912" cy="10128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pic>
          <p:nvPicPr>
            <p:cNvPr id="62498" name="Picture 2" descr="C:\Program Files\Microsoft Office\MEDIA\CAGCAT10\j0222015.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8622" y="5132406"/>
              <a:ext cx="848993" cy="663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99" name="TextBox 56"/>
            <p:cNvSpPr txBox="1">
              <a:spLocks noChangeArrowheads="1"/>
            </p:cNvSpPr>
            <p:nvPr/>
          </p:nvSpPr>
          <p:spPr bwMode="auto">
            <a:xfrm>
              <a:off x="7886736" y="5730900"/>
              <a:ext cx="6905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en-US" sz="1400"/>
                <a:t>Billing</a:t>
              </a:r>
            </a:p>
          </p:txBody>
        </p:sp>
      </p:grpSp>
      <p:cxnSp>
        <p:nvCxnSpPr>
          <p:cNvPr id="61" name="Elbow Connector 60"/>
          <p:cNvCxnSpPr>
            <a:stCxn id="6" idx="1"/>
            <a:endCxn id="7" idx="1"/>
          </p:cNvCxnSpPr>
          <p:nvPr/>
        </p:nvCxnSpPr>
        <p:spPr>
          <a:xfrm rot="10800000" flipV="1">
            <a:off x="773113" y="2876550"/>
            <a:ext cx="668337" cy="736600"/>
          </a:xfrm>
          <a:prstGeom prst="bentConnector2">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3" name="Elbow Connector 60"/>
          <p:cNvCxnSpPr>
            <a:stCxn id="7" idx="3"/>
            <a:endCxn id="8" idx="1"/>
          </p:cNvCxnSpPr>
          <p:nvPr/>
        </p:nvCxnSpPr>
        <p:spPr>
          <a:xfrm rot="5400000" flipV="1">
            <a:off x="704057" y="4418806"/>
            <a:ext cx="1404938" cy="1266825"/>
          </a:xfrm>
          <a:prstGeom prst="bentConnector2">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17" idx="0"/>
          </p:cNvCxnSpPr>
          <p:nvPr/>
        </p:nvCxnSpPr>
        <p:spPr>
          <a:xfrm rot="5400000">
            <a:off x="2032000" y="3467100"/>
            <a:ext cx="644525" cy="1587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5400000">
            <a:off x="3879850" y="3336925"/>
            <a:ext cx="369888" cy="1588"/>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3" idx="1"/>
          </p:cNvCxnSpPr>
          <p:nvPr/>
        </p:nvCxnSpPr>
        <p:spPr>
          <a:xfrm rot="10800000">
            <a:off x="2684463" y="4027488"/>
            <a:ext cx="1012825" cy="158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60"/>
          <p:cNvCxnSpPr>
            <a:stCxn id="53" idx="2"/>
            <a:endCxn id="19" idx="2"/>
          </p:cNvCxnSpPr>
          <p:nvPr/>
        </p:nvCxnSpPr>
        <p:spPr>
          <a:xfrm rot="5400000" flipV="1">
            <a:off x="4870451" y="3981450"/>
            <a:ext cx="438150" cy="1635125"/>
          </a:xfrm>
          <a:prstGeom prst="bentConnector2">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60"/>
          <p:cNvCxnSpPr>
            <a:stCxn id="28" idx="3"/>
          </p:cNvCxnSpPr>
          <p:nvPr/>
        </p:nvCxnSpPr>
        <p:spPr>
          <a:xfrm rot="5400000">
            <a:off x="4352925" y="3892550"/>
            <a:ext cx="920750" cy="1835150"/>
          </a:xfrm>
          <a:prstGeom prst="bentConnector2">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Elbow Connector 60"/>
          <p:cNvCxnSpPr>
            <a:stCxn id="22" idx="0"/>
            <a:endCxn id="19" idx="4"/>
          </p:cNvCxnSpPr>
          <p:nvPr/>
        </p:nvCxnSpPr>
        <p:spPr>
          <a:xfrm rot="16200000" flipV="1">
            <a:off x="6621463" y="5132388"/>
            <a:ext cx="574675" cy="346075"/>
          </a:xfrm>
          <a:prstGeom prst="bentConnector2">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Elbow Connector 60"/>
          <p:cNvCxnSpPr>
            <a:stCxn id="18" idx="4"/>
            <a:endCxn id="58" idx="0"/>
          </p:cNvCxnSpPr>
          <p:nvPr/>
        </p:nvCxnSpPr>
        <p:spPr>
          <a:xfrm>
            <a:off x="7564438" y="4051300"/>
            <a:ext cx="644525" cy="252413"/>
          </a:xfrm>
          <a:prstGeom prst="bentConnector2">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 idx="3"/>
          </p:cNvCxnSpPr>
          <p:nvPr/>
        </p:nvCxnSpPr>
        <p:spPr>
          <a:xfrm>
            <a:off x="3881438" y="5754688"/>
            <a:ext cx="2578100" cy="2222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Explosion 1 11"/>
          <p:cNvSpPr/>
          <p:nvPr/>
        </p:nvSpPr>
        <p:spPr>
          <a:xfrm>
            <a:off x="4065588" y="5316538"/>
            <a:ext cx="2301875" cy="966787"/>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Management Alerts</a:t>
            </a:r>
          </a:p>
        </p:txBody>
      </p:sp>
      <p:cxnSp>
        <p:nvCxnSpPr>
          <p:cNvPr id="98" name="Straight Arrow Connector 97"/>
          <p:cNvCxnSpPr/>
          <p:nvPr/>
        </p:nvCxnSpPr>
        <p:spPr>
          <a:xfrm rot="10800000">
            <a:off x="3881438" y="6329363"/>
            <a:ext cx="2578100" cy="1587"/>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endCxn id="28" idx="1"/>
          </p:cNvCxnSpPr>
          <p:nvPr/>
        </p:nvCxnSpPr>
        <p:spPr>
          <a:xfrm rot="5400000">
            <a:off x="5480843" y="3402807"/>
            <a:ext cx="506413" cy="635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18" idx="1"/>
          </p:cNvCxnSpPr>
          <p:nvPr/>
        </p:nvCxnSpPr>
        <p:spPr>
          <a:xfrm rot="5400000" flipV="1">
            <a:off x="6816725" y="3394075"/>
            <a:ext cx="506413" cy="2381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3627437" y="4741863"/>
            <a:ext cx="322263" cy="1588"/>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10800000">
            <a:off x="6735763" y="4810125"/>
            <a:ext cx="920750" cy="1588"/>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Rectangle 163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1885950" y="1444625"/>
            <a:ext cx="5372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Rectangle 4"/>
          <p:cNvSpPr/>
          <p:nvPr/>
        </p:nvSpPr>
        <p:spPr>
          <a:xfrm>
            <a:off x="2868613" y="1541463"/>
            <a:ext cx="4327525" cy="4189412"/>
          </a:xfrm>
          <a:prstGeom prst="rect">
            <a:avLst/>
          </a:prstGeom>
          <a:solidFill>
            <a:schemeClr val="bg2">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cs typeface="Arial" pitchFamily="34" charset="0"/>
            </a:endParaRPr>
          </a:p>
        </p:txBody>
      </p:sp>
      <p:sp>
        <p:nvSpPr>
          <p:cNvPr id="6" name="Oval Callout 5"/>
          <p:cNvSpPr/>
          <p:nvPr/>
        </p:nvSpPr>
        <p:spPr>
          <a:xfrm>
            <a:off x="0" y="4073525"/>
            <a:ext cx="2532063" cy="966788"/>
          </a:xfrm>
          <a:prstGeom prst="wedgeEllipseCallout">
            <a:avLst>
              <a:gd name="adj1" fmla="val 51910"/>
              <a:gd name="adj2" fmla="val 3717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SaaS Enablement</a:t>
            </a:r>
          </a:p>
        </p:txBody>
      </p:sp>
      <p:sp>
        <p:nvSpPr>
          <p:cNvPr id="18437" name="Title 1"/>
          <p:cNvSpPr>
            <a:spLocks noGrp="1"/>
          </p:cNvSpPr>
          <p:nvPr>
            <p:ph type="title"/>
          </p:nvPr>
        </p:nvSpPr>
        <p:spPr/>
        <p:txBody>
          <a:bodyPr/>
          <a:lstStyle/>
          <a:p>
            <a:pPr>
              <a:defRPr/>
            </a:pPr>
            <a:r>
              <a:rPr lang="en-US" smtClean="0"/>
              <a:t>SaaS Enablement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defRPr/>
            </a:pPr>
            <a:r>
              <a:rPr lang="en-US" smtClean="0"/>
              <a:t>SaaS Enablement</a:t>
            </a:r>
          </a:p>
        </p:txBody>
      </p:sp>
      <p:sp>
        <p:nvSpPr>
          <p:cNvPr id="64515" name="Content Placeholder 2"/>
          <p:cNvSpPr>
            <a:spLocks noGrp="1"/>
          </p:cNvSpPr>
          <p:nvPr>
            <p:ph idx="1"/>
          </p:nvPr>
        </p:nvSpPr>
        <p:spPr/>
        <p:txBody>
          <a:bodyPr/>
          <a:lstStyle/>
          <a:p>
            <a:r>
              <a:rPr lang="en-US" altLang="en-US" smtClean="0"/>
              <a:t>ISV</a:t>
            </a:r>
          </a:p>
          <a:p>
            <a:pPr lvl="1"/>
            <a:r>
              <a:rPr lang="en-US" altLang="en-US" smtClean="0"/>
              <a:t>Moving from on-premise model to SaaS</a:t>
            </a:r>
          </a:p>
          <a:p>
            <a:r>
              <a:rPr lang="en-US" altLang="en-US" smtClean="0"/>
              <a:t>Enterprise</a:t>
            </a:r>
          </a:p>
          <a:p>
            <a:pPr lvl="1"/>
            <a:r>
              <a:rPr lang="en-US" altLang="en-US" smtClean="0"/>
              <a:t>Integration with existing systems</a:t>
            </a:r>
          </a:p>
          <a:p>
            <a:r>
              <a:rPr lang="en-US" altLang="en-US" smtClean="0"/>
              <a:t>Hosting</a:t>
            </a:r>
          </a:p>
          <a:p>
            <a:pPr lvl="1"/>
            <a:r>
              <a:rPr lang="en-US" altLang="en-US" smtClean="0"/>
              <a:t>Operation best practices: design for operation</a:t>
            </a:r>
          </a:p>
          <a:p>
            <a:pPr lvl="1"/>
            <a:r>
              <a:rPr lang="en-US" altLang="en-US" smtClean="0"/>
              <a:t>SaaS Hosting</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012" y="3048000"/>
            <a:ext cx="8534400" cy="533400"/>
          </a:xfrm>
        </p:spPr>
        <p:txBody>
          <a:bodyPr/>
          <a:lstStyle/>
          <a:p>
            <a:r>
              <a:rPr lang="en-IN" dirty="0" smtClean="0"/>
              <a:t>Thank You</a:t>
            </a:r>
            <a:endParaRPr lang="en-IN" dirty="0"/>
          </a:p>
        </p:txBody>
      </p:sp>
    </p:spTree>
    <p:extLst>
      <p:ext uri="{BB962C8B-B14F-4D97-AF65-F5344CB8AC3E}">
        <p14:creationId xmlns:p14="http://schemas.microsoft.com/office/powerpoint/2010/main" val="4745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de-DE" dirty="0" smtClean="0"/>
              <a:t>Late 60‘s, 70‘s: Accounting as Service</a:t>
            </a:r>
            <a:endParaRPr lang="en-IE" dirty="0"/>
          </a:p>
        </p:txBody>
      </p:sp>
      <p:pic>
        <p:nvPicPr>
          <p:cNvPr id="20483" name="Picture 78" descr="BS01666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75100" y="979488"/>
            <a:ext cx="27241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ight Arrow 4"/>
          <p:cNvSpPr>
            <a:spLocks noChangeArrowheads="1"/>
          </p:cNvSpPr>
          <p:nvPr/>
        </p:nvSpPr>
        <p:spPr bwMode="auto">
          <a:xfrm>
            <a:off x="2886075" y="2197100"/>
            <a:ext cx="782638" cy="284163"/>
          </a:xfrm>
          <a:prstGeom prst="rightArrow">
            <a:avLst>
              <a:gd name="adj1" fmla="val 50000"/>
              <a:gd name="adj2" fmla="val 50073"/>
            </a:avLst>
          </a:prstGeom>
          <a:gradFill rotWithShape="1">
            <a:gsLst>
              <a:gs pos="0">
                <a:schemeClr val="bg1"/>
              </a:gs>
              <a:gs pos="100000">
                <a:schemeClr val="accent1"/>
              </a:gs>
            </a:gsLst>
            <a:lin ang="5400000" scaled="1"/>
          </a:gradFill>
          <a:ln w="9525" algn="ctr">
            <a:solidFill>
              <a:schemeClr val="tx1"/>
            </a:solidFill>
            <a:round/>
            <a:headEnd/>
            <a:tailEnd/>
          </a:ln>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20485" name="Right Arrow 22"/>
          <p:cNvSpPr>
            <a:spLocks noChangeArrowheads="1"/>
          </p:cNvSpPr>
          <p:nvPr/>
        </p:nvSpPr>
        <p:spPr bwMode="auto">
          <a:xfrm rot="9094828">
            <a:off x="2330450" y="3863975"/>
            <a:ext cx="2976563" cy="733425"/>
          </a:xfrm>
          <a:prstGeom prst="rightArrow">
            <a:avLst>
              <a:gd name="adj1" fmla="val 25815"/>
              <a:gd name="adj2" fmla="val 63094"/>
            </a:avLst>
          </a:prstGeom>
          <a:gradFill rotWithShape="1">
            <a:gsLst>
              <a:gs pos="0">
                <a:schemeClr val="bg1"/>
              </a:gs>
              <a:gs pos="100000">
                <a:schemeClr val="accent1"/>
              </a:gs>
            </a:gsLst>
            <a:lin ang="5400000" scaled="1"/>
          </a:gradFill>
          <a:ln w="9525" algn="ctr">
            <a:solidFill>
              <a:schemeClr val="tx1"/>
            </a:solidFill>
            <a:round/>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n-IE" altLang="en-US"/>
          </a:p>
        </p:txBody>
      </p:sp>
      <p:sp>
        <p:nvSpPr>
          <p:cNvPr id="20486" name="TextBox 23"/>
          <p:cNvSpPr txBox="1">
            <a:spLocks noChangeArrowheads="1"/>
          </p:cNvSpPr>
          <p:nvPr/>
        </p:nvSpPr>
        <p:spPr bwMode="auto">
          <a:xfrm rot="-1666003">
            <a:off x="3436938" y="4437063"/>
            <a:ext cx="1163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de-DE" altLang="en-US"/>
              <a:t>Transport</a:t>
            </a:r>
            <a:endParaRPr lang="en-IE" altLang="en-US"/>
          </a:p>
        </p:txBody>
      </p:sp>
      <p:sp>
        <p:nvSpPr>
          <p:cNvPr id="20487" name="Rectangle 15"/>
          <p:cNvSpPr>
            <a:spLocks noChangeAspect="1"/>
          </p:cNvSpPr>
          <p:nvPr/>
        </p:nvSpPr>
        <p:spPr bwMode="auto">
          <a:xfrm>
            <a:off x="439738" y="1235075"/>
            <a:ext cx="1863725" cy="1754188"/>
          </a:xfrm>
          <a:prstGeom prst="rect">
            <a:avLst/>
          </a:prstGeom>
          <a:gradFill rotWithShape="1">
            <a:gsLst>
              <a:gs pos="0">
                <a:schemeClr val="bg1"/>
              </a:gs>
              <a:gs pos="100000">
                <a:schemeClr val="accent1"/>
              </a:gs>
            </a:gsLst>
            <a:lin ang="5400000" scaled="1"/>
          </a:gradFill>
          <a:ln w="9525" algn="ctr">
            <a:solidFill>
              <a:schemeClr val="tx1"/>
            </a:solidFill>
            <a:round/>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de-DE" altLang="en-US"/>
          </a:p>
          <a:p>
            <a:pPr algn="ctr" eaLnBrk="1" hangingPunct="1"/>
            <a:endParaRPr lang="de-DE" altLang="en-US"/>
          </a:p>
          <a:p>
            <a:pPr algn="ctr" eaLnBrk="1" hangingPunct="1"/>
            <a:r>
              <a:rPr lang="de-DE" altLang="en-US"/>
              <a:t>Decoupled Input</a:t>
            </a:r>
          </a:p>
          <a:p>
            <a:pPr algn="ctr" eaLnBrk="1" hangingPunct="1"/>
            <a:r>
              <a:rPr lang="de-DE" altLang="en-US"/>
              <a:t>From</a:t>
            </a:r>
          </a:p>
          <a:p>
            <a:pPr algn="ctr" eaLnBrk="1" hangingPunct="1"/>
            <a:r>
              <a:rPr lang="de-DE" altLang="en-US"/>
              <a:t>Process</a:t>
            </a:r>
          </a:p>
          <a:p>
            <a:pPr algn="ctr" eaLnBrk="1" hangingPunct="1"/>
            <a:endParaRPr lang="de-DE" altLang="en-US"/>
          </a:p>
        </p:txBody>
      </p:sp>
      <p:sp>
        <p:nvSpPr>
          <p:cNvPr id="20488" name="TextBox 17"/>
          <p:cNvSpPr txBox="1">
            <a:spLocks noChangeArrowheads="1"/>
          </p:cNvSpPr>
          <p:nvPr/>
        </p:nvSpPr>
        <p:spPr bwMode="auto">
          <a:xfrm>
            <a:off x="2660650" y="2613025"/>
            <a:ext cx="1163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altLang="en-US"/>
              <a:t>Transport</a:t>
            </a:r>
            <a:endParaRPr lang="en-IE" altLang="en-US"/>
          </a:p>
        </p:txBody>
      </p:sp>
      <p:sp>
        <p:nvSpPr>
          <p:cNvPr id="20489" name="Rectangle 18"/>
          <p:cNvSpPr>
            <a:spLocks noChangeAspect="1"/>
          </p:cNvSpPr>
          <p:nvPr/>
        </p:nvSpPr>
        <p:spPr bwMode="auto">
          <a:xfrm>
            <a:off x="425450" y="3513138"/>
            <a:ext cx="1865313" cy="2032000"/>
          </a:xfrm>
          <a:prstGeom prst="rect">
            <a:avLst/>
          </a:prstGeom>
          <a:gradFill rotWithShape="1">
            <a:gsLst>
              <a:gs pos="0">
                <a:schemeClr val="bg1"/>
              </a:gs>
              <a:gs pos="100000">
                <a:schemeClr val="accent1"/>
              </a:gs>
            </a:gsLst>
            <a:lin ang="5400000" scaled="1"/>
          </a:gradFill>
          <a:ln w="9525" algn="ctr">
            <a:solidFill>
              <a:schemeClr val="tx1"/>
            </a:solidFill>
            <a:round/>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de-DE" altLang="en-US"/>
          </a:p>
          <a:p>
            <a:pPr algn="ctr" eaLnBrk="1" hangingPunct="1"/>
            <a:endParaRPr lang="de-DE" altLang="en-US"/>
          </a:p>
          <a:p>
            <a:pPr algn="ctr" eaLnBrk="1" hangingPunct="1"/>
            <a:r>
              <a:rPr lang="de-DE" altLang="en-US"/>
              <a:t>Decoupled Output</a:t>
            </a:r>
          </a:p>
          <a:p>
            <a:pPr algn="ctr" eaLnBrk="1" hangingPunct="1"/>
            <a:r>
              <a:rPr lang="de-DE" altLang="en-US"/>
              <a:t>From</a:t>
            </a:r>
          </a:p>
          <a:p>
            <a:pPr algn="ctr" eaLnBrk="1" hangingPunct="1"/>
            <a:r>
              <a:rPr lang="de-DE" altLang="en-US"/>
              <a:t>Process</a:t>
            </a:r>
          </a:p>
          <a:p>
            <a:pPr algn="ctr" eaLnBrk="1" hangingPunct="1"/>
            <a:endParaRPr lang="de-DE" altLang="en-US"/>
          </a:p>
        </p:txBody>
      </p:sp>
      <p:sp>
        <p:nvSpPr>
          <p:cNvPr id="20490" name="TextBox 19"/>
          <p:cNvSpPr txBox="1">
            <a:spLocks noChangeArrowheads="1"/>
          </p:cNvSpPr>
          <p:nvPr/>
        </p:nvSpPr>
        <p:spPr bwMode="auto">
          <a:xfrm>
            <a:off x="474663" y="6045200"/>
            <a:ext cx="192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de-DE" altLang="en-US"/>
              <a:t>Many Customers</a:t>
            </a:r>
            <a:endParaRPr lang="en-IE" altLang="en-US"/>
          </a:p>
        </p:txBody>
      </p:sp>
      <p:sp>
        <p:nvSpPr>
          <p:cNvPr id="20491" name="TextBox 20"/>
          <p:cNvSpPr txBox="1">
            <a:spLocks noChangeArrowheads="1"/>
          </p:cNvSpPr>
          <p:nvPr/>
        </p:nvSpPr>
        <p:spPr bwMode="auto">
          <a:xfrm>
            <a:off x="6816725" y="1235075"/>
            <a:ext cx="2197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buFont typeface="Arial" pitchFamily="34" charset="0"/>
              <a:buChar char="•"/>
            </a:pPr>
            <a:r>
              <a:rPr lang="de-DE" altLang="en-US"/>
              <a:t> Multi Tenancy </a:t>
            </a:r>
            <a:br>
              <a:rPr lang="de-DE" altLang="en-US"/>
            </a:br>
            <a:r>
              <a:rPr lang="de-DE" altLang="en-US"/>
              <a:t>	(Business)</a:t>
            </a:r>
          </a:p>
          <a:p>
            <a:pPr eaLnBrk="1" hangingPunct="1">
              <a:buFont typeface="Arial" pitchFamily="34" charset="0"/>
              <a:buChar char="•"/>
            </a:pPr>
            <a:r>
              <a:rPr lang="de-DE" altLang="en-US"/>
              <a:t> Hosted</a:t>
            </a:r>
            <a:endParaRPr lang="en-IE"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de-DE" dirty="0" smtClean="0"/>
              <a:t>Some Observations</a:t>
            </a:r>
            <a:endParaRPr lang="en-IE" dirty="0"/>
          </a:p>
        </p:txBody>
      </p:sp>
      <p:sp>
        <p:nvSpPr>
          <p:cNvPr id="21507" name="Content Placeholder 2"/>
          <p:cNvSpPr>
            <a:spLocks noGrp="1"/>
          </p:cNvSpPr>
          <p:nvPr>
            <p:ph idx="1"/>
          </p:nvPr>
        </p:nvSpPr>
        <p:spPr/>
        <p:txBody>
          <a:bodyPr/>
          <a:lstStyle/>
          <a:p>
            <a:r>
              <a:rPr lang="de-DE" altLang="en-US" smtClean="0"/>
              <a:t>Decoupled I/O devices and transport were typically process specific.</a:t>
            </a:r>
          </a:p>
          <a:p>
            <a:r>
              <a:rPr lang="de-DE" altLang="en-US" smtClean="0"/>
              <a:t>The exchange of documents and the level of service is essentially a business contract.</a:t>
            </a:r>
          </a:p>
          <a:p>
            <a:r>
              <a:rPr lang="de-DE" altLang="en-US" smtClean="0"/>
              <a:t>Large numbers of SMBs as customers (hundreds of thousands)</a:t>
            </a:r>
          </a:p>
          <a:p>
            <a:pPr lvl="1"/>
            <a:r>
              <a:rPr lang="de-DE" altLang="en-US" smtClean="0"/>
              <a:t>These customers would have never used IT</a:t>
            </a:r>
          </a:p>
          <a:p>
            <a:pPr lvl="2"/>
            <a:r>
              <a:rPr lang="de-DE" altLang="en-US" smtClean="0"/>
              <a:t>Too expensive</a:t>
            </a:r>
          </a:p>
          <a:p>
            <a:pPr lvl="2"/>
            <a:r>
              <a:rPr lang="de-DE" altLang="en-US" smtClean="0"/>
              <a:t>No or little competency</a:t>
            </a:r>
          </a:p>
          <a:p>
            <a:pPr lvl="1"/>
            <a:r>
              <a:rPr lang="de-DE" altLang="en-US" smtClean="0"/>
              <a:t>But they have a fundamental need for the service</a:t>
            </a:r>
            <a:endParaRPr lang="en-IE"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de-DE" dirty="0" smtClean="0"/>
              <a:t>Innovation happens...</a:t>
            </a:r>
            <a:endParaRPr lang="en-IE" dirty="0"/>
          </a:p>
        </p:txBody>
      </p:sp>
      <p:sp>
        <p:nvSpPr>
          <p:cNvPr id="22531" name="Content Placeholder 2"/>
          <p:cNvSpPr>
            <a:spLocks noGrp="1"/>
          </p:cNvSpPr>
          <p:nvPr>
            <p:ph idx="1"/>
          </p:nvPr>
        </p:nvSpPr>
        <p:spPr>
          <a:xfrm>
            <a:off x="304800" y="1066800"/>
            <a:ext cx="5740400" cy="3086100"/>
          </a:xfrm>
        </p:spPr>
        <p:txBody>
          <a:bodyPr/>
          <a:lstStyle/>
          <a:p>
            <a:pPr>
              <a:buFont typeface="Wingdings" pitchFamily="2" charset="2"/>
              <a:buNone/>
            </a:pPr>
            <a:r>
              <a:rPr lang="de-DE" altLang="en-US" smtClean="0"/>
              <a:t>In the 80‘s the dedicated devices were replaced by PCs</a:t>
            </a:r>
          </a:p>
          <a:p>
            <a:pPr lvl="1"/>
            <a:r>
              <a:rPr lang="de-DE" altLang="en-US" smtClean="0"/>
              <a:t>Often still dedicated PCs for the purpose of the service provider</a:t>
            </a:r>
          </a:p>
          <a:p>
            <a:pPr lvl="1"/>
            <a:r>
              <a:rPr lang="de-DE" altLang="en-US" smtClean="0"/>
              <a:t>Exchange still by snail mail and diskettes</a:t>
            </a:r>
          </a:p>
        </p:txBody>
      </p:sp>
      <p:pic>
        <p:nvPicPr>
          <p:cNvPr id="22532" name="Picture 3" descr="Olivetti DV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1033463"/>
            <a:ext cx="2301875"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p:cNvSpPr txBox="1">
            <a:spLocks/>
          </p:cNvSpPr>
          <p:nvPr/>
        </p:nvSpPr>
        <p:spPr bwMode="auto">
          <a:xfrm>
            <a:off x="306388" y="4089400"/>
            <a:ext cx="7937500" cy="2362200"/>
          </a:xfrm>
          <a:prstGeom prst="rect">
            <a:avLst/>
          </a:prstGeom>
          <a:noFill/>
          <a:ln w="9525">
            <a:noFill/>
            <a:miter lim="800000"/>
            <a:headEnd/>
            <a:tailEnd/>
          </a:ln>
        </p:spPr>
        <p:txBody>
          <a:bodyPr/>
          <a:lstStyle/>
          <a:p>
            <a:pPr marL="342900" indent="-342900" eaLnBrk="0" hangingPunct="0">
              <a:spcBef>
                <a:spcPct val="20000"/>
              </a:spcBef>
              <a:buClr>
                <a:schemeClr val="accent2"/>
              </a:buClr>
              <a:defRPr/>
            </a:pPr>
            <a:r>
              <a:rPr lang="de-DE" sz="3200" dirty="0">
                <a:cs typeface="+mn-cs"/>
              </a:rPr>
              <a:t>Late 80‘s, early 90‘s : Data exchange via dedicated dial-in</a:t>
            </a:r>
            <a:endParaRPr lang="de-DE" sz="3200" kern="0" dirty="0">
              <a:latin typeface="+mn-lt"/>
              <a:cs typeface="+mn-cs"/>
            </a:endParaRPr>
          </a:p>
          <a:p>
            <a:pPr marL="742950" lvl="1" indent="-285750" eaLnBrk="0" hangingPunct="0">
              <a:spcBef>
                <a:spcPct val="20000"/>
              </a:spcBef>
              <a:buClr>
                <a:schemeClr val="accent2"/>
              </a:buClr>
              <a:buFont typeface="Wingdings" pitchFamily="2" charset="2"/>
              <a:buChar char="w"/>
              <a:defRPr/>
            </a:pPr>
            <a:r>
              <a:rPr lang="de-DE" sz="2800" kern="0" dirty="0">
                <a:latin typeface="+mn-lt"/>
                <a:cs typeface="+mn-cs"/>
              </a:rPr>
              <a:t>Still tied to the service provider</a:t>
            </a:r>
          </a:p>
          <a:p>
            <a:pPr marL="742950" lvl="1" indent="-285750" eaLnBrk="0" hangingPunct="0">
              <a:spcBef>
                <a:spcPct val="20000"/>
              </a:spcBef>
              <a:buClr>
                <a:schemeClr val="accent2"/>
              </a:buClr>
              <a:buFont typeface="Wingdings" pitchFamily="2" charset="2"/>
              <a:buChar char="w"/>
              <a:defRPr/>
            </a:pPr>
            <a:r>
              <a:rPr lang="de-DE" sz="2800" kern="0" dirty="0">
                <a:latin typeface="+mn-lt"/>
                <a:cs typeface="+mn-cs"/>
              </a:rPr>
              <a:t>PCs often still dedicated to the service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de-DE" dirty="0" smtClean="0"/>
              <a:t>Innovation never stops...</a:t>
            </a:r>
            <a:endParaRPr lang="en-IE" dirty="0"/>
          </a:p>
        </p:txBody>
      </p:sp>
      <p:sp>
        <p:nvSpPr>
          <p:cNvPr id="23555" name="Content Placeholder 2"/>
          <p:cNvSpPr>
            <a:spLocks noGrp="1"/>
          </p:cNvSpPr>
          <p:nvPr>
            <p:ph idx="1"/>
          </p:nvPr>
        </p:nvSpPr>
        <p:spPr/>
        <p:txBody>
          <a:bodyPr/>
          <a:lstStyle/>
          <a:p>
            <a:r>
              <a:rPr lang="de-DE" altLang="en-US" smtClean="0"/>
              <a:t>Mid 90‘s : PC is universal business device</a:t>
            </a:r>
          </a:p>
          <a:p>
            <a:r>
              <a:rPr lang="de-DE" altLang="en-US" smtClean="0"/>
              <a:t>The Internet get‘s discovered by the economy</a:t>
            </a:r>
          </a:p>
          <a:p>
            <a:endParaRPr lang="de-DE" altLang="en-US" smtClean="0"/>
          </a:p>
          <a:p>
            <a:r>
              <a:rPr lang="de-DE" altLang="en-US" smtClean="0"/>
              <a:t>Late 90‘s: The connected device revolution takes the market</a:t>
            </a:r>
          </a:p>
          <a:p>
            <a:endParaRPr lang="de-DE" altLang="en-US" smtClean="0"/>
          </a:p>
          <a:p>
            <a:r>
              <a:rPr lang="de-DE" altLang="en-US" smtClean="0"/>
              <a:t>Situation: We can connect people, devices, systems and processes</a:t>
            </a:r>
          </a:p>
          <a:p>
            <a:pPr lvl="1"/>
            <a:r>
              <a:rPr lang="de-DE" altLang="en-US" smtClean="0"/>
              <a:t>Decoupling of devices from processes and systems becomes „universal“</a:t>
            </a:r>
            <a:endParaRPr lang="en-IE"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GB" dirty="0" smtClean="0">
                <a:solidFill>
                  <a:srgbClr val="FFFFFF"/>
                </a:solidFill>
              </a:rPr>
              <a:t>What is Software as a Service (</a:t>
            </a:r>
            <a:r>
              <a:rPr lang="en-GB" dirty="0" err="1" smtClean="0">
                <a:solidFill>
                  <a:srgbClr val="FFFFFF"/>
                </a:solidFill>
              </a:rPr>
              <a:t>SaaS</a:t>
            </a:r>
            <a:r>
              <a:rPr lang="en-GB" dirty="0" smtClean="0">
                <a:solidFill>
                  <a:srgbClr val="FFFFFF"/>
                </a:solidFill>
              </a:rPr>
              <a:t>)?</a:t>
            </a:r>
            <a:br>
              <a:rPr lang="en-GB" dirty="0" smtClean="0">
                <a:solidFill>
                  <a:srgbClr val="FFFFFF"/>
                </a:solidFill>
              </a:rPr>
            </a:br>
            <a:endParaRPr lang="en-IE"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shBpdG2EClADJ2zkxXn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shBpdG2EClADJ2zkxXn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xG2bvSM.J0yI7KZwPhXT3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xG2bvSM.J0yI7KZwPhXT3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IiwMnq9EEUmKS5TgZ20bw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D0Npi3odPUmuNXA6iXWk4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lAIQ12LEaUSDb1ChUod.b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shBpdG2EClADJ2zkxX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xG2bvSM.J0yI7KZwPhXT3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xG2bvSM.J0yI7KZwPhXT3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xG2bvSM.J0yI7KZwPhXT3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IiwMnq9EEUmKS5TgZ20b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D0Npi3odPUmuNXA6iXWk4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lAIQ12LEaUSDb1ChUod.b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xG2bvSM.J0yI7KZwPhXT3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IiwMnq9EEUmKS5TgZ20bw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D0Npi3odPUmuNXA6iXWk4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lAIQ12LEaUSDb1ChUod.bQ"/>
</p:tagLst>
</file>

<file path=ppt/theme/theme1.xml><?xml version="1.0" encoding="utf-8"?>
<a:theme xmlns:a="http://schemas.openxmlformats.org/drawingml/2006/main" name="1_TechEdEMEA2003">
  <a:themeElements>
    <a:clrScheme name="1_TechEdEMEA2003 14">
      <a:dk1>
        <a:srgbClr val="000000"/>
      </a:dk1>
      <a:lt1>
        <a:srgbClr val="FFFFFF"/>
      </a:lt1>
      <a:dk2>
        <a:srgbClr val="102A60"/>
      </a:dk2>
      <a:lt2>
        <a:srgbClr val="CCCCCC"/>
      </a:lt2>
      <a:accent1>
        <a:srgbClr val="1B70EB"/>
      </a:accent1>
      <a:accent2>
        <a:srgbClr val="C4161C"/>
      </a:accent2>
      <a:accent3>
        <a:srgbClr val="AAACB6"/>
      </a:accent3>
      <a:accent4>
        <a:srgbClr val="DADADA"/>
      </a:accent4>
      <a:accent5>
        <a:srgbClr val="ABBBF3"/>
      </a:accent5>
      <a:accent6>
        <a:srgbClr val="B11318"/>
      </a:accent6>
      <a:hlink>
        <a:srgbClr val="33CC33"/>
      </a:hlink>
      <a:folHlink>
        <a:srgbClr val="FFCC00"/>
      </a:folHlink>
    </a:clrScheme>
    <a:fontScheme name="1_TechEdEMEA200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chemeClr val="accent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1"/>
            </a:gs>
            <a:gs pos="100000">
              <a:schemeClr val="accent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lnDef>
  </a:objectDefaults>
  <a:extraClrSchemeLst>
    <a:extraClrScheme>
      <a:clrScheme name="1_TechEdEMEA200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TechEdEMEA200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TechEdEMEA200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TechEdEMEA200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TechEdEMEA200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TechEdEMEA200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TechEdEMEA200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TechEdEMEA200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TechEdEMEA200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TechEdEMEA200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TechEdEMEA200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TechEdEMEA200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TechEdEMEA2003 13">
        <a:dk1>
          <a:srgbClr val="000000"/>
        </a:dk1>
        <a:lt1>
          <a:srgbClr val="FFFFFF"/>
        </a:lt1>
        <a:dk2>
          <a:srgbClr val="435B8A"/>
        </a:dk2>
        <a:lt2>
          <a:srgbClr val="FFFFFF"/>
        </a:lt2>
        <a:accent1>
          <a:srgbClr val="6699CC"/>
        </a:accent1>
        <a:accent2>
          <a:srgbClr val="C4161C"/>
        </a:accent2>
        <a:accent3>
          <a:srgbClr val="B0B5C4"/>
        </a:accent3>
        <a:accent4>
          <a:srgbClr val="DADADA"/>
        </a:accent4>
        <a:accent5>
          <a:srgbClr val="B8CAE2"/>
        </a:accent5>
        <a:accent6>
          <a:srgbClr val="B11318"/>
        </a:accent6>
        <a:hlink>
          <a:srgbClr val="66CC66"/>
        </a:hlink>
        <a:folHlink>
          <a:srgbClr val="DFCD55"/>
        </a:folHlink>
      </a:clrScheme>
      <a:clrMap bg1="dk2" tx1="lt1" bg2="dk1" tx2="lt2" accent1="accent1" accent2="accent2" accent3="accent3" accent4="accent4" accent5="accent5" accent6="accent6" hlink="hlink" folHlink="folHlink"/>
    </a:extraClrScheme>
    <a:extraClrScheme>
      <a:clrScheme name="1_TechEdEMEA2003 14">
        <a:dk1>
          <a:srgbClr val="000000"/>
        </a:dk1>
        <a:lt1>
          <a:srgbClr val="FFFFFF"/>
        </a:lt1>
        <a:dk2>
          <a:srgbClr val="102A60"/>
        </a:dk2>
        <a:lt2>
          <a:srgbClr val="CCCCCC"/>
        </a:lt2>
        <a:accent1>
          <a:srgbClr val="1B70EB"/>
        </a:accent1>
        <a:accent2>
          <a:srgbClr val="C4161C"/>
        </a:accent2>
        <a:accent3>
          <a:srgbClr val="AAACB6"/>
        </a:accent3>
        <a:accent4>
          <a:srgbClr val="DADADA"/>
        </a:accent4>
        <a:accent5>
          <a:srgbClr val="ABBBF3"/>
        </a:accent5>
        <a:accent6>
          <a:srgbClr val="B11318"/>
        </a:accent6>
        <a:hlink>
          <a:srgbClr val="33CC33"/>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AF04_Final_Partner">
  <a:themeElements>
    <a:clrScheme name="SAF04_Final_Partner 14">
      <a:dk1>
        <a:srgbClr val="000000"/>
      </a:dk1>
      <a:lt1>
        <a:srgbClr val="FFFFFF"/>
      </a:lt1>
      <a:dk2>
        <a:srgbClr val="28497A"/>
      </a:dk2>
      <a:lt2>
        <a:srgbClr val="FFB601"/>
      </a:lt2>
      <a:accent1>
        <a:srgbClr val="F7E993"/>
      </a:accent1>
      <a:accent2>
        <a:srgbClr val="FAA906"/>
      </a:accent2>
      <a:accent3>
        <a:srgbClr val="ACB1BE"/>
      </a:accent3>
      <a:accent4>
        <a:srgbClr val="DADADA"/>
      </a:accent4>
      <a:accent5>
        <a:srgbClr val="FAF2C8"/>
      </a:accent5>
      <a:accent6>
        <a:srgbClr val="E39905"/>
      </a:accent6>
      <a:hlink>
        <a:srgbClr val="4880DC"/>
      </a:hlink>
      <a:folHlink>
        <a:srgbClr val="DD634B"/>
      </a:folHlink>
    </a:clrScheme>
    <a:fontScheme name="SAF04_Final_Partner">
      <a:majorFont>
        <a:latin typeface="Arial"/>
        <a:ea typeface=""/>
        <a:cs typeface=""/>
      </a:majorFont>
      <a:minorFont>
        <a:latin typeface="Franklin Gothic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100000">
              <a:schemeClr val="accent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1"/>
            </a:gs>
            <a:gs pos="100000">
              <a:schemeClr val="accent1"/>
            </a:gs>
          </a:gsLst>
          <a:lin ang="5400000" scaled="1"/>
        </a:gra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Arial" charset="0"/>
          </a:defRPr>
        </a:defPPr>
      </a:lstStyle>
    </a:lnDef>
  </a:objectDefaults>
  <a:extraClrSchemeLst>
    <a:extraClrScheme>
      <a:clrScheme name="SAF04_Final_Partn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F04_Final_Partne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F04_Final_Partne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F04_Final_Partne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F04_Final_Partne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F04_Final_Partne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F04_Final_Partner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F04_Final_Partne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F04_Final_Partne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F04_Final_Partne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F04_Final_Partne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F04_Final_Partne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AF04_Final_Partner 13">
        <a:dk1>
          <a:srgbClr val="232336"/>
        </a:dk1>
        <a:lt1>
          <a:srgbClr val="FFFFFF"/>
        </a:lt1>
        <a:dk2>
          <a:srgbClr val="617488"/>
        </a:dk2>
        <a:lt2>
          <a:srgbClr val="FFFFFF"/>
        </a:lt2>
        <a:accent1>
          <a:srgbClr val="E39146"/>
        </a:accent1>
        <a:accent2>
          <a:srgbClr val="4E9A9A"/>
        </a:accent2>
        <a:accent3>
          <a:srgbClr val="B7BCC3"/>
        </a:accent3>
        <a:accent4>
          <a:srgbClr val="DADADA"/>
        </a:accent4>
        <a:accent5>
          <a:srgbClr val="EFC7B0"/>
        </a:accent5>
        <a:accent6>
          <a:srgbClr val="468B8B"/>
        </a:accent6>
        <a:hlink>
          <a:srgbClr val="3D5472"/>
        </a:hlink>
        <a:folHlink>
          <a:srgbClr val="8C2A30"/>
        </a:folHlink>
      </a:clrScheme>
      <a:clrMap bg1="dk2" tx1="lt1" bg2="dk1" tx2="lt2" accent1="accent1" accent2="accent2" accent3="accent3" accent4="accent4" accent5="accent5" accent6="accent6" hlink="hlink" folHlink="folHlink"/>
    </a:extraClrScheme>
    <a:extraClrScheme>
      <a:clrScheme name="SAF04_Final_Partner 14">
        <a:dk1>
          <a:srgbClr val="000000"/>
        </a:dk1>
        <a:lt1>
          <a:srgbClr val="FFFFFF"/>
        </a:lt1>
        <a:dk2>
          <a:srgbClr val="28497A"/>
        </a:dk2>
        <a:lt2>
          <a:srgbClr val="FFB601"/>
        </a:lt2>
        <a:accent1>
          <a:srgbClr val="F7E993"/>
        </a:accent1>
        <a:accent2>
          <a:srgbClr val="FAA906"/>
        </a:accent2>
        <a:accent3>
          <a:srgbClr val="ACB1BE"/>
        </a:accent3>
        <a:accent4>
          <a:srgbClr val="DADADA"/>
        </a:accent4>
        <a:accent5>
          <a:srgbClr val="FAF2C8"/>
        </a:accent5>
        <a:accent6>
          <a:srgbClr val="E39905"/>
        </a:accent6>
        <a:hlink>
          <a:srgbClr val="4880DC"/>
        </a:hlink>
        <a:folHlink>
          <a:srgbClr val="DD634B"/>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2339</Words>
  <Application>Microsoft Office PowerPoint</Application>
  <PresentationFormat>On-screen Show (4:3)</PresentationFormat>
  <Paragraphs>482</Paragraphs>
  <Slides>49</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49</vt:i4>
      </vt:variant>
    </vt:vector>
  </HeadingPairs>
  <TitlesOfParts>
    <vt:vector size="63" baseType="lpstr">
      <vt:lpstr>Arial</vt:lpstr>
      <vt:lpstr>Times New Roman</vt:lpstr>
      <vt:lpstr>Franklin Gothic Medium</vt:lpstr>
      <vt:lpstr>Wingdings</vt:lpstr>
      <vt:lpstr>Verdana</vt:lpstr>
      <vt:lpstr>Franklin Gothic Book</vt:lpstr>
      <vt:lpstr>Segoe Semibold</vt:lpstr>
      <vt:lpstr>Segoe</vt:lpstr>
      <vt:lpstr>Wingdings 2</vt:lpstr>
      <vt:lpstr>ＭＳ Ｐゴシック</vt:lpstr>
      <vt:lpstr>宋体</vt:lpstr>
      <vt:lpstr>Calibri</vt:lpstr>
      <vt:lpstr>1_TechEdEMEA2003</vt:lpstr>
      <vt:lpstr>SAF04_Final_Partner</vt:lpstr>
      <vt:lpstr>Introduction to Cloud Computing  Unit2 - Day5  Software As a Service  Prashant Kaushal </vt:lpstr>
      <vt:lpstr>Recap</vt:lpstr>
      <vt:lpstr>The 60’s: Batch Processing</vt:lpstr>
      <vt:lpstr>Late 60‘s, 70‘s: Accounting as Service</vt:lpstr>
      <vt:lpstr>Late 60‘s, 70‘s: Accounting as Service</vt:lpstr>
      <vt:lpstr>Some Observations</vt:lpstr>
      <vt:lpstr>Innovation happens...</vt:lpstr>
      <vt:lpstr>Innovation never stops...</vt:lpstr>
      <vt:lpstr>What is Software as a Service (SaaS)? </vt:lpstr>
      <vt:lpstr>A working definition of SaaS</vt:lpstr>
      <vt:lpstr>Something old…</vt:lpstr>
      <vt:lpstr>…something new!</vt:lpstr>
      <vt:lpstr>…something new!</vt:lpstr>
      <vt:lpstr>SaaS: an optimization</vt:lpstr>
      <vt:lpstr>SaaS and SOA: two sides of the same coin</vt:lpstr>
      <vt:lpstr>Two sides of the same coin, creating one service network</vt:lpstr>
      <vt:lpstr>Why should you care?</vt:lpstr>
      <vt:lpstr>Situation</vt:lpstr>
      <vt:lpstr>SaaS benefits</vt:lpstr>
      <vt:lpstr>How does SaaS fit in the IT landscape? </vt:lpstr>
      <vt:lpstr>The SaaS value proposition</vt:lpstr>
      <vt:lpstr>SaaS value isn’t just about “green fields” </vt:lpstr>
      <vt:lpstr>PowerPoint Presentation</vt:lpstr>
      <vt:lpstr>Software as a Service Taxonomy</vt:lpstr>
      <vt:lpstr>Software as a Service Taxonomy</vt:lpstr>
      <vt:lpstr>Software as a Service Taxonomy</vt:lpstr>
      <vt:lpstr>challenges</vt:lpstr>
      <vt:lpstr>Challenges aren’t unique to SaaS</vt:lpstr>
      <vt:lpstr>Challenges to discuss</vt:lpstr>
      <vt:lpstr>Business opportunities </vt:lpstr>
      <vt:lpstr>Looking at some numbers...</vt:lpstr>
      <vt:lpstr>PowerPoint Presentation</vt:lpstr>
      <vt:lpstr>The Long Tail and Software</vt:lpstr>
      <vt:lpstr>Why the „Long Tail“?</vt:lpstr>
      <vt:lpstr>Who are the players?</vt:lpstr>
      <vt:lpstr>The components of a SaaS proposition</vt:lpstr>
      <vt:lpstr>Who can play a role in SaaS delivery?</vt:lpstr>
      <vt:lpstr>Three models for SaaS propositions</vt:lpstr>
      <vt:lpstr>SaaS Ecosystem</vt:lpstr>
      <vt:lpstr>Application Architecture</vt:lpstr>
      <vt:lpstr>The SaaS Architecture Shift Single Instance – Multi-tenant</vt:lpstr>
      <vt:lpstr>“Basic” SaaS Maturity Model</vt:lpstr>
      <vt:lpstr>Consumption Architecture</vt:lpstr>
      <vt:lpstr>Software + Services</vt:lpstr>
      <vt:lpstr>Delivery Architecture</vt:lpstr>
      <vt:lpstr>SaaS Hosting Platform</vt:lpstr>
      <vt:lpstr>SaaS Enablement</vt:lpstr>
      <vt:lpstr>SaaS Enablement</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SaaS - An Overview</dc:title>
  <dc:subject>Intro to the SaaS Ecosystem</dc:subject>
  <dc:creator>Jürgen Pfeifer</dc:creator>
  <cp:lastModifiedBy>Prashant Kaushal</cp:lastModifiedBy>
  <cp:revision>534</cp:revision>
  <dcterms:created xsi:type="dcterms:W3CDTF">2001-12-05T18:41:42Z</dcterms:created>
  <dcterms:modified xsi:type="dcterms:W3CDTF">2015-09-08T05:33:47Z</dcterms:modified>
  <cp:contentStatus>Draft</cp:contentStatus>
</cp:coreProperties>
</file>