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70" r:id="rId4"/>
    <p:sldId id="265" r:id="rId5"/>
    <p:sldId id="271" r:id="rId6"/>
    <p:sldId id="295" r:id="rId7"/>
    <p:sldId id="266" r:id="rId8"/>
    <p:sldId id="272" r:id="rId9"/>
    <p:sldId id="277" r:id="rId10"/>
    <p:sldId id="275" r:id="rId11"/>
    <p:sldId id="299" r:id="rId12"/>
    <p:sldId id="298" r:id="rId13"/>
    <p:sldId id="297" r:id="rId14"/>
    <p:sldId id="296" r:id="rId15"/>
    <p:sldId id="300" r:id="rId16"/>
    <p:sldId id="274" r:id="rId17"/>
    <p:sldId id="303" r:id="rId18"/>
    <p:sldId id="305" r:id="rId19"/>
    <p:sldId id="302" r:id="rId20"/>
    <p:sldId id="304" r:id="rId21"/>
    <p:sldId id="267" r:id="rId22"/>
    <p:sldId id="273" r:id="rId23"/>
    <p:sldId id="282" r:id="rId24"/>
    <p:sldId id="283" r:id="rId25"/>
    <p:sldId id="281" r:id="rId26"/>
    <p:sldId id="280" r:id="rId27"/>
    <p:sldId id="279" r:id="rId28"/>
    <p:sldId id="308" r:id="rId29"/>
    <p:sldId id="306" r:id="rId30"/>
    <p:sldId id="268" r:id="rId31"/>
    <p:sldId id="278" r:id="rId32"/>
    <p:sldId id="286" r:id="rId33"/>
    <p:sldId id="285" r:id="rId34"/>
    <p:sldId id="284" r:id="rId35"/>
    <p:sldId id="309" r:id="rId36"/>
    <p:sldId id="288" r:id="rId37"/>
    <p:sldId id="269" r:id="rId38"/>
    <p:sldId id="289" r:id="rId39"/>
    <p:sldId id="294" r:id="rId40"/>
    <p:sldId id="293" r:id="rId41"/>
    <p:sldId id="311" r:id="rId42"/>
    <p:sldId id="310" r:id="rId43"/>
    <p:sldId id="292" r:id="rId44"/>
    <p:sldId id="312" r:id="rId45"/>
    <p:sldId id="264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1A692-F14D-4700-A380-13B24C6ECA86}" type="datetimeFigureOut">
              <a:rPr lang="en-IN" smtClean="0"/>
              <a:t>14-09-2015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04F8C-A54A-461B-BF7A-B725DC723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62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04F8C-A54A-461B-BF7A-B725DC7232D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067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Cloud Computing</a:t>
            </a:r>
            <a:br>
              <a:rPr lang="en-US" dirty="0" smtClean="0"/>
            </a:br>
            <a:r>
              <a:rPr lang="en-US" dirty="0" smtClean="0"/>
              <a:t>Unit 2- </a:t>
            </a:r>
            <a:r>
              <a:rPr lang="en-US" dirty="0" smtClean="0"/>
              <a:t>Day6-7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Deployment Models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953000"/>
            <a:ext cx="7854696" cy="1752600"/>
          </a:xfrm>
        </p:spPr>
        <p:txBody>
          <a:bodyPr/>
          <a:lstStyle/>
          <a:p>
            <a:r>
              <a:rPr lang="en-IN" dirty="0" smtClean="0"/>
              <a:t>Prashant Kaushal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2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Private Cloud - Characteristics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i="1" dirty="0" smtClean="0"/>
              <a:t>Secure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because </a:t>
            </a:r>
            <a:r>
              <a:rPr lang="en-IN" dirty="0"/>
              <a:t>usually the private cloud is deployed and managed by the organization itself, </a:t>
            </a:r>
            <a:r>
              <a:rPr lang="en-IN" dirty="0" smtClean="0"/>
              <a:t>and hence </a:t>
            </a:r>
            <a:r>
              <a:rPr lang="en-IN" dirty="0"/>
              <a:t>there is least chance of data being leaked out of the </a:t>
            </a:r>
            <a:r>
              <a:rPr lang="en-IN" dirty="0" smtClean="0"/>
              <a:t>cloud. </a:t>
            </a:r>
          </a:p>
          <a:p>
            <a:pPr lvl="1"/>
            <a:r>
              <a:rPr lang="en-IN" dirty="0" smtClean="0"/>
              <a:t>In </a:t>
            </a:r>
            <a:r>
              <a:rPr lang="en-IN" dirty="0"/>
              <a:t>the case of outsourced cloud, the service provider may view </a:t>
            </a:r>
            <a:r>
              <a:rPr lang="en-IN" dirty="0" smtClean="0"/>
              <a:t>the cloud </a:t>
            </a:r>
            <a:r>
              <a:rPr lang="en-IN" dirty="0"/>
              <a:t>(though governed by SLAs), but there is no other risk </a:t>
            </a:r>
            <a:r>
              <a:rPr lang="en-IN" dirty="0" smtClean="0"/>
              <a:t>from anybody </a:t>
            </a:r>
            <a:r>
              <a:rPr lang="en-IN" dirty="0"/>
              <a:t>else as all the users belong to the same </a:t>
            </a:r>
            <a:r>
              <a:rPr lang="en-IN" dirty="0" smtClean="0"/>
              <a:t>organization.</a:t>
            </a:r>
          </a:p>
          <a:p>
            <a:r>
              <a:rPr lang="en-IN" i="1" dirty="0" smtClean="0"/>
              <a:t>Central </a:t>
            </a:r>
            <a:r>
              <a:rPr lang="en-IN" i="1" dirty="0"/>
              <a:t>control</a:t>
            </a:r>
            <a:r>
              <a:rPr lang="en-IN" dirty="0"/>
              <a:t>: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organization mostly has full control over </a:t>
            </a:r>
            <a:r>
              <a:rPr lang="en-IN" dirty="0" smtClean="0"/>
              <a:t>the cloud </a:t>
            </a:r>
            <a:r>
              <a:rPr lang="en-IN" dirty="0"/>
              <a:t>as usually the private cloud is managed by the </a:t>
            </a:r>
            <a:r>
              <a:rPr lang="en-IN" dirty="0" smtClean="0"/>
              <a:t>organization itself</a:t>
            </a:r>
            <a:r>
              <a:rPr lang="en-IN" dirty="0"/>
              <a:t>. </a:t>
            </a:r>
            <a:endParaRPr lang="en-IN" dirty="0" smtClean="0"/>
          </a:p>
          <a:p>
            <a:pPr lvl="1"/>
            <a:r>
              <a:rPr lang="en-IN" dirty="0" smtClean="0"/>
              <a:t>when </a:t>
            </a:r>
            <a:r>
              <a:rPr lang="en-IN" dirty="0"/>
              <a:t>managed by the organization itself, there is </a:t>
            </a:r>
            <a:r>
              <a:rPr lang="en-IN" dirty="0" smtClean="0"/>
              <a:t>no need </a:t>
            </a:r>
            <a:r>
              <a:rPr lang="en-IN" dirty="0"/>
              <a:t>for the organization to rely on </a:t>
            </a:r>
            <a:r>
              <a:rPr lang="en-IN" dirty="0" smtClean="0"/>
              <a:t>anybody.</a:t>
            </a:r>
          </a:p>
          <a:p>
            <a:r>
              <a:rPr lang="en-IN" i="1" dirty="0" smtClean="0"/>
              <a:t>Weak </a:t>
            </a:r>
            <a:r>
              <a:rPr lang="en-IN" i="1" dirty="0"/>
              <a:t>SLAs</a:t>
            </a:r>
            <a:r>
              <a:rPr lang="en-IN" dirty="0"/>
              <a:t>: </a:t>
            </a:r>
            <a:endParaRPr lang="en-IN" dirty="0" smtClean="0"/>
          </a:p>
          <a:p>
            <a:pPr lvl="1"/>
            <a:r>
              <a:rPr lang="en-IN" dirty="0" smtClean="0"/>
              <a:t>Formal </a:t>
            </a:r>
            <a:r>
              <a:rPr lang="en-IN" dirty="0"/>
              <a:t>SLAs may or may not exist in a private cloud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But </a:t>
            </a:r>
            <a:r>
              <a:rPr lang="en-IN" dirty="0"/>
              <a:t>if they exist they are weak as it is between the organization and</a:t>
            </a:r>
            <a:br>
              <a:rPr lang="en-IN" dirty="0"/>
            </a:br>
            <a:r>
              <a:rPr lang="en-IN" dirty="0"/>
              <a:t>the users of the same organization. </a:t>
            </a:r>
            <a:endParaRPr lang="en-IN" dirty="0" smtClean="0"/>
          </a:p>
          <a:p>
            <a:pPr lvl="1"/>
            <a:r>
              <a:rPr lang="en-IN" dirty="0" smtClean="0"/>
              <a:t>Thus</a:t>
            </a:r>
            <a:r>
              <a:rPr lang="en-IN" dirty="0"/>
              <a:t>, high availability and </a:t>
            </a:r>
            <a:r>
              <a:rPr lang="en-IN" dirty="0" smtClean="0"/>
              <a:t>good service </a:t>
            </a:r>
            <a:r>
              <a:rPr lang="en-IN" dirty="0"/>
              <a:t>may or may not be available. </a:t>
            </a:r>
            <a:endParaRPr lang="en-IN" dirty="0" smtClean="0"/>
          </a:p>
          <a:p>
            <a:pPr lvl="1"/>
            <a:r>
              <a:rPr lang="en-IN" dirty="0" smtClean="0"/>
              <a:t>This </a:t>
            </a:r>
            <a:r>
              <a:rPr lang="en-IN" dirty="0"/>
              <a:t>depends on the organization that is controlling the cloud</a:t>
            </a:r>
            <a:r>
              <a:rPr lang="en-IN" dirty="0" smtClean="0"/>
              <a:t>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563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Private Cloud - </a:t>
            </a:r>
            <a:r>
              <a:rPr lang="en-IN" dirty="0" err="1" smtClean="0"/>
              <a:t>Suitabilty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Suitability refers to the instances where this cloud model can be used. </a:t>
            </a:r>
            <a:endParaRPr lang="en-IN" dirty="0" smtClean="0"/>
          </a:p>
          <a:p>
            <a:r>
              <a:rPr lang="en-IN" dirty="0" smtClean="0"/>
              <a:t>It also signifies </a:t>
            </a:r>
            <a:r>
              <a:rPr lang="en-IN" dirty="0"/>
              <a:t>the most suitable conditions and environment where this cloud</a:t>
            </a:r>
            <a:br>
              <a:rPr lang="en-IN" dirty="0"/>
            </a:br>
            <a:r>
              <a:rPr lang="en-IN" dirty="0"/>
              <a:t>model can be used, such as the following:</a:t>
            </a:r>
            <a:br>
              <a:rPr lang="en-IN" dirty="0"/>
            </a:br>
            <a:r>
              <a:rPr lang="en-IN" dirty="0" smtClean="0"/>
              <a:t>• The </a:t>
            </a:r>
            <a:r>
              <a:rPr lang="en-IN" dirty="0"/>
              <a:t>organizations or enterprises that require a separate cloud for</a:t>
            </a:r>
            <a:br>
              <a:rPr lang="en-IN" dirty="0"/>
            </a:br>
            <a:r>
              <a:rPr lang="en-IN" dirty="0"/>
              <a:t>their personal or official use.</a:t>
            </a:r>
            <a:br>
              <a:rPr lang="en-IN" dirty="0"/>
            </a:br>
            <a:r>
              <a:rPr lang="en-IN" dirty="0" smtClean="0"/>
              <a:t>• The </a:t>
            </a:r>
            <a:r>
              <a:rPr lang="en-IN" dirty="0"/>
              <a:t>organizations or enterprises that have a sufficient amount of</a:t>
            </a:r>
            <a:br>
              <a:rPr lang="en-IN" dirty="0"/>
            </a:br>
            <a:r>
              <a:rPr lang="en-IN" dirty="0"/>
              <a:t>funds as managing and maintaining a cloud is a costly affair.</a:t>
            </a:r>
            <a:br>
              <a:rPr lang="en-IN" dirty="0"/>
            </a:br>
            <a:r>
              <a:rPr lang="en-IN" dirty="0" smtClean="0"/>
              <a:t>• The </a:t>
            </a:r>
            <a:r>
              <a:rPr lang="en-IN" dirty="0"/>
              <a:t>organizations or enterprises that consider data security to be</a:t>
            </a:r>
            <a:br>
              <a:rPr lang="en-IN" dirty="0"/>
            </a:br>
            <a:r>
              <a:rPr lang="en-IN" dirty="0"/>
              <a:t>important.</a:t>
            </a:r>
            <a:br>
              <a:rPr lang="en-IN" dirty="0"/>
            </a:br>
            <a:r>
              <a:rPr lang="en-IN" dirty="0" smtClean="0"/>
              <a:t>• The </a:t>
            </a:r>
            <a:r>
              <a:rPr lang="en-IN" dirty="0"/>
              <a:t>organizations that want autonomy and complete control over</a:t>
            </a:r>
            <a:br>
              <a:rPr lang="en-IN" dirty="0"/>
            </a:br>
            <a:r>
              <a:rPr lang="en-IN" dirty="0"/>
              <a:t>the cloud.</a:t>
            </a:r>
            <a:br>
              <a:rPr lang="en-IN" dirty="0"/>
            </a:br>
            <a:r>
              <a:rPr lang="en-IN" dirty="0"/>
              <a:t>• The organizations that have a less number of users.</a:t>
            </a:r>
            <a:br>
              <a:rPr lang="en-IN" dirty="0"/>
            </a:br>
            <a:r>
              <a:rPr lang="en-IN" dirty="0"/>
              <a:t>• The organizations that have prebuilt infrastructure for deploying</a:t>
            </a:r>
            <a:br>
              <a:rPr lang="en-IN" dirty="0"/>
            </a:br>
            <a:r>
              <a:rPr lang="en-IN" dirty="0"/>
              <a:t>the cloud and are ready for timely maintenance of the cloud for efficient functioning.</a:t>
            </a:r>
            <a:br>
              <a:rPr lang="en-IN" dirty="0"/>
            </a:br>
            <a:r>
              <a:rPr lang="en-IN" dirty="0"/>
              <a:t>• Special care needs to be taken and resources should be available for</a:t>
            </a:r>
            <a:br>
              <a:rPr lang="en-IN" dirty="0"/>
            </a:br>
            <a:r>
              <a:rPr lang="en-IN" dirty="0"/>
              <a:t>troubleshooting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88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Private Cloud – Not suitable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private cloud platform is not suitable for the following:</a:t>
            </a:r>
            <a:br>
              <a:rPr lang="en-IN" dirty="0"/>
            </a:br>
            <a:r>
              <a:rPr lang="en-IN" dirty="0"/>
              <a:t>• The organizations that have high user base</a:t>
            </a:r>
            <a:br>
              <a:rPr lang="en-IN" dirty="0"/>
            </a:br>
            <a:r>
              <a:rPr lang="en-IN" dirty="0"/>
              <a:t>• The organizations that have financial constraints</a:t>
            </a:r>
            <a:br>
              <a:rPr lang="en-IN" dirty="0"/>
            </a:br>
            <a:r>
              <a:rPr lang="en-IN" dirty="0"/>
              <a:t>• The organizations that do not have prebuilt infrastructure</a:t>
            </a:r>
            <a:br>
              <a:rPr lang="en-IN" dirty="0"/>
            </a:br>
            <a:r>
              <a:rPr lang="en-IN" dirty="0"/>
              <a:t>• The organizations that do not have sufficient </a:t>
            </a:r>
            <a:r>
              <a:rPr lang="en-IN" dirty="0" smtClean="0"/>
              <a:t>manpower </a:t>
            </a:r>
            <a:r>
              <a:rPr lang="en-IN" dirty="0"/>
              <a:t>to </a:t>
            </a:r>
            <a:r>
              <a:rPr lang="en-IN" dirty="0" smtClean="0"/>
              <a:t>maintain and </a:t>
            </a:r>
            <a:r>
              <a:rPr lang="en-IN" dirty="0"/>
              <a:t>manage </a:t>
            </a:r>
            <a:r>
              <a:rPr lang="en-IN" dirty="0" smtClean="0"/>
              <a:t>the cloud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440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Private Cloud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According to </a:t>
            </a:r>
            <a:r>
              <a:rPr lang="en-IN" dirty="0" smtClean="0"/>
              <a:t>NIST, </a:t>
            </a:r>
            <a:r>
              <a:rPr lang="en-IN" dirty="0"/>
              <a:t>the private cloud can be classified into several </a:t>
            </a:r>
            <a:r>
              <a:rPr lang="en-IN" dirty="0" smtClean="0"/>
              <a:t>types based </a:t>
            </a:r>
            <a:r>
              <a:rPr lang="en-IN" dirty="0"/>
              <a:t>on their location and management:</a:t>
            </a:r>
            <a:br>
              <a:rPr lang="en-IN" dirty="0"/>
            </a:br>
            <a:r>
              <a:rPr lang="en-IN" dirty="0"/>
              <a:t>• On-premise private cloud</a:t>
            </a:r>
            <a:br>
              <a:rPr lang="en-IN" dirty="0"/>
            </a:br>
            <a:r>
              <a:rPr lang="en-IN" dirty="0"/>
              <a:t>• Outsourced private cloud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59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Private Cloud - </a:t>
            </a:r>
            <a:r>
              <a:rPr lang="en-IN" dirty="0" err="1" smtClean="0"/>
              <a:t>Onpremise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On-premise private cloud is a typical private cloud that is managed by </a:t>
            </a:r>
            <a:r>
              <a:rPr lang="en-IN" dirty="0" smtClean="0"/>
              <a:t>a single </a:t>
            </a:r>
            <a:r>
              <a:rPr lang="en-IN" dirty="0"/>
              <a:t>organization.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cloud is deployed in organizational premises</a:t>
            </a:r>
            <a:br>
              <a:rPr lang="en-IN" dirty="0"/>
            </a:br>
            <a:r>
              <a:rPr lang="en-IN" dirty="0"/>
              <a:t>and is connected to the organizational network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4098" name="Picture 2" descr="F:\VIT\CloudComputing\Course\Theory\Unit2\DeploymentModels\PrivateClou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57600"/>
            <a:ext cx="7345363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9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Private Cloud - </a:t>
            </a:r>
            <a:r>
              <a:rPr lang="en-IN" dirty="0" err="1" smtClean="0"/>
              <a:t>Onpremise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Considerations</a:t>
            </a:r>
          </a:p>
          <a:p>
            <a:pPr lvl="1"/>
            <a:r>
              <a:rPr lang="en-IN" dirty="0" smtClean="0"/>
              <a:t>SLA</a:t>
            </a:r>
          </a:p>
          <a:p>
            <a:pPr lvl="1"/>
            <a:r>
              <a:rPr lang="en-IN" dirty="0" smtClean="0"/>
              <a:t>Network</a:t>
            </a:r>
          </a:p>
          <a:p>
            <a:pPr lvl="1"/>
            <a:r>
              <a:rPr lang="en-IN" dirty="0" smtClean="0"/>
              <a:t>Performance</a:t>
            </a:r>
          </a:p>
          <a:p>
            <a:pPr lvl="1"/>
            <a:r>
              <a:rPr lang="en-IN" dirty="0" smtClean="0"/>
              <a:t>Security and data privacy</a:t>
            </a:r>
          </a:p>
          <a:p>
            <a:pPr lvl="1"/>
            <a:r>
              <a:rPr lang="en-IN" dirty="0" smtClean="0"/>
              <a:t>Location</a:t>
            </a:r>
          </a:p>
          <a:p>
            <a:pPr lvl="1"/>
            <a:r>
              <a:rPr lang="en-IN" dirty="0" smtClean="0"/>
              <a:t>Cloud management</a:t>
            </a:r>
          </a:p>
          <a:p>
            <a:pPr lvl="1"/>
            <a:r>
              <a:rPr lang="en-IN" dirty="0" err="1" smtClean="0"/>
              <a:t>Multitenancy</a:t>
            </a:r>
            <a:endParaRPr lang="en-IN" dirty="0" smtClean="0"/>
          </a:p>
          <a:p>
            <a:pPr lvl="1"/>
            <a:r>
              <a:rPr lang="en-IN" dirty="0" smtClean="0"/>
              <a:t>Maintenance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16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Private Cloud - Outsourced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F:\VIT\CloudComputing\Course\Theory\Unit2\DeploymentModels\OutsourcedPrivateClou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7754938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5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Private Cloud - Outsourced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outsourced private cloud has a cloud outsourced to a third </a:t>
            </a:r>
            <a:r>
              <a:rPr lang="en-IN" dirty="0" smtClean="0"/>
              <a:t>party.</a:t>
            </a:r>
          </a:p>
          <a:p>
            <a:r>
              <a:rPr lang="en-IN" dirty="0" smtClean="0"/>
              <a:t>A </a:t>
            </a:r>
            <a:r>
              <a:rPr lang="en-IN" dirty="0"/>
              <a:t>third party manages the whole cloud</a:t>
            </a:r>
            <a:r>
              <a:rPr lang="en-IN" dirty="0" smtClean="0"/>
              <a:t>.</a:t>
            </a:r>
          </a:p>
          <a:p>
            <a:r>
              <a:rPr lang="en-IN" dirty="0" smtClean="0"/>
              <a:t>Everything </a:t>
            </a:r>
            <a:r>
              <a:rPr lang="en-IN" dirty="0"/>
              <a:t>is same as usual </a:t>
            </a:r>
            <a:r>
              <a:rPr lang="en-IN" dirty="0" smtClean="0"/>
              <a:t>private cloud </a:t>
            </a:r>
            <a:r>
              <a:rPr lang="en-IN" dirty="0"/>
              <a:t>except that here the cloud is outsourced.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637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Private Cloud - Outsourced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Considerations</a:t>
            </a:r>
          </a:p>
          <a:p>
            <a:pPr lvl="1"/>
            <a:r>
              <a:rPr lang="en-IN" dirty="0" smtClean="0"/>
              <a:t>SLA</a:t>
            </a:r>
          </a:p>
          <a:p>
            <a:pPr lvl="1"/>
            <a:r>
              <a:rPr lang="en-IN" dirty="0" smtClean="0"/>
              <a:t>Network</a:t>
            </a:r>
          </a:p>
          <a:p>
            <a:pPr lvl="1"/>
            <a:r>
              <a:rPr lang="en-IN" dirty="0" smtClean="0"/>
              <a:t>Performance</a:t>
            </a:r>
          </a:p>
          <a:p>
            <a:pPr lvl="1"/>
            <a:r>
              <a:rPr lang="en-IN" dirty="0" smtClean="0"/>
              <a:t>Security and data privacy</a:t>
            </a:r>
          </a:p>
          <a:p>
            <a:pPr lvl="1"/>
            <a:r>
              <a:rPr lang="en-IN" dirty="0" smtClean="0"/>
              <a:t>Location</a:t>
            </a:r>
          </a:p>
          <a:p>
            <a:pPr lvl="1"/>
            <a:r>
              <a:rPr lang="en-IN" dirty="0" smtClean="0"/>
              <a:t>Cloud management</a:t>
            </a:r>
          </a:p>
          <a:p>
            <a:pPr lvl="1"/>
            <a:r>
              <a:rPr lang="en-IN" dirty="0" err="1" smtClean="0"/>
              <a:t>Multitenancy</a:t>
            </a:r>
            <a:endParaRPr lang="en-IN" dirty="0" smtClean="0"/>
          </a:p>
          <a:p>
            <a:pPr lvl="1"/>
            <a:r>
              <a:rPr lang="en-IN" dirty="0" smtClean="0"/>
              <a:t>Maintenance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354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Private Cloud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</a:p>
          <a:p>
            <a:pPr lvl="1"/>
            <a:r>
              <a:rPr lang="en-IN" dirty="0"/>
              <a:t>The cloud is small in size and is easy to maintain</a:t>
            </a:r>
            <a:r>
              <a:rPr lang="en-IN" dirty="0" smtClean="0"/>
              <a:t>.</a:t>
            </a:r>
            <a:endParaRPr lang="en-IN" dirty="0"/>
          </a:p>
          <a:p>
            <a:pPr lvl="1"/>
            <a:r>
              <a:rPr lang="en-IN" dirty="0" smtClean="0"/>
              <a:t>It </a:t>
            </a:r>
            <a:r>
              <a:rPr lang="en-IN" dirty="0"/>
              <a:t>provides a high level of security and privacy to the </a:t>
            </a:r>
            <a:r>
              <a:rPr lang="en-IN" dirty="0" smtClean="0"/>
              <a:t>user.</a:t>
            </a:r>
            <a:endParaRPr lang="en-IN" dirty="0"/>
          </a:p>
          <a:p>
            <a:pPr lvl="1"/>
            <a:r>
              <a:rPr lang="en-IN" dirty="0" smtClean="0"/>
              <a:t>It </a:t>
            </a:r>
            <a:r>
              <a:rPr lang="en-IN" dirty="0"/>
              <a:t>is controlled by the organization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Disadvantages</a:t>
            </a:r>
          </a:p>
          <a:p>
            <a:pPr lvl="1"/>
            <a:r>
              <a:rPr lang="en-IN" dirty="0"/>
              <a:t>For the private cloud, budget is a </a:t>
            </a:r>
            <a:r>
              <a:rPr lang="en-IN" dirty="0" smtClean="0"/>
              <a:t>constraint.</a:t>
            </a:r>
            <a:endParaRPr lang="en-IN" dirty="0"/>
          </a:p>
          <a:p>
            <a:pPr lvl="1"/>
            <a:r>
              <a:rPr lang="en-IN" dirty="0" smtClean="0"/>
              <a:t>The </a:t>
            </a:r>
            <a:r>
              <a:rPr lang="en-IN" dirty="0"/>
              <a:t>private clouds have loose </a:t>
            </a:r>
            <a:r>
              <a:rPr lang="en-IN" dirty="0" smtClean="0"/>
              <a:t>SLAs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232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Service Models (</a:t>
            </a:r>
            <a:r>
              <a:rPr lang="en-IN" dirty="0" err="1" smtClean="0"/>
              <a:t>XaaS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IaaS</a:t>
            </a:r>
          </a:p>
          <a:p>
            <a:pPr lvl="1"/>
            <a:r>
              <a:rPr lang="en-IN" dirty="0" smtClean="0"/>
              <a:t>PaaS</a:t>
            </a:r>
          </a:p>
          <a:p>
            <a:pPr lvl="1"/>
            <a:r>
              <a:rPr lang="en-IN" dirty="0" smtClean="0"/>
              <a:t>SaaS</a:t>
            </a:r>
          </a:p>
        </p:txBody>
      </p:sp>
    </p:spTree>
    <p:extLst>
      <p:ext uri="{BB962C8B-B14F-4D97-AF65-F5344CB8AC3E}">
        <p14:creationId xmlns:p14="http://schemas.microsoft.com/office/powerpoint/2010/main" val="158261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Private Cloud - Deployments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small in size as compared to other cloud </a:t>
            </a:r>
            <a:r>
              <a:rPr lang="en-IN" dirty="0" smtClean="0"/>
              <a:t>models</a:t>
            </a:r>
          </a:p>
          <a:p>
            <a:r>
              <a:rPr lang="en-IN" dirty="0" smtClean="0"/>
              <a:t>deployed </a:t>
            </a:r>
            <a:r>
              <a:rPr lang="en-IN" dirty="0"/>
              <a:t>using </a:t>
            </a:r>
            <a:r>
              <a:rPr lang="en-IN" dirty="0" err="1"/>
              <a:t>Opensource</a:t>
            </a:r>
            <a:r>
              <a:rPr lang="en-IN" dirty="0"/>
              <a:t> tools such as </a:t>
            </a:r>
            <a:r>
              <a:rPr lang="en-IN" dirty="0" err="1" smtClean="0"/>
              <a:t>Openstack</a:t>
            </a:r>
            <a:r>
              <a:rPr lang="en-IN" dirty="0"/>
              <a:t>,</a:t>
            </a:r>
            <a:r>
              <a:rPr lang="en-IN" dirty="0" smtClean="0"/>
              <a:t> Eucalyptus</a:t>
            </a:r>
          </a:p>
          <a:p>
            <a:r>
              <a:rPr lang="en-IN" dirty="0" smtClean="0"/>
              <a:t>To </a:t>
            </a:r>
            <a:r>
              <a:rPr lang="en-IN" dirty="0"/>
              <a:t>experience a real cloud, the private cloud can be used. The minimum configuration varies for each type </a:t>
            </a:r>
            <a:r>
              <a:rPr lang="en-IN" dirty="0" smtClean="0"/>
              <a:t>of platforms</a:t>
            </a:r>
            <a:r>
              <a:rPr lang="en-IN" dirty="0"/>
              <a:t>, but in general, a machine with an 8 GB RAM, 250 GB hard disk,</a:t>
            </a:r>
            <a:br>
              <a:rPr lang="en-IN" dirty="0"/>
            </a:br>
            <a:r>
              <a:rPr lang="en-IN" dirty="0"/>
              <a:t>and at least an i7 processor will allow the user to install a private cloud </a:t>
            </a:r>
            <a:r>
              <a:rPr lang="en-IN" dirty="0" smtClean="0"/>
              <a:t>in it</a:t>
            </a:r>
            <a:r>
              <a:rPr lang="en-IN" dirty="0"/>
              <a:t>. Further, this private (Infrastructure-as-a-Service [IaaS]) cloud can be </a:t>
            </a:r>
            <a:r>
              <a:rPr lang="en-IN" dirty="0" smtClean="0"/>
              <a:t>used to </a:t>
            </a:r>
            <a:r>
              <a:rPr lang="en-IN" dirty="0"/>
              <a:t>create a virtual machine, and then a user can test these virtual </a:t>
            </a:r>
            <a:r>
              <a:rPr lang="en-IN" dirty="0" smtClean="0"/>
              <a:t>machines. Based </a:t>
            </a:r>
            <a:r>
              <a:rPr lang="en-IN" dirty="0"/>
              <a:t>on the configuration, the efficiency of the cloud varies. This deployment may not offer a full-fledged private cloud for several users but can </a:t>
            </a:r>
            <a:r>
              <a:rPr lang="en-IN" dirty="0" smtClean="0"/>
              <a:t>be very </a:t>
            </a:r>
            <a:r>
              <a:rPr lang="en-IN" dirty="0"/>
              <a:t>useful to understand the working of a private cloud.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662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Public Cloud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opposite </a:t>
            </a:r>
            <a:r>
              <a:rPr lang="en-IN" dirty="0"/>
              <a:t>of the private </a:t>
            </a:r>
            <a:r>
              <a:rPr lang="en-IN" dirty="0" smtClean="0"/>
              <a:t>cloud</a:t>
            </a:r>
          </a:p>
          <a:p>
            <a:r>
              <a:rPr lang="en-IN" dirty="0"/>
              <a:t>access from any place </a:t>
            </a:r>
            <a:r>
              <a:rPr lang="en-IN" dirty="0" smtClean="0"/>
              <a:t>in the </a:t>
            </a:r>
            <a:r>
              <a:rPr lang="en-IN" dirty="0"/>
              <a:t>world and is open to the </a:t>
            </a:r>
            <a:r>
              <a:rPr lang="en-IN" dirty="0" smtClean="0"/>
              <a:t>public</a:t>
            </a:r>
          </a:p>
          <a:p>
            <a:r>
              <a:rPr lang="en-IN" dirty="0"/>
              <a:t>biggest in size among </a:t>
            </a:r>
            <a:r>
              <a:rPr lang="en-IN" dirty="0" smtClean="0"/>
              <a:t>all other </a:t>
            </a:r>
            <a:r>
              <a:rPr lang="en-IN" dirty="0"/>
              <a:t>deployment </a:t>
            </a:r>
            <a:r>
              <a:rPr lang="en-IN" dirty="0" smtClean="0"/>
              <a:t>models</a:t>
            </a:r>
          </a:p>
          <a:p>
            <a:r>
              <a:rPr lang="en-IN" dirty="0"/>
              <a:t>one of the most popular deployment </a:t>
            </a:r>
            <a:r>
              <a:rPr lang="en-IN" dirty="0" smtClean="0"/>
              <a:t>models</a:t>
            </a:r>
          </a:p>
          <a:p>
            <a:r>
              <a:rPr lang="en-IN" dirty="0"/>
              <a:t>public cloud service provider charges the </a:t>
            </a:r>
            <a:r>
              <a:rPr lang="en-IN" dirty="0" smtClean="0"/>
              <a:t>users on </a:t>
            </a:r>
            <a:r>
              <a:rPr lang="en-IN" dirty="0"/>
              <a:t>an hourly </a:t>
            </a:r>
            <a:r>
              <a:rPr lang="en-IN" dirty="0" smtClean="0"/>
              <a:t>basis</a:t>
            </a:r>
          </a:p>
          <a:p>
            <a:r>
              <a:rPr lang="en-IN" dirty="0" smtClean="0"/>
              <a:t> </a:t>
            </a:r>
            <a:r>
              <a:rPr lang="en-IN" dirty="0"/>
              <a:t>serve the users according to the service-level agreements (</a:t>
            </a:r>
            <a:r>
              <a:rPr lang="en-IN" dirty="0" smtClean="0"/>
              <a:t>SLAs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6428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Public Cloud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According to NIST, the public cloud is the cloud infrastructure that is provisioned for open use by the general public. </a:t>
            </a:r>
            <a:endParaRPr lang="en-IN" dirty="0" smtClean="0"/>
          </a:p>
          <a:p>
            <a:r>
              <a:rPr lang="en-IN" dirty="0"/>
              <a:t>It may be owned, managed, </a:t>
            </a:r>
            <a:r>
              <a:rPr lang="en-IN" dirty="0" smtClean="0"/>
              <a:t>and operated </a:t>
            </a:r>
            <a:r>
              <a:rPr lang="en-IN" dirty="0"/>
              <a:t>by a business, academic, or government organization, or some combination of </a:t>
            </a:r>
            <a:r>
              <a:rPr lang="en-IN" dirty="0" smtClean="0"/>
              <a:t>them.</a:t>
            </a:r>
          </a:p>
          <a:p>
            <a:r>
              <a:rPr lang="en-IN" dirty="0"/>
              <a:t>It exists on the premises of the cloud </a:t>
            </a:r>
            <a:r>
              <a:rPr lang="en-IN" dirty="0" smtClean="0"/>
              <a:t>provider.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088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Public Cloud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F:\VIT\CloudComputing\Course\Theory\Unit2\DeploymentModels\PublicClou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507413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754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Public Cloud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consists </a:t>
            </a:r>
            <a:r>
              <a:rPr lang="en-IN" dirty="0" smtClean="0"/>
              <a:t>of users </a:t>
            </a:r>
            <a:r>
              <a:rPr lang="en-IN" dirty="0"/>
              <a:t>from all over the </a:t>
            </a:r>
            <a:r>
              <a:rPr lang="en-IN" dirty="0" smtClean="0"/>
              <a:t>world</a:t>
            </a:r>
          </a:p>
          <a:p>
            <a:r>
              <a:rPr lang="en-IN" dirty="0"/>
              <a:t>A user can simply purchase resources on </a:t>
            </a:r>
            <a:r>
              <a:rPr lang="en-IN" dirty="0" smtClean="0"/>
              <a:t>an hourly </a:t>
            </a:r>
            <a:r>
              <a:rPr lang="en-IN" dirty="0"/>
              <a:t>basis and work with the </a:t>
            </a:r>
            <a:r>
              <a:rPr lang="en-IN" dirty="0" smtClean="0"/>
              <a:t>resources</a:t>
            </a:r>
          </a:p>
          <a:p>
            <a:r>
              <a:rPr lang="en-IN" dirty="0"/>
              <a:t>There is no need of any </a:t>
            </a:r>
            <a:r>
              <a:rPr lang="en-IN" dirty="0" smtClean="0"/>
              <a:t>prebuilt infrastructure </a:t>
            </a:r>
            <a:r>
              <a:rPr lang="en-IN" dirty="0"/>
              <a:t>for using the public cloud</a:t>
            </a:r>
            <a:r>
              <a:rPr lang="en-IN" dirty="0" smtClean="0"/>
              <a:t>.</a:t>
            </a:r>
          </a:p>
          <a:p>
            <a:r>
              <a:rPr lang="en-IN" dirty="0"/>
              <a:t>These resources are available in </a:t>
            </a:r>
            <a:r>
              <a:rPr lang="en-IN" dirty="0" smtClean="0"/>
              <a:t>the cloud </a:t>
            </a:r>
            <a:r>
              <a:rPr lang="en-IN" dirty="0"/>
              <a:t>provider’s </a:t>
            </a:r>
            <a:r>
              <a:rPr lang="en-IN" dirty="0" smtClean="0"/>
              <a:t>premises</a:t>
            </a:r>
          </a:p>
          <a:p>
            <a:r>
              <a:rPr lang="en-IN" dirty="0" smtClean="0"/>
              <a:t>Theoretically infinite</a:t>
            </a:r>
          </a:p>
          <a:p>
            <a:r>
              <a:rPr lang="pt-BR" dirty="0" smtClean="0"/>
              <a:t>Egs: Amazon AWS, </a:t>
            </a:r>
            <a:r>
              <a:rPr lang="pt-BR" dirty="0"/>
              <a:t>Microsoft </a:t>
            </a:r>
            <a:r>
              <a:rPr lang="pt-BR" dirty="0" smtClean="0"/>
              <a:t>Azure, 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7707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Public </a:t>
            </a:r>
            <a:r>
              <a:rPr lang="en-IN" dirty="0" smtClean="0"/>
              <a:t>Cloud - </a:t>
            </a:r>
            <a:r>
              <a:rPr lang="en-IN" b="1" dirty="0" smtClean="0"/>
              <a:t>Characteristics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Highly </a:t>
            </a:r>
            <a:r>
              <a:rPr lang="en-IN" i="1" dirty="0" smtClean="0"/>
              <a:t>scalable</a:t>
            </a:r>
            <a:endParaRPr lang="en-IN" dirty="0" smtClean="0"/>
          </a:p>
          <a:p>
            <a:r>
              <a:rPr lang="en-IN" i="1" dirty="0" smtClean="0"/>
              <a:t>Affordable</a:t>
            </a:r>
            <a:endParaRPr lang="en-IN" dirty="0"/>
          </a:p>
          <a:p>
            <a:r>
              <a:rPr lang="en-IN" i="1" dirty="0"/>
              <a:t>Less </a:t>
            </a:r>
            <a:r>
              <a:rPr lang="en-IN" i="1" dirty="0" smtClean="0"/>
              <a:t>secure</a:t>
            </a:r>
          </a:p>
          <a:p>
            <a:r>
              <a:rPr lang="en-IN" i="1" dirty="0"/>
              <a:t>Highly </a:t>
            </a:r>
            <a:r>
              <a:rPr lang="en-IN" i="1" dirty="0" smtClean="0"/>
              <a:t>available</a:t>
            </a:r>
            <a:endParaRPr lang="en-IN" dirty="0"/>
          </a:p>
          <a:p>
            <a:r>
              <a:rPr lang="en-IN" i="1" dirty="0"/>
              <a:t>Stringent </a:t>
            </a:r>
            <a:r>
              <a:rPr lang="en-IN" i="1" dirty="0" smtClean="0"/>
              <a:t>SLAs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268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Public </a:t>
            </a:r>
            <a:r>
              <a:rPr lang="en-IN" dirty="0" smtClean="0"/>
              <a:t>Cloud - </a:t>
            </a:r>
            <a:r>
              <a:rPr lang="en-IN" b="1" dirty="0" smtClean="0"/>
              <a:t>Suitability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• </a:t>
            </a:r>
            <a:r>
              <a:rPr lang="en-IN" dirty="0"/>
              <a:t>The requirement for resources is large, that is, there is large user base.</a:t>
            </a:r>
            <a:br>
              <a:rPr lang="en-IN" dirty="0"/>
            </a:br>
            <a:r>
              <a:rPr lang="en-IN" dirty="0"/>
              <a:t>• The requirement for resources is varying.</a:t>
            </a:r>
            <a:br>
              <a:rPr lang="en-IN" dirty="0"/>
            </a:br>
            <a:r>
              <a:rPr lang="en-IN" dirty="0"/>
              <a:t>• There is no physical infrastructure available.</a:t>
            </a:r>
            <a:br>
              <a:rPr lang="en-IN" dirty="0"/>
            </a:br>
            <a:r>
              <a:rPr lang="en-IN" dirty="0"/>
              <a:t>• An organization has financial constraints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5150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Public </a:t>
            </a:r>
            <a:r>
              <a:rPr lang="en-IN" dirty="0" smtClean="0"/>
              <a:t>Cloud – </a:t>
            </a:r>
            <a:r>
              <a:rPr lang="en-IN" b="1" dirty="0" smtClean="0"/>
              <a:t>Not Suitable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• </a:t>
            </a:r>
            <a:r>
              <a:rPr lang="en-IN" dirty="0"/>
              <a:t>Security is very important.</a:t>
            </a:r>
            <a:br>
              <a:rPr lang="en-IN" dirty="0"/>
            </a:br>
            <a:r>
              <a:rPr lang="en-IN" dirty="0"/>
              <a:t>• Organization expects autonomy.</a:t>
            </a:r>
            <a:br>
              <a:rPr lang="en-IN" dirty="0"/>
            </a:br>
            <a:r>
              <a:rPr lang="en-IN" dirty="0"/>
              <a:t>• Third-party reliability is not preferred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3264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Public </a:t>
            </a:r>
            <a:r>
              <a:rPr lang="en-IN" dirty="0" smtClean="0"/>
              <a:t>Cloud - </a:t>
            </a:r>
            <a:r>
              <a:rPr lang="en-IN" b="1" dirty="0" smtClean="0"/>
              <a:t>Considerations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 smtClean="0"/>
              <a:t>SLA</a:t>
            </a:r>
            <a:endParaRPr lang="en-IN" dirty="0" smtClean="0"/>
          </a:p>
          <a:p>
            <a:pPr lvl="1"/>
            <a:r>
              <a:rPr lang="en-IN" dirty="0" smtClean="0"/>
              <a:t>Network</a:t>
            </a:r>
          </a:p>
          <a:p>
            <a:pPr lvl="1"/>
            <a:r>
              <a:rPr lang="en-IN" dirty="0" smtClean="0"/>
              <a:t>Performance</a:t>
            </a:r>
          </a:p>
          <a:p>
            <a:pPr lvl="1"/>
            <a:r>
              <a:rPr lang="en-IN" dirty="0" smtClean="0"/>
              <a:t>Security and data privacy</a:t>
            </a:r>
          </a:p>
          <a:p>
            <a:pPr lvl="1"/>
            <a:r>
              <a:rPr lang="en-IN" dirty="0" smtClean="0"/>
              <a:t>Location</a:t>
            </a:r>
          </a:p>
          <a:p>
            <a:pPr lvl="1"/>
            <a:r>
              <a:rPr lang="en-IN" dirty="0" smtClean="0"/>
              <a:t>Cloud management</a:t>
            </a:r>
          </a:p>
          <a:p>
            <a:pPr lvl="1"/>
            <a:r>
              <a:rPr lang="en-IN" dirty="0" err="1" smtClean="0"/>
              <a:t>Multitenancy</a:t>
            </a:r>
            <a:endParaRPr lang="en-IN" dirty="0" smtClean="0"/>
          </a:p>
          <a:p>
            <a:pPr lvl="1"/>
            <a:r>
              <a:rPr lang="en-IN" dirty="0" smtClean="0"/>
              <a:t>Maintenance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745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Public Cloud - </a:t>
            </a:r>
            <a:r>
              <a:rPr lang="en-IN" b="1" dirty="0" smtClean="0"/>
              <a:t>Advantages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 smtClean="0"/>
              <a:t>Advantages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• There is no need of establishing infrastructure for setting up a cloud.</a:t>
            </a:r>
            <a:br>
              <a:rPr lang="en-IN" dirty="0"/>
            </a:br>
            <a:r>
              <a:rPr lang="en-IN" dirty="0"/>
              <a:t>• There is no need for maintaining the cloud.</a:t>
            </a:r>
            <a:br>
              <a:rPr lang="en-IN" dirty="0"/>
            </a:br>
            <a:r>
              <a:rPr lang="en-IN" dirty="0"/>
              <a:t>• They are comparatively less costly than other cloud models.</a:t>
            </a:r>
            <a:br>
              <a:rPr lang="en-IN" dirty="0"/>
            </a:br>
            <a:r>
              <a:rPr lang="en-IN" dirty="0"/>
              <a:t>• Strict SLAs are followed.</a:t>
            </a:r>
            <a:br>
              <a:rPr lang="en-IN" dirty="0"/>
            </a:br>
            <a:r>
              <a:rPr lang="en-IN" dirty="0"/>
              <a:t>• There is no limit for the number of users.</a:t>
            </a:r>
            <a:br>
              <a:rPr lang="en-IN" dirty="0"/>
            </a:br>
            <a:r>
              <a:rPr lang="en-IN" dirty="0"/>
              <a:t>• The public cloud is highly scalable.</a:t>
            </a:r>
            <a:br>
              <a:rPr lang="en-IN" dirty="0"/>
            </a:br>
            <a:r>
              <a:rPr lang="en-IN" b="1" dirty="0" smtClean="0"/>
              <a:t>Disadvantages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• Security is an issue.</a:t>
            </a:r>
            <a:br>
              <a:rPr lang="en-IN" dirty="0"/>
            </a:br>
            <a:r>
              <a:rPr lang="en-IN" dirty="0"/>
              <a:t>• Privacy and organizational autonomy are not possible.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383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Deployment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Different ways in which cloud computing environment can be setup</a:t>
            </a:r>
          </a:p>
          <a:p>
            <a:r>
              <a:rPr lang="en-IN" dirty="0" smtClean="0"/>
              <a:t>Most basic requirement</a:t>
            </a:r>
          </a:p>
          <a:p>
            <a:pPr lvl="1"/>
            <a:r>
              <a:rPr lang="en-IN" dirty="0" smtClean="0"/>
              <a:t>Properties of the cloud change</a:t>
            </a:r>
          </a:p>
          <a:p>
            <a:r>
              <a:rPr lang="en-IN" dirty="0" smtClean="0"/>
              <a:t>Business oriented</a:t>
            </a:r>
          </a:p>
          <a:p>
            <a:r>
              <a:rPr lang="en-IN" dirty="0" smtClean="0"/>
              <a:t>Correct model selection</a:t>
            </a:r>
          </a:p>
          <a:p>
            <a:pPr lvl="1"/>
            <a:r>
              <a:rPr lang="en-IN" dirty="0" smtClean="0"/>
              <a:t>Needs, requirements, budget and security</a:t>
            </a:r>
          </a:p>
          <a:p>
            <a:r>
              <a:rPr lang="en-IN" dirty="0" smtClean="0"/>
              <a:t>Wrong selection can be costly</a:t>
            </a:r>
          </a:p>
          <a:p>
            <a:r>
              <a:rPr lang="en-IN" dirty="0" smtClean="0"/>
              <a:t>No ‘one  size fits all’</a:t>
            </a:r>
          </a:p>
          <a:p>
            <a:pPr lvl="1"/>
            <a:r>
              <a:rPr lang="en-IN" dirty="0" smtClean="0"/>
              <a:t>users are different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686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Community Cloud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extension of the </a:t>
            </a:r>
            <a:r>
              <a:rPr lang="en-IN" dirty="0" smtClean="0"/>
              <a:t>private cloud</a:t>
            </a:r>
          </a:p>
          <a:p>
            <a:r>
              <a:rPr lang="en-IN" dirty="0"/>
              <a:t>shared by several </a:t>
            </a:r>
            <a:r>
              <a:rPr lang="en-IN" dirty="0" smtClean="0"/>
              <a:t>organizations</a:t>
            </a:r>
          </a:p>
          <a:p>
            <a:r>
              <a:rPr lang="en-IN" dirty="0"/>
              <a:t>established for a common </a:t>
            </a:r>
            <a:r>
              <a:rPr lang="en-IN" dirty="0" smtClean="0"/>
              <a:t>cause</a:t>
            </a:r>
          </a:p>
          <a:p>
            <a:pPr lvl="1"/>
            <a:r>
              <a:rPr lang="en-IN" dirty="0"/>
              <a:t>cause can be anything, </a:t>
            </a:r>
            <a:endParaRPr lang="en-IN" dirty="0" smtClean="0"/>
          </a:p>
          <a:p>
            <a:pPr lvl="1"/>
            <a:r>
              <a:rPr lang="en-IN" dirty="0" smtClean="0"/>
              <a:t>but </a:t>
            </a:r>
            <a:r>
              <a:rPr lang="en-IN" dirty="0"/>
              <a:t>usually it leads to mutual benefits </a:t>
            </a:r>
            <a:r>
              <a:rPr lang="en-IN" dirty="0" smtClean="0"/>
              <a:t>among the </a:t>
            </a:r>
            <a:r>
              <a:rPr lang="en-IN" dirty="0"/>
              <a:t>participating </a:t>
            </a:r>
            <a:r>
              <a:rPr lang="en-IN" dirty="0" smtClean="0"/>
              <a:t>organizations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9942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Community Cloud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According to NIST, the community cloud is the cloud infrastructure that </a:t>
            </a:r>
            <a:r>
              <a:rPr lang="en-IN" dirty="0" smtClean="0"/>
              <a:t>is provisioned </a:t>
            </a:r>
            <a:r>
              <a:rPr lang="en-IN" dirty="0"/>
              <a:t>for exclusive use by a specific community of consumers </a:t>
            </a:r>
            <a:r>
              <a:rPr lang="en-IN" dirty="0" smtClean="0"/>
              <a:t>from organizations </a:t>
            </a:r>
            <a:r>
              <a:rPr lang="en-IN" dirty="0"/>
              <a:t>that have shared concerns (e.g., mission, security </a:t>
            </a:r>
            <a:r>
              <a:rPr lang="en-IN" dirty="0" smtClean="0"/>
              <a:t>requirements, policy</a:t>
            </a:r>
            <a:r>
              <a:rPr lang="en-IN" dirty="0"/>
              <a:t>, and compliance considerations</a:t>
            </a:r>
            <a:r>
              <a:rPr lang="en-IN" dirty="0" smtClean="0"/>
              <a:t>).</a:t>
            </a:r>
          </a:p>
          <a:p>
            <a:r>
              <a:rPr lang="en-IN" dirty="0"/>
              <a:t>It may be owned, managed, and operated by one or more of the organizations in the community, a third </a:t>
            </a:r>
            <a:r>
              <a:rPr lang="en-IN" dirty="0" smtClean="0"/>
              <a:t>party, or </a:t>
            </a:r>
            <a:r>
              <a:rPr lang="en-IN" dirty="0"/>
              <a:t>some combination of them, and it may exist on or off premises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3805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Community Cloud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F:\VIT\CloudComputing\Course\Theory\Unit2\DeploymentModels\CommunityClou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8382000" cy="471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7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Community </a:t>
            </a:r>
            <a:r>
              <a:rPr lang="en-IN" dirty="0" smtClean="0"/>
              <a:t>Cloud - </a:t>
            </a:r>
            <a:r>
              <a:rPr lang="en-IN" b="1" dirty="0" smtClean="0"/>
              <a:t>Characteristics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Collaborative and distributive </a:t>
            </a:r>
            <a:r>
              <a:rPr lang="en-IN" i="1" dirty="0" smtClean="0"/>
              <a:t>maintenance</a:t>
            </a:r>
            <a:endParaRPr lang="en-IN" dirty="0"/>
          </a:p>
          <a:p>
            <a:r>
              <a:rPr lang="en-IN" i="1" dirty="0"/>
              <a:t>Partially </a:t>
            </a:r>
            <a:r>
              <a:rPr lang="en-IN" i="1" dirty="0" smtClean="0"/>
              <a:t>secure</a:t>
            </a:r>
            <a:endParaRPr lang="en-IN" dirty="0"/>
          </a:p>
          <a:p>
            <a:r>
              <a:rPr lang="en-IN" i="1" dirty="0"/>
              <a:t>Cost </a:t>
            </a:r>
            <a:r>
              <a:rPr lang="en-IN" i="1" dirty="0" smtClean="0"/>
              <a:t>effective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3629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Community </a:t>
            </a:r>
            <a:r>
              <a:rPr lang="en-IN" dirty="0" smtClean="0"/>
              <a:t>Cloud - Suitability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• </a:t>
            </a:r>
            <a:r>
              <a:rPr lang="en-IN" dirty="0"/>
              <a:t>Want to establish a private cloud but have financial constraint</a:t>
            </a:r>
            <a:br>
              <a:rPr lang="en-IN" dirty="0"/>
            </a:br>
            <a:r>
              <a:rPr lang="en-IN" dirty="0"/>
              <a:t>• Do not want to complete maintenance responsibility of the cloud</a:t>
            </a:r>
            <a:br>
              <a:rPr lang="en-IN" dirty="0"/>
            </a:br>
            <a:r>
              <a:rPr lang="en-IN" dirty="0"/>
              <a:t>• Want to establish the cloud in order to collaborate with other clouds</a:t>
            </a:r>
            <a:br>
              <a:rPr lang="en-IN" dirty="0"/>
            </a:br>
            <a:r>
              <a:rPr lang="en-IN" dirty="0"/>
              <a:t>• Want to have a collaborative cloud with more security features </a:t>
            </a:r>
            <a:r>
              <a:rPr lang="en-IN" dirty="0" smtClean="0"/>
              <a:t>than the </a:t>
            </a:r>
            <a:r>
              <a:rPr lang="en-IN" dirty="0"/>
              <a:t>public cloud</a:t>
            </a:r>
            <a:br>
              <a:rPr lang="en-IN" dirty="0"/>
            </a:b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This </a:t>
            </a:r>
            <a:r>
              <a:rPr lang="en-IN" dirty="0"/>
              <a:t>cloud is not suitable for organizations that</a:t>
            </a:r>
            <a:br>
              <a:rPr lang="en-IN" dirty="0"/>
            </a:br>
            <a:r>
              <a:rPr lang="en-IN" dirty="0"/>
              <a:t>• Prefer autonomy and control over the cloud</a:t>
            </a:r>
            <a:br>
              <a:rPr lang="en-IN" dirty="0"/>
            </a:br>
            <a:r>
              <a:rPr lang="en-IN" dirty="0"/>
              <a:t>• Does not want to collaborate with other </a:t>
            </a:r>
            <a:r>
              <a:rPr lang="en-IN" dirty="0" smtClean="0"/>
              <a:t>organizations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126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Community Cloud </a:t>
            </a:r>
            <a:r>
              <a:rPr lang="en-IN" dirty="0" smtClean="0"/>
              <a:t>- </a:t>
            </a:r>
            <a:r>
              <a:rPr lang="en-IN" b="1" dirty="0" smtClean="0"/>
              <a:t>Considerations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 smtClean="0"/>
              <a:t>SLA</a:t>
            </a:r>
            <a:endParaRPr lang="en-IN" dirty="0" smtClean="0"/>
          </a:p>
          <a:p>
            <a:pPr lvl="1"/>
            <a:r>
              <a:rPr lang="en-IN" dirty="0" smtClean="0"/>
              <a:t>Network</a:t>
            </a:r>
          </a:p>
          <a:p>
            <a:pPr lvl="1"/>
            <a:r>
              <a:rPr lang="en-IN" dirty="0" smtClean="0"/>
              <a:t>Performance</a:t>
            </a:r>
          </a:p>
          <a:p>
            <a:pPr lvl="1"/>
            <a:r>
              <a:rPr lang="en-IN" dirty="0" smtClean="0"/>
              <a:t>Security and data privacy</a:t>
            </a:r>
          </a:p>
          <a:p>
            <a:pPr lvl="1"/>
            <a:r>
              <a:rPr lang="en-IN" dirty="0" smtClean="0"/>
              <a:t>Location</a:t>
            </a:r>
          </a:p>
          <a:p>
            <a:pPr lvl="1"/>
            <a:r>
              <a:rPr lang="en-IN" dirty="0" smtClean="0"/>
              <a:t>Cloud management</a:t>
            </a:r>
          </a:p>
          <a:p>
            <a:pPr lvl="1"/>
            <a:r>
              <a:rPr lang="en-IN" dirty="0" err="1" smtClean="0"/>
              <a:t>Multitenancy</a:t>
            </a:r>
            <a:endParaRPr lang="en-IN" dirty="0" smtClean="0"/>
          </a:p>
          <a:p>
            <a:pPr lvl="1"/>
            <a:r>
              <a:rPr lang="en-IN" dirty="0" smtClean="0"/>
              <a:t>Maintenance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22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Community </a:t>
            </a:r>
            <a:r>
              <a:rPr lang="en-IN" dirty="0" smtClean="0"/>
              <a:t>Cloud - 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Advantages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• It allows establishing a low-cost private cloud.</a:t>
            </a:r>
            <a:br>
              <a:rPr lang="en-IN" dirty="0"/>
            </a:br>
            <a:r>
              <a:rPr lang="en-IN" dirty="0"/>
              <a:t>• It allows collaborative work on the cloud</a:t>
            </a:r>
            <a:r>
              <a:rPr lang="en-IN" dirty="0" smtClean="0"/>
              <a:t>.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• It allows sharing of responsibilities among the organization.</a:t>
            </a:r>
            <a:br>
              <a:rPr lang="en-IN" dirty="0"/>
            </a:br>
            <a:r>
              <a:rPr lang="en-IN" dirty="0"/>
              <a:t>• It has better security than the public </a:t>
            </a:r>
            <a:r>
              <a:rPr lang="en-IN" dirty="0" smtClean="0"/>
              <a:t>cloud.</a:t>
            </a:r>
            <a:endParaRPr lang="en-IN" dirty="0"/>
          </a:p>
          <a:p>
            <a:r>
              <a:rPr lang="en-IN" b="1" dirty="0" smtClean="0"/>
              <a:t>Disadvantages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• Autonomy of an organization is lost.</a:t>
            </a:r>
            <a:br>
              <a:rPr lang="en-IN" dirty="0"/>
            </a:br>
            <a:r>
              <a:rPr lang="en-IN" dirty="0"/>
              <a:t>• Security features are not as good as the private cloud.</a:t>
            </a:r>
            <a:br>
              <a:rPr lang="en-IN" dirty="0"/>
            </a:br>
            <a:r>
              <a:rPr lang="en-IN" dirty="0"/>
              <a:t>• It is not suitable if there is no collaboration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844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Hybrid Cloud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combination of other </a:t>
            </a:r>
            <a:r>
              <a:rPr lang="en-IN" dirty="0" smtClean="0"/>
              <a:t>deployments</a:t>
            </a:r>
          </a:p>
          <a:p>
            <a:r>
              <a:rPr lang="en-IN" dirty="0" smtClean="0"/>
              <a:t>Usually</a:t>
            </a:r>
            <a:r>
              <a:rPr lang="en-IN" dirty="0"/>
              <a:t>, </a:t>
            </a:r>
            <a:r>
              <a:rPr lang="en-IN" dirty="0" smtClean="0"/>
              <a:t>it consists </a:t>
            </a:r>
            <a:r>
              <a:rPr lang="en-IN" dirty="0"/>
              <a:t>of the private and public clouds combined</a:t>
            </a:r>
            <a:r>
              <a:rPr lang="en-IN" dirty="0" smtClean="0"/>
              <a:t>.</a:t>
            </a:r>
          </a:p>
          <a:p>
            <a:r>
              <a:rPr lang="en-IN" dirty="0"/>
              <a:t>Several properties of </a:t>
            </a:r>
            <a:r>
              <a:rPr lang="en-IN" dirty="0" smtClean="0"/>
              <a:t>the private </a:t>
            </a:r>
            <a:r>
              <a:rPr lang="en-IN" dirty="0"/>
              <a:t>cloud are used with the properties of the public cloud.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cloud </a:t>
            </a:r>
            <a:r>
              <a:rPr lang="en-IN" dirty="0" smtClean="0"/>
              <a:t>is one </a:t>
            </a:r>
            <a:r>
              <a:rPr lang="en-IN" dirty="0"/>
              <a:t>of the upcoming cloud models growing in the industry.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834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Hybrid Cloud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According to NIST, the hybrid cloud can be defined as the cloud infrastructure that is a composition of two or more distinct cloud </a:t>
            </a:r>
            <a:r>
              <a:rPr lang="en-IN" dirty="0" smtClean="0"/>
              <a:t>infrastructures (private</a:t>
            </a:r>
            <a:r>
              <a:rPr lang="en-IN" dirty="0"/>
              <a:t>, community, or public) that remain unique entities but are </a:t>
            </a:r>
            <a:r>
              <a:rPr lang="en-IN" dirty="0" smtClean="0"/>
              <a:t>bound together </a:t>
            </a:r>
            <a:r>
              <a:rPr lang="en-IN" dirty="0"/>
              <a:t>by standardized or proprietary technology that enables data </a:t>
            </a:r>
            <a:r>
              <a:rPr lang="en-IN" dirty="0" smtClean="0"/>
              <a:t>and application portability</a:t>
            </a:r>
          </a:p>
          <a:p>
            <a:r>
              <a:rPr lang="en-IN" dirty="0" smtClean="0"/>
              <a:t>Usually a combination of public and private cloud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647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Hybrid Cloud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F:\VIT\CloudComputing\Course\Theory\Unit2\DeploymentModels\HybridClou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4" y="1981200"/>
            <a:ext cx="8669338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12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Deployment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Private Cloud</a:t>
            </a:r>
          </a:p>
          <a:p>
            <a:r>
              <a:rPr lang="en-IN" dirty="0" smtClean="0"/>
              <a:t>Public Cloud</a:t>
            </a:r>
          </a:p>
          <a:p>
            <a:r>
              <a:rPr lang="en-IN" dirty="0" smtClean="0"/>
              <a:t>Community Cloud</a:t>
            </a:r>
          </a:p>
          <a:p>
            <a:r>
              <a:rPr lang="en-IN" dirty="0" smtClean="0"/>
              <a:t>Hybrid Cloud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065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Hybrid </a:t>
            </a:r>
            <a:r>
              <a:rPr lang="en-IN" dirty="0" smtClean="0"/>
              <a:t>Cloud - </a:t>
            </a:r>
            <a:r>
              <a:rPr lang="en-IN" b="1" dirty="0" smtClean="0"/>
              <a:t>Characteristics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 smtClean="0"/>
              <a:t>Scalable</a:t>
            </a:r>
            <a:endParaRPr lang="en-IN" dirty="0"/>
          </a:p>
          <a:p>
            <a:r>
              <a:rPr lang="en-IN" i="1" dirty="0"/>
              <a:t>Partially </a:t>
            </a:r>
            <a:r>
              <a:rPr lang="en-IN" i="1" dirty="0" smtClean="0"/>
              <a:t>secure</a:t>
            </a:r>
            <a:endParaRPr lang="en-IN" dirty="0"/>
          </a:p>
          <a:p>
            <a:r>
              <a:rPr lang="en-IN" i="1" dirty="0"/>
              <a:t>Stringent </a:t>
            </a:r>
            <a:r>
              <a:rPr lang="en-IN" i="1" dirty="0" smtClean="0"/>
              <a:t>SLA</a:t>
            </a:r>
            <a:r>
              <a:rPr lang="en-IN" dirty="0" smtClean="0"/>
              <a:t>s</a:t>
            </a:r>
          </a:p>
          <a:p>
            <a:r>
              <a:rPr lang="en-IN" i="1" dirty="0"/>
              <a:t>Complex cloud </a:t>
            </a:r>
            <a:r>
              <a:rPr lang="en-IN" i="1" dirty="0" smtClean="0"/>
              <a:t>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453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Hybrid </a:t>
            </a:r>
            <a:r>
              <a:rPr lang="en-IN" dirty="0" smtClean="0"/>
              <a:t>Cloud - </a:t>
            </a:r>
            <a:r>
              <a:rPr lang="en-IN" b="1" dirty="0" smtClean="0"/>
              <a:t>Suitability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The hybrid cloud environment is suitable for</a:t>
            </a:r>
            <a:br>
              <a:rPr lang="en-IN" dirty="0"/>
            </a:br>
            <a:r>
              <a:rPr lang="en-IN" dirty="0"/>
              <a:t>• Organizations that want the private </a:t>
            </a:r>
            <a:r>
              <a:rPr lang="en-IN" dirty="0" smtClean="0"/>
              <a:t>cloud environment </a:t>
            </a:r>
            <a:r>
              <a:rPr lang="en-IN" dirty="0"/>
              <a:t>with </a:t>
            </a:r>
            <a:r>
              <a:rPr lang="en-IN" dirty="0" smtClean="0"/>
              <a:t>the scalability </a:t>
            </a:r>
            <a:r>
              <a:rPr lang="en-IN" dirty="0"/>
              <a:t>of the public cloud</a:t>
            </a:r>
            <a:br>
              <a:rPr lang="en-IN" dirty="0"/>
            </a:br>
            <a:r>
              <a:rPr lang="en-IN" dirty="0"/>
              <a:t>• Organizations that require more security than the public </a:t>
            </a:r>
            <a:r>
              <a:rPr lang="en-IN" dirty="0" smtClean="0"/>
              <a:t>cloud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The hybrid cloud is not suitable for</a:t>
            </a:r>
            <a:br>
              <a:rPr lang="en-IN" dirty="0"/>
            </a:br>
            <a:r>
              <a:rPr lang="en-IN" dirty="0"/>
              <a:t>• Organizations that consider security as a prime objective</a:t>
            </a:r>
            <a:br>
              <a:rPr lang="en-IN" dirty="0"/>
            </a:br>
            <a:r>
              <a:rPr lang="en-IN" dirty="0"/>
              <a:t>• Organizations that will not be able to handle hybrid cloud</a:t>
            </a:r>
            <a:br>
              <a:rPr lang="en-IN" dirty="0"/>
            </a:br>
            <a:r>
              <a:rPr lang="en-IN" dirty="0" smtClean="0"/>
              <a:t>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67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Hybrid Cloud </a:t>
            </a:r>
            <a:r>
              <a:rPr lang="en-IN" dirty="0" smtClean="0"/>
              <a:t>- </a:t>
            </a:r>
            <a:r>
              <a:rPr lang="en-IN" b="1" dirty="0" smtClean="0"/>
              <a:t>Considerations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 smtClean="0"/>
              <a:t>SLA</a:t>
            </a:r>
            <a:endParaRPr lang="en-IN" dirty="0" smtClean="0"/>
          </a:p>
          <a:p>
            <a:pPr lvl="1"/>
            <a:r>
              <a:rPr lang="en-IN" dirty="0" smtClean="0"/>
              <a:t>Network</a:t>
            </a:r>
          </a:p>
          <a:p>
            <a:pPr lvl="1"/>
            <a:r>
              <a:rPr lang="en-IN" dirty="0" smtClean="0"/>
              <a:t>Performance</a:t>
            </a:r>
          </a:p>
          <a:p>
            <a:pPr lvl="1"/>
            <a:r>
              <a:rPr lang="en-IN" dirty="0" smtClean="0"/>
              <a:t>Security and data privacy</a:t>
            </a:r>
          </a:p>
          <a:p>
            <a:pPr lvl="1"/>
            <a:r>
              <a:rPr lang="en-IN" dirty="0" smtClean="0"/>
              <a:t>Location</a:t>
            </a:r>
          </a:p>
          <a:p>
            <a:pPr lvl="1"/>
            <a:r>
              <a:rPr lang="en-IN" dirty="0" smtClean="0"/>
              <a:t>Cloud management</a:t>
            </a:r>
          </a:p>
          <a:p>
            <a:pPr lvl="1"/>
            <a:r>
              <a:rPr lang="en-IN" dirty="0" err="1" smtClean="0"/>
              <a:t>Multitenancy</a:t>
            </a:r>
            <a:endParaRPr lang="en-IN" dirty="0" smtClean="0"/>
          </a:p>
          <a:p>
            <a:pPr lvl="1"/>
            <a:r>
              <a:rPr lang="en-IN" dirty="0" smtClean="0"/>
              <a:t>Maintenance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87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Hybrid Cloud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Advantages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• It gives the power of both the private and public clouds.</a:t>
            </a:r>
            <a:br>
              <a:rPr lang="en-IN" dirty="0"/>
            </a:br>
            <a:r>
              <a:rPr lang="en-IN" dirty="0"/>
              <a:t>• It is highly scalable.</a:t>
            </a:r>
            <a:br>
              <a:rPr lang="en-IN" dirty="0"/>
            </a:br>
            <a:r>
              <a:rPr lang="en-IN" dirty="0"/>
              <a:t>• It provides better security than the public cloud</a:t>
            </a:r>
            <a:r>
              <a:rPr lang="en-IN" dirty="0" smtClean="0"/>
              <a:t>.</a:t>
            </a: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Disadvantages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• The security features are not as good as the public cloud.</a:t>
            </a:r>
            <a:br>
              <a:rPr lang="en-IN" dirty="0"/>
            </a:br>
            <a:r>
              <a:rPr lang="en-IN" dirty="0"/>
              <a:t>• Managing a hybrid cloud is complex.</a:t>
            </a:r>
            <a:br>
              <a:rPr lang="en-IN" dirty="0"/>
            </a:br>
            <a:r>
              <a:rPr lang="en-IN" dirty="0"/>
              <a:t>• It has stringent SLAs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491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Unit2 </a:t>
            </a:r>
            <a:r>
              <a:rPr lang="en-IN" dirty="0" smtClean="0"/>
              <a:t>- </a:t>
            </a:r>
            <a:r>
              <a:rPr lang="en-IN" dirty="0" err="1" smtClean="0"/>
              <a:t>SelfStudy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Unit 1 -&gt; Pick </a:t>
            </a:r>
            <a:r>
              <a:rPr lang="en-IN" dirty="0" smtClean="0"/>
              <a:t>up any SaaS provider and study its architecture</a:t>
            </a:r>
          </a:p>
          <a:p>
            <a:pPr lvl="1"/>
            <a:r>
              <a:rPr lang="en-IN" dirty="0" smtClean="0"/>
              <a:t>For </a:t>
            </a:r>
            <a:r>
              <a:rPr lang="en-IN" dirty="0" err="1" smtClean="0"/>
              <a:t>eg</a:t>
            </a:r>
            <a:r>
              <a:rPr lang="en-IN" dirty="0" smtClean="0"/>
              <a:t> </a:t>
            </a:r>
            <a:r>
              <a:rPr lang="en-IN" dirty="0" err="1" smtClean="0"/>
              <a:t>FlipKart</a:t>
            </a:r>
            <a:r>
              <a:rPr lang="en-IN" dirty="0" smtClean="0"/>
              <a:t>, </a:t>
            </a:r>
            <a:r>
              <a:rPr lang="en-IN" dirty="0" err="1" smtClean="0"/>
              <a:t>OlaCabs</a:t>
            </a:r>
            <a:r>
              <a:rPr lang="en-IN" dirty="0" smtClean="0"/>
              <a:t>, Uber </a:t>
            </a:r>
            <a:r>
              <a:rPr lang="en-IN" dirty="0" err="1" smtClean="0"/>
              <a:t>etc</a:t>
            </a:r>
            <a:endParaRPr lang="en-IN" dirty="0" smtClean="0"/>
          </a:p>
          <a:p>
            <a:pPr lvl="1"/>
            <a:r>
              <a:rPr lang="en-IN" dirty="0" smtClean="0"/>
              <a:t>Look at stackshare.io</a:t>
            </a:r>
          </a:p>
          <a:p>
            <a:r>
              <a:rPr lang="en-IN" dirty="0" smtClean="0"/>
              <a:t>Unit 2 -&gt;</a:t>
            </a:r>
          </a:p>
          <a:p>
            <a:pPr lvl="1"/>
            <a:r>
              <a:rPr lang="en-IN" dirty="0" smtClean="0"/>
              <a:t>For the SaaS solution under study, evaluate whether  a cloud solution is being used and if yes, how it is being used?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292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Deployment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Different ways in which cloud can be deployed</a:t>
            </a:r>
          </a:p>
          <a:p>
            <a:r>
              <a:rPr lang="en-IN" dirty="0" smtClean="0"/>
              <a:t>User centric</a:t>
            </a:r>
          </a:p>
          <a:p>
            <a:pPr lvl="1"/>
            <a:r>
              <a:rPr lang="en-IN" dirty="0" smtClean="0"/>
              <a:t>Based on users’ requirements and conveniences</a:t>
            </a:r>
          </a:p>
          <a:p>
            <a:r>
              <a:rPr lang="en-IN" dirty="0" smtClean="0"/>
              <a:t>Classification based on</a:t>
            </a:r>
          </a:p>
          <a:p>
            <a:pPr lvl="1"/>
            <a:r>
              <a:rPr lang="en-IN" dirty="0" smtClean="0"/>
              <a:t>Size, type of </a:t>
            </a:r>
            <a:r>
              <a:rPr lang="en-IN" dirty="0"/>
              <a:t>service provider, location, type</a:t>
            </a:r>
            <a:br>
              <a:rPr lang="en-IN" dirty="0"/>
            </a:br>
            <a:r>
              <a:rPr lang="en-IN" dirty="0"/>
              <a:t>of users, security, and other issues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957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Deployment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F:\VIT\CloudComputing\Course\Theory\Unit2\DeploymentModels\CloudDeploymentMode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7477126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0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Private Cloud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most basic deployment model that can be deployed</a:t>
            </a:r>
            <a:br>
              <a:rPr lang="en-IN" dirty="0"/>
            </a:br>
            <a:r>
              <a:rPr lang="en-IN" dirty="0"/>
              <a:t>by a single organization for its personal </a:t>
            </a:r>
            <a:r>
              <a:rPr lang="en-IN" dirty="0" smtClean="0"/>
              <a:t>use</a:t>
            </a:r>
          </a:p>
          <a:p>
            <a:r>
              <a:rPr lang="en-IN" dirty="0"/>
              <a:t>not shared by other </a:t>
            </a:r>
            <a:r>
              <a:rPr lang="en-IN" dirty="0" smtClean="0"/>
              <a:t>organizations</a:t>
            </a:r>
          </a:p>
          <a:p>
            <a:r>
              <a:rPr lang="en-IN" dirty="0"/>
              <a:t>not allowed for public </a:t>
            </a:r>
            <a:r>
              <a:rPr lang="en-IN" dirty="0" smtClean="0"/>
              <a:t>use</a:t>
            </a:r>
            <a:endParaRPr lang="en-IN" dirty="0"/>
          </a:p>
          <a:p>
            <a:r>
              <a:rPr lang="en-IN" dirty="0" smtClean="0"/>
              <a:t>to </a:t>
            </a:r>
            <a:r>
              <a:rPr lang="en-IN" dirty="0"/>
              <a:t>serve </a:t>
            </a:r>
            <a:r>
              <a:rPr lang="en-IN" dirty="0" smtClean="0"/>
              <a:t>the people </a:t>
            </a:r>
            <a:r>
              <a:rPr lang="en-IN" dirty="0"/>
              <a:t>of an organization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661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Private Cloud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F:\VIT\CloudComputing\Course\Theory\Unit2\DeploymentModels\PrivateClou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7345363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60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Private Cloud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According to </a:t>
            </a:r>
            <a:r>
              <a:rPr lang="en-IN" dirty="0"/>
              <a:t>the National Institute of Standards and Technology (NIST), private </a:t>
            </a:r>
            <a:r>
              <a:rPr lang="en-IN" dirty="0" smtClean="0"/>
              <a:t>cloud can </a:t>
            </a:r>
            <a:r>
              <a:rPr lang="en-IN" dirty="0"/>
              <a:t>be defined as the cloud infrastructure that is provisioned for exclusive</a:t>
            </a:r>
            <a:br>
              <a:rPr lang="en-IN" dirty="0"/>
            </a:br>
            <a:r>
              <a:rPr lang="en-IN" dirty="0"/>
              <a:t>use by a single organization comprising multiple consumers (e.g., </a:t>
            </a:r>
            <a:r>
              <a:rPr lang="en-IN" dirty="0" smtClean="0"/>
              <a:t>business units</a:t>
            </a:r>
            <a:r>
              <a:rPr lang="en-IN" dirty="0"/>
              <a:t>). It may be owned, managed, and operated by the organization, a third</a:t>
            </a:r>
            <a:br>
              <a:rPr lang="en-IN" dirty="0"/>
            </a:br>
            <a:r>
              <a:rPr lang="en-IN" dirty="0"/>
              <a:t>party, or some combination of them, and it may exist on or off </a:t>
            </a:r>
            <a:r>
              <a:rPr lang="en-IN" dirty="0" smtClean="0"/>
              <a:t>premises.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020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82</TotalTime>
  <Words>1200</Words>
  <Application>Microsoft Office PowerPoint</Application>
  <PresentationFormat>On-screen Show (4:3)</PresentationFormat>
  <Paragraphs>203</Paragraphs>
  <Slides>45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Flow</vt:lpstr>
      <vt:lpstr>Introduction to Cloud Computing Unit 2- Day6-7 Deployment Models</vt:lpstr>
      <vt:lpstr>Recap</vt:lpstr>
      <vt:lpstr>Deployment Models</vt:lpstr>
      <vt:lpstr>Deployment Models</vt:lpstr>
      <vt:lpstr>Deployment Models</vt:lpstr>
      <vt:lpstr>Deployment Models</vt:lpstr>
      <vt:lpstr>Private Cloud</vt:lpstr>
      <vt:lpstr>Private Cloud</vt:lpstr>
      <vt:lpstr>Private Cloud</vt:lpstr>
      <vt:lpstr>Private Cloud - Characteristics</vt:lpstr>
      <vt:lpstr>Private Cloud - Suitabilty</vt:lpstr>
      <vt:lpstr>Private Cloud – Not suitable</vt:lpstr>
      <vt:lpstr>Private Cloud</vt:lpstr>
      <vt:lpstr>Private Cloud - Onpremise</vt:lpstr>
      <vt:lpstr>Private Cloud - Onpremise</vt:lpstr>
      <vt:lpstr>Private Cloud - Outsourced</vt:lpstr>
      <vt:lpstr>Private Cloud - Outsourced</vt:lpstr>
      <vt:lpstr>Private Cloud - Outsourced</vt:lpstr>
      <vt:lpstr>Private Cloud</vt:lpstr>
      <vt:lpstr>Private Cloud - Deployments</vt:lpstr>
      <vt:lpstr>Public Cloud</vt:lpstr>
      <vt:lpstr>Public Cloud</vt:lpstr>
      <vt:lpstr>Public Cloud</vt:lpstr>
      <vt:lpstr>Public Cloud</vt:lpstr>
      <vt:lpstr>Public Cloud - Characteristics</vt:lpstr>
      <vt:lpstr>Public Cloud - Suitability</vt:lpstr>
      <vt:lpstr>Public Cloud – Not Suitable</vt:lpstr>
      <vt:lpstr>Public Cloud - Considerations</vt:lpstr>
      <vt:lpstr>Public Cloud - Advantages</vt:lpstr>
      <vt:lpstr>Community Cloud</vt:lpstr>
      <vt:lpstr>Community Cloud</vt:lpstr>
      <vt:lpstr>Community Cloud</vt:lpstr>
      <vt:lpstr>Community Cloud - Characteristics</vt:lpstr>
      <vt:lpstr>Community Cloud - Suitability</vt:lpstr>
      <vt:lpstr>Community Cloud - Considerations</vt:lpstr>
      <vt:lpstr>Community Cloud - Advantages</vt:lpstr>
      <vt:lpstr>Hybrid Cloud</vt:lpstr>
      <vt:lpstr>Hybrid Cloud</vt:lpstr>
      <vt:lpstr>Hybrid Cloud</vt:lpstr>
      <vt:lpstr>Hybrid Cloud - Characteristics</vt:lpstr>
      <vt:lpstr>Hybrid Cloud - Suitability</vt:lpstr>
      <vt:lpstr>Hybrid Cloud - Considerations</vt:lpstr>
      <vt:lpstr>Hybrid Cloud</vt:lpstr>
      <vt:lpstr>Unit2 - SelfStudy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 Unit 1- Day2 Recent trends in Computing</dc:title>
  <dc:creator>Prashant Kaushal</dc:creator>
  <cp:lastModifiedBy>Prashant Kaushal</cp:lastModifiedBy>
  <cp:revision>19</cp:revision>
  <dcterms:created xsi:type="dcterms:W3CDTF">2006-08-16T00:00:00Z</dcterms:created>
  <dcterms:modified xsi:type="dcterms:W3CDTF">2015-09-14T05:00:48Z</dcterms:modified>
</cp:coreProperties>
</file>