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2" r:id="rId20"/>
    <p:sldId id="279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3- </a:t>
            </a:r>
            <a:r>
              <a:rPr lang="en-US" dirty="0" smtClean="0"/>
              <a:t>Day1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effectLst/>
              </a:rPr>
              <a:t>Cloud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Layer 4 (Hardware Resource Layer</a:t>
            </a:r>
            <a:r>
              <a:rPr lang="en-IN" sz="4000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consists of provisions for actual hardware </a:t>
            </a:r>
            <a:r>
              <a:rPr lang="en-IN" dirty="0" smtClean="0"/>
              <a:t>resources</a:t>
            </a:r>
          </a:p>
          <a:p>
            <a:r>
              <a:rPr lang="en-IN" dirty="0"/>
              <a:t>Usually, in </a:t>
            </a:r>
            <a:r>
              <a:rPr lang="en-IN" dirty="0" smtClean="0"/>
              <a:t>the case </a:t>
            </a:r>
            <a:r>
              <a:rPr lang="en-IN" dirty="0"/>
              <a:t>of a public cloud, a data </a:t>
            </a:r>
            <a:r>
              <a:rPr lang="en-IN" dirty="0" err="1"/>
              <a:t>center</a:t>
            </a:r>
            <a:r>
              <a:rPr lang="en-IN" dirty="0"/>
              <a:t> is used in the back </a:t>
            </a:r>
            <a:r>
              <a:rPr lang="en-IN" dirty="0" smtClean="0"/>
              <a:t>end</a:t>
            </a:r>
          </a:p>
          <a:p>
            <a:r>
              <a:rPr lang="en-IN" dirty="0"/>
              <a:t>Similarly, in </a:t>
            </a:r>
            <a:r>
              <a:rPr lang="en-IN" dirty="0" smtClean="0"/>
              <a:t>a private </a:t>
            </a:r>
            <a:r>
              <a:rPr lang="en-IN" dirty="0"/>
              <a:t>cloud, it can be a data </a:t>
            </a:r>
            <a:r>
              <a:rPr lang="en-IN" dirty="0" err="1"/>
              <a:t>center</a:t>
            </a:r>
            <a:r>
              <a:rPr lang="en-IN" dirty="0"/>
              <a:t>, </a:t>
            </a:r>
            <a:r>
              <a:rPr lang="en-IN" dirty="0" smtClean="0"/>
              <a:t>or collection of servers.</a:t>
            </a:r>
            <a:endParaRPr lang="en-IN" dirty="0"/>
          </a:p>
          <a:p>
            <a:r>
              <a:rPr lang="en-IN" dirty="0"/>
              <a:t>most important layer that governs the SLAs. </a:t>
            </a:r>
            <a:endParaRPr lang="en-IN" dirty="0" smtClean="0"/>
          </a:p>
          <a:p>
            <a:pPr lvl="1"/>
            <a:r>
              <a:rPr lang="en-IN" dirty="0" smtClean="0"/>
              <a:t>It should </a:t>
            </a:r>
            <a:r>
              <a:rPr lang="en-IN" dirty="0"/>
              <a:t>be available to the users as quickly as possible and should be </a:t>
            </a:r>
            <a:r>
              <a:rPr lang="en-IN" dirty="0" smtClean="0"/>
              <a:t>within the </a:t>
            </a:r>
            <a:r>
              <a:rPr lang="en-IN" dirty="0"/>
              <a:t>time that is defined by the SLAs. </a:t>
            </a:r>
            <a:endParaRPr lang="en-IN" dirty="0" smtClean="0"/>
          </a:p>
          <a:p>
            <a:pPr lvl="1"/>
            <a:r>
              <a:rPr lang="en-IN" dirty="0"/>
              <a:t>the data </a:t>
            </a:r>
            <a:r>
              <a:rPr lang="en-IN" dirty="0" err="1"/>
              <a:t>center</a:t>
            </a:r>
            <a:r>
              <a:rPr lang="en-IN" dirty="0"/>
              <a:t> consists of a high-speed </a:t>
            </a:r>
            <a:r>
              <a:rPr lang="en-IN" dirty="0" smtClean="0"/>
              <a:t>network connection </a:t>
            </a:r>
            <a:r>
              <a:rPr lang="en-IN" dirty="0"/>
              <a:t>and a highly efficient algorithm to transfer the data from the </a:t>
            </a:r>
            <a:r>
              <a:rPr lang="en-IN" dirty="0" smtClean="0"/>
              <a:t>data </a:t>
            </a:r>
            <a:r>
              <a:rPr lang="en-IN" dirty="0" err="1" smtClean="0"/>
              <a:t>center</a:t>
            </a:r>
            <a:r>
              <a:rPr lang="en-IN" dirty="0" smtClean="0"/>
              <a:t> </a:t>
            </a:r>
            <a:r>
              <a:rPr lang="en-IN" dirty="0"/>
              <a:t>to the </a:t>
            </a:r>
            <a:r>
              <a:rPr lang="en-IN" dirty="0" smtClean="0"/>
              <a:t>manage</a:t>
            </a:r>
          </a:p>
          <a:p>
            <a:r>
              <a:rPr lang="en-IN" dirty="0"/>
              <a:t>There can be a number of data </a:t>
            </a:r>
            <a:r>
              <a:rPr lang="en-IN" dirty="0" err="1"/>
              <a:t>centers</a:t>
            </a:r>
            <a:r>
              <a:rPr lang="en-IN" dirty="0"/>
              <a:t> for a cloud, </a:t>
            </a:r>
            <a:r>
              <a:rPr lang="en-IN" dirty="0" smtClean="0"/>
              <a:t>and similarly</a:t>
            </a:r>
            <a:r>
              <a:rPr lang="en-IN" dirty="0"/>
              <a:t>, a number of clouds can share a data </a:t>
            </a:r>
            <a:r>
              <a:rPr lang="en-IN" dirty="0" err="1" smtClean="0"/>
              <a:t>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00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Anatomy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simply defined as the structure of the </a:t>
            </a:r>
            <a:r>
              <a:rPr lang="en-IN" dirty="0" smtClean="0"/>
              <a:t>cloud</a:t>
            </a:r>
          </a:p>
          <a:p>
            <a:r>
              <a:rPr lang="en-IN" dirty="0"/>
              <a:t>cannot be considered the same as cloud </a:t>
            </a:r>
            <a:r>
              <a:rPr lang="en-IN" dirty="0" smtClean="0"/>
              <a:t>architecture</a:t>
            </a:r>
          </a:p>
          <a:p>
            <a:r>
              <a:rPr lang="en-IN" dirty="0"/>
              <a:t>It may </a:t>
            </a:r>
            <a:r>
              <a:rPr lang="en-IN" dirty="0" smtClean="0"/>
              <a:t>not include </a:t>
            </a:r>
            <a:r>
              <a:rPr lang="en-IN" dirty="0"/>
              <a:t>any dependency on which or over which the technology </a:t>
            </a:r>
            <a:r>
              <a:rPr lang="en-IN" dirty="0" smtClean="0"/>
              <a:t>works whereas </a:t>
            </a:r>
            <a:r>
              <a:rPr lang="en-IN" dirty="0"/>
              <a:t>architecture wholly defines and describes the technology </a:t>
            </a:r>
            <a:r>
              <a:rPr lang="en-IN" dirty="0" smtClean="0"/>
              <a:t>over which </a:t>
            </a:r>
            <a:r>
              <a:rPr lang="en-IN" dirty="0"/>
              <a:t>it is </a:t>
            </a:r>
            <a:r>
              <a:rPr lang="en-IN" dirty="0" smtClean="0"/>
              <a:t>working.</a:t>
            </a:r>
          </a:p>
          <a:p>
            <a:r>
              <a:rPr lang="en-IN" dirty="0" smtClean="0"/>
              <a:t>Architecture </a:t>
            </a:r>
            <a:r>
              <a:rPr lang="en-IN" dirty="0"/>
              <a:t>is a hierarchical structural view that</a:t>
            </a:r>
            <a:br>
              <a:rPr lang="en-IN" dirty="0"/>
            </a:br>
            <a:r>
              <a:rPr lang="en-IN" dirty="0"/>
              <a:t>defines the technology as well as the technology over which it is </a:t>
            </a:r>
            <a:r>
              <a:rPr lang="en-IN" dirty="0" smtClean="0"/>
              <a:t>dependent or/and </a:t>
            </a:r>
            <a:r>
              <a:rPr lang="en-IN" dirty="0"/>
              <a:t>the technology that are dependent on it.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anatomy can be considered as a part of </a:t>
            </a:r>
            <a:r>
              <a:rPr lang="en-IN" dirty="0" smtClean="0"/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44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Anatomy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2067719"/>
            <a:ext cx="43148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22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Anatomy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i="1" dirty="0"/>
              <a:t>Application</a:t>
            </a:r>
            <a:r>
              <a:rPr lang="en-IN" dirty="0"/>
              <a:t>: The upper layer is the application layer. In this layer, any</a:t>
            </a:r>
            <a:br>
              <a:rPr lang="en-IN" dirty="0"/>
            </a:br>
            <a:r>
              <a:rPr lang="en-IN" dirty="0"/>
              <a:t>applications are executed.</a:t>
            </a:r>
            <a:br>
              <a:rPr lang="en-IN" dirty="0"/>
            </a:br>
            <a:r>
              <a:rPr lang="en-IN" dirty="0"/>
              <a:t>2. </a:t>
            </a:r>
            <a:r>
              <a:rPr lang="en-IN" i="1" dirty="0"/>
              <a:t>Platform</a:t>
            </a:r>
            <a:r>
              <a:rPr lang="en-IN" dirty="0"/>
              <a:t>: This component consists of platforms that are responsible</a:t>
            </a:r>
            <a:br>
              <a:rPr lang="en-IN" dirty="0"/>
            </a:br>
            <a:r>
              <a:rPr lang="en-IN" dirty="0"/>
              <a:t>for the execution of the application. This platform is between the</a:t>
            </a:r>
            <a:br>
              <a:rPr lang="en-IN" dirty="0"/>
            </a:br>
            <a:r>
              <a:rPr lang="en-IN" dirty="0"/>
              <a:t>infrastructure and the application.</a:t>
            </a:r>
            <a:br>
              <a:rPr lang="en-IN" dirty="0"/>
            </a:br>
            <a:r>
              <a:rPr lang="en-IN" dirty="0"/>
              <a:t>3. </a:t>
            </a:r>
            <a:r>
              <a:rPr lang="en-IN" i="1" dirty="0"/>
              <a:t>Infrastructure</a:t>
            </a:r>
            <a:r>
              <a:rPr lang="en-IN" dirty="0"/>
              <a:t>: The infrastructure consists of resources over which</a:t>
            </a:r>
            <a:br>
              <a:rPr lang="en-IN" dirty="0"/>
            </a:br>
            <a:r>
              <a:rPr lang="en-IN" dirty="0"/>
              <a:t>the other components work. This provides computational capability</a:t>
            </a:r>
            <a:br>
              <a:rPr lang="en-IN" dirty="0"/>
            </a:br>
            <a:r>
              <a:rPr lang="en-IN" dirty="0"/>
              <a:t>to the user.</a:t>
            </a:r>
            <a:br>
              <a:rPr lang="en-IN" dirty="0"/>
            </a:br>
            <a:r>
              <a:rPr lang="en-IN" dirty="0"/>
              <a:t>4. </a:t>
            </a:r>
            <a:r>
              <a:rPr lang="en-IN" i="1" dirty="0"/>
              <a:t>Virtualization</a:t>
            </a:r>
            <a:r>
              <a:rPr lang="en-IN" dirty="0"/>
              <a:t>: Virtualization is the process of making logical components of resources over the existing physical resources. The</a:t>
            </a:r>
            <a:br>
              <a:rPr lang="en-IN" dirty="0"/>
            </a:br>
            <a:r>
              <a:rPr lang="en-IN" dirty="0"/>
              <a:t>logical components are isolated and independent, which form the</a:t>
            </a:r>
            <a:br>
              <a:rPr lang="en-IN" dirty="0"/>
            </a:br>
            <a:r>
              <a:rPr lang="en-IN" dirty="0"/>
              <a:t>infrastructure.</a:t>
            </a:r>
            <a:br>
              <a:rPr lang="en-IN" dirty="0"/>
            </a:br>
            <a:r>
              <a:rPr lang="en-IN" dirty="0"/>
              <a:t>5. </a:t>
            </a:r>
            <a:r>
              <a:rPr lang="en-IN" i="1" dirty="0"/>
              <a:t>Physical hardware</a:t>
            </a:r>
            <a:r>
              <a:rPr lang="en-IN" dirty="0"/>
              <a:t>: The physical hardware is provided by server and</a:t>
            </a:r>
            <a:br>
              <a:rPr lang="en-IN" dirty="0"/>
            </a:br>
            <a:r>
              <a:rPr lang="en-IN" dirty="0"/>
              <a:t>storage units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05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 Connectivity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Cloud computing is a technique of resource sharing where servers, </a:t>
            </a:r>
            <a:r>
              <a:rPr lang="en-IN" dirty="0" smtClean="0"/>
              <a:t>storage, and </a:t>
            </a:r>
            <a:r>
              <a:rPr lang="en-IN" dirty="0"/>
              <a:t>other computing </a:t>
            </a:r>
            <a:r>
              <a:rPr lang="en-IN" dirty="0" smtClean="0"/>
              <a:t>infrastructure </a:t>
            </a:r>
            <a:r>
              <a:rPr lang="en-IN" dirty="0"/>
              <a:t>in multiple locations are connected by</a:t>
            </a:r>
            <a:br>
              <a:rPr lang="en-IN" dirty="0"/>
            </a:br>
            <a:r>
              <a:rPr lang="en-IN" dirty="0" smtClean="0"/>
              <a:t>networks</a:t>
            </a:r>
          </a:p>
          <a:p>
            <a:r>
              <a:rPr lang="en-IN" dirty="0"/>
              <a:t>In the cloud, when an application is submitted for its </a:t>
            </a:r>
            <a:r>
              <a:rPr lang="en-IN" dirty="0" smtClean="0"/>
              <a:t>execution, needy </a:t>
            </a:r>
            <a:r>
              <a:rPr lang="en-IN" dirty="0"/>
              <a:t>and suitable resources are allocated from this collection of </a:t>
            </a:r>
            <a:r>
              <a:rPr lang="en-IN" dirty="0" smtClean="0"/>
              <a:t>resources;</a:t>
            </a:r>
            <a:endParaRPr lang="en-IN" dirty="0"/>
          </a:p>
          <a:p>
            <a:pPr lvl="1"/>
            <a:r>
              <a:rPr lang="en-IN" dirty="0" smtClean="0"/>
              <a:t>as </a:t>
            </a:r>
            <a:r>
              <a:rPr lang="en-IN" dirty="0"/>
              <a:t>these resources are connected via the Internet, the users get their </a:t>
            </a:r>
            <a:r>
              <a:rPr lang="en-IN" dirty="0" smtClean="0"/>
              <a:t>required results.</a:t>
            </a:r>
          </a:p>
          <a:p>
            <a:r>
              <a:rPr lang="en-IN" dirty="0"/>
              <a:t>For many cloud computing applications, network performance </a:t>
            </a:r>
            <a:r>
              <a:rPr lang="en-IN" dirty="0" smtClean="0"/>
              <a:t>will be </a:t>
            </a:r>
            <a:r>
              <a:rPr lang="en-IN" dirty="0"/>
              <a:t>the key issue to cloud computing performance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70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Public Cloud Access </a:t>
            </a:r>
            <a:r>
              <a:rPr lang="en-IN" b="1" dirty="0" smtClean="0"/>
              <a:t>Networking</a:t>
            </a:r>
            <a:endParaRPr lang="en-IN" dirty="0"/>
          </a:p>
          <a:p>
            <a:r>
              <a:rPr lang="en-IN" b="1" dirty="0"/>
              <a:t>Private Cloud Access </a:t>
            </a:r>
            <a:r>
              <a:rPr lang="en-IN" b="1" dirty="0" smtClean="0"/>
              <a:t>Networking</a:t>
            </a:r>
            <a:endParaRPr lang="en-IN" dirty="0"/>
          </a:p>
          <a:p>
            <a:r>
              <a:rPr lang="en-IN" b="1" dirty="0" err="1"/>
              <a:t>Intracloud</a:t>
            </a:r>
            <a:r>
              <a:rPr lang="en-IN" b="1" dirty="0"/>
              <a:t> Networking for Public Cloud </a:t>
            </a:r>
            <a:r>
              <a:rPr lang="en-IN" b="1" dirty="0" smtClean="0"/>
              <a:t>Services</a:t>
            </a:r>
            <a:endParaRPr lang="en-IN" dirty="0"/>
          </a:p>
          <a:p>
            <a:r>
              <a:rPr lang="en-IN" b="1" dirty="0"/>
              <a:t>Private </a:t>
            </a:r>
            <a:r>
              <a:rPr lang="en-IN" b="1" dirty="0" err="1"/>
              <a:t>Intracloud</a:t>
            </a:r>
            <a:r>
              <a:rPr lang="en-IN" b="1" dirty="0"/>
              <a:t> </a:t>
            </a:r>
            <a:r>
              <a:rPr lang="en-IN" b="1" dirty="0" smtClean="0"/>
              <a:t>Networking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92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Public Cloud Access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connectivity is often through the Internet, though </a:t>
            </a:r>
            <a:r>
              <a:rPr lang="en-IN" dirty="0" smtClean="0"/>
              <a:t>some cloud </a:t>
            </a:r>
            <a:r>
              <a:rPr lang="en-IN" dirty="0"/>
              <a:t>providers may be able to support virtual private networks (</a:t>
            </a:r>
            <a:r>
              <a:rPr lang="en-IN" dirty="0" smtClean="0"/>
              <a:t>VPNs) for </a:t>
            </a:r>
            <a:r>
              <a:rPr lang="en-IN" dirty="0"/>
              <a:t>customers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For security ,connectivity through </a:t>
            </a:r>
            <a:r>
              <a:rPr lang="en-IN" dirty="0"/>
              <a:t>encrypted tunnels, so that the information may be sent via </a:t>
            </a:r>
            <a:r>
              <a:rPr lang="en-IN" dirty="0" smtClean="0"/>
              <a:t>secure pipes </a:t>
            </a:r>
            <a:r>
              <a:rPr lang="en-IN" dirty="0"/>
              <a:t>on the Internet</a:t>
            </a:r>
            <a:r>
              <a:rPr lang="en-IN" dirty="0" smtClean="0"/>
              <a:t>.</a:t>
            </a:r>
          </a:p>
          <a:p>
            <a:r>
              <a:rPr lang="en-IN" dirty="0"/>
              <a:t>Since the end-to-end connectivity support is</a:t>
            </a:r>
            <a:br>
              <a:rPr lang="en-IN" dirty="0"/>
            </a:br>
            <a:r>
              <a:rPr lang="en-IN" dirty="0"/>
              <a:t>via the Internet, which is a complex federation of interconnected </a:t>
            </a:r>
            <a:r>
              <a:rPr lang="en-IN" dirty="0" smtClean="0"/>
              <a:t>providers (known </a:t>
            </a:r>
            <a:r>
              <a:rPr lang="en-IN" dirty="0"/>
              <a:t>as Internet service providers [ISPs]), one has to look at the options of</a:t>
            </a:r>
            <a:br>
              <a:rPr lang="en-IN" dirty="0"/>
            </a:br>
            <a:r>
              <a:rPr lang="en-IN" dirty="0"/>
              <a:t>selecting the path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77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Private Cloud Access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since the cloud is part of an organizational network, the technology and approaches are local to the </a:t>
            </a:r>
            <a:r>
              <a:rPr lang="en-IN" dirty="0" smtClean="0"/>
              <a:t>in-house network </a:t>
            </a:r>
            <a:r>
              <a:rPr lang="en-IN" dirty="0"/>
              <a:t>structure. </a:t>
            </a:r>
            <a:endParaRPr lang="en-IN" dirty="0" smtClean="0"/>
          </a:p>
          <a:p>
            <a:r>
              <a:rPr lang="en-IN" dirty="0"/>
              <a:t>This may include an Internet VPN or VPN service from </a:t>
            </a:r>
            <a:r>
              <a:rPr lang="en-IN" dirty="0" smtClean="0"/>
              <a:t>a network </a:t>
            </a:r>
            <a:r>
              <a:rPr lang="en-IN" dirty="0"/>
              <a:t>operator.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application access was properly done with an organizational network—connectivity in a </a:t>
            </a:r>
            <a:r>
              <a:rPr lang="en-IN" i="1" dirty="0" err="1"/>
              <a:t>precloud</a:t>
            </a:r>
            <a:r>
              <a:rPr lang="en-IN" i="1" dirty="0"/>
              <a:t> </a:t>
            </a:r>
            <a:r>
              <a:rPr lang="en-IN" dirty="0"/>
              <a:t>configuration—transition </a:t>
            </a:r>
            <a:r>
              <a:rPr lang="en-IN" dirty="0" smtClean="0"/>
              <a:t>to private </a:t>
            </a:r>
            <a:r>
              <a:rPr lang="en-IN" dirty="0"/>
              <a:t>cloud computing will not affect the access performance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61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Intracloud</a:t>
            </a:r>
            <a:r>
              <a:rPr lang="en-IN" b="1" dirty="0"/>
              <a:t> Networking for Public Cloud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resources of </a:t>
            </a:r>
            <a:r>
              <a:rPr lang="en-IN" dirty="0" smtClean="0"/>
              <a:t>the </a:t>
            </a:r>
            <a:r>
              <a:rPr lang="en-IN" dirty="0"/>
              <a:t>cloud provider and thus the cloud service to the customer are based on </a:t>
            </a:r>
            <a:r>
              <a:rPr lang="en-IN" dirty="0" smtClean="0"/>
              <a:t>the resources </a:t>
            </a:r>
            <a:r>
              <a:rPr lang="en-IN" dirty="0"/>
              <a:t>that are geographically apart from each other but still </a:t>
            </a:r>
            <a:r>
              <a:rPr lang="en-IN" dirty="0" smtClean="0"/>
              <a:t>connected via </a:t>
            </a:r>
            <a:r>
              <a:rPr lang="en-IN" dirty="0"/>
              <a:t>the </a:t>
            </a:r>
            <a:r>
              <a:rPr lang="en-IN" dirty="0" smtClean="0"/>
              <a:t>Internet</a:t>
            </a:r>
          </a:p>
          <a:p>
            <a:r>
              <a:rPr lang="en-IN" dirty="0"/>
              <a:t>Public cloud computing networks are internal to the service provider and thus not visible to the user/customer; however, the security aspects of connectivity and the access mechanisms of the resources </a:t>
            </a:r>
            <a:r>
              <a:rPr lang="en-IN" dirty="0" smtClean="0"/>
              <a:t>are important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Another </a:t>
            </a:r>
            <a:r>
              <a:rPr lang="en-IN" dirty="0"/>
              <a:t>issue to look for is the </a:t>
            </a:r>
            <a:r>
              <a:rPr lang="en-IN" dirty="0" err="1"/>
              <a:t>QoS</a:t>
            </a:r>
            <a:r>
              <a:rPr lang="en-IN" dirty="0"/>
              <a:t> in the connected resources</a:t>
            </a:r>
            <a:br>
              <a:rPr lang="en-IN" dirty="0"/>
            </a:br>
            <a:r>
              <a:rPr lang="en-IN" dirty="0"/>
              <a:t>worldwide. Most of the performance issues and violations from these </a:t>
            </a:r>
            <a:r>
              <a:rPr lang="en-IN" dirty="0" smtClean="0"/>
              <a:t>are addressed </a:t>
            </a:r>
            <a:r>
              <a:rPr lang="en-IN" dirty="0"/>
              <a:t>in the SLAs </a:t>
            </a:r>
            <a:r>
              <a:rPr lang="en-IN" dirty="0" smtClean="0"/>
              <a:t>commercially.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944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Private </a:t>
            </a:r>
            <a:r>
              <a:rPr lang="en-IN" b="1" dirty="0" err="1"/>
              <a:t>Intracloud</a:t>
            </a:r>
            <a:r>
              <a:rPr lang="en-IN" b="1" dirty="0"/>
              <a:t> Networking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most </a:t>
            </a:r>
            <a:r>
              <a:rPr lang="en-IN" dirty="0" smtClean="0"/>
              <a:t>complicated</a:t>
            </a:r>
          </a:p>
          <a:p>
            <a:r>
              <a:rPr lang="en-IN" dirty="0" smtClean="0"/>
              <a:t>it </a:t>
            </a:r>
            <a:r>
              <a:rPr lang="en-IN" dirty="0"/>
              <a:t>depends on how much </a:t>
            </a:r>
            <a:r>
              <a:rPr lang="en-IN" dirty="0" err="1"/>
              <a:t>intracloud</a:t>
            </a:r>
            <a:r>
              <a:rPr lang="en-IN" dirty="0"/>
              <a:t> connectivity is associated with the applications being executed in this </a:t>
            </a:r>
            <a:r>
              <a:rPr lang="en-IN" dirty="0" smtClean="0"/>
              <a:t>environment</a:t>
            </a:r>
          </a:p>
          <a:p>
            <a:r>
              <a:rPr lang="en-IN" dirty="0"/>
              <a:t>Private </a:t>
            </a:r>
            <a:r>
              <a:rPr lang="en-IN" dirty="0" err="1"/>
              <a:t>intracloud</a:t>
            </a:r>
            <a:r>
              <a:rPr lang="en-IN" dirty="0"/>
              <a:t> networking is usually supported over connectivity between the </a:t>
            </a:r>
            <a:r>
              <a:rPr lang="en-IN" dirty="0" smtClean="0"/>
              <a:t>major data </a:t>
            </a:r>
            <a:r>
              <a:rPr lang="en-IN" dirty="0" err="1"/>
              <a:t>center</a:t>
            </a:r>
            <a:r>
              <a:rPr lang="en-IN" dirty="0"/>
              <a:t> sites owned by the company</a:t>
            </a:r>
            <a:r>
              <a:rPr lang="en-IN" dirty="0" smtClean="0"/>
              <a:t>.</a:t>
            </a:r>
          </a:p>
          <a:p>
            <a:r>
              <a:rPr lang="en-IN" dirty="0"/>
              <a:t>At a minimum, all cloud </a:t>
            </a:r>
            <a:r>
              <a:rPr lang="en-IN" dirty="0" smtClean="0"/>
              <a:t>computing implementations </a:t>
            </a:r>
            <a:r>
              <a:rPr lang="en-IN" dirty="0"/>
              <a:t>will rely on </a:t>
            </a:r>
            <a:r>
              <a:rPr lang="en-IN" dirty="0" err="1"/>
              <a:t>intracloud</a:t>
            </a:r>
            <a:r>
              <a:rPr lang="en-IN" dirty="0"/>
              <a:t> networking to link users with </a:t>
            </a:r>
            <a:r>
              <a:rPr lang="en-IN" dirty="0" smtClean="0"/>
              <a:t>the resource </a:t>
            </a:r>
            <a:r>
              <a:rPr lang="en-IN" dirty="0"/>
              <a:t>to which their application was assigned. </a:t>
            </a:r>
            <a:endParaRPr lang="en-IN" dirty="0" smtClean="0"/>
          </a:p>
          <a:p>
            <a:r>
              <a:rPr lang="en-IN" dirty="0" smtClean="0"/>
              <a:t>Once </a:t>
            </a:r>
            <a:r>
              <a:rPr lang="en-IN" dirty="0"/>
              <a:t>the resource linkage is made, the extent to which </a:t>
            </a:r>
            <a:r>
              <a:rPr lang="en-IN" dirty="0" err="1"/>
              <a:t>intracloud</a:t>
            </a:r>
            <a:r>
              <a:rPr lang="en-IN" dirty="0"/>
              <a:t> networking is used depends </a:t>
            </a:r>
            <a:r>
              <a:rPr lang="en-IN" dirty="0" smtClean="0"/>
              <a:t>on whether </a:t>
            </a:r>
            <a:r>
              <a:rPr lang="en-IN" dirty="0"/>
              <a:t>the application is componentized based on </a:t>
            </a:r>
            <a:r>
              <a:rPr lang="en-IN" i="1" dirty="0"/>
              <a:t>service-oriented architecture (SOA) </a:t>
            </a:r>
            <a:r>
              <a:rPr lang="en-IN" dirty="0"/>
              <a:t>or not, among multiple systems.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principle of SOA is followed, then traffic may move between components of the application, as </a:t>
            </a:r>
            <a:r>
              <a:rPr lang="en-IN" dirty="0" smtClean="0"/>
              <a:t>well as </a:t>
            </a:r>
            <a:r>
              <a:rPr lang="en-IN" dirty="0"/>
              <a:t>between the application and the user. The performance of those connections will then impact cloud computing performance overall. </a:t>
            </a:r>
            <a:endParaRPr lang="en-IN" dirty="0" smtClean="0"/>
          </a:p>
          <a:p>
            <a:r>
              <a:rPr lang="en-IN" dirty="0" smtClean="0"/>
              <a:t>Here </a:t>
            </a:r>
            <a:r>
              <a:rPr lang="en-IN" dirty="0"/>
              <a:t>too, </a:t>
            </a:r>
            <a:r>
              <a:rPr lang="en-IN" dirty="0" smtClean="0"/>
              <a:t>the impact </a:t>
            </a:r>
            <a:r>
              <a:rPr lang="en-IN" dirty="0"/>
              <a:t>of cloud computing performance is the differences that exist </a:t>
            </a:r>
            <a:r>
              <a:rPr lang="en-IN" dirty="0" smtClean="0"/>
              <a:t>between the </a:t>
            </a:r>
            <a:r>
              <a:rPr lang="en-IN" dirty="0"/>
              <a:t>current application and the network relationships with the application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33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1 -&gt; Computing architecture</a:t>
            </a:r>
            <a:endParaRPr lang="en-US" dirty="0" smtClean="0"/>
          </a:p>
          <a:p>
            <a:r>
              <a:rPr lang="en-US" dirty="0" smtClean="0"/>
              <a:t>Unit 2 -&gt;</a:t>
            </a:r>
          </a:p>
          <a:p>
            <a:pPr lvl="1"/>
            <a:r>
              <a:rPr lang="en-US" dirty="0" smtClean="0"/>
              <a:t>Service Model</a:t>
            </a:r>
          </a:p>
          <a:p>
            <a:pPr lvl="1"/>
            <a:r>
              <a:rPr lang="en-US" dirty="0" smtClean="0"/>
              <a:t>Deployment Model</a:t>
            </a:r>
          </a:p>
          <a:p>
            <a:r>
              <a:rPr lang="en-US" dirty="0" smtClean="0"/>
              <a:t>Unit 3 -&gt;</a:t>
            </a:r>
          </a:p>
          <a:p>
            <a:pPr lvl="1"/>
            <a:r>
              <a:rPr lang="en-IN" dirty="0" smtClean="0"/>
              <a:t>Cloud computing architecture  and management</a:t>
            </a:r>
          </a:p>
          <a:p>
            <a:pPr lvl="1"/>
            <a:r>
              <a:rPr lang="en-IN" dirty="0" smtClean="0"/>
              <a:t>Software development for the cloud</a:t>
            </a:r>
          </a:p>
          <a:p>
            <a:pPr lvl="1"/>
            <a:r>
              <a:rPr lang="en-IN" dirty="0" smtClean="0"/>
              <a:t>Security in cloud</a:t>
            </a:r>
          </a:p>
          <a:p>
            <a:pPr lvl="1"/>
            <a:r>
              <a:rPr lang="en-IN" dirty="0" smtClean="0"/>
              <a:t>Advanced concepts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Path for Internet </a:t>
            </a:r>
            <a:r>
              <a:rPr lang="en-IN" b="1" dirty="0" smtClean="0"/>
              <a:t>Traffic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traditional Internet traffic through a limited set of Internet </a:t>
            </a:r>
            <a:r>
              <a:rPr lang="en-IN" dirty="0" smtClean="0"/>
              <a:t>gateways poses </a:t>
            </a:r>
            <a:r>
              <a:rPr lang="en-IN" dirty="0"/>
              <a:t>performance and availability issues for end users who are </a:t>
            </a:r>
            <a:r>
              <a:rPr lang="en-IN" dirty="0" smtClean="0"/>
              <a:t>using cloud-based applications.</a:t>
            </a:r>
          </a:p>
          <a:p>
            <a:r>
              <a:rPr lang="en-IN" dirty="0" smtClean="0"/>
              <a:t>It </a:t>
            </a:r>
            <a:r>
              <a:rPr lang="en-IN" dirty="0"/>
              <a:t>can be improved if a more widely </a:t>
            </a:r>
            <a:r>
              <a:rPr lang="en-IN" dirty="0" smtClean="0"/>
              <a:t>distributed Internet </a:t>
            </a:r>
            <a:r>
              <a:rPr lang="en-IN" dirty="0"/>
              <a:t>gateway infrastructure and connectivity are being supported </a:t>
            </a:r>
            <a:r>
              <a:rPr lang="en-IN" dirty="0" smtClean="0"/>
              <a:t>for accessing </a:t>
            </a:r>
            <a:r>
              <a:rPr lang="en-IN" dirty="0"/>
              <a:t>applications, as they will provide lower-latency access to their</a:t>
            </a:r>
            <a:br>
              <a:rPr lang="en-IN" dirty="0"/>
            </a:br>
            <a:r>
              <a:rPr lang="en-IN" dirty="0"/>
              <a:t>cloud applications.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the volume of traffic to cloud applications grows, </a:t>
            </a:r>
            <a:r>
              <a:rPr lang="en-IN" dirty="0" smtClean="0"/>
              <a:t>the percentage </a:t>
            </a:r>
            <a:r>
              <a:rPr lang="en-IN" dirty="0"/>
              <a:t>of the legacy network’s capacity in terms of traffic to regional</a:t>
            </a:r>
            <a:br>
              <a:rPr lang="en-IN" dirty="0"/>
            </a:br>
            <a:r>
              <a:rPr lang="en-IN" dirty="0"/>
              <a:t>gateways increases. </a:t>
            </a:r>
            <a:endParaRPr lang="en-IN" dirty="0" smtClean="0"/>
          </a:p>
          <a:p>
            <a:r>
              <a:rPr lang="en-IN" dirty="0" smtClean="0"/>
              <a:t>Applications </a:t>
            </a:r>
            <a:r>
              <a:rPr lang="en-IN" dirty="0"/>
              <a:t>such as video conferencing would hog</a:t>
            </a:r>
            <a:br>
              <a:rPr lang="en-IN" dirty="0"/>
            </a:br>
            <a:r>
              <a:rPr lang="en-IN" dirty="0"/>
              <a:t>more bandwidth while mission-critical applications such as ERP will consume less bandwidth, and hence, one has to plan a correct connectivity </a:t>
            </a:r>
            <a:r>
              <a:rPr lang="en-IN" dirty="0" smtClean="0"/>
              <a:t>and path </a:t>
            </a:r>
            <a:r>
              <a:rPr lang="en-IN" dirty="0"/>
              <a:t>between providers and consumers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CoS</a:t>
            </a:r>
            <a:r>
              <a:rPr lang="en-IN" dirty="0"/>
              <a:t> </a:t>
            </a:r>
            <a:r>
              <a:rPr lang="en-IN" dirty="0" smtClean="0"/>
              <a:t>/ MPLS based internet access</a:t>
            </a:r>
          </a:p>
          <a:p>
            <a:r>
              <a:rPr lang="en-IN" dirty="0" smtClean="0"/>
              <a:t>Net neutrality??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54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</a:t>
            </a:r>
            <a:r>
              <a:rPr lang="en-IN" dirty="0" smtClean="0"/>
              <a:t>overview </a:t>
            </a:r>
            <a:r>
              <a:rPr lang="en-IN" dirty="0"/>
              <a:t>of the cloud architecture</a:t>
            </a:r>
            <a:br>
              <a:rPr lang="en-IN" dirty="0"/>
            </a:br>
            <a:r>
              <a:rPr lang="en-IN" dirty="0"/>
              <a:t>• </a:t>
            </a:r>
            <a:r>
              <a:rPr lang="en-IN" dirty="0" smtClean="0"/>
              <a:t>insight </a:t>
            </a:r>
            <a:r>
              <a:rPr lang="en-IN" dirty="0"/>
              <a:t>on the anatomy of the cloud</a:t>
            </a:r>
            <a:br>
              <a:rPr lang="en-IN" dirty="0"/>
            </a:br>
            <a:r>
              <a:rPr lang="en-IN" dirty="0"/>
              <a:t>• </a:t>
            </a:r>
            <a:r>
              <a:rPr lang="en-IN" dirty="0" smtClean="0"/>
              <a:t>role </a:t>
            </a:r>
            <a:r>
              <a:rPr lang="en-IN" dirty="0"/>
              <a:t>of network connectivity in the </a:t>
            </a:r>
            <a:r>
              <a:rPr lang="en-IN" dirty="0" smtClean="0"/>
              <a:t>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43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Cloud </a:t>
            </a:r>
            <a:r>
              <a:rPr lang="en-IN" dirty="0"/>
              <a:t>architecture </a:t>
            </a:r>
            <a:r>
              <a:rPr lang="en-IN" dirty="0" smtClean="0"/>
              <a:t>consists of </a:t>
            </a:r>
            <a:r>
              <a:rPr lang="en-IN" dirty="0"/>
              <a:t>a hierarchical set of components that collectively describe the way the</a:t>
            </a:r>
            <a:br>
              <a:rPr lang="en-IN" dirty="0"/>
            </a:br>
            <a:r>
              <a:rPr lang="en-IN" dirty="0"/>
              <a:t>cloud works. </a:t>
            </a:r>
            <a:endParaRPr lang="en-IN" dirty="0" smtClean="0"/>
          </a:p>
          <a:p>
            <a:r>
              <a:rPr lang="en-IN" dirty="0"/>
              <a:t>Architecture is the hierarchical view of describing</a:t>
            </a:r>
            <a:br>
              <a:rPr lang="en-IN" dirty="0"/>
            </a:br>
            <a:r>
              <a:rPr lang="en-IN" dirty="0"/>
              <a:t>a technology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includes the components over which the</a:t>
            </a:r>
            <a:br>
              <a:rPr lang="en-IN" dirty="0"/>
            </a:br>
            <a:r>
              <a:rPr lang="en-IN" dirty="0"/>
              <a:t>existing technology is </a:t>
            </a:r>
            <a:r>
              <a:rPr lang="en-IN" dirty="0" smtClean="0"/>
              <a:t>built, and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components that are dependent on</a:t>
            </a:r>
            <a:br>
              <a:rPr lang="en-IN" dirty="0"/>
            </a:br>
            <a:r>
              <a:rPr lang="en-IN" dirty="0"/>
              <a:t>the technology. </a:t>
            </a:r>
            <a:endParaRPr lang="en-IN" dirty="0"/>
          </a:p>
          <a:p>
            <a:r>
              <a:rPr lang="en-IN" dirty="0" smtClean="0"/>
              <a:t>Anatomy</a:t>
            </a:r>
          </a:p>
          <a:p>
            <a:pPr lvl="1"/>
            <a:r>
              <a:rPr lang="en-IN" dirty="0"/>
              <a:t>describes the core structure of the </a:t>
            </a:r>
            <a:r>
              <a:rPr lang="en-IN" dirty="0" smtClean="0"/>
              <a:t>cloud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18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6124575" cy="37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5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Layer 1 (User/Client Layer</a:t>
            </a:r>
            <a:r>
              <a:rPr lang="en-IN" b="1" dirty="0" smtClean="0"/>
              <a:t>)</a:t>
            </a:r>
            <a:endParaRPr lang="en-IN" dirty="0"/>
          </a:p>
          <a:p>
            <a:r>
              <a:rPr lang="en-IN" b="1" dirty="0"/>
              <a:t>Layer 2 (Network Layer</a:t>
            </a:r>
            <a:r>
              <a:rPr lang="en-IN" b="1" dirty="0" smtClean="0"/>
              <a:t>)</a:t>
            </a:r>
            <a:endParaRPr lang="en-IN" dirty="0"/>
          </a:p>
          <a:p>
            <a:r>
              <a:rPr lang="en-IN" b="1" dirty="0"/>
              <a:t>Layer 3 (Cloud Management Layer</a:t>
            </a:r>
            <a:r>
              <a:rPr lang="en-IN" b="1" dirty="0" smtClean="0"/>
              <a:t>)</a:t>
            </a:r>
            <a:endParaRPr lang="en-IN" dirty="0"/>
          </a:p>
          <a:p>
            <a:r>
              <a:rPr lang="en-IN" b="1" dirty="0"/>
              <a:t>Layer 4 (Hardware Resource Layer</a:t>
            </a:r>
            <a:r>
              <a:rPr lang="en-IN" b="1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92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Layer 1 (User/Client Layer</a:t>
            </a:r>
            <a:r>
              <a:rPr lang="en-IN" sz="4000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Lowest layer</a:t>
            </a:r>
          </a:p>
          <a:p>
            <a:r>
              <a:rPr lang="en-IN" dirty="0" smtClean="0"/>
              <a:t>Client/server initiates </a:t>
            </a:r>
            <a:r>
              <a:rPr lang="en-IN" dirty="0"/>
              <a:t>connection to the cloud. </a:t>
            </a:r>
            <a:endParaRPr lang="en-IN" dirty="0" smtClean="0"/>
          </a:p>
          <a:p>
            <a:r>
              <a:rPr lang="en-IN" dirty="0"/>
              <a:t>The client can be any device such as a thin client,</a:t>
            </a:r>
            <a:br>
              <a:rPr lang="en-IN" dirty="0"/>
            </a:br>
            <a:r>
              <a:rPr lang="en-IN" dirty="0"/>
              <a:t>thick client, or mobile or any handheld device that would support basic functionalities to access a web application. </a:t>
            </a:r>
            <a:endParaRPr lang="en-IN" dirty="0" smtClean="0"/>
          </a:p>
          <a:p>
            <a:r>
              <a:rPr lang="en-IN" dirty="0"/>
              <a:t>Usually, a cloud application can be accessed in the same way as a web application</a:t>
            </a:r>
            <a:r>
              <a:rPr lang="en-IN" dirty="0" smtClean="0"/>
              <a:t>.</a:t>
            </a:r>
          </a:p>
          <a:p>
            <a:r>
              <a:rPr lang="en-IN" dirty="0"/>
              <a:t>But </a:t>
            </a:r>
            <a:r>
              <a:rPr lang="en-IN" dirty="0" smtClean="0"/>
              <a:t>internally, the </a:t>
            </a:r>
            <a:r>
              <a:rPr lang="en-IN" dirty="0"/>
              <a:t>properties of cloud applications are significantly different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54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Layer 2 (Network Layer</a:t>
            </a:r>
            <a:r>
              <a:rPr lang="en-IN" sz="4000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allows the users to connect to the </a:t>
            </a:r>
            <a:r>
              <a:rPr lang="en-IN" dirty="0" smtClean="0"/>
              <a:t>cloud</a:t>
            </a:r>
          </a:p>
          <a:p>
            <a:r>
              <a:rPr lang="en-IN" dirty="0"/>
              <a:t>The whole cloud infrastructure is dependent on this connection where the services are offered to</a:t>
            </a:r>
            <a:br>
              <a:rPr lang="en-IN" dirty="0"/>
            </a:br>
            <a:r>
              <a:rPr lang="en-IN" dirty="0"/>
              <a:t>the customers. </a:t>
            </a:r>
            <a:endParaRPr lang="en-IN" dirty="0" smtClean="0"/>
          </a:p>
          <a:p>
            <a:r>
              <a:rPr lang="en-IN" dirty="0"/>
              <a:t>This is primarily the Internet in the case of a public cloud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public cloud usually exists in a specific location and the user would </a:t>
            </a:r>
            <a:r>
              <a:rPr lang="en-IN" dirty="0" smtClean="0"/>
              <a:t>not know </a:t>
            </a:r>
            <a:r>
              <a:rPr lang="en-IN" dirty="0"/>
              <a:t>the location as it is abstract</a:t>
            </a:r>
            <a:r>
              <a:rPr lang="en-IN" dirty="0" smtClean="0"/>
              <a:t>.</a:t>
            </a:r>
          </a:p>
          <a:p>
            <a:r>
              <a:rPr lang="en-IN" dirty="0"/>
              <a:t>In the case of a private cloud, the connectivity may be provided by a local area network (LAN</a:t>
            </a:r>
            <a:r>
              <a:rPr lang="en-IN" dirty="0" smtClean="0"/>
              <a:t>).</a:t>
            </a:r>
          </a:p>
          <a:p>
            <a:r>
              <a:rPr lang="en-IN" dirty="0"/>
              <a:t>Usually, when accessing the public </a:t>
            </a:r>
            <a:r>
              <a:rPr lang="en-IN" dirty="0" smtClean="0"/>
              <a:t>or private </a:t>
            </a:r>
            <a:r>
              <a:rPr lang="en-IN" dirty="0"/>
              <a:t>cloud, the users require minimum bandwidth, which is </a:t>
            </a:r>
            <a:r>
              <a:rPr lang="en-IN" dirty="0" smtClean="0"/>
              <a:t>sometimes defined </a:t>
            </a:r>
            <a:r>
              <a:rPr lang="en-IN" dirty="0"/>
              <a:t>by the cloud providers.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layer does not come under the </a:t>
            </a:r>
            <a:r>
              <a:rPr lang="en-IN" dirty="0" smtClean="0"/>
              <a:t>purview of </a:t>
            </a:r>
            <a:r>
              <a:rPr lang="en-IN" dirty="0"/>
              <a:t>service-level agreements (SLAs), that is, SLAs do not take into account </a:t>
            </a:r>
            <a:r>
              <a:rPr lang="en-IN" dirty="0" smtClean="0"/>
              <a:t>the Internet </a:t>
            </a:r>
            <a:r>
              <a:rPr lang="en-IN" dirty="0"/>
              <a:t>connection between the user and cloud for quality of service (</a:t>
            </a:r>
            <a:r>
              <a:rPr lang="en-IN" dirty="0" err="1"/>
              <a:t>QoS</a:t>
            </a:r>
            <a:r>
              <a:rPr lang="en-IN" dirty="0" smtClean="0"/>
              <a:t>).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98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Layer 3 (Cloud Management Layer</a:t>
            </a:r>
            <a:r>
              <a:rPr lang="en-IN" sz="4000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consists of </a:t>
            </a:r>
            <a:r>
              <a:rPr lang="en-IN" dirty="0" err="1"/>
              <a:t>softwares</a:t>
            </a:r>
            <a:r>
              <a:rPr lang="en-IN" dirty="0"/>
              <a:t> that are used in managing the cloud. </a:t>
            </a:r>
            <a:endParaRPr lang="en-IN" dirty="0" smtClean="0"/>
          </a:p>
          <a:p>
            <a:r>
              <a:rPr lang="en-IN" dirty="0"/>
              <a:t>can be a cloud operating system (OS), a software that acts as an </a:t>
            </a:r>
            <a:r>
              <a:rPr lang="en-IN" dirty="0" smtClean="0"/>
              <a:t>interface between </a:t>
            </a:r>
            <a:r>
              <a:rPr lang="en-IN" dirty="0"/>
              <a:t>the data </a:t>
            </a:r>
            <a:r>
              <a:rPr lang="en-IN" dirty="0" err="1"/>
              <a:t>center</a:t>
            </a:r>
            <a:r>
              <a:rPr lang="en-IN" dirty="0"/>
              <a:t> (actual resources) and the user, or a management software that allows managing resources</a:t>
            </a:r>
            <a:r>
              <a:rPr lang="en-IN" dirty="0" smtClean="0"/>
              <a:t>.</a:t>
            </a:r>
          </a:p>
          <a:p>
            <a:r>
              <a:rPr lang="en-IN" dirty="0"/>
              <a:t>usually allow </a:t>
            </a:r>
            <a:r>
              <a:rPr lang="en-IN" dirty="0" smtClean="0"/>
              <a:t>resource management </a:t>
            </a:r>
            <a:r>
              <a:rPr lang="en-IN" dirty="0"/>
              <a:t>(scheduling, provisioning, etc.), optimization (server consolidation, storage workload consolidation), and internal cloud governance</a:t>
            </a:r>
            <a:r>
              <a:rPr lang="en-IN" dirty="0" smtClean="0"/>
              <a:t>.</a:t>
            </a:r>
          </a:p>
          <a:p>
            <a:r>
              <a:rPr lang="en-IN" dirty="0"/>
              <a:t>comes under the purview of SLAs, that is, the operations taking place </a:t>
            </a:r>
            <a:r>
              <a:rPr lang="en-IN" dirty="0" smtClean="0"/>
              <a:t>in this </a:t>
            </a:r>
            <a:r>
              <a:rPr lang="en-IN" dirty="0"/>
              <a:t>layer would affect the SLAs that are being decided upon between the </a:t>
            </a:r>
            <a:r>
              <a:rPr lang="en-IN" dirty="0" smtClean="0"/>
              <a:t>users and </a:t>
            </a:r>
            <a:r>
              <a:rPr lang="en-IN" dirty="0"/>
              <a:t>the service providers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703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952</Words>
  <Application>Microsoft Office PowerPoint</Application>
  <PresentationFormat>On-screen Show (4:3)</PresentationFormat>
  <Paragraphs>102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Introduction to Cloud Computing Unit 3- Day1 Cloud Architecture</vt:lpstr>
      <vt:lpstr>Recap</vt:lpstr>
      <vt:lpstr>Cloud Architecture</vt:lpstr>
      <vt:lpstr>Cloud Architecture</vt:lpstr>
      <vt:lpstr>Cloud Architecture</vt:lpstr>
      <vt:lpstr>Cloud Architecture</vt:lpstr>
      <vt:lpstr>Layer 1 (User/Client Layer)</vt:lpstr>
      <vt:lpstr>Layer 2 (Network Layer)</vt:lpstr>
      <vt:lpstr>Layer 3 (Cloud Management Layer)</vt:lpstr>
      <vt:lpstr>Layer 4 (Hardware Resource Layer)</vt:lpstr>
      <vt:lpstr>Cloud Anatomy</vt:lpstr>
      <vt:lpstr>Cloud Anatomy</vt:lpstr>
      <vt:lpstr>Cloud Anatomy</vt:lpstr>
      <vt:lpstr>Network Connectivity</vt:lpstr>
      <vt:lpstr>Network Connectivity</vt:lpstr>
      <vt:lpstr>Public Cloud Access Networking</vt:lpstr>
      <vt:lpstr>Private Cloud Access Networking</vt:lpstr>
      <vt:lpstr>Intracloud Networking for Public Cloud Services</vt:lpstr>
      <vt:lpstr>Private Intracloud Networking</vt:lpstr>
      <vt:lpstr>Path for Internet Traffic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17</cp:revision>
  <dcterms:created xsi:type="dcterms:W3CDTF">2006-08-16T00:00:00Z</dcterms:created>
  <dcterms:modified xsi:type="dcterms:W3CDTF">2015-09-14T09:40:19Z</dcterms:modified>
</cp:coreProperties>
</file>