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57" r:id="rId4"/>
    <p:sldId id="288" r:id="rId5"/>
    <p:sldId id="280" r:id="rId6"/>
    <p:sldId id="283" r:id="rId7"/>
    <p:sldId id="282" r:id="rId8"/>
    <p:sldId id="281" r:id="rId9"/>
    <p:sldId id="284" r:id="rId10"/>
    <p:sldId id="285" r:id="rId11"/>
    <p:sldId id="286" r:id="rId12"/>
    <p:sldId id="287" r:id="rId13"/>
    <p:sldId id="266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3- Day2</a:t>
            </a:r>
            <a:br>
              <a:rPr lang="en-US" dirty="0" smtClean="0"/>
            </a:br>
            <a:r>
              <a:rPr lang="en-US" dirty="0">
                <a:effectLst/>
              </a:rPr>
              <a:t>Cloud </a:t>
            </a:r>
            <a:r>
              <a:rPr lang="en-US" dirty="0" smtClean="0">
                <a:effectLst/>
              </a:rPr>
              <a:t>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Business companies are increasingly looking to move or build their corporate applications on cloud platforms </a:t>
            </a:r>
            <a:endParaRPr lang="en-IN" dirty="0" smtClean="0"/>
          </a:p>
          <a:p>
            <a:pPr lvl="1"/>
            <a:r>
              <a:rPr lang="en-IN" dirty="0" smtClean="0"/>
              <a:t>to </a:t>
            </a:r>
            <a:r>
              <a:rPr lang="en-IN" dirty="0"/>
              <a:t>improve agility </a:t>
            </a:r>
            <a:r>
              <a:rPr lang="en-IN" dirty="0" smtClean="0"/>
              <a:t>or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to meet </a:t>
            </a:r>
            <a:r>
              <a:rPr lang="en-IN" dirty="0" smtClean="0"/>
              <a:t>dynamic requirements </a:t>
            </a:r>
            <a:r>
              <a:rPr lang="en-IN" dirty="0"/>
              <a:t>that exist in the globalization of businesses and responsiveness to market </a:t>
            </a:r>
            <a:r>
              <a:rPr lang="en-IN" dirty="0" smtClean="0"/>
              <a:t>demands</a:t>
            </a:r>
          </a:p>
          <a:p>
            <a:r>
              <a:rPr lang="en-IN" dirty="0"/>
              <a:t>this shift or moving the applications to </a:t>
            </a:r>
            <a:r>
              <a:rPr lang="en-IN" dirty="0" smtClean="0"/>
              <a:t>the cloud </a:t>
            </a:r>
            <a:r>
              <a:rPr lang="en-IN" dirty="0"/>
              <a:t>environment brings new complexities</a:t>
            </a:r>
            <a:r>
              <a:rPr lang="en-IN" dirty="0" smtClean="0"/>
              <a:t>.</a:t>
            </a:r>
          </a:p>
          <a:p>
            <a:r>
              <a:rPr lang="en-IN" dirty="0"/>
              <a:t>Applications become </a:t>
            </a:r>
            <a:r>
              <a:rPr lang="en-IN" dirty="0" smtClean="0"/>
              <a:t>more composite </a:t>
            </a:r>
            <a:r>
              <a:rPr lang="en-IN" dirty="0"/>
              <a:t>and complex, which requires leveraging not only capabilities </a:t>
            </a:r>
            <a:r>
              <a:rPr lang="en-IN" dirty="0" smtClean="0"/>
              <a:t>like storage </a:t>
            </a:r>
            <a:r>
              <a:rPr lang="en-IN" dirty="0"/>
              <a:t>and database offered by the cloud providers but also third-party</a:t>
            </a:r>
            <a:br>
              <a:rPr lang="en-IN" dirty="0"/>
            </a:br>
            <a:r>
              <a:rPr lang="en-IN" dirty="0"/>
              <a:t>SaaS capabilities like e-mail and messaging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Availability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understanding the availability of an application </a:t>
            </a:r>
            <a:r>
              <a:rPr lang="en-IN" dirty="0" smtClean="0"/>
              <a:t>requires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inspecting the infrastructure, 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services </a:t>
            </a:r>
            <a:r>
              <a:rPr lang="en-IN" dirty="0" smtClean="0"/>
              <a:t>it consumes</a:t>
            </a:r>
            <a:r>
              <a:rPr lang="en-IN" dirty="0"/>
              <a:t>, and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upkeep of the application.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composite nature of </a:t>
            </a:r>
            <a:r>
              <a:rPr lang="en-IN" dirty="0" smtClean="0"/>
              <a:t>cloud applications </a:t>
            </a:r>
            <a:r>
              <a:rPr lang="en-IN" dirty="0"/>
              <a:t>requires visibility into all the services to determine the overall</a:t>
            </a:r>
            <a:br>
              <a:rPr lang="en-IN" dirty="0"/>
            </a:br>
            <a:r>
              <a:rPr lang="en-IN" dirty="0"/>
              <a:t>availability and uptime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83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application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address these issues and </a:t>
            </a:r>
            <a:r>
              <a:rPr lang="en-IN" dirty="0" smtClean="0"/>
              <a:t>propose solutions </a:t>
            </a:r>
            <a:r>
              <a:rPr lang="en-IN" dirty="0"/>
              <a:t>to make it possible to have insight into the application that</a:t>
            </a:r>
            <a:br>
              <a:rPr lang="en-IN" dirty="0"/>
            </a:br>
            <a:r>
              <a:rPr lang="en-IN" dirty="0"/>
              <a:t>runs in the cloud, as well as implement or enforce enterprise </a:t>
            </a:r>
            <a:r>
              <a:rPr lang="en-IN" dirty="0" smtClean="0"/>
              <a:t>policies like </a:t>
            </a:r>
            <a:r>
              <a:rPr lang="en-IN" dirty="0"/>
              <a:t>governance and auditing and environment management while </a:t>
            </a:r>
            <a:r>
              <a:rPr lang="en-IN" dirty="0" smtClean="0"/>
              <a:t>the application </a:t>
            </a:r>
            <a:r>
              <a:rPr lang="en-IN" dirty="0"/>
              <a:t>is deployed in the </a:t>
            </a:r>
            <a:r>
              <a:rPr lang="en-IN" dirty="0" smtClean="0"/>
              <a:t>cloud</a:t>
            </a:r>
          </a:p>
          <a:p>
            <a:r>
              <a:rPr lang="en-IN" dirty="0"/>
              <a:t>These cloud-based monitoring </a:t>
            </a:r>
            <a:r>
              <a:rPr lang="en-IN" dirty="0" smtClean="0"/>
              <a:t>and management </a:t>
            </a:r>
            <a:r>
              <a:rPr lang="en-IN" dirty="0"/>
              <a:t>services can collect a multitude of events, </a:t>
            </a:r>
            <a:r>
              <a:rPr lang="en-IN" dirty="0" err="1"/>
              <a:t>analyze</a:t>
            </a:r>
            <a:r>
              <a:rPr lang="en-IN" dirty="0"/>
              <a:t> them, and</a:t>
            </a:r>
            <a:br>
              <a:rPr lang="en-IN" dirty="0"/>
            </a:br>
            <a:r>
              <a:rPr lang="en-IN" dirty="0"/>
              <a:t>identify critical information that requires additional remedial </a:t>
            </a:r>
            <a:r>
              <a:rPr lang="en-IN" dirty="0" smtClean="0"/>
              <a:t>actions like </a:t>
            </a:r>
            <a:r>
              <a:rPr lang="en-IN" dirty="0"/>
              <a:t>adjusting capacity or provisioning new services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application management has to be supported with tools and </a:t>
            </a:r>
            <a:r>
              <a:rPr lang="en-IN" dirty="0" smtClean="0"/>
              <a:t>processes required </a:t>
            </a:r>
            <a:r>
              <a:rPr lang="en-IN" dirty="0"/>
              <a:t>for managing other environments that might coexist, </a:t>
            </a:r>
            <a:r>
              <a:rPr lang="en-IN" dirty="0" smtClean="0"/>
              <a:t>enabling efficient </a:t>
            </a:r>
            <a:r>
              <a:rPr lang="en-IN" dirty="0"/>
              <a:t>operations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73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migration </a:t>
            </a:r>
            <a:r>
              <a:rPr lang="en-IN" dirty="0"/>
              <a:t>to the cloud also plays a very important role. </a:t>
            </a:r>
            <a:endParaRPr lang="en-IN" dirty="0" smtClean="0"/>
          </a:p>
          <a:p>
            <a:r>
              <a:rPr lang="en-IN" dirty="0" smtClean="0"/>
              <a:t>Not </a:t>
            </a:r>
            <a:r>
              <a:rPr lang="en-IN" dirty="0"/>
              <a:t>all applications can be directly deployed to the cloud.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application needs to </a:t>
            </a:r>
            <a:r>
              <a:rPr lang="en-IN" dirty="0" smtClean="0"/>
              <a:t>be properly </a:t>
            </a:r>
            <a:r>
              <a:rPr lang="en-IN" dirty="0"/>
              <a:t>migrated to the cloud to be considered a proper cloud application that will have all the properties of the cloud.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68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Evaluation</a:t>
            </a:r>
            <a:endParaRPr lang="en-IN" dirty="0"/>
          </a:p>
          <a:p>
            <a:r>
              <a:rPr lang="en-IN" i="1" dirty="0"/>
              <a:t>Migration </a:t>
            </a:r>
            <a:r>
              <a:rPr lang="en-IN" i="1" dirty="0" smtClean="0"/>
              <a:t>strategy</a:t>
            </a:r>
            <a:endParaRPr lang="en-IN" dirty="0"/>
          </a:p>
          <a:p>
            <a:r>
              <a:rPr lang="en-IN" i="1" dirty="0" smtClean="0"/>
              <a:t>Prototyping</a:t>
            </a:r>
            <a:endParaRPr lang="en-IN" dirty="0"/>
          </a:p>
          <a:p>
            <a:r>
              <a:rPr lang="en-IN" i="1" dirty="0" smtClean="0"/>
              <a:t>Provisioning</a:t>
            </a:r>
            <a:endParaRPr lang="en-IN" dirty="0"/>
          </a:p>
          <a:p>
            <a:r>
              <a:rPr lang="en-IN" i="1" dirty="0" smtClean="0"/>
              <a:t>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23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Approaches for cloud 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Migrate existing applications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i="1" dirty="0"/>
              <a:t>Start from </a:t>
            </a:r>
            <a:r>
              <a:rPr lang="en-IN" i="1" dirty="0" smtClean="0"/>
              <a:t>scratch</a:t>
            </a:r>
            <a:endParaRPr lang="en-IN" dirty="0"/>
          </a:p>
          <a:p>
            <a:r>
              <a:rPr lang="en-IN" i="1" dirty="0"/>
              <a:t>Separate </a:t>
            </a:r>
            <a:r>
              <a:rPr lang="en-IN" i="1" dirty="0" smtClean="0"/>
              <a:t>company</a:t>
            </a:r>
            <a:endParaRPr lang="en-IN" dirty="0"/>
          </a:p>
          <a:p>
            <a:r>
              <a:rPr lang="en-IN" i="1" dirty="0"/>
              <a:t>B</a:t>
            </a:r>
            <a:r>
              <a:rPr lang="en-IN" i="1" dirty="0" smtClean="0"/>
              <a:t>uy </a:t>
            </a:r>
            <a:r>
              <a:rPr lang="en-IN" i="1" dirty="0"/>
              <a:t>an existing cloud </a:t>
            </a:r>
            <a:r>
              <a:rPr lang="en-IN" i="1" dirty="0" smtClean="0"/>
              <a:t>vendor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5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0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</a:t>
            </a:r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smtClean="0"/>
              <a:t>applications </a:t>
            </a:r>
            <a:r>
              <a:rPr lang="en-IN" dirty="0"/>
              <a:t>in the cloud</a:t>
            </a:r>
            <a:br>
              <a:rPr lang="en-IN" dirty="0"/>
            </a:br>
            <a:r>
              <a:rPr lang="en-IN" dirty="0"/>
              <a:t>• </a:t>
            </a:r>
            <a:r>
              <a:rPr lang="en-IN" dirty="0" smtClean="0"/>
              <a:t>managing </a:t>
            </a:r>
            <a:r>
              <a:rPr lang="en-IN" dirty="0"/>
              <a:t>the cloud</a:t>
            </a:r>
            <a:br>
              <a:rPr lang="en-IN" dirty="0"/>
            </a:br>
            <a:r>
              <a:rPr lang="en-IN" dirty="0"/>
              <a:t>• </a:t>
            </a:r>
            <a:r>
              <a:rPr lang="en-IN" dirty="0" smtClean="0"/>
              <a:t>application </a:t>
            </a:r>
            <a:r>
              <a:rPr lang="en-IN" dirty="0"/>
              <a:t>migration to the </a:t>
            </a:r>
            <a:r>
              <a:rPr lang="en-IN" dirty="0" smtClean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Once the structure </a:t>
            </a:r>
            <a:r>
              <a:rPr lang="en-IN" dirty="0" smtClean="0"/>
              <a:t>of the </a:t>
            </a:r>
            <a:r>
              <a:rPr lang="en-IN" dirty="0"/>
              <a:t>cloud is clear, the network connections in the cloud and the </a:t>
            </a:r>
            <a:r>
              <a:rPr lang="en-IN" dirty="0" smtClean="0"/>
              <a:t>details about </a:t>
            </a:r>
            <a:r>
              <a:rPr lang="en-IN" dirty="0"/>
              <a:t>the cloud application need to be known. This is important as </a:t>
            </a:r>
            <a:r>
              <a:rPr lang="en-IN" dirty="0" smtClean="0"/>
              <a:t>the cloud </a:t>
            </a:r>
            <a:r>
              <a:rPr lang="en-IN" dirty="0"/>
              <a:t>is a completely Internet-dependent technology. Similarly, </a:t>
            </a:r>
            <a:r>
              <a:rPr lang="en-IN" dirty="0" smtClean="0"/>
              <a:t>cloud management </a:t>
            </a:r>
            <a:r>
              <a:rPr lang="en-IN" dirty="0"/>
              <a:t>discusses the important management issues and ways in</a:t>
            </a:r>
            <a:br>
              <a:rPr lang="en-IN" dirty="0"/>
            </a:br>
            <a:r>
              <a:rPr lang="en-IN" dirty="0"/>
              <a:t>which the current cloud scenario is managed. It describes the way </a:t>
            </a:r>
            <a:r>
              <a:rPr lang="en-IN" dirty="0" smtClean="0"/>
              <a:t>an application </a:t>
            </a:r>
            <a:r>
              <a:rPr lang="en-IN" dirty="0"/>
              <a:t>and infrastructure in the cloud are managed. Management </a:t>
            </a:r>
            <a:r>
              <a:rPr lang="en-IN" dirty="0" smtClean="0"/>
              <a:t>is important </a:t>
            </a:r>
            <a:r>
              <a:rPr lang="en-IN" dirty="0"/>
              <a:t>because of the quality of service (</a:t>
            </a:r>
            <a:r>
              <a:rPr lang="en-IN" dirty="0" err="1"/>
              <a:t>QoS</a:t>
            </a:r>
            <a:r>
              <a:rPr lang="en-IN" dirty="0"/>
              <a:t>) factors that are </a:t>
            </a:r>
            <a:r>
              <a:rPr lang="en-IN" dirty="0" smtClean="0"/>
              <a:t>involved in </a:t>
            </a:r>
            <a:r>
              <a:rPr lang="en-IN" dirty="0"/>
              <a:t>the cloud. These </a:t>
            </a:r>
            <a:r>
              <a:rPr lang="en-IN" dirty="0" err="1"/>
              <a:t>QoS</a:t>
            </a:r>
            <a:r>
              <a:rPr lang="en-IN" dirty="0"/>
              <a:t> factors form the basis for cloud computing. All</a:t>
            </a:r>
            <a:br>
              <a:rPr lang="en-IN" dirty="0"/>
            </a:br>
            <a:r>
              <a:rPr lang="en-IN" dirty="0"/>
              <a:t>the services are given based on these </a:t>
            </a:r>
            <a:r>
              <a:rPr lang="en-IN" dirty="0" err="1"/>
              <a:t>QoS</a:t>
            </a:r>
            <a:r>
              <a:rPr lang="en-IN" dirty="0"/>
              <a:t> factors.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5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management is aimed at efficiently managing the cloud so as to maintain the </a:t>
            </a:r>
            <a:r>
              <a:rPr lang="en-IN" dirty="0" err="1" smtClean="0"/>
              <a:t>QoS</a:t>
            </a:r>
            <a:endParaRPr lang="en-IN" dirty="0"/>
          </a:p>
          <a:p>
            <a:r>
              <a:rPr lang="en-IN" dirty="0"/>
              <a:t>Cloud management can be </a:t>
            </a:r>
            <a:r>
              <a:rPr lang="en-IN" dirty="0" smtClean="0"/>
              <a:t>divided into </a:t>
            </a:r>
            <a:r>
              <a:rPr lang="en-IN" dirty="0"/>
              <a:t>two parts:</a:t>
            </a:r>
            <a:br>
              <a:rPr lang="en-IN" dirty="0"/>
            </a:br>
            <a:r>
              <a:rPr lang="en-IN" dirty="0"/>
              <a:t>1. Managing the infrastructure of the cloud</a:t>
            </a:r>
            <a:br>
              <a:rPr lang="en-IN" dirty="0"/>
            </a:br>
            <a:r>
              <a:rPr lang="en-IN" dirty="0"/>
              <a:t>2. Managing the cloud application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48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 infrastructure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backbone of the cloud</a:t>
            </a:r>
            <a:r>
              <a:rPr lang="en-IN" dirty="0" smtClean="0"/>
              <a:t>.</a:t>
            </a:r>
          </a:p>
          <a:p>
            <a:r>
              <a:rPr lang="en-IN" dirty="0"/>
              <a:t>responsible for the </a:t>
            </a:r>
            <a:r>
              <a:rPr lang="en-IN" dirty="0" err="1"/>
              <a:t>QoS</a:t>
            </a:r>
            <a:r>
              <a:rPr lang="en-IN" dirty="0"/>
              <a:t> </a:t>
            </a:r>
            <a:r>
              <a:rPr lang="en-IN" dirty="0" smtClean="0"/>
              <a:t>factor</a:t>
            </a:r>
          </a:p>
          <a:p>
            <a:r>
              <a:rPr lang="en-IN" dirty="0" smtClean="0"/>
              <a:t>if </a:t>
            </a:r>
            <a:r>
              <a:rPr lang="en-IN" dirty="0"/>
              <a:t>not properly managed, then the whole cloud can fail and </a:t>
            </a:r>
            <a:r>
              <a:rPr lang="en-IN" dirty="0" err="1"/>
              <a:t>QoS</a:t>
            </a:r>
            <a:r>
              <a:rPr lang="en-IN" dirty="0"/>
              <a:t> </a:t>
            </a:r>
            <a:r>
              <a:rPr lang="en-IN" dirty="0" smtClean="0"/>
              <a:t>would be </a:t>
            </a:r>
            <a:r>
              <a:rPr lang="en-IN" dirty="0"/>
              <a:t>adversely </a:t>
            </a:r>
            <a:r>
              <a:rPr lang="en-IN" dirty="0" smtClean="0"/>
              <a:t>affected</a:t>
            </a:r>
          </a:p>
          <a:p>
            <a:r>
              <a:rPr lang="en-IN" dirty="0"/>
              <a:t>The core of cloud management is resource management.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0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Resource management involves several internal tasks such as </a:t>
            </a:r>
            <a:r>
              <a:rPr lang="en-IN" dirty="0" smtClean="0"/>
              <a:t>resource scheduling</a:t>
            </a:r>
            <a:r>
              <a:rPr lang="en-IN" dirty="0"/>
              <a:t>, provisioning, and load balancing.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tasks are mainly managed by the cloud service provider’s core software capabilities such as the</a:t>
            </a:r>
            <a:br>
              <a:rPr lang="en-IN" dirty="0"/>
            </a:br>
            <a:r>
              <a:rPr lang="en-IN" dirty="0"/>
              <a:t>cloud OS that is responsible for providing services to the cloud and </a:t>
            </a:r>
            <a:r>
              <a:rPr lang="en-IN" dirty="0" smtClean="0"/>
              <a:t>that internally </a:t>
            </a:r>
            <a:r>
              <a:rPr lang="en-IN" dirty="0"/>
              <a:t>controls the cloud.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cloud infrastructure is a very complex system that consists of a lot of resources.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resources are usually shared </a:t>
            </a:r>
            <a:r>
              <a:rPr lang="en-IN" dirty="0" smtClean="0"/>
              <a:t>by several </a:t>
            </a:r>
            <a:r>
              <a:rPr lang="en-IN" dirty="0"/>
              <a:t>users</a:t>
            </a:r>
            <a:r>
              <a:rPr lang="en-IN" dirty="0" smtClean="0"/>
              <a:t>.</a:t>
            </a:r>
          </a:p>
          <a:p>
            <a:r>
              <a:rPr lang="en-IN" dirty="0"/>
              <a:t>Poor resource management may lead to several inefficiencies in terms </a:t>
            </a:r>
            <a:r>
              <a:rPr lang="en-IN" dirty="0" smtClean="0"/>
              <a:t>of performance</a:t>
            </a:r>
            <a:r>
              <a:rPr lang="en-IN" dirty="0"/>
              <a:t>, functionality, and cost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62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Managing </a:t>
            </a:r>
            <a:r>
              <a:rPr lang="en-IN" dirty="0"/>
              <a:t>power consumption </a:t>
            </a:r>
            <a:endParaRPr lang="en-IN" dirty="0" smtClean="0"/>
          </a:p>
          <a:p>
            <a:pPr lvl="1"/>
            <a:r>
              <a:rPr lang="en-IN" dirty="0"/>
              <a:t>consolidation </a:t>
            </a:r>
            <a:r>
              <a:rPr lang="en-IN" dirty="0" smtClean="0"/>
              <a:t>of server </a:t>
            </a:r>
            <a:r>
              <a:rPr lang="en-IN" dirty="0"/>
              <a:t>and storage workloads</a:t>
            </a:r>
            <a:r>
              <a:rPr lang="en-IN" dirty="0" smtClean="0"/>
              <a:t>.</a:t>
            </a:r>
          </a:p>
          <a:p>
            <a:r>
              <a:rPr lang="en-IN" dirty="0"/>
              <a:t>different management methods that are followed for</a:t>
            </a:r>
            <a:br>
              <a:rPr lang="en-IN" dirty="0"/>
            </a:br>
            <a:r>
              <a:rPr lang="en-IN" dirty="0"/>
              <a:t>different types of service delivery models. </a:t>
            </a:r>
            <a:endParaRPr lang="en-IN" dirty="0" smtClean="0"/>
          </a:p>
          <a:p>
            <a:r>
              <a:rPr lang="en-IN" dirty="0"/>
              <a:t>based </a:t>
            </a:r>
            <a:r>
              <a:rPr lang="en-IN" dirty="0" smtClean="0"/>
              <a:t>on </a:t>
            </a:r>
            <a:r>
              <a:rPr lang="en-IN" dirty="0"/>
              <a:t>load fluctuation. </a:t>
            </a:r>
            <a:endParaRPr lang="en-IN" dirty="0" smtClean="0"/>
          </a:p>
          <a:p>
            <a:r>
              <a:rPr lang="en-IN" dirty="0" smtClean="0"/>
              <a:t>Load </a:t>
            </a:r>
            <a:r>
              <a:rPr lang="en-IN" dirty="0"/>
              <a:t>fluctuation is the point where the workload of the</a:t>
            </a:r>
            <a:br>
              <a:rPr lang="en-IN" dirty="0"/>
            </a:br>
            <a:r>
              <a:rPr lang="en-IN" dirty="0"/>
              <a:t>system changes continuously.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one of the important criteria </a:t>
            </a:r>
            <a:r>
              <a:rPr lang="en-IN" dirty="0" smtClean="0"/>
              <a:t>and issues </a:t>
            </a:r>
            <a:r>
              <a:rPr lang="en-IN" dirty="0"/>
              <a:t>that should be considered for cloud applications. </a:t>
            </a:r>
            <a:endParaRPr lang="en-IN" dirty="0" smtClean="0"/>
          </a:p>
          <a:p>
            <a:r>
              <a:rPr lang="en-IN" dirty="0" smtClean="0"/>
              <a:t>Load fluctuation can </a:t>
            </a:r>
            <a:r>
              <a:rPr lang="en-IN" dirty="0"/>
              <a:t>be divided into two types: </a:t>
            </a:r>
            <a:endParaRPr lang="en-IN" dirty="0" smtClean="0"/>
          </a:p>
          <a:p>
            <a:pPr lvl="1"/>
            <a:r>
              <a:rPr lang="en-IN" dirty="0" smtClean="0"/>
              <a:t>predictable </a:t>
            </a:r>
            <a:r>
              <a:rPr lang="en-IN" dirty="0"/>
              <a:t>and unpredictable. </a:t>
            </a:r>
            <a:endParaRPr lang="en-IN" dirty="0" smtClean="0"/>
          </a:p>
          <a:p>
            <a:r>
              <a:rPr lang="en-IN" dirty="0" smtClean="0"/>
              <a:t>Predictable load </a:t>
            </a:r>
            <a:r>
              <a:rPr lang="en-IN" dirty="0"/>
              <a:t>fluctuations are easy to handle.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cloud can be preconfigured </a:t>
            </a:r>
            <a:r>
              <a:rPr lang="en-IN" dirty="0" smtClean="0"/>
              <a:t>for handling </a:t>
            </a:r>
            <a:r>
              <a:rPr lang="en-IN" dirty="0"/>
              <a:t>such kind of fluctuations. </a:t>
            </a:r>
            <a:endParaRPr lang="en-IN" dirty="0" smtClean="0"/>
          </a:p>
          <a:p>
            <a:r>
              <a:rPr lang="en-IN" dirty="0" smtClean="0"/>
              <a:t>Whereas </a:t>
            </a:r>
            <a:r>
              <a:rPr lang="en-IN" dirty="0"/>
              <a:t>unpredictable load fluctuations are difficult to handle, </a:t>
            </a:r>
            <a:endParaRPr lang="en-IN" dirty="0" smtClean="0"/>
          </a:p>
          <a:p>
            <a:pPr lvl="1"/>
            <a:r>
              <a:rPr lang="en-IN" dirty="0" smtClean="0"/>
              <a:t>ironically </a:t>
            </a:r>
            <a:r>
              <a:rPr lang="en-IN" dirty="0"/>
              <a:t>this is one of the reasons </a:t>
            </a:r>
            <a:r>
              <a:rPr lang="en-IN" dirty="0" smtClean="0"/>
              <a:t>why cloud </a:t>
            </a:r>
            <a:r>
              <a:rPr lang="en-IN" dirty="0"/>
              <a:t>is preferred by several users.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56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governance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Governance in general is a term in </a:t>
            </a:r>
            <a:r>
              <a:rPr lang="en-IN" dirty="0" smtClean="0"/>
              <a:t>the corporate </a:t>
            </a:r>
            <a:r>
              <a:rPr lang="en-IN" dirty="0"/>
              <a:t>world that generally involves the process of creating value to </a:t>
            </a:r>
            <a:r>
              <a:rPr lang="en-IN" dirty="0" smtClean="0"/>
              <a:t>an organization </a:t>
            </a:r>
            <a:r>
              <a:rPr lang="en-IN" dirty="0"/>
              <a:t>by creating strategic objectives that will lead to the growth </a:t>
            </a:r>
            <a:r>
              <a:rPr lang="en-IN" dirty="0" smtClean="0"/>
              <a:t>of the </a:t>
            </a:r>
            <a:r>
              <a:rPr lang="en-IN" dirty="0"/>
              <a:t>company and would maintain a certain level of control over the </a:t>
            </a:r>
            <a:r>
              <a:rPr lang="en-IN" dirty="0" smtClean="0"/>
              <a:t>company</a:t>
            </a:r>
          </a:p>
          <a:p>
            <a:r>
              <a:rPr lang="en-IN" dirty="0"/>
              <a:t>There are several aspects of cloud governance out of which SLAs are </a:t>
            </a:r>
            <a:r>
              <a:rPr lang="en-IN" dirty="0" smtClean="0"/>
              <a:t>one of </a:t>
            </a:r>
            <a:r>
              <a:rPr lang="en-IN" dirty="0"/>
              <a:t>the important aspects. </a:t>
            </a:r>
            <a:endParaRPr lang="en-IN" dirty="0" smtClean="0"/>
          </a:p>
          <a:p>
            <a:r>
              <a:rPr lang="en-IN" dirty="0" smtClean="0"/>
              <a:t>SLAs </a:t>
            </a:r>
            <a:r>
              <a:rPr lang="en-IN" dirty="0"/>
              <a:t>are the set of rules that are defined </a:t>
            </a:r>
            <a:r>
              <a:rPr lang="en-IN" dirty="0" smtClean="0"/>
              <a:t>between the </a:t>
            </a:r>
            <a:r>
              <a:rPr lang="en-IN" dirty="0"/>
              <a:t>user and cloud service provider that decide upon the </a:t>
            </a:r>
            <a:r>
              <a:rPr lang="en-IN" dirty="0" err="1"/>
              <a:t>QoS</a:t>
            </a:r>
            <a:r>
              <a:rPr lang="en-IN" dirty="0"/>
              <a:t> </a:t>
            </a:r>
            <a:r>
              <a:rPr lang="en-IN" dirty="0" smtClean="0"/>
              <a:t>factor.</a:t>
            </a:r>
          </a:p>
          <a:p>
            <a:r>
              <a:rPr lang="en-IN" dirty="0" smtClean="0"/>
              <a:t>If SLAs are </a:t>
            </a:r>
            <a:r>
              <a:rPr lang="en-IN" dirty="0"/>
              <a:t>not followed, then the defaulter has to pay the </a:t>
            </a:r>
            <a:r>
              <a:rPr lang="en-IN" dirty="0" smtClean="0"/>
              <a:t>penalty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77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509</Words>
  <Application>Microsoft Office PowerPoint</Application>
  <PresentationFormat>On-screen Show (4:3)</PresentationFormat>
  <Paragraphs>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Introduction to Cloud Computing Unit 3- Day2 Cloud Management</vt:lpstr>
      <vt:lpstr>Recap</vt:lpstr>
      <vt:lpstr>Cloud Management</vt:lpstr>
      <vt:lpstr>Cloud Management</vt:lpstr>
      <vt:lpstr>Cloud Management</vt:lpstr>
      <vt:lpstr>Managing  infrastructure</vt:lpstr>
      <vt:lpstr>Resource Management</vt:lpstr>
      <vt:lpstr>Resource Management</vt:lpstr>
      <vt:lpstr>Cloud governance</vt:lpstr>
      <vt:lpstr>Cloud applications</vt:lpstr>
      <vt:lpstr>Availability</vt:lpstr>
      <vt:lpstr>Cloud application management</vt:lpstr>
      <vt:lpstr>Application migration</vt:lpstr>
      <vt:lpstr>Application migration</vt:lpstr>
      <vt:lpstr>Approaches for cloud migration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12</cp:revision>
  <dcterms:created xsi:type="dcterms:W3CDTF">2006-08-16T00:00:00Z</dcterms:created>
  <dcterms:modified xsi:type="dcterms:W3CDTF">2015-09-15T08:24:28Z</dcterms:modified>
</cp:coreProperties>
</file>