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80" r:id="rId11"/>
    <p:sldId id="273" r:id="rId12"/>
    <p:sldId id="281" r:id="rId13"/>
    <p:sldId id="279" r:id="rId14"/>
    <p:sldId id="282" r:id="rId15"/>
    <p:sldId id="272" r:id="rId16"/>
    <p:sldId id="278" r:id="rId17"/>
    <p:sldId id="283" r:id="rId18"/>
    <p:sldId id="274" r:id="rId19"/>
    <p:sldId id="277" r:id="rId20"/>
    <p:sldId id="275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1A692-F14D-4700-A380-13B24C6ECA86}" type="datetimeFigureOut">
              <a:rPr lang="en-IN" smtClean="0"/>
              <a:t>28-09-2015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4F8C-A54A-461B-BF7A-B725DC72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04F8C-A54A-461B-BF7A-B725DC7232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6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Cloud Computing</a:t>
            </a:r>
            <a:br>
              <a:rPr lang="en-US" dirty="0" smtClean="0"/>
            </a:br>
            <a:r>
              <a:rPr lang="en-US" dirty="0" smtClean="0"/>
              <a:t>Unit 3- Day4</a:t>
            </a:r>
            <a:br>
              <a:rPr lang="en-US" dirty="0" smtClean="0"/>
            </a:br>
            <a:r>
              <a:rPr lang="en-US" dirty="0" smtClean="0">
                <a:effectLst/>
              </a:rPr>
              <a:t>S/W dev in cloud – part2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53000"/>
            <a:ext cx="7854696" cy="1752600"/>
          </a:xfrm>
        </p:spPr>
        <p:txBody>
          <a:bodyPr/>
          <a:lstStyle/>
          <a:p>
            <a:r>
              <a:rPr lang="en-IN" dirty="0" smtClean="0"/>
              <a:t>Prashant Kaushal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72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Multitenant </a:t>
            </a:r>
            <a:r>
              <a:rPr lang="en-IN" b="1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223" y="2078182"/>
            <a:ext cx="67437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43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Highly Scalable and Available </a:t>
            </a:r>
            <a:r>
              <a:rPr lang="en-IN" b="1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dynamic </a:t>
            </a:r>
            <a:r>
              <a:rPr lang="en-IN" dirty="0" smtClean="0"/>
              <a:t>scaling</a:t>
            </a:r>
          </a:p>
          <a:p>
            <a:r>
              <a:rPr lang="en-IN" dirty="0"/>
              <a:t>depends on the software architecture</a:t>
            </a:r>
            <a:r>
              <a:rPr lang="en-IN" dirty="0" smtClean="0"/>
              <a:t>.</a:t>
            </a:r>
          </a:p>
          <a:p>
            <a:r>
              <a:rPr lang="en-IN" dirty="0"/>
              <a:t>As the load on the SaaS application becomes unpredictable and increases or decreases any time, the architecture should ensure </a:t>
            </a:r>
            <a:r>
              <a:rPr lang="en-IN" dirty="0" smtClean="0"/>
              <a:t>the </a:t>
            </a:r>
            <a:r>
              <a:rPr lang="en-IN" dirty="0"/>
              <a:t>same performance on varying </a:t>
            </a:r>
            <a:r>
              <a:rPr lang="en-IN" dirty="0" smtClean="0"/>
              <a:t>loads</a:t>
            </a:r>
          </a:p>
          <a:p>
            <a:r>
              <a:rPr lang="en-IN" dirty="0"/>
              <a:t>The scalability of the SaaS </a:t>
            </a:r>
            <a:r>
              <a:rPr lang="en-IN" dirty="0" smtClean="0"/>
              <a:t>application can </a:t>
            </a:r>
            <a:r>
              <a:rPr lang="en-IN" dirty="0"/>
              <a:t>be achieved using horizontal scaling, vertical scaling, software load balancer, and hardware load balancer.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43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Highly Scalable and Available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In horizontal scaling, identical </a:t>
            </a:r>
            <a:r>
              <a:rPr lang="en-IN" dirty="0" smtClean="0"/>
              <a:t>resources (application </a:t>
            </a:r>
            <a:r>
              <a:rPr lang="en-IN" dirty="0"/>
              <a:t>server, database server, </a:t>
            </a:r>
            <a:r>
              <a:rPr lang="en-IN" dirty="0" smtClean="0"/>
              <a:t>and </a:t>
            </a:r>
            <a:r>
              <a:rPr lang="en-IN" dirty="0"/>
              <a:t>infrastructure) will be added to </a:t>
            </a:r>
            <a:r>
              <a:rPr lang="en-IN" dirty="0" smtClean="0"/>
              <a:t>the application </a:t>
            </a:r>
            <a:r>
              <a:rPr lang="en-IN" dirty="0"/>
              <a:t>to handle the additional load</a:t>
            </a:r>
            <a:r>
              <a:rPr lang="en-IN" dirty="0" smtClean="0"/>
              <a:t>.</a:t>
            </a:r>
          </a:p>
          <a:p>
            <a:r>
              <a:rPr lang="en-IN" dirty="0"/>
              <a:t>In vertical scaling, the capacity of </a:t>
            </a:r>
            <a:r>
              <a:rPr lang="en-IN" dirty="0" smtClean="0"/>
              <a:t>the server </a:t>
            </a:r>
            <a:r>
              <a:rPr lang="en-IN" dirty="0"/>
              <a:t>(application, database, and infrastructure) will be increased as the </a:t>
            </a:r>
            <a:r>
              <a:rPr lang="en-IN" dirty="0" smtClean="0"/>
              <a:t>load increases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role of the software load balancer </a:t>
            </a:r>
            <a:r>
              <a:rPr lang="en-IN" dirty="0" smtClean="0"/>
              <a:t>is to </a:t>
            </a:r>
            <a:r>
              <a:rPr lang="en-IN" dirty="0"/>
              <a:t>distribute additional user request across different application and </a:t>
            </a:r>
            <a:r>
              <a:rPr lang="en-IN" dirty="0" smtClean="0"/>
              <a:t>database servers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hardware load balancer will distribute the load across different</a:t>
            </a:r>
            <a:br>
              <a:rPr lang="en-IN" dirty="0"/>
            </a:br>
            <a:r>
              <a:rPr lang="en-IN" dirty="0"/>
              <a:t>virtual machines when there is a need for more computing </a:t>
            </a:r>
            <a:r>
              <a:rPr lang="en-IN" dirty="0" smtClean="0"/>
              <a:t>power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54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Highly Scalable and Available </a:t>
            </a:r>
            <a:r>
              <a:rPr lang="en-IN" b="1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4904096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45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Availability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The availability of </a:t>
            </a:r>
            <a:r>
              <a:rPr lang="en-IN" dirty="0" smtClean="0"/>
              <a:t>the application </a:t>
            </a:r>
            <a:r>
              <a:rPr lang="en-IN" dirty="0"/>
              <a:t>decides its uptime and </a:t>
            </a:r>
            <a:r>
              <a:rPr lang="en-IN" dirty="0" smtClean="0"/>
              <a:t>downtime.</a:t>
            </a:r>
          </a:p>
          <a:p>
            <a:r>
              <a:rPr lang="en-IN" dirty="0" smtClean="0"/>
              <a:t>The </a:t>
            </a:r>
            <a:r>
              <a:rPr lang="en-IN" dirty="0"/>
              <a:t>availability of the application is an important parameter of the </a:t>
            </a:r>
            <a:r>
              <a:rPr lang="en-IN" dirty="0" smtClean="0"/>
              <a:t>SLA.</a:t>
            </a:r>
          </a:p>
          <a:p>
            <a:r>
              <a:rPr lang="en-IN" dirty="0" smtClean="0"/>
              <a:t>Ensuring </a:t>
            </a:r>
            <a:r>
              <a:rPr lang="en-IN" dirty="0"/>
              <a:t>the 99.99% availability of the application depends on the replica mechanism that is specified </a:t>
            </a:r>
            <a:r>
              <a:rPr lang="en-IN" dirty="0" smtClean="0"/>
              <a:t>in the </a:t>
            </a:r>
            <a:r>
              <a:rPr lang="en-IN" dirty="0"/>
              <a:t>software </a:t>
            </a:r>
            <a:r>
              <a:rPr lang="en-IN" dirty="0" smtClean="0"/>
              <a:t>architecture.</a:t>
            </a:r>
          </a:p>
          <a:p>
            <a:r>
              <a:rPr lang="en-IN" dirty="0" smtClean="0"/>
              <a:t>multiple </a:t>
            </a:r>
            <a:r>
              <a:rPr lang="en-IN" dirty="0"/>
              <a:t>copies of </a:t>
            </a:r>
            <a:r>
              <a:rPr lang="en-IN" dirty="0" smtClean="0"/>
              <a:t>virtual machines </a:t>
            </a:r>
            <a:r>
              <a:rPr lang="en-IN" dirty="0"/>
              <a:t>and database applications should be maintained for high availability. </a:t>
            </a:r>
            <a:endParaRPr lang="en-IN" dirty="0" smtClean="0"/>
          </a:p>
          <a:p>
            <a:r>
              <a:rPr lang="en-IN" dirty="0" smtClean="0"/>
              <a:t>While </a:t>
            </a:r>
            <a:r>
              <a:rPr lang="en-IN" dirty="0"/>
              <a:t>maintaining the replica, another important aspect is recovery</a:t>
            </a:r>
            <a:br>
              <a:rPr lang="en-IN" dirty="0"/>
            </a:br>
            <a:r>
              <a:rPr lang="en-IN" dirty="0"/>
              <a:t>time after any failure.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application should be fault tolerant, and the recovery time should be minimal to avoid SLA violation.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replica should </a:t>
            </a:r>
            <a:r>
              <a:rPr lang="en-IN" dirty="0" smtClean="0"/>
              <a:t>be maintained </a:t>
            </a:r>
            <a:r>
              <a:rPr lang="en-IN" dirty="0"/>
              <a:t>near the customer location to reduce the recovery time after </a:t>
            </a:r>
            <a:r>
              <a:rPr lang="en-IN" dirty="0" smtClean="0"/>
              <a:t>any failure </a:t>
            </a:r>
            <a:r>
              <a:rPr lang="en-IN" dirty="0"/>
              <a:t>or disaster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126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Database </a:t>
            </a:r>
            <a:r>
              <a:rPr lang="en-IN" b="1" dirty="0" smtClean="0"/>
              <a:t>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Achieving </a:t>
            </a:r>
            <a:r>
              <a:rPr lang="en-IN" dirty="0" err="1"/>
              <a:t>multitenancy</a:t>
            </a:r>
            <a:r>
              <a:rPr lang="en-IN" dirty="0"/>
              <a:t>, scalability, and availability at the database level is</a:t>
            </a:r>
            <a:br>
              <a:rPr lang="en-IN" dirty="0"/>
            </a:br>
            <a:r>
              <a:rPr lang="en-IN" dirty="0"/>
              <a:t>an important criterion for successful SaaS development.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database </a:t>
            </a:r>
            <a:r>
              <a:rPr lang="en-IN" dirty="0" smtClean="0"/>
              <a:t>design for </a:t>
            </a:r>
            <a:r>
              <a:rPr lang="en-IN" dirty="0" err="1"/>
              <a:t>multitenancy</a:t>
            </a:r>
            <a:r>
              <a:rPr lang="en-IN" dirty="0"/>
              <a:t> should consider the security requirement of the </a:t>
            </a:r>
            <a:r>
              <a:rPr lang="en-IN" dirty="0" smtClean="0"/>
              <a:t>data.</a:t>
            </a:r>
          </a:p>
          <a:p>
            <a:r>
              <a:rPr lang="en-IN" dirty="0" err="1" smtClean="0"/>
              <a:t>Multitenancy</a:t>
            </a:r>
            <a:r>
              <a:rPr lang="en-IN" dirty="0" smtClean="0"/>
              <a:t> </a:t>
            </a:r>
            <a:r>
              <a:rPr lang="en-IN" dirty="0"/>
              <a:t>at database level can be achieved by sharing the database</a:t>
            </a:r>
            <a:br>
              <a:rPr lang="en-IN" dirty="0"/>
            </a:br>
            <a:r>
              <a:rPr lang="en-IN" dirty="0"/>
              <a:t>instance, sharing the database table, and sharing the database </a:t>
            </a:r>
            <a:r>
              <a:rPr lang="en-IN" dirty="0" smtClean="0"/>
              <a:t>schema.</a:t>
            </a:r>
          </a:p>
          <a:p>
            <a:r>
              <a:rPr lang="en-IN" dirty="0" smtClean="0"/>
              <a:t>Depending </a:t>
            </a:r>
            <a:r>
              <a:rPr lang="en-IN" dirty="0"/>
              <a:t>on the security of the application, the database should be designed</a:t>
            </a:r>
            <a:br>
              <a:rPr lang="en-IN" dirty="0"/>
            </a:br>
            <a:r>
              <a:rPr lang="en-IN" dirty="0"/>
              <a:t>to secure </a:t>
            </a:r>
            <a:r>
              <a:rPr lang="en-IN" dirty="0" err="1"/>
              <a:t>multitenancy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database-level </a:t>
            </a:r>
            <a:r>
              <a:rPr lang="en-IN" dirty="0" err="1"/>
              <a:t>multitenancy</a:t>
            </a:r>
            <a:r>
              <a:rPr lang="en-IN" dirty="0"/>
              <a:t> can be </a:t>
            </a:r>
            <a:r>
              <a:rPr lang="en-IN" dirty="0" smtClean="0"/>
              <a:t>achieved in </a:t>
            </a:r>
            <a:r>
              <a:rPr lang="en-IN" dirty="0"/>
              <a:t>three different ways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database </a:t>
            </a:r>
            <a:r>
              <a:rPr lang="en-IN" dirty="0" smtClean="0"/>
              <a:t>designer selects </a:t>
            </a:r>
            <a:r>
              <a:rPr lang="en-IN" dirty="0"/>
              <a:t>a separate database for different tenants </a:t>
            </a:r>
            <a:r>
              <a:rPr lang="en-IN" dirty="0" smtClean="0"/>
              <a:t>the </a:t>
            </a:r>
            <a:r>
              <a:rPr lang="en-IN" dirty="0"/>
              <a:t>security will be ensured.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shared database and separate schema </a:t>
            </a:r>
            <a:r>
              <a:rPr lang="en-IN" dirty="0" smtClean="0"/>
              <a:t>are selected, the </a:t>
            </a:r>
            <a:r>
              <a:rPr lang="en-IN" dirty="0"/>
              <a:t>security to the data will be moderated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804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Database </a:t>
            </a:r>
            <a:r>
              <a:rPr lang="en-IN" b="1" dirty="0" smtClean="0"/>
              <a:t>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39635"/>
            <a:ext cx="8654142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61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The </a:t>
            </a:r>
            <a:r>
              <a:rPr lang="en-IN" dirty="0"/>
              <a:t>scalability and availability of the database decide the performance of</a:t>
            </a:r>
            <a:br>
              <a:rPr lang="en-IN" dirty="0"/>
            </a:br>
            <a:r>
              <a:rPr lang="en-IN" dirty="0"/>
              <a:t>the application. </a:t>
            </a:r>
            <a:endParaRPr lang="en-IN" dirty="0" smtClean="0"/>
          </a:p>
          <a:p>
            <a:r>
              <a:rPr lang="en-IN" dirty="0" smtClean="0"/>
              <a:t>Most </a:t>
            </a:r>
            <a:r>
              <a:rPr lang="en-IN" dirty="0"/>
              <a:t>of the SaaS applications are interactive and involve </a:t>
            </a:r>
            <a:r>
              <a:rPr lang="en-IN" dirty="0" smtClean="0"/>
              <a:t>a large </a:t>
            </a:r>
            <a:r>
              <a:rPr lang="en-IN" dirty="0"/>
              <a:t>number of database of read and write requests from the users. </a:t>
            </a:r>
            <a:endParaRPr lang="en-IN" dirty="0" smtClean="0"/>
          </a:p>
          <a:p>
            <a:r>
              <a:rPr lang="en-IN" dirty="0" smtClean="0"/>
              <a:t>When the </a:t>
            </a:r>
            <a:r>
              <a:rPr lang="en-IN" dirty="0"/>
              <a:t>number of requests exceeds the actual capacity of the database </a:t>
            </a:r>
            <a:r>
              <a:rPr lang="en-IN" dirty="0" smtClean="0"/>
              <a:t>server, additional </a:t>
            </a:r>
            <a:r>
              <a:rPr lang="en-IN" dirty="0"/>
              <a:t>requests should be redirected to the other server. </a:t>
            </a:r>
            <a:endParaRPr lang="en-IN" dirty="0" smtClean="0"/>
          </a:p>
          <a:p>
            <a:r>
              <a:rPr lang="en-IN" dirty="0" smtClean="0"/>
              <a:t>When requests are </a:t>
            </a:r>
            <a:r>
              <a:rPr lang="en-IN" dirty="0"/>
              <a:t>redirected, a change of data in one database server should reflect </a:t>
            </a:r>
            <a:r>
              <a:rPr lang="en-IN" dirty="0" smtClean="0"/>
              <a:t>in other </a:t>
            </a:r>
            <a:r>
              <a:rPr lang="en-IN" dirty="0"/>
              <a:t>database servers also. </a:t>
            </a:r>
            <a:endParaRPr lang="en-IN" dirty="0" smtClean="0"/>
          </a:p>
          <a:p>
            <a:r>
              <a:rPr lang="en-IN" dirty="0" smtClean="0"/>
              <a:t>Mostly </a:t>
            </a:r>
            <a:r>
              <a:rPr lang="en-IN" dirty="0"/>
              <a:t>the type of data used in the </a:t>
            </a:r>
            <a:r>
              <a:rPr lang="en-IN" dirty="0" smtClean="0"/>
              <a:t>SaaS application </a:t>
            </a:r>
            <a:r>
              <a:rPr lang="en-IN" dirty="0"/>
              <a:t>will be diverse and includes structured, </a:t>
            </a:r>
            <a:r>
              <a:rPr lang="en-IN" dirty="0" err="1"/>
              <a:t>semistructured</a:t>
            </a:r>
            <a:r>
              <a:rPr lang="en-IN" dirty="0"/>
              <a:t>, </a:t>
            </a:r>
            <a:r>
              <a:rPr lang="en-IN" dirty="0" smtClean="0"/>
              <a:t>and unstructured </a:t>
            </a:r>
            <a:r>
              <a:rPr lang="en-IN" dirty="0"/>
              <a:t>data in huge amounts. </a:t>
            </a:r>
            <a:endParaRPr lang="en-IN" dirty="0" smtClean="0"/>
          </a:p>
          <a:p>
            <a:r>
              <a:rPr lang="en-IN" dirty="0" smtClean="0"/>
              <a:t>So</a:t>
            </a:r>
            <a:r>
              <a:rPr lang="en-IN" dirty="0"/>
              <a:t>, for SaaS applications, Not </a:t>
            </a:r>
            <a:r>
              <a:rPr lang="en-IN" dirty="0" smtClean="0"/>
              <a:t>Only Structured </a:t>
            </a:r>
            <a:r>
              <a:rPr lang="en-IN" dirty="0"/>
              <a:t>Query Language (NoSQL) databases will be a better </a:t>
            </a:r>
            <a:r>
              <a:rPr lang="en-IN" dirty="0" smtClean="0"/>
              <a:t>option than </a:t>
            </a:r>
            <a:r>
              <a:rPr lang="en-IN" dirty="0"/>
              <a:t>traditional relational, object-oriented databases.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developers </a:t>
            </a:r>
            <a:r>
              <a:rPr lang="en-IN" dirty="0" smtClean="0"/>
              <a:t>can leverage </a:t>
            </a:r>
            <a:r>
              <a:rPr lang="en-IN" dirty="0"/>
              <a:t>the advantages of NoSQL databases to achieve scalability </a:t>
            </a:r>
            <a:r>
              <a:rPr lang="en-IN" dirty="0" smtClean="0"/>
              <a:t>and availability </a:t>
            </a:r>
            <a:r>
              <a:rPr lang="en-IN" dirty="0"/>
              <a:t>at the database level in an efficient way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024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SaaS </a:t>
            </a:r>
            <a:r>
              <a:rPr lang="en-IN" b="1" dirty="0" smtClean="0"/>
              <a:t>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The PaaS tools allow the developers to develop the application online, and </a:t>
            </a:r>
            <a:r>
              <a:rPr lang="en-IN" dirty="0" smtClean="0"/>
              <a:t>the application </a:t>
            </a:r>
            <a:r>
              <a:rPr lang="en-IN" dirty="0"/>
              <a:t>will be deployed on the service provider infrastructure as soon as </a:t>
            </a:r>
            <a:r>
              <a:rPr lang="en-IN" dirty="0" smtClean="0"/>
              <a:t>the developer </a:t>
            </a:r>
            <a:r>
              <a:rPr lang="en-IN" dirty="0"/>
              <a:t>pushes the application online. </a:t>
            </a:r>
            <a:endParaRPr lang="en-IN" dirty="0" smtClean="0"/>
          </a:p>
          <a:p>
            <a:r>
              <a:rPr lang="en-IN" dirty="0" smtClean="0"/>
              <a:t>Here</a:t>
            </a:r>
            <a:r>
              <a:rPr lang="en-IN" dirty="0"/>
              <a:t>, the end users or SaaS </a:t>
            </a:r>
            <a:r>
              <a:rPr lang="en-IN" dirty="0" smtClean="0"/>
              <a:t>consumers can </a:t>
            </a:r>
            <a:r>
              <a:rPr lang="en-IN" dirty="0"/>
              <a:t>access the application online using the web UI provided by the SaaS provider.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PaaS providers also provide testing tools in the same </a:t>
            </a:r>
            <a:r>
              <a:rPr lang="en-IN" dirty="0" smtClean="0"/>
              <a:t>development environment </a:t>
            </a:r>
            <a:r>
              <a:rPr lang="en-IN" dirty="0"/>
              <a:t>to facilitate the developers. </a:t>
            </a:r>
            <a:endParaRPr lang="en-IN" dirty="0" smtClean="0"/>
          </a:p>
          <a:p>
            <a:r>
              <a:rPr lang="en-IN" dirty="0" smtClean="0"/>
              <a:t>While developing </a:t>
            </a:r>
            <a:r>
              <a:rPr lang="en-IN" dirty="0"/>
              <a:t>the application, the developers should incorporate the following</a:t>
            </a:r>
            <a:br>
              <a:rPr lang="en-IN" dirty="0"/>
            </a:br>
            <a:r>
              <a:rPr lang="en-IN" dirty="0"/>
              <a:t>things for successful SaaS:</a:t>
            </a:r>
            <a:br>
              <a:rPr lang="en-IN" dirty="0"/>
            </a:br>
            <a:r>
              <a:rPr lang="en-IN" dirty="0"/>
              <a:t>• Responsive UI design to support multiple devices</a:t>
            </a:r>
            <a:br>
              <a:rPr lang="en-IN" dirty="0"/>
            </a:br>
            <a:r>
              <a:rPr lang="en-IN" dirty="0"/>
              <a:t>• Role Based Access Control (RBAC), Access Control List (ACL) mechanism to uniquely identify users and tenants</a:t>
            </a:r>
            <a:br>
              <a:rPr lang="en-IN" dirty="0"/>
            </a:br>
            <a:r>
              <a:rPr lang="en-IN" dirty="0"/>
              <a:t>• Monitoring tools that will monitor the performance and notify </a:t>
            </a:r>
            <a:r>
              <a:rPr lang="en-IN" dirty="0" smtClean="0"/>
              <a:t>the service </a:t>
            </a:r>
            <a:r>
              <a:rPr lang="en-IN" dirty="0"/>
              <a:t>provider frequently</a:t>
            </a:r>
            <a:br>
              <a:rPr lang="en-IN" dirty="0"/>
            </a:br>
            <a:r>
              <a:rPr lang="en-IN" dirty="0"/>
              <a:t>• Control panel for the tenant and admin to manage the users</a:t>
            </a:r>
            <a:br>
              <a:rPr lang="en-IN" dirty="0"/>
            </a:br>
            <a:r>
              <a:rPr lang="en-IN" dirty="0"/>
              <a:t>• User-centric customization panel that does not affect the settings </a:t>
            </a:r>
            <a:r>
              <a:rPr lang="en-IN" dirty="0" smtClean="0"/>
              <a:t>of other </a:t>
            </a:r>
            <a:r>
              <a:rPr lang="en-IN" dirty="0"/>
              <a:t>tenants or users</a:t>
            </a:r>
            <a:br>
              <a:rPr lang="en-IN" dirty="0"/>
            </a:br>
            <a:r>
              <a:rPr lang="en-IN" dirty="0"/>
              <a:t>• Self-service sign-up for the </a:t>
            </a:r>
            <a:r>
              <a:rPr lang="en-IN" dirty="0" smtClean="0"/>
              <a:t>users</a:t>
            </a:r>
          </a:p>
          <a:p>
            <a:r>
              <a:rPr lang="en-IN" dirty="0"/>
              <a:t>• Usage statistics and bill calculation</a:t>
            </a:r>
            <a:br>
              <a:rPr lang="en-IN" dirty="0"/>
            </a:br>
            <a:r>
              <a:rPr lang="en-IN" dirty="0"/>
              <a:t>• Help documentation to use the service</a:t>
            </a:r>
            <a:br>
              <a:rPr lang="en-IN" dirty="0"/>
            </a:br>
            <a:r>
              <a:rPr lang="en-IN" dirty="0"/>
              <a:t>• Service </a:t>
            </a:r>
            <a:r>
              <a:rPr lang="en-IN" dirty="0" smtClean="0"/>
              <a:t>integration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954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SaaS </a:t>
            </a:r>
            <a:r>
              <a:rPr lang="en-IN" b="1" dirty="0" smtClean="0"/>
              <a:t>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571878" cy="410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52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900" dirty="0" smtClean="0"/>
              <a:t>S/W development for the cloud is different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8261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Monitoring and SLA </a:t>
            </a:r>
            <a:r>
              <a:rPr lang="en-IN" b="1" dirty="0" smtClean="0"/>
              <a:t>Maintenance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After delivering the </a:t>
            </a:r>
            <a:r>
              <a:rPr lang="en-IN" dirty="0"/>
              <a:t>application, any </a:t>
            </a:r>
            <a:r>
              <a:rPr lang="en-IN" dirty="0" err="1"/>
              <a:t>misbehavior</a:t>
            </a:r>
            <a:r>
              <a:rPr lang="en-IN" dirty="0"/>
              <a:t>, failure, security attacks, and disasters </a:t>
            </a:r>
            <a:r>
              <a:rPr lang="en-IN" dirty="0" smtClean="0"/>
              <a:t>of SaaS </a:t>
            </a:r>
            <a:r>
              <a:rPr lang="en-IN" dirty="0"/>
              <a:t>applications should be monitored and prevented. </a:t>
            </a:r>
            <a:endParaRPr lang="en-IN" dirty="0" smtClean="0"/>
          </a:p>
          <a:p>
            <a:r>
              <a:rPr lang="en-IN" dirty="0" smtClean="0"/>
              <a:t>Since </a:t>
            </a:r>
            <a:r>
              <a:rPr lang="en-IN" dirty="0"/>
              <a:t>a lot of customers are sharing the same instance of a single application, any </a:t>
            </a:r>
            <a:r>
              <a:rPr lang="en-IN" dirty="0" err="1" smtClean="0"/>
              <a:t>misbehavior</a:t>
            </a:r>
            <a:r>
              <a:rPr lang="en-IN" dirty="0" smtClean="0"/>
              <a:t> from </a:t>
            </a:r>
            <a:r>
              <a:rPr lang="en-IN" dirty="0"/>
              <a:t>one tenant will affect the other tenants and the underlying </a:t>
            </a:r>
            <a:r>
              <a:rPr lang="en-IN" dirty="0" smtClean="0"/>
              <a:t>resources.</a:t>
            </a:r>
          </a:p>
          <a:p>
            <a:r>
              <a:rPr lang="en-IN" dirty="0" smtClean="0"/>
              <a:t>Updates </a:t>
            </a:r>
            <a:r>
              <a:rPr lang="en-IN" dirty="0"/>
              <a:t>should be scheduled and performed in such a way that it does </a:t>
            </a:r>
            <a:r>
              <a:rPr lang="en-IN" dirty="0" smtClean="0"/>
              <a:t>not affect </a:t>
            </a:r>
            <a:r>
              <a:rPr lang="en-IN" dirty="0"/>
              <a:t>the normal </a:t>
            </a:r>
            <a:r>
              <a:rPr lang="en-IN" dirty="0" err="1"/>
              <a:t>behavior</a:t>
            </a:r>
            <a:r>
              <a:rPr lang="en-IN" dirty="0"/>
              <a:t> of the system, so updating the SaaS </a:t>
            </a:r>
            <a:r>
              <a:rPr lang="en-IN" dirty="0" smtClean="0"/>
              <a:t>application frequently </a:t>
            </a:r>
            <a:r>
              <a:rPr lang="en-IN" dirty="0"/>
              <a:t>will offer the its most updated version to the end users. </a:t>
            </a:r>
            <a:endParaRPr lang="en-IN" dirty="0" smtClean="0"/>
          </a:p>
          <a:p>
            <a:r>
              <a:rPr lang="en-IN" dirty="0" smtClean="0"/>
              <a:t>But if the </a:t>
            </a:r>
            <a:r>
              <a:rPr lang="en-IN" dirty="0"/>
              <a:t>application </a:t>
            </a:r>
            <a:r>
              <a:rPr lang="en-IN" dirty="0" smtClean="0"/>
              <a:t>is updated with </a:t>
            </a:r>
            <a:r>
              <a:rPr lang="en-IN" dirty="0"/>
              <a:t>bulk updates frequently, it may lead </a:t>
            </a:r>
            <a:r>
              <a:rPr lang="en-IN" dirty="0" smtClean="0"/>
              <a:t>to the </a:t>
            </a:r>
            <a:r>
              <a:rPr lang="en-IN" dirty="0"/>
              <a:t>unavailability of the application. </a:t>
            </a:r>
            <a:endParaRPr lang="en-IN" dirty="0" smtClean="0"/>
          </a:p>
          <a:p>
            <a:r>
              <a:rPr lang="en-IN" dirty="0" smtClean="0"/>
              <a:t>Another </a:t>
            </a:r>
            <a:r>
              <a:rPr lang="en-IN" dirty="0"/>
              <a:t>important job in SaaS monitoring is to monitor the SLA violation by both the service provider </a:t>
            </a:r>
            <a:r>
              <a:rPr lang="en-IN" dirty="0" smtClean="0"/>
              <a:t>and customer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there is any SLA violation, the monitoring tool should </a:t>
            </a:r>
            <a:r>
              <a:rPr lang="en-IN" dirty="0" smtClean="0"/>
              <a:t>notify the </a:t>
            </a:r>
            <a:r>
              <a:rPr lang="en-IN" dirty="0"/>
              <a:t>developers to correct the errors that lead to the SLA violation. </a:t>
            </a:r>
            <a:endParaRPr lang="en-IN" dirty="0" smtClean="0"/>
          </a:p>
          <a:p>
            <a:r>
              <a:rPr lang="en-IN" dirty="0" smtClean="0"/>
              <a:t>The SaaS providers </a:t>
            </a:r>
            <a:r>
              <a:rPr lang="en-IN" dirty="0"/>
              <a:t>should define the SLA clearly to the end users before delivering any services.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SLA should include the availability, response </a:t>
            </a:r>
            <a:r>
              <a:rPr lang="en-IN" dirty="0" smtClean="0"/>
              <a:t>time, and </a:t>
            </a:r>
            <a:r>
              <a:rPr lang="en-IN" dirty="0"/>
              <a:t>degree of support.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service providers also should provide 24 × </a:t>
            </a:r>
            <a:r>
              <a:rPr lang="en-IN" dirty="0" smtClean="0"/>
              <a:t>7 support </a:t>
            </a:r>
            <a:r>
              <a:rPr lang="en-IN" dirty="0"/>
              <a:t>to the end users.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development team should resolve the issues</a:t>
            </a:r>
            <a:br>
              <a:rPr lang="en-IN" dirty="0"/>
            </a:br>
            <a:r>
              <a:rPr lang="en-IN" dirty="0"/>
              <a:t>frequently as soon as feedback is received from the end users. </a:t>
            </a:r>
            <a:endParaRPr lang="en-IN" dirty="0" smtClean="0"/>
          </a:p>
          <a:p>
            <a:r>
              <a:rPr lang="en-IN" dirty="0" smtClean="0"/>
              <a:t>There are many </a:t>
            </a:r>
            <a:r>
              <a:rPr lang="en-IN" dirty="0"/>
              <a:t>third-party monitoring tools are available to monitor SaaS applications.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413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SaaS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development of SaaS application </a:t>
            </a:r>
            <a:r>
              <a:rPr lang="en-IN" dirty="0" smtClean="0"/>
              <a:t>imposes a </a:t>
            </a:r>
            <a:r>
              <a:rPr lang="en-IN" dirty="0"/>
              <a:t>lot of </a:t>
            </a:r>
            <a:r>
              <a:rPr lang="en-IN" dirty="0" smtClean="0"/>
              <a:t>challenges</a:t>
            </a:r>
          </a:p>
          <a:p>
            <a:r>
              <a:rPr lang="en-IN" dirty="0"/>
              <a:t>With the </a:t>
            </a:r>
            <a:r>
              <a:rPr lang="en-IN" dirty="0" smtClean="0"/>
              <a:t>traditional development </a:t>
            </a:r>
            <a:r>
              <a:rPr lang="en-IN" dirty="0"/>
              <a:t>environment, it is very difficult to develop a successful SaaS </a:t>
            </a:r>
            <a:r>
              <a:rPr lang="en-IN" dirty="0" smtClean="0"/>
              <a:t>that satisfies </a:t>
            </a:r>
            <a:r>
              <a:rPr lang="en-IN" dirty="0"/>
              <a:t>all the SaaS-specific requirements</a:t>
            </a:r>
            <a:r>
              <a:rPr lang="en-IN" dirty="0" smtClean="0"/>
              <a:t>.</a:t>
            </a:r>
          </a:p>
          <a:p>
            <a:r>
              <a:rPr lang="en-IN" dirty="0"/>
              <a:t>To overcome these challenges, </a:t>
            </a:r>
            <a:r>
              <a:rPr lang="en-IN" dirty="0" smtClean="0"/>
              <a:t>SaaS development </a:t>
            </a:r>
            <a:r>
              <a:rPr lang="en-IN" dirty="0"/>
              <a:t>companies can use the popular PaaS that provides many </a:t>
            </a:r>
            <a:r>
              <a:rPr lang="en-IN" dirty="0" smtClean="0"/>
              <a:t>SaaS specific </a:t>
            </a:r>
            <a:r>
              <a:rPr lang="en-IN" dirty="0"/>
              <a:t>features by default. </a:t>
            </a:r>
            <a:endParaRPr lang="en-IN" dirty="0" smtClean="0"/>
          </a:p>
          <a:p>
            <a:r>
              <a:rPr lang="en-IN" dirty="0"/>
              <a:t>By using PaaS, the developers can concentrate more</a:t>
            </a:r>
            <a:br>
              <a:rPr lang="en-IN" dirty="0"/>
            </a:br>
            <a:r>
              <a:rPr lang="en-IN" dirty="0"/>
              <a:t>on application functionalities rather than struggle with enabling </a:t>
            </a:r>
            <a:r>
              <a:rPr lang="en-IN" dirty="0" smtClean="0"/>
              <a:t>SaaS-specific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88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S/W dev using PaaS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PaaS enables </a:t>
            </a:r>
            <a:r>
              <a:rPr lang="en-IN" dirty="0"/>
              <a:t>the developers to </a:t>
            </a:r>
            <a:r>
              <a:rPr lang="en-IN" dirty="0" smtClean="0"/>
              <a:t>develop an </a:t>
            </a:r>
            <a:r>
              <a:rPr lang="en-IN" dirty="0"/>
              <a:t>application </a:t>
            </a:r>
            <a:r>
              <a:rPr lang="en-IN" dirty="0" smtClean="0"/>
              <a:t>online</a:t>
            </a:r>
          </a:p>
          <a:p>
            <a:r>
              <a:rPr lang="en-IN" dirty="0"/>
              <a:t>development </a:t>
            </a:r>
            <a:r>
              <a:rPr lang="en-IN" dirty="0" smtClean="0"/>
              <a:t>platform on demand </a:t>
            </a:r>
            <a:r>
              <a:rPr lang="en-IN" dirty="0"/>
              <a:t>basis</a:t>
            </a:r>
            <a:r>
              <a:rPr lang="en-IN" dirty="0" smtClean="0"/>
              <a:t>.</a:t>
            </a:r>
          </a:p>
          <a:p>
            <a:r>
              <a:rPr lang="en-IN" dirty="0"/>
              <a:t>need not install any heavyweight software in their machine </a:t>
            </a:r>
            <a:r>
              <a:rPr lang="en-IN" dirty="0" smtClean="0"/>
              <a:t>to use </a:t>
            </a:r>
            <a:r>
              <a:rPr lang="en-IN" dirty="0"/>
              <a:t>PaaS. </a:t>
            </a:r>
            <a:endParaRPr lang="en-IN" dirty="0" smtClean="0"/>
          </a:p>
          <a:p>
            <a:r>
              <a:rPr lang="en-IN" dirty="0"/>
              <a:t>The developers can develop and deploy an application online </a:t>
            </a:r>
            <a:r>
              <a:rPr lang="en-IN" dirty="0" smtClean="0"/>
              <a:t>through the </a:t>
            </a:r>
            <a:r>
              <a:rPr lang="en-IN" dirty="0"/>
              <a:t>client tools such as web UI, Command Line Interface, web CLI, and </a:t>
            </a:r>
            <a:r>
              <a:rPr lang="en-IN" dirty="0" smtClean="0"/>
              <a:t>REST </a:t>
            </a:r>
            <a:r>
              <a:rPr lang="en-IN" dirty="0"/>
              <a:t>API </a:t>
            </a:r>
            <a:r>
              <a:rPr lang="en-IN" dirty="0" smtClean="0"/>
              <a:t>provided by </a:t>
            </a:r>
            <a:r>
              <a:rPr lang="en-IN" dirty="0"/>
              <a:t>the service provider</a:t>
            </a:r>
            <a:r>
              <a:rPr lang="en-IN" dirty="0" smtClean="0"/>
              <a:t>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4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• PaaS provides the services to develop, test, deploy, host, and maintain applications in one place.</a:t>
            </a:r>
            <a:br>
              <a:rPr lang="en-IN" dirty="0"/>
            </a:br>
            <a:r>
              <a:rPr lang="en-IN" dirty="0"/>
              <a:t>• Most of the service providers offer </a:t>
            </a:r>
            <a:r>
              <a:rPr lang="en-IN" i="1" dirty="0"/>
              <a:t>polyglot </a:t>
            </a:r>
            <a:r>
              <a:rPr lang="en-IN" dirty="0"/>
              <a:t>PaaS where the developers can use a variety of application </a:t>
            </a:r>
            <a:r>
              <a:rPr lang="en-IN" dirty="0" smtClean="0"/>
              <a:t>development </a:t>
            </a:r>
            <a:r>
              <a:rPr lang="en-IN" dirty="0"/>
              <a:t>environments </a:t>
            </a:r>
            <a:r>
              <a:rPr lang="en-IN" dirty="0" smtClean="0"/>
              <a:t>in one </a:t>
            </a:r>
            <a:r>
              <a:rPr lang="en-IN" dirty="0"/>
              <a:t>integrated </a:t>
            </a:r>
            <a:r>
              <a:rPr lang="en-IN" dirty="0" smtClean="0"/>
              <a:t>development </a:t>
            </a:r>
            <a:r>
              <a:rPr lang="en-IN" dirty="0"/>
              <a:t>environment (IDE</a:t>
            </a:r>
            <a:r>
              <a:rPr lang="en-IN" dirty="0" smtClean="0"/>
              <a:t>).</a:t>
            </a:r>
          </a:p>
          <a:p>
            <a:pPr marL="0" indent="0">
              <a:buNone/>
            </a:pPr>
            <a:r>
              <a:rPr lang="en-IN" dirty="0"/>
              <a:t>• The variety of client tools such as web UI, web CLI, REST APIs, </a:t>
            </a:r>
            <a:r>
              <a:rPr lang="en-IN" dirty="0" smtClean="0"/>
              <a:t>and IDE </a:t>
            </a:r>
            <a:r>
              <a:rPr lang="en-IN" dirty="0"/>
              <a:t>integration increases the ease of application development </a:t>
            </a:r>
            <a:r>
              <a:rPr lang="en-IN" dirty="0" smtClean="0"/>
              <a:t>and deployment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• PaaS offers a built-in multitenant architecture for the applications</a:t>
            </a:r>
            <a:br>
              <a:rPr lang="en-IN" dirty="0"/>
            </a:br>
            <a:r>
              <a:rPr lang="en-IN" dirty="0"/>
              <a:t>developed using PaaS.</a:t>
            </a:r>
            <a:br>
              <a:rPr lang="en-IN" dirty="0"/>
            </a:br>
            <a:r>
              <a:rPr lang="en-IN" dirty="0"/>
              <a:t>• PaaS provides a software load balancer that ensures the dynamic</a:t>
            </a:r>
            <a:br>
              <a:rPr lang="en-IN" dirty="0"/>
            </a:br>
            <a:r>
              <a:rPr lang="en-IN" dirty="0"/>
              <a:t>scaling of the application.</a:t>
            </a:r>
            <a:br>
              <a:rPr lang="en-IN" dirty="0"/>
            </a:br>
            <a:r>
              <a:rPr lang="en-IN" dirty="0"/>
              <a:t>• The replicas maintained by PaaS providers ensure the high availability of the application.</a:t>
            </a:r>
            <a:br>
              <a:rPr lang="en-IN" dirty="0"/>
            </a:br>
            <a:r>
              <a:rPr lang="en-IN" dirty="0"/>
              <a:t>• PaaS providers also allow integrating with other web or cloud services to develop composite cloud services.</a:t>
            </a:r>
            <a:br>
              <a:rPr lang="en-IN" dirty="0"/>
            </a:br>
            <a:r>
              <a:rPr lang="en-IN" dirty="0"/>
              <a:t>• PaaS increases the collaboration between the development team </a:t>
            </a:r>
            <a:r>
              <a:rPr lang="en-IN" dirty="0" smtClean="0"/>
              <a:t>as the </a:t>
            </a:r>
            <a:r>
              <a:rPr lang="en-IN" dirty="0"/>
              <a:t>application will be deployed at a central place.</a:t>
            </a:r>
            <a:br>
              <a:rPr lang="en-IN" dirty="0"/>
            </a:br>
            <a:r>
              <a:rPr lang="en-IN" dirty="0"/>
              <a:t>• The other important SaaS-specific features like monitoring tools </a:t>
            </a:r>
            <a:r>
              <a:rPr lang="en-IN" dirty="0" smtClean="0"/>
              <a:t>and automated billing will </a:t>
            </a:r>
            <a:r>
              <a:rPr lang="en-IN" dirty="0"/>
              <a:t>be offered by PaaS itself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95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PaaS : Before and After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changes the software development process</a:t>
            </a:r>
            <a:br>
              <a:rPr lang="en-IN" dirty="0"/>
            </a:br>
            <a:r>
              <a:rPr lang="en-IN" dirty="0"/>
              <a:t>totally when compared to the traditional software development model. </a:t>
            </a:r>
            <a:endParaRPr lang="en-IN" dirty="0" smtClean="0"/>
          </a:p>
          <a:p>
            <a:r>
              <a:rPr lang="en-IN" dirty="0" smtClean="0"/>
              <a:t>Traditional</a:t>
            </a:r>
          </a:p>
          <a:p>
            <a:pPr lvl="1"/>
            <a:r>
              <a:rPr lang="en-IN" dirty="0"/>
              <a:t>requirements </a:t>
            </a:r>
            <a:r>
              <a:rPr lang="en-IN" dirty="0" smtClean="0"/>
              <a:t>analysis</a:t>
            </a:r>
          </a:p>
          <a:p>
            <a:pPr lvl="1"/>
            <a:r>
              <a:rPr lang="en-IN" dirty="0"/>
              <a:t>design phase </a:t>
            </a:r>
            <a:r>
              <a:rPr lang="en-IN" dirty="0" smtClean="0"/>
              <a:t>(software </a:t>
            </a:r>
            <a:r>
              <a:rPr lang="en-IN" dirty="0"/>
              <a:t>architecture, UI, </a:t>
            </a:r>
            <a:r>
              <a:rPr lang="en-IN" dirty="0" smtClean="0"/>
              <a:t>and </a:t>
            </a:r>
            <a:r>
              <a:rPr lang="en-IN" dirty="0" err="1" smtClean="0"/>
              <a:t>db</a:t>
            </a:r>
            <a:r>
              <a:rPr lang="en-IN" dirty="0" smtClean="0"/>
              <a:t> design)</a:t>
            </a:r>
          </a:p>
          <a:p>
            <a:pPr lvl="1"/>
            <a:r>
              <a:rPr lang="en-IN" dirty="0"/>
              <a:t>implementation </a:t>
            </a:r>
            <a:r>
              <a:rPr lang="en-IN" dirty="0" smtClean="0"/>
              <a:t>phase</a:t>
            </a:r>
          </a:p>
          <a:p>
            <a:pPr lvl="2"/>
            <a:r>
              <a:rPr lang="en-IN" dirty="0" smtClean="0"/>
              <a:t>Heavy weight dev environment needed</a:t>
            </a:r>
          </a:p>
          <a:p>
            <a:pPr lvl="1"/>
            <a:r>
              <a:rPr lang="en-IN" dirty="0" smtClean="0"/>
              <a:t>Testing</a:t>
            </a:r>
          </a:p>
          <a:p>
            <a:pPr lvl="2"/>
            <a:r>
              <a:rPr lang="en-IN" dirty="0"/>
              <a:t>security, scalability, availability, and </a:t>
            </a:r>
            <a:r>
              <a:rPr lang="en-IN" dirty="0" smtClean="0"/>
              <a:t>portability</a:t>
            </a:r>
          </a:p>
          <a:p>
            <a:pPr lvl="1"/>
            <a:r>
              <a:rPr lang="en-IN" dirty="0" smtClean="0"/>
              <a:t>Deployment</a:t>
            </a:r>
          </a:p>
          <a:p>
            <a:pPr lvl="1"/>
            <a:r>
              <a:rPr lang="en-IN" dirty="0" smtClean="0"/>
              <a:t>Maintenance</a:t>
            </a:r>
          </a:p>
          <a:p>
            <a:pPr lvl="2"/>
            <a:r>
              <a:rPr lang="en-IN" dirty="0"/>
              <a:t>scalability and </a:t>
            </a:r>
            <a:r>
              <a:rPr lang="en-IN" dirty="0" smtClean="0"/>
              <a:t>availability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82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a)Before b)After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36" y="1905000"/>
            <a:ext cx="2819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3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Requirements </a:t>
            </a:r>
            <a:r>
              <a:rPr lang="en-IN" b="1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development team should cope up with frequently changing requirements of the SaaS application</a:t>
            </a:r>
            <a:r>
              <a:rPr lang="en-IN" dirty="0" smtClean="0"/>
              <a:t>.</a:t>
            </a:r>
          </a:p>
          <a:p>
            <a:r>
              <a:rPr lang="en-IN" dirty="0"/>
              <a:t>The requirement document should include functional,</a:t>
            </a:r>
            <a:br>
              <a:rPr lang="en-IN" dirty="0"/>
            </a:br>
            <a:r>
              <a:rPr lang="en-IN" dirty="0" err="1"/>
              <a:t>nonfunctional</a:t>
            </a:r>
            <a:r>
              <a:rPr lang="en-IN" dirty="0"/>
              <a:t>, and other SaaS-specific requirements. </a:t>
            </a:r>
            <a:endParaRPr lang="en-IN" dirty="0" smtClean="0"/>
          </a:p>
          <a:p>
            <a:r>
              <a:rPr lang="en-IN" dirty="0"/>
              <a:t>Before developing </a:t>
            </a:r>
            <a:r>
              <a:rPr lang="en-IN" dirty="0" smtClean="0"/>
              <a:t>the application</a:t>
            </a:r>
            <a:r>
              <a:rPr lang="en-IN" dirty="0"/>
              <a:t>, the requirements collection team should </a:t>
            </a:r>
            <a:r>
              <a:rPr lang="en-IN" dirty="0" err="1"/>
              <a:t>analyze</a:t>
            </a:r>
            <a:r>
              <a:rPr lang="en-IN" dirty="0"/>
              <a:t> the </a:t>
            </a:r>
            <a:r>
              <a:rPr lang="en-IN" dirty="0" smtClean="0"/>
              <a:t>suitability of </a:t>
            </a:r>
            <a:r>
              <a:rPr lang="en-IN" dirty="0"/>
              <a:t>the SaaS delivery model for the customers’ requirements</a:t>
            </a:r>
            <a:r>
              <a:rPr lang="en-IN" dirty="0" smtClean="0"/>
              <a:t>.</a:t>
            </a:r>
          </a:p>
          <a:p>
            <a:r>
              <a:rPr lang="en-IN" dirty="0"/>
              <a:t>Security experts should ensure the security </a:t>
            </a:r>
            <a:r>
              <a:rPr lang="en-IN" dirty="0" smtClean="0"/>
              <a:t>at all </a:t>
            </a:r>
            <a:r>
              <a:rPr lang="en-IN" dirty="0"/>
              <a:t>layers of the application</a:t>
            </a:r>
            <a:r>
              <a:rPr lang="en-IN" dirty="0" smtClean="0"/>
              <a:t>.</a:t>
            </a:r>
          </a:p>
          <a:p>
            <a:r>
              <a:rPr lang="en-IN" dirty="0"/>
              <a:t>The software architect should ensure the scalability and availability of the application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76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Multitenant </a:t>
            </a:r>
            <a:r>
              <a:rPr lang="en-IN" b="1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multiple customers are allowed to share the same </a:t>
            </a:r>
            <a:r>
              <a:rPr lang="en-IN" dirty="0" smtClean="0"/>
              <a:t>application</a:t>
            </a:r>
          </a:p>
          <a:p>
            <a:r>
              <a:rPr lang="en-IN" dirty="0" smtClean="0"/>
              <a:t>depends </a:t>
            </a:r>
            <a:r>
              <a:rPr lang="en-IN" dirty="0"/>
              <a:t>on the software architecture</a:t>
            </a:r>
            <a:r>
              <a:rPr lang="en-IN" dirty="0" smtClean="0"/>
              <a:t>.</a:t>
            </a:r>
          </a:p>
          <a:p>
            <a:r>
              <a:rPr lang="en-IN" dirty="0" smtClean="0"/>
              <a:t>can be achieved </a:t>
            </a:r>
            <a:r>
              <a:rPr lang="en-IN" dirty="0"/>
              <a:t>at the infrastructure, development platform, database, and </a:t>
            </a:r>
            <a:r>
              <a:rPr lang="en-IN" dirty="0" smtClean="0"/>
              <a:t>application levels</a:t>
            </a:r>
          </a:p>
          <a:p>
            <a:r>
              <a:rPr lang="en-IN" dirty="0"/>
              <a:t>If the software architect selects an IaaS provider for the</a:t>
            </a:r>
            <a:br>
              <a:rPr lang="en-IN" dirty="0"/>
            </a:br>
            <a:r>
              <a:rPr lang="en-IN" dirty="0"/>
              <a:t>infrastructure needs, then the architect is relieved from enabling </a:t>
            </a:r>
            <a:r>
              <a:rPr lang="en-IN" dirty="0" err="1" smtClean="0"/>
              <a:t>multitenancy</a:t>
            </a:r>
            <a:r>
              <a:rPr lang="en-IN" dirty="0" smtClean="0"/>
              <a:t> at </a:t>
            </a:r>
            <a:r>
              <a:rPr lang="en-IN" dirty="0"/>
              <a:t>the infrastructure level.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architect chooses the PaaS provider, the platform level and the infrastructure level </a:t>
            </a:r>
            <a:r>
              <a:rPr lang="en-IN" dirty="0" err="1"/>
              <a:t>multitenancy</a:t>
            </a:r>
            <a:r>
              <a:rPr lang="en-IN" dirty="0"/>
              <a:t> will be provided by the</a:t>
            </a:r>
            <a:br>
              <a:rPr lang="en-IN" dirty="0"/>
            </a:br>
            <a:r>
              <a:rPr lang="en-IN" dirty="0"/>
              <a:t>PaaS provider itself. </a:t>
            </a:r>
            <a:endParaRPr lang="en-IN" dirty="0" smtClean="0"/>
          </a:p>
          <a:p>
            <a:r>
              <a:rPr lang="en-IN" dirty="0" smtClean="0"/>
              <a:t>So</a:t>
            </a:r>
            <a:r>
              <a:rPr lang="en-IN" dirty="0"/>
              <a:t>, the software architect’s job gets reduced to enable the</a:t>
            </a:r>
            <a:br>
              <a:rPr lang="en-IN" dirty="0"/>
            </a:br>
            <a:r>
              <a:rPr lang="en-IN" dirty="0" err="1"/>
              <a:t>multitenancy</a:t>
            </a:r>
            <a:r>
              <a:rPr lang="en-IN" dirty="0"/>
              <a:t> features only at the software level. </a:t>
            </a:r>
            <a:endParaRPr lang="en-IN" dirty="0" smtClean="0"/>
          </a:p>
          <a:p>
            <a:r>
              <a:rPr lang="en-IN" dirty="0"/>
              <a:t>The security threat to data will increase as the </a:t>
            </a:r>
            <a:r>
              <a:rPr lang="en-IN" dirty="0" err="1"/>
              <a:t>multitenancy</a:t>
            </a:r>
            <a:r>
              <a:rPr lang="en-IN" dirty="0"/>
              <a:t> level increases</a:t>
            </a:r>
            <a:r>
              <a:rPr lang="en-IN" dirty="0" smtClean="0"/>
              <a:t>.</a:t>
            </a:r>
          </a:p>
          <a:p>
            <a:r>
              <a:rPr lang="en-IN" dirty="0"/>
              <a:t>If the company wants high resource utilization, they can go for a high-level </a:t>
            </a:r>
            <a:r>
              <a:rPr lang="en-IN" dirty="0" err="1"/>
              <a:t>multitenancy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927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</TotalTime>
  <Words>812</Words>
  <Application>Microsoft Office PowerPoint</Application>
  <PresentationFormat>On-screen Show (4:3)</PresentationFormat>
  <Paragraphs>103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Introduction to Cloud Computing Unit 3- Day4 S/W dev in cloud – part2</vt:lpstr>
      <vt:lpstr>Recap</vt:lpstr>
      <vt:lpstr>SaaS challenges</vt:lpstr>
      <vt:lpstr>S/W dev using PaaS</vt:lpstr>
      <vt:lpstr>Benefits</vt:lpstr>
      <vt:lpstr>PaaS : Before and After</vt:lpstr>
      <vt:lpstr>a)Before b)After</vt:lpstr>
      <vt:lpstr>Requirements Analysis</vt:lpstr>
      <vt:lpstr>Multitenant Architecture</vt:lpstr>
      <vt:lpstr>Multitenant Architecture</vt:lpstr>
      <vt:lpstr>Highly Scalable and Available Architecture</vt:lpstr>
      <vt:lpstr>Highly Scalable and Available Architecture</vt:lpstr>
      <vt:lpstr>Highly Scalable and Available Architecture</vt:lpstr>
      <vt:lpstr>Availability</vt:lpstr>
      <vt:lpstr>Database Design</vt:lpstr>
      <vt:lpstr>Database Design</vt:lpstr>
      <vt:lpstr>Database Design</vt:lpstr>
      <vt:lpstr>SaaS Development</vt:lpstr>
      <vt:lpstr>SaaS Development</vt:lpstr>
      <vt:lpstr>Monitoring and SLA Maintenance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Unit 1- Day2 Recent trends in Computing</dc:title>
  <dc:creator>Prashant Kaushal</dc:creator>
  <cp:lastModifiedBy>Prashant Kaushal</cp:lastModifiedBy>
  <cp:revision>15</cp:revision>
  <dcterms:created xsi:type="dcterms:W3CDTF">2006-08-16T00:00:00Z</dcterms:created>
  <dcterms:modified xsi:type="dcterms:W3CDTF">2015-09-28T10:29:17Z</dcterms:modified>
</cp:coreProperties>
</file>