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5" r:id="rId4"/>
    <p:sldId id="267" r:id="rId5"/>
    <p:sldId id="277" r:id="rId6"/>
    <p:sldId id="266" r:id="rId7"/>
    <p:sldId id="268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3- Day5</a:t>
            </a:r>
            <a:br>
              <a:rPr lang="en-US" dirty="0" smtClean="0"/>
            </a:br>
            <a:r>
              <a:rPr lang="en-US" dirty="0" smtClean="0"/>
              <a:t>Security in the Cloud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Data </a:t>
            </a:r>
            <a:r>
              <a:rPr lang="en-IN" b="1" i="1" dirty="0" err="1"/>
              <a:t>Center</a:t>
            </a:r>
            <a:r>
              <a:rPr lang="en-IN" b="1" i="1" dirty="0"/>
              <a:t> </a:t>
            </a:r>
            <a:r>
              <a:rPr lang="en-IN" b="1" i="1" dirty="0" smtClean="0"/>
              <a:t>Security :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/>
              <a:t>Lack of performance and availability</a:t>
            </a:r>
            <a:r>
              <a:rPr lang="en-IN" dirty="0" smtClean="0"/>
              <a:t>:</a:t>
            </a:r>
          </a:p>
          <a:p>
            <a:r>
              <a:rPr lang="en-IN" i="1" dirty="0"/>
              <a:t>Lack of application awareness</a:t>
            </a:r>
            <a:r>
              <a:rPr lang="en-IN" dirty="0" smtClean="0"/>
              <a:t>:</a:t>
            </a:r>
          </a:p>
          <a:p>
            <a:r>
              <a:rPr lang="en-IN" i="1" dirty="0"/>
              <a:t>Additional, unanticipated costs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i="1" dirty="0"/>
              <a:t>Unused virtualization features</a:t>
            </a:r>
            <a:r>
              <a:rPr lang="en-IN" dirty="0" smtClean="0"/>
              <a:t>:</a:t>
            </a:r>
          </a:p>
          <a:p>
            <a:r>
              <a:rPr lang="en-IN" i="1" dirty="0"/>
              <a:t>Overflowing storage network</a:t>
            </a:r>
            <a:r>
              <a:rPr lang="en-IN" dirty="0" smtClean="0"/>
              <a:t>:</a:t>
            </a:r>
          </a:p>
          <a:p>
            <a:r>
              <a:rPr lang="en-IN" i="1" dirty="0"/>
              <a:t>Congested storage network</a:t>
            </a:r>
            <a:r>
              <a:rPr lang="en-IN" dirty="0" smtClean="0"/>
              <a:t>:</a:t>
            </a:r>
          </a:p>
          <a:p>
            <a:r>
              <a:rPr lang="en-IN" i="1" dirty="0"/>
              <a:t>Management complexity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/>
              <a:t>The addition of two new components that need to be managed: </a:t>
            </a:r>
            <a:r>
              <a:rPr lang="en-IN" dirty="0" smtClean="0"/>
              <a:t>The hypervisor </a:t>
            </a:r>
            <a:r>
              <a:rPr lang="en-IN" dirty="0"/>
              <a:t>and the host system. </a:t>
            </a:r>
            <a:endParaRPr lang="en-IN" dirty="0" smtClean="0"/>
          </a:p>
          <a:p>
            <a:pPr lvl="1"/>
            <a:r>
              <a:rPr lang="en-IN" dirty="0"/>
              <a:t>Managing VMs, application network, and storage network </a:t>
            </a:r>
            <a:r>
              <a:rPr lang="en-IN" dirty="0" smtClean="0"/>
              <a:t>together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79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Data </a:t>
            </a:r>
            <a:r>
              <a:rPr lang="en-IN" b="1" i="1" dirty="0" err="1"/>
              <a:t>Center</a:t>
            </a:r>
            <a:r>
              <a:rPr lang="en-IN" b="1" i="1" dirty="0"/>
              <a:t> Security </a:t>
            </a:r>
            <a:r>
              <a:rPr lang="en-IN" b="1" i="1" dirty="0" smtClean="0"/>
              <a:t>: Access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As the data are stored in the data </a:t>
            </a:r>
            <a:r>
              <a:rPr lang="en-IN" dirty="0" err="1"/>
              <a:t>center</a:t>
            </a:r>
            <a:r>
              <a:rPr lang="en-IN" dirty="0"/>
              <a:t>, accessing these critical data is a</a:t>
            </a:r>
            <a:br>
              <a:rPr lang="en-IN" dirty="0"/>
            </a:br>
            <a:r>
              <a:rPr lang="en-IN" dirty="0"/>
              <a:t>major concern. Being a web-based platform, the cloud acts according to the</a:t>
            </a:r>
            <a:br>
              <a:rPr lang="en-IN" dirty="0"/>
            </a:br>
            <a:r>
              <a:rPr lang="en-IN" dirty="0"/>
              <a:t>access rights reserved for the users to access the data. These access rights</a:t>
            </a:r>
            <a:br>
              <a:rPr lang="en-IN" dirty="0"/>
            </a:br>
            <a:r>
              <a:rPr lang="en-IN" dirty="0"/>
              <a:t>though well defined by individual firms still pose problems in the cloud.</a:t>
            </a:r>
            <a:br>
              <a:rPr lang="en-IN" dirty="0"/>
            </a:br>
            <a:r>
              <a:rPr lang="en-IN" dirty="0"/>
              <a:t>Gartner recommends that businesses require the CSP to support IP subnet</a:t>
            </a:r>
            <a:br>
              <a:rPr lang="en-IN" dirty="0"/>
            </a:br>
            <a:r>
              <a:rPr lang="en-IN" dirty="0"/>
              <a:t>access restriction policies so that enterprises can restrict end user access</a:t>
            </a:r>
            <a:br>
              <a:rPr lang="en-IN" dirty="0"/>
            </a:br>
            <a:r>
              <a:rPr lang="en-IN" dirty="0"/>
              <a:t>from known ranges of IP addresses and devices.</a:t>
            </a:r>
            <a:br>
              <a:rPr lang="en-IN" dirty="0"/>
            </a:br>
            <a:r>
              <a:rPr lang="en-IN" dirty="0"/>
              <a:t>The enterprise should demand that the encryption provider offers adequate</a:t>
            </a:r>
            <a:br>
              <a:rPr lang="en-IN" dirty="0"/>
            </a:br>
            <a:r>
              <a:rPr lang="en-IN" dirty="0"/>
              <a:t>user access and administrative controls, stronger authentication alternatives</a:t>
            </a:r>
            <a:br>
              <a:rPr lang="en-IN" dirty="0"/>
            </a:br>
            <a:r>
              <a:rPr lang="en-IN" dirty="0"/>
              <a:t>such as two-factor authentication, management of access permissions, and separation of administrative duties such as security, network, and maintenance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51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Encryption and </a:t>
            </a:r>
            <a:r>
              <a:rPr lang="en-IN" b="1" i="1" dirty="0" smtClean="0"/>
              <a:t>Decryption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As the data are stored in cloud out of the territory of the user, it is recommended that users store data in encrypted form. Enterprises should always</a:t>
            </a:r>
            <a:br>
              <a:rPr lang="en-IN" dirty="0"/>
            </a:br>
            <a:r>
              <a:rPr lang="en-IN" dirty="0"/>
              <a:t>aim to manage the encryption keys, but if they are managed by a cloud encryption provider, enterprises must ensure that access management controls are in</a:t>
            </a:r>
            <a:br>
              <a:rPr lang="en-IN" dirty="0"/>
            </a:br>
            <a:r>
              <a:rPr lang="en-IN" dirty="0"/>
              <a:t>place that will satisfy breach notification requirements and data residency.</a:t>
            </a:r>
            <a:br>
              <a:rPr lang="en-IN" dirty="0"/>
            </a:br>
            <a:r>
              <a:rPr lang="en-IN" dirty="0"/>
              <a:t>If keys are managed by the CSP, then businesses should require </a:t>
            </a:r>
            <a:r>
              <a:rPr lang="en-IN" dirty="0" err="1"/>
              <a:t>hardwarebased</a:t>
            </a:r>
            <a:r>
              <a:rPr lang="en-IN" dirty="0"/>
              <a:t> key management systems within a tightly defined and managed set</a:t>
            </a:r>
            <a:br>
              <a:rPr lang="en-IN" dirty="0"/>
            </a:br>
            <a:r>
              <a:rPr lang="en-IN" dirty="0"/>
              <a:t>of key management processes. When keys are managed or available in the</a:t>
            </a:r>
            <a:br>
              <a:rPr lang="en-IN" dirty="0"/>
            </a:br>
            <a:r>
              <a:rPr lang="en-IN" dirty="0"/>
              <a:t>cloud, it is imperative that the vendor provides tight control and monitoring</a:t>
            </a:r>
            <a:br>
              <a:rPr lang="en-IN" dirty="0"/>
            </a:br>
            <a:r>
              <a:rPr lang="en-IN" dirty="0"/>
              <a:t>of potential snapshots of live workloads to prevent the risk of </a:t>
            </a:r>
            <a:r>
              <a:rPr lang="en-IN" dirty="0" err="1"/>
              <a:t>analyzing</a:t>
            </a:r>
            <a:r>
              <a:rPr lang="en-IN" dirty="0"/>
              <a:t> the</a:t>
            </a:r>
            <a:br>
              <a:rPr lang="en-IN" dirty="0"/>
            </a:br>
            <a:r>
              <a:rPr lang="en-IN" dirty="0"/>
              <a:t>memory contents to obtain the key.</a:t>
            </a:r>
            <a:br>
              <a:rPr lang="en-IN" dirty="0"/>
            </a:br>
            <a:r>
              <a:rPr lang="en-IN" dirty="0"/>
              <a:t>Businesses should also require</a:t>
            </a:r>
            <a:br>
              <a:rPr lang="en-IN" dirty="0"/>
            </a:br>
            <a:r>
              <a:rPr lang="en-IN" dirty="0"/>
              <a:t>Logging of all user and administrator access to cloud resources and to</a:t>
            </a:r>
            <a:br>
              <a:rPr lang="en-IN" dirty="0"/>
            </a:br>
            <a:r>
              <a:rPr lang="en-IN" dirty="0"/>
              <a:t>provide these logs to the enterprise in a format suitable for log management or security information and event management systems</a:t>
            </a:r>
            <a:br>
              <a:rPr lang="en-IN" dirty="0"/>
            </a:br>
            <a:r>
              <a:rPr lang="en-IN" dirty="0"/>
              <a:t>The CSP to restrict access to sensitive system management tools that</a:t>
            </a:r>
            <a:br>
              <a:rPr lang="en-IN" dirty="0"/>
            </a:br>
            <a:r>
              <a:rPr lang="en-IN" dirty="0"/>
              <a:t>might </a:t>
            </a:r>
            <a:r>
              <a:rPr lang="en-IN" i="1" dirty="0"/>
              <a:t>snapshot </a:t>
            </a:r>
            <a:r>
              <a:rPr lang="en-IN" dirty="0"/>
              <a:t>a live workload, perform data migration, or back up</a:t>
            </a:r>
            <a:br>
              <a:rPr lang="en-IN" dirty="0"/>
            </a:br>
            <a:r>
              <a:rPr lang="en-IN" dirty="0"/>
              <a:t>and recover data</a:t>
            </a:r>
            <a:br>
              <a:rPr lang="en-IN" dirty="0"/>
            </a:br>
            <a:r>
              <a:rPr lang="en-IN" dirty="0"/>
              <a:t>That images captured by migration or snapshotting tools are treated</a:t>
            </a:r>
            <a:br>
              <a:rPr lang="en-IN" dirty="0"/>
            </a:br>
            <a:r>
              <a:rPr lang="en-IN" dirty="0"/>
              <a:t>with the same security as other sensitive enterprise data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13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Virtualization </a:t>
            </a:r>
            <a:r>
              <a:rPr lang="en-IN" b="1" dirty="0" smtClean="0"/>
              <a:t>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A new threat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i="1" dirty="0"/>
              <a:t>Storage concerns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i="1" dirty="0"/>
              <a:t>Traffic management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24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Network </a:t>
            </a:r>
            <a:r>
              <a:rPr lang="en-IN" b="1" dirty="0" smtClean="0"/>
              <a:t>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i="1" dirty="0"/>
              <a:t>Application performance</a:t>
            </a:r>
            <a:r>
              <a:rPr lang="en-IN" dirty="0" smtClean="0"/>
              <a:t>:</a:t>
            </a:r>
          </a:p>
          <a:p>
            <a:r>
              <a:rPr lang="en-IN" i="1" dirty="0"/>
              <a:t>Flexible deployment of </a:t>
            </a:r>
            <a:r>
              <a:rPr lang="en-IN" i="1" dirty="0" smtClean="0"/>
              <a:t>appliances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Enterprises deploy a wide variety of security appliances in their data </a:t>
            </a:r>
            <a:r>
              <a:rPr lang="en-IN" dirty="0" err="1"/>
              <a:t>centers</a:t>
            </a:r>
            <a:r>
              <a:rPr lang="en-IN" dirty="0"/>
              <a:t>, such as deep packet inspection (DPI) or</a:t>
            </a:r>
            <a:br>
              <a:rPr lang="en-IN" dirty="0"/>
            </a:br>
            <a:r>
              <a:rPr lang="en-IN" dirty="0"/>
              <a:t>intrusion detection systems (IDSs), and firewalls to protect their </a:t>
            </a:r>
            <a:r>
              <a:rPr lang="en-IN" dirty="0" smtClean="0"/>
              <a:t>applications from </a:t>
            </a:r>
            <a:r>
              <a:rPr lang="en-IN" dirty="0"/>
              <a:t>attacks</a:t>
            </a:r>
            <a:r>
              <a:rPr lang="en-IN" dirty="0" smtClean="0"/>
              <a:t>.</a:t>
            </a:r>
          </a:p>
          <a:p>
            <a:r>
              <a:rPr lang="en-IN" i="1" dirty="0"/>
              <a:t>Policy enforcement complexities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i="1" dirty="0"/>
              <a:t>Topology-dependent complexity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i="1" dirty="0"/>
              <a:t>Application </a:t>
            </a:r>
            <a:r>
              <a:rPr lang="en-IN" i="1" dirty="0" smtClean="0"/>
              <a:t>rewriting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i="1" dirty="0"/>
              <a:t>Location dependency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i="1" dirty="0"/>
              <a:t>Multilayer network complexity</a:t>
            </a:r>
            <a:r>
              <a:rPr lang="en-IN" dirty="0"/>
              <a:t>: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96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Platform-Related </a:t>
            </a:r>
            <a:r>
              <a:rPr lang="en-IN" b="1" dirty="0" smtClean="0"/>
              <a:t>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CSPs offer services in various service models like SaaS, PaaS, and IaaS </a:t>
            </a:r>
            <a:endParaRPr lang="en-IN" dirty="0" smtClean="0"/>
          </a:p>
          <a:p>
            <a:r>
              <a:rPr lang="en-IN" dirty="0" smtClean="0"/>
              <a:t>Every service </a:t>
            </a:r>
            <a:r>
              <a:rPr lang="en-IN" dirty="0"/>
              <a:t>model offered brings with it many security-related challenges </a:t>
            </a:r>
            <a:r>
              <a:rPr lang="en-IN" dirty="0" smtClean="0"/>
              <a:t>like</a:t>
            </a:r>
          </a:p>
          <a:p>
            <a:pPr lvl="1"/>
            <a:r>
              <a:rPr lang="en-IN" dirty="0" smtClean="0"/>
              <a:t>secured </a:t>
            </a:r>
            <a:r>
              <a:rPr lang="en-IN" dirty="0"/>
              <a:t>network</a:t>
            </a:r>
            <a:r>
              <a:rPr lang="en-IN" dirty="0" smtClean="0"/>
              <a:t>,</a:t>
            </a:r>
          </a:p>
          <a:p>
            <a:pPr lvl="1"/>
            <a:r>
              <a:rPr lang="en-IN" dirty="0" smtClean="0"/>
              <a:t>locality </a:t>
            </a:r>
            <a:r>
              <a:rPr lang="en-IN" dirty="0"/>
              <a:t>of resources, </a:t>
            </a:r>
            <a:endParaRPr lang="en-IN" dirty="0" smtClean="0"/>
          </a:p>
          <a:p>
            <a:pPr lvl="1"/>
            <a:r>
              <a:rPr lang="en-IN" dirty="0" smtClean="0"/>
              <a:t>accessing </a:t>
            </a:r>
            <a:r>
              <a:rPr lang="en-IN" dirty="0"/>
              <a:t>secure data, </a:t>
            </a:r>
            <a:endParaRPr lang="en-IN" dirty="0" smtClean="0"/>
          </a:p>
          <a:p>
            <a:pPr lvl="1"/>
            <a:r>
              <a:rPr lang="en-IN" dirty="0" smtClean="0"/>
              <a:t>data </a:t>
            </a:r>
            <a:r>
              <a:rPr lang="en-IN" dirty="0" err="1" smtClean="0"/>
              <a:t>privacy,and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backup </a:t>
            </a:r>
            <a:r>
              <a:rPr lang="en-IN" dirty="0"/>
              <a:t>policy.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49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SaaS </a:t>
            </a:r>
            <a:r>
              <a:rPr lang="en-IN" b="1" dirty="0"/>
              <a:t>Security </a:t>
            </a:r>
            <a:r>
              <a:rPr lang="en-IN" b="1" dirty="0" smtClean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Network </a:t>
            </a:r>
            <a:r>
              <a:rPr lang="en-IN" i="1" dirty="0" smtClean="0"/>
              <a:t>security</a:t>
            </a:r>
            <a:endParaRPr lang="en-IN" dirty="0"/>
          </a:p>
          <a:p>
            <a:r>
              <a:rPr lang="en-IN" i="1" dirty="0"/>
              <a:t>Resource </a:t>
            </a:r>
            <a:r>
              <a:rPr lang="en-IN" i="1" dirty="0" smtClean="0"/>
              <a:t>locality</a:t>
            </a:r>
            <a:endParaRPr lang="en-IN" dirty="0"/>
          </a:p>
          <a:p>
            <a:r>
              <a:rPr lang="en-IN" i="1" dirty="0"/>
              <a:t>Cloud </a:t>
            </a:r>
            <a:r>
              <a:rPr lang="en-IN" i="1" dirty="0" smtClean="0"/>
              <a:t>standards</a:t>
            </a:r>
            <a:endParaRPr lang="en-IN" dirty="0"/>
          </a:p>
          <a:p>
            <a:r>
              <a:rPr lang="en-IN" i="1" dirty="0"/>
              <a:t>Data </a:t>
            </a:r>
            <a:r>
              <a:rPr lang="en-IN" i="1" dirty="0" smtClean="0"/>
              <a:t>segregation</a:t>
            </a:r>
            <a:endParaRPr lang="en-IN" dirty="0"/>
          </a:p>
          <a:p>
            <a:r>
              <a:rPr lang="en-IN" i="1" dirty="0"/>
              <a:t>Data </a:t>
            </a:r>
            <a:r>
              <a:rPr lang="en-IN" i="1" dirty="0" smtClean="0"/>
              <a:t>access</a:t>
            </a:r>
            <a:endParaRPr lang="en-IN" dirty="0"/>
          </a:p>
          <a:p>
            <a:r>
              <a:rPr lang="en-IN" i="1" dirty="0"/>
              <a:t>Data </a:t>
            </a:r>
            <a:r>
              <a:rPr lang="en-IN" i="1" dirty="0" smtClean="0"/>
              <a:t>breaches</a:t>
            </a:r>
            <a:endParaRPr lang="en-IN" dirty="0"/>
          </a:p>
          <a:p>
            <a:r>
              <a:rPr lang="en-IN" i="1" dirty="0" smtClean="0"/>
              <a:t>Backup</a:t>
            </a:r>
            <a:endParaRPr lang="en-IN" dirty="0"/>
          </a:p>
          <a:p>
            <a:r>
              <a:rPr lang="en-IN" i="1" dirty="0"/>
              <a:t>Identity management (</a:t>
            </a:r>
            <a:r>
              <a:rPr lang="en-IN" i="1" dirty="0" err="1"/>
              <a:t>IdM</a:t>
            </a:r>
            <a:r>
              <a:rPr lang="en-IN" i="1" dirty="0"/>
              <a:t>) and sign-on </a:t>
            </a:r>
            <a:r>
              <a:rPr lang="en-IN" i="1" dirty="0" smtClean="0"/>
              <a:t>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00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PaaS Security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As the infrastructure is of the CSP, various security</a:t>
            </a:r>
            <a:br>
              <a:rPr lang="en-IN" dirty="0"/>
            </a:br>
            <a:r>
              <a:rPr lang="en-IN" dirty="0"/>
              <a:t>challenges of the focused architecture are caused mainly by the spread </a:t>
            </a:r>
            <a:r>
              <a:rPr lang="en-IN" dirty="0" smtClean="0"/>
              <a:t>of the </a:t>
            </a:r>
            <a:r>
              <a:rPr lang="en-IN" dirty="0"/>
              <a:t>user objects over the hosts of the cloud. </a:t>
            </a:r>
            <a:endParaRPr lang="en-IN" dirty="0" smtClean="0"/>
          </a:p>
          <a:p>
            <a:r>
              <a:rPr lang="en-IN" dirty="0" smtClean="0"/>
              <a:t>Stringently </a:t>
            </a:r>
            <a:r>
              <a:rPr lang="en-IN" dirty="0"/>
              <a:t>allowing access </a:t>
            </a:r>
            <a:r>
              <a:rPr lang="en-IN" dirty="0" smtClean="0"/>
              <a:t>of objects </a:t>
            </a:r>
            <a:r>
              <a:rPr lang="en-IN" dirty="0"/>
              <a:t>to the resources and defending the objects against malicious or corrupt providers reasonably reduce possible risks. </a:t>
            </a:r>
            <a:endParaRPr lang="en-IN" dirty="0" smtClean="0"/>
          </a:p>
          <a:p>
            <a:r>
              <a:rPr lang="en-IN" dirty="0" smtClean="0"/>
              <a:t>Network </a:t>
            </a:r>
            <a:r>
              <a:rPr lang="en-IN" dirty="0"/>
              <a:t>access and </a:t>
            </a:r>
            <a:r>
              <a:rPr lang="en-IN" dirty="0" smtClean="0"/>
              <a:t>service measurement </a:t>
            </a:r>
            <a:r>
              <a:rPr lang="en-IN" dirty="0"/>
              <a:t>bring together concerns about secure communications and</a:t>
            </a:r>
            <a:br>
              <a:rPr lang="en-IN" dirty="0"/>
            </a:br>
            <a:r>
              <a:rPr lang="en-IN" dirty="0"/>
              <a:t>access control. </a:t>
            </a:r>
            <a:endParaRPr lang="en-IN" dirty="0" smtClean="0"/>
          </a:p>
          <a:p>
            <a:r>
              <a:rPr lang="en-IN" dirty="0" smtClean="0"/>
              <a:t>Well-known </a:t>
            </a:r>
            <a:r>
              <a:rPr lang="en-IN" dirty="0"/>
              <a:t>practices, object scale enforcement of authorization, and undeniable traceability methods may alleviate the concerns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22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IaaS Security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Hypervisor </a:t>
            </a:r>
            <a:r>
              <a:rPr lang="en-IN" i="1" dirty="0" smtClean="0"/>
              <a:t>security</a:t>
            </a:r>
            <a:endParaRPr lang="en-IN" dirty="0"/>
          </a:p>
          <a:p>
            <a:r>
              <a:rPr lang="en-IN" i="1" dirty="0" err="1" smtClean="0"/>
              <a:t>Multitenancy</a:t>
            </a:r>
            <a:endParaRPr lang="en-IN" dirty="0"/>
          </a:p>
          <a:p>
            <a:r>
              <a:rPr lang="en-IN" i="1" dirty="0"/>
              <a:t>Identity management and access control (</a:t>
            </a:r>
            <a:r>
              <a:rPr lang="en-IN" i="1" dirty="0" err="1"/>
              <a:t>IdAM</a:t>
            </a:r>
            <a:r>
              <a:rPr lang="en-IN" i="1" dirty="0" smtClean="0"/>
              <a:t>)</a:t>
            </a:r>
            <a:endParaRPr lang="en-IN" dirty="0"/>
          </a:p>
          <a:p>
            <a:r>
              <a:rPr lang="en-IN" i="1" dirty="0"/>
              <a:t>Network </a:t>
            </a:r>
            <a:r>
              <a:rPr lang="en-IN" i="1" dirty="0" smtClean="0"/>
              <a:t>security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29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Audit &amp; Compliance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is </a:t>
            </a:r>
            <a:r>
              <a:rPr lang="en-IN" dirty="0" smtClean="0"/>
              <a:t>the biggest </a:t>
            </a:r>
            <a:r>
              <a:rPr lang="en-IN" dirty="0"/>
              <a:t>challenge for the cloud computing model. </a:t>
            </a:r>
            <a:endParaRPr lang="en-IN" dirty="0" smtClean="0"/>
          </a:p>
          <a:p>
            <a:r>
              <a:rPr lang="en-IN" dirty="0"/>
              <a:t>prevent the </a:t>
            </a:r>
            <a:r>
              <a:rPr lang="en-IN" dirty="0" err="1"/>
              <a:t>socalled</a:t>
            </a:r>
            <a:r>
              <a:rPr lang="en-IN" dirty="0"/>
              <a:t> </a:t>
            </a:r>
            <a:r>
              <a:rPr lang="en-IN" i="1" dirty="0"/>
              <a:t>Big Brother </a:t>
            </a:r>
            <a:r>
              <a:rPr lang="en-IN" dirty="0"/>
              <a:t>phenomenon, which refers to a scenario whereby a </a:t>
            </a:r>
            <a:r>
              <a:rPr lang="en-IN" dirty="0" smtClean="0"/>
              <a:t>public authority </a:t>
            </a:r>
            <a:r>
              <a:rPr lang="en-IN" dirty="0"/>
              <a:t>processes personal data without adequate privacy protection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Provide encryption </a:t>
            </a:r>
            <a:r>
              <a:rPr lang="en-IN" dirty="0"/>
              <a:t>to protect the stored personal data against unauthorized </a:t>
            </a:r>
            <a:r>
              <a:rPr lang="en-IN" dirty="0" smtClean="0"/>
              <a:t>access, copy</a:t>
            </a:r>
            <a:r>
              <a:rPr lang="en-IN" dirty="0"/>
              <a:t>, leakage, or processing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94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SaaS usin</a:t>
            </a:r>
            <a:r>
              <a:rPr lang="en-IN" dirty="0" smtClean="0"/>
              <a:t>g PaaS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Disaster Recovery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• No huge upfront costs for capital investment </a:t>
            </a:r>
            <a:r>
              <a:rPr lang="en-IN" dirty="0" smtClean="0"/>
              <a:t>or infrastructure management </a:t>
            </a:r>
            <a:r>
              <a:rPr lang="en-IN" dirty="0"/>
              <a:t>or black boxes.</a:t>
            </a:r>
            <a:br>
              <a:rPr lang="en-IN" dirty="0"/>
            </a:br>
            <a:r>
              <a:rPr lang="en-IN" dirty="0"/>
              <a:t>• Backups are physically stored in a different location from </a:t>
            </a:r>
            <a:r>
              <a:rPr lang="en-IN" dirty="0" smtClean="0"/>
              <a:t>the original </a:t>
            </a:r>
            <a:r>
              <a:rPr lang="en-IN" dirty="0"/>
              <a:t>source of your data.</a:t>
            </a:r>
            <a:br>
              <a:rPr lang="en-IN" dirty="0"/>
            </a:br>
            <a:r>
              <a:rPr lang="en-IN" dirty="0"/>
              <a:t>• Remote backup does not require user intervention or </a:t>
            </a:r>
            <a:r>
              <a:rPr lang="en-IN" dirty="0" smtClean="0"/>
              <a:t>periodic manual </a:t>
            </a:r>
            <a:r>
              <a:rPr lang="en-IN" dirty="0"/>
              <a:t>backups.</a:t>
            </a:r>
            <a:br>
              <a:rPr lang="en-IN" dirty="0"/>
            </a:br>
            <a:r>
              <a:rPr lang="en-IN" dirty="0"/>
              <a:t>• Unlimited data retention. You can get as much or as little data storage space as you need.</a:t>
            </a:r>
            <a:br>
              <a:rPr lang="en-IN" dirty="0"/>
            </a:br>
            <a:r>
              <a:rPr lang="en-IN" dirty="0"/>
              <a:t>• Backups are automatic and </a:t>
            </a:r>
            <a:r>
              <a:rPr lang="en-IN" i="1" dirty="0"/>
              <a:t>smart</a:t>
            </a:r>
            <a:r>
              <a:rPr lang="en-IN" dirty="0"/>
              <a:t>. They occur continuously </a:t>
            </a:r>
            <a:r>
              <a:rPr lang="en-IN" dirty="0" smtClean="0"/>
              <a:t>and efficiently </a:t>
            </a:r>
            <a:r>
              <a:rPr lang="en-IN" dirty="0"/>
              <a:t>back up your files only as the data change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0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Privacy &amp; Integrity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Complexity of risk assessment in a cloud environment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i="1" dirty="0"/>
              <a:t>Emergence of new business models and their implications for consumer privacy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34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Cloud General </a:t>
            </a:r>
            <a:r>
              <a:rPr lang="en-IN" b="1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i="1" dirty="0"/>
              <a:t>Threshold policy</a:t>
            </a:r>
            <a:r>
              <a:rPr lang="en-IN" dirty="0"/>
              <a:t>: To test if the program works, develops, or improves</a:t>
            </a:r>
            <a:br>
              <a:rPr lang="en-IN" dirty="0"/>
            </a:br>
            <a:r>
              <a:rPr lang="en-IN" dirty="0"/>
              <a:t>and implements, a threshold policy is a pilot study before moving</a:t>
            </a:r>
            <a:br>
              <a:rPr lang="en-IN" dirty="0"/>
            </a:br>
            <a:r>
              <a:rPr lang="en-IN" dirty="0"/>
              <a:t>the program to the production environment. Check how the </a:t>
            </a:r>
            <a:r>
              <a:rPr lang="en-IN" dirty="0" smtClean="0"/>
              <a:t>policy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detects sudden increases in the demand and results in the creation</a:t>
            </a:r>
            <a:br>
              <a:rPr lang="en-IN" dirty="0"/>
            </a:br>
            <a:r>
              <a:rPr lang="en-IN" dirty="0"/>
              <a:t>of additional instances to fill in the demand. Also, check to determine how unused resources are to be deallocated and turned </a:t>
            </a:r>
            <a:r>
              <a:rPr lang="en-IN" dirty="0" smtClean="0"/>
              <a:t>over to </a:t>
            </a:r>
            <a:r>
              <a:rPr lang="en-IN" dirty="0"/>
              <a:t>other work.</a:t>
            </a:r>
            <a:br>
              <a:rPr lang="en-IN" dirty="0"/>
            </a:br>
            <a:r>
              <a:rPr lang="en-IN" dirty="0"/>
              <a:t>2. </a:t>
            </a:r>
            <a:r>
              <a:rPr lang="en-IN" i="1" dirty="0"/>
              <a:t>Interoperability issues</a:t>
            </a:r>
            <a:r>
              <a:rPr lang="en-IN" dirty="0"/>
              <a:t>: The problems of achieving interoperability of</a:t>
            </a:r>
            <a:br>
              <a:rPr lang="en-IN" dirty="0"/>
            </a:br>
            <a:r>
              <a:rPr lang="en-IN" dirty="0"/>
              <a:t>applications between two cloud computing vendors. The need to</a:t>
            </a:r>
            <a:br>
              <a:rPr lang="en-IN" dirty="0"/>
            </a:br>
            <a:r>
              <a:rPr lang="en-IN" dirty="0"/>
              <a:t>reformat data or change the logic in applications.</a:t>
            </a:r>
            <a:br>
              <a:rPr lang="en-IN" dirty="0"/>
            </a:br>
            <a:r>
              <a:rPr lang="en-IN" dirty="0"/>
              <a:t>3. </a:t>
            </a:r>
            <a:r>
              <a:rPr lang="en-IN" i="1" dirty="0"/>
              <a:t>Hidden costs</a:t>
            </a:r>
            <a:r>
              <a:rPr lang="en-IN" dirty="0"/>
              <a:t>: Cloud computing does not tell you what hidden costs</a:t>
            </a:r>
            <a:br>
              <a:rPr lang="en-IN" dirty="0"/>
            </a:br>
            <a:r>
              <a:rPr lang="en-IN" dirty="0"/>
              <a:t>are. In an instance of incurring network costs, companies who are</a:t>
            </a:r>
            <a:br>
              <a:rPr lang="en-IN" dirty="0"/>
            </a:br>
            <a:r>
              <a:rPr lang="en-IN" dirty="0"/>
              <a:t>far from the location of cloud providers could experience latency,</a:t>
            </a:r>
            <a:br>
              <a:rPr lang="en-IN" dirty="0"/>
            </a:br>
            <a:r>
              <a:rPr lang="en-IN" dirty="0"/>
              <a:t>particularly when there is heavy traffic.</a:t>
            </a:r>
            <a:br>
              <a:rPr lang="en-IN" dirty="0"/>
            </a:br>
            <a:r>
              <a:rPr lang="en-IN" dirty="0"/>
              <a:t>4. </a:t>
            </a:r>
            <a:r>
              <a:rPr lang="en-IN" i="1" dirty="0"/>
              <a:t>Unexpected </a:t>
            </a:r>
            <a:r>
              <a:rPr lang="en-IN" i="1" dirty="0" err="1"/>
              <a:t>behavior</a:t>
            </a:r>
            <a:r>
              <a:rPr lang="en-IN" dirty="0"/>
              <a:t>: The tests to be made to show unexpected results</a:t>
            </a:r>
            <a:br>
              <a:rPr lang="en-IN" dirty="0"/>
            </a:br>
            <a:r>
              <a:rPr lang="en-IN" dirty="0"/>
              <a:t>of validation or releasing unused resources. The need to fix the problem before running the application in the cloud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58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Security </a:t>
            </a:r>
            <a:r>
              <a:rPr lang="en-IN" b="1" dirty="0" smtClean="0"/>
              <a:t>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Security concerns in the cloud are not that different from </a:t>
            </a:r>
            <a:r>
              <a:rPr lang="en-IN" dirty="0" err="1"/>
              <a:t>noncloud</a:t>
            </a:r>
            <a:r>
              <a:rPr lang="en-IN" dirty="0"/>
              <a:t> </a:t>
            </a:r>
            <a:r>
              <a:rPr lang="en-IN" dirty="0" smtClean="0"/>
              <a:t>service offerings </a:t>
            </a:r>
          </a:p>
          <a:p>
            <a:r>
              <a:rPr lang="en-IN" dirty="0" smtClean="0"/>
              <a:t>Major challenges—because </a:t>
            </a:r>
            <a:r>
              <a:rPr lang="en-IN" dirty="0"/>
              <a:t>in a single-tenant, </a:t>
            </a:r>
            <a:r>
              <a:rPr lang="en-IN" dirty="0" err="1"/>
              <a:t>noncloud</a:t>
            </a:r>
            <a:r>
              <a:rPr lang="en-IN" dirty="0"/>
              <a:t> environment, </a:t>
            </a:r>
            <a:r>
              <a:rPr lang="en-IN" dirty="0" smtClean="0"/>
              <a:t>it is generally known </a:t>
            </a:r>
            <a:r>
              <a:rPr lang="en-IN" dirty="0"/>
              <a:t>where information is and how it </a:t>
            </a:r>
            <a:r>
              <a:rPr lang="en-IN" dirty="0" smtClean="0"/>
              <a:t>is being </a:t>
            </a:r>
            <a:r>
              <a:rPr lang="en-IN" dirty="0"/>
              <a:t>kept. </a:t>
            </a:r>
            <a:r>
              <a:rPr lang="en-IN" dirty="0" smtClean="0"/>
              <a:t> In cloud, there </a:t>
            </a:r>
            <a:r>
              <a:rPr lang="en-IN" dirty="0"/>
              <a:t>are many different customers and there is no </a:t>
            </a:r>
            <a:r>
              <a:rPr lang="en-IN" dirty="0" smtClean="0"/>
              <a:t>mechanism followed </a:t>
            </a:r>
            <a:r>
              <a:rPr lang="en-IN" dirty="0"/>
              <a:t>to isolate each other’s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Cloud </a:t>
            </a:r>
            <a:r>
              <a:rPr lang="en-IN" dirty="0"/>
              <a:t>computing places business data into the hands of an </a:t>
            </a:r>
            <a:r>
              <a:rPr lang="en-IN" dirty="0" smtClean="0"/>
              <a:t>outside provider </a:t>
            </a:r>
            <a:r>
              <a:rPr lang="en-IN" dirty="0"/>
              <a:t>and makes regulatory compliance inherently riskier and </a:t>
            </a:r>
            <a:r>
              <a:rPr lang="en-IN" dirty="0" smtClean="0"/>
              <a:t>more complex </a:t>
            </a:r>
            <a:r>
              <a:rPr lang="en-IN" dirty="0"/>
              <a:t>than it is when systems are maintained </a:t>
            </a:r>
            <a:r>
              <a:rPr lang="en-IN" dirty="0" smtClean="0"/>
              <a:t>in-house.</a:t>
            </a:r>
          </a:p>
          <a:p>
            <a:r>
              <a:rPr lang="en-IN" dirty="0" smtClean="0"/>
              <a:t>Loss </a:t>
            </a:r>
            <a:r>
              <a:rPr lang="en-IN" dirty="0"/>
              <a:t>of </a:t>
            </a:r>
            <a:r>
              <a:rPr lang="en-IN" dirty="0" smtClean="0"/>
              <a:t>direct oversight </a:t>
            </a:r>
            <a:r>
              <a:rPr lang="en-IN" dirty="0"/>
              <a:t>means that the client company must verify that the service provider is working to ensure that data security and integrity are ironclad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55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Security </a:t>
            </a:r>
            <a:r>
              <a:rPr lang="en-IN" b="1" dirty="0" smtClean="0"/>
              <a:t>Aspects – key areas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1. Reliable, distributed applications based on the Internet, such as </a:t>
            </a:r>
            <a:r>
              <a:rPr lang="en-IN" dirty="0" smtClean="0"/>
              <a:t>the e-commerce </a:t>
            </a:r>
            <a:r>
              <a:rPr lang="en-IN" dirty="0"/>
              <a:t>system, rely heavily on the trust path among </a:t>
            </a:r>
            <a:r>
              <a:rPr lang="en-IN" dirty="0" smtClean="0"/>
              <a:t>involved parties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2. The skyrocketing demand for a new generation of </a:t>
            </a:r>
            <a:r>
              <a:rPr lang="en-IN" dirty="0" smtClean="0"/>
              <a:t>cloud-based consumer </a:t>
            </a:r>
            <a:r>
              <a:rPr lang="en-IN" dirty="0"/>
              <a:t>and business applications is driving the need for a </a:t>
            </a:r>
            <a:r>
              <a:rPr lang="en-IN" dirty="0" smtClean="0"/>
              <a:t>next generation </a:t>
            </a:r>
            <a:r>
              <a:rPr lang="en-IN" dirty="0"/>
              <a:t>of data </a:t>
            </a:r>
            <a:r>
              <a:rPr lang="en-IN" dirty="0" err="1"/>
              <a:t>centers</a:t>
            </a:r>
            <a:r>
              <a:rPr lang="en-IN" dirty="0"/>
              <a:t> that must be massively scalable, </a:t>
            </a:r>
            <a:r>
              <a:rPr lang="en-IN" dirty="0" smtClean="0"/>
              <a:t>efficient, agile</a:t>
            </a:r>
            <a:r>
              <a:rPr lang="en-IN" dirty="0"/>
              <a:t>, reliable, and secure. In order to scale cloud services </a:t>
            </a:r>
            <a:r>
              <a:rPr lang="en-IN" dirty="0" smtClean="0"/>
              <a:t>reliably to </a:t>
            </a:r>
            <a:r>
              <a:rPr lang="en-IN" dirty="0"/>
              <a:t>millions of service developers and billions of end users, the </a:t>
            </a:r>
            <a:r>
              <a:rPr lang="en-IN" dirty="0" err="1"/>
              <a:t>nextgeneration</a:t>
            </a:r>
            <a:r>
              <a:rPr lang="en-IN" dirty="0"/>
              <a:t> cloud </a:t>
            </a:r>
            <a:r>
              <a:rPr lang="en-IN" dirty="0" smtClean="0"/>
              <a:t>computing </a:t>
            </a:r>
            <a:r>
              <a:rPr lang="en-IN" dirty="0"/>
              <a:t>and data </a:t>
            </a:r>
            <a:r>
              <a:rPr lang="en-IN" dirty="0" err="1"/>
              <a:t>center</a:t>
            </a:r>
            <a:r>
              <a:rPr lang="en-IN" dirty="0"/>
              <a:t> infrastructure </a:t>
            </a:r>
            <a:r>
              <a:rPr lang="en-IN" dirty="0" smtClean="0"/>
              <a:t>will have </a:t>
            </a:r>
            <a:r>
              <a:rPr lang="en-IN" dirty="0"/>
              <a:t>to follow an evolution similar to the one that led to the </a:t>
            </a:r>
            <a:r>
              <a:rPr lang="en-IN" dirty="0" smtClean="0"/>
              <a:t>creation of </a:t>
            </a:r>
            <a:r>
              <a:rPr lang="en-IN" dirty="0"/>
              <a:t>scalable telecommunication networks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3. In the future, network-based CSPs will leverage virtualization </a:t>
            </a:r>
            <a:r>
              <a:rPr lang="en-IN" dirty="0" smtClean="0"/>
              <a:t>technologies </a:t>
            </a:r>
            <a:r>
              <a:rPr lang="en-IN" dirty="0"/>
              <a:t>to be able to allocate just the right levels of virtualized </a:t>
            </a:r>
            <a:r>
              <a:rPr lang="en-IN" dirty="0" smtClean="0"/>
              <a:t>compute, network</a:t>
            </a:r>
            <a:r>
              <a:rPr lang="en-IN" dirty="0"/>
              <a:t>, and storage resources to individual applications based on </a:t>
            </a:r>
            <a:r>
              <a:rPr lang="en-IN" dirty="0" err="1"/>
              <a:t>realtime</a:t>
            </a:r>
            <a:r>
              <a:rPr lang="en-IN" dirty="0"/>
              <a:t> business demand while also providing full service-level </a:t>
            </a:r>
            <a:r>
              <a:rPr lang="en-IN" dirty="0" smtClean="0"/>
              <a:t>assurance of </a:t>
            </a:r>
            <a:r>
              <a:rPr lang="en-IN" dirty="0"/>
              <a:t>availability, performance, and security at a reasonable cost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50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</a:t>
            </a:r>
            <a:r>
              <a:rPr lang="en-IN" b="1" dirty="0" smtClean="0"/>
              <a:t>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• The need to protect confidential business, government, or regulatory</a:t>
            </a:r>
            <a:br>
              <a:rPr lang="en-IN" dirty="0"/>
            </a:br>
            <a:r>
              <a:rPr lang="en-IN" dirty="0"/>
              <a:t>data</a:t>
            </a:r>
            <a:br>
              <a:rPr lang="en-IN" dirty="0"/>
            </a:br>
            <a:r>
              <a:rPr lang="en-IN" dirty="0"/>
              <a:t>• Cloud service models with multiple tenants sharing the same</a:t>
            </a:r>
            <a:br>
              <a:rPr lang="en-IN" dirty="0"/>
            </a:br>
            <a:r>
              <a:rPr lang="en-IN" dirty="0"/>
              <a:t>infrastructure</a:t>
            </a:r>
            <a:br>
              <a:rPr lang="en-IN" dirty="0"/>
            </a:br>
            <a:r>
              <a:rPr lang="en-IN" dirty="0"/>
              <a:t>• Data mobility and legal issues relative to such government rules as</a:t>
            </a:r>
            <a:br>
              <a:rPr lang="en-IN" dirty="0"/>
            </a:br>
            <a:r>
              <a:rPr lang="en-IN" dirty="0"/>
              <a:t>the European Union (EU) Data Privacy Directive</a:t>
            </a:r>
            <a:br>
              <a:rPr lang="en-IN" dirty="0"/>
            </a:br>
            <a:r>
              <a:rPr lang="en-IN" dirty="0"/>
              <a:t>• Lack of standards about how CSPs securely recycle disk space and</a:t>
            </a:r>
            <a:br>
              <a:rPr lang="en-IN" dirty="0"/>
            </a:br>
            <a:r>
              <a:rPr lang="en-IN" dirty="0"/>
              <a:t>erase existing data</a:t>
            </a:r>
            <a:br>
              <a:rPr lang="en-IN" dirty="0"/>
            </a:br>
            <a:r>
              <a:rPr lang="en-IN" dirty="0"/>
              <a:t>• Auditing, reporting, and compliance concerns</a:t>
            </a:r>
            <a:br>
              <a:rPr lang="en-IN" dirty="0"/>
            </a:br>
            <a:r>
              <a:rPr lang="en-IN" dirty="0"/>
              <a:t>• Loss of visibility to key security and operational intelligence that no</a:t>
            </a:r>
            <a:br>
              <a:rPr lang="en-IN" dirty="0"/>
            </a:br>
            <a:r>
              <a:rPr lang="en-IN" dirty="0"/>
              <a:t>longer is available to feed enterprise IT security intelligence and risk</a:t>
            </a:r>
            <a:br>
              <a:rPr lang="en-IN" dirty="0"/>
            </a:br>
            <a:r>
              <a:rPr lang="en-IN" dirty="0"/>
              <a:t>management</a:t>
            </a:r>
            <a:br>
              <a:rPr lang="en-IN" dirty="0"/>
            </a:br>
            <a:r>
              <a:rPr lang="en-IN" dirty="0"/>
              <a:t>• A new type of insider who does not even work for your company but</a:t>
            </a:r>
            <a:br>
              <a:rPr lang="en-IN" dirty="0"/>
            </a:br>
            <a:r>
              <a:rPr lang="en-IN" dirty="0"/>
              <a:t>may have control and visibility into your </a:t>
            </a:r>
            <a:r>
              <a:rPr lang="en-IN" dirty="0" smtClean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14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i="1" dirty="0"/>
              <a:t>Breach notification and data residency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Not all data require equal protection, </a:t>
            </a:r>
            <a:r>
              <a:rPr lang="en-IN" dirty="0" smtClean="0"/>
              <a:t>so businesses </a:t>
            </a:r>
            <a:r>
              <a:rPr lang="en-IN" dirty="0"/>
              <a:t>should categorize data intended for cloud storage and identify</a:t>
            </a:r>
            <a:br>
              <a:rPr lang="en-IN" dirty="0"/>
            </a:br>
            <a:r>
              <a:rPr lang="en-IN" dirty="0"/>
              <a:t>any compliance requirements in relation to data breach notification or if </a:t>
            </a:r>
            <a:r>
              <a:rPr lang="en-IN" dirty="0" smtClean="0"/>
              <a:t>data may </a:t>
            </a:r>
            <a:r>
              <a:rPr lang="en-IN" dirty="0"/>
              <a:t>not be stored in other jurisdictions.</a:t>
            </a:r>
            <a:br>
              <a:rPr lang="en-IN" dirty="0"/>
            </a:br>
            <a:r>
              <a:rPr lang="en-IN" dirty="0"/>
              <a:t>Gartner also recommends that enterprises should put in place an </a:t>
            </a:r>
            <a:r>
              <a:rPr lang="en-IN" dirty="0" smtClean="0"/>
              <a:t>enterprise data </a:t>
            </a:r>
            <a:r>
              <a:rPr lang="en-IN" dirty="0"/>
              <a:t>security plan that sets out the business process for managing access </a:t>
            </a:r>
            <a:r>
              <a:rPr lang="en-IN" dirty="0" smtClean="0"/>
              <a:t>requests from </a:t>
            </a:r>
            <a:r>
              <a:rPr lang="en-IN" dirty="0"/>
              <a:t>government law enforcement authorities. The plan should take stakeholders into account, such as legal, contract, and business units, security, and IT.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2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i="1" dirty="0"/>
              <a:t>Data management at rest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Businesses </a:t>
            </a:r>
            <a:r>
              <a:rPr lang="en-IN" dirty="0"/>
              <a:t>should ask specific questions to determine the CSP’s data storage life cycle and security </a:t>
            </a:r>
            <a:r>
              <a:rPr lang="en-IN" dirty="0" smtClean="0"/>
              <a:t>policy. Businesses </a:t>
            </a:r>
            <a:r>
              <a:rPr lang="en-IN" dirty="0"/>
              <a:t>should find out </a:t>
            </a:r>
            <a:r>
              <a:rPr lang="en-IN" dirty="0" smtClean="0"/>
              <a:t>if</a:t>
            </a:r>
          </a:p>
          <a:p>
            <a:pPr lvl="2"/>
            <a:r>
              <a:rPr lang="en-IN" dirty="0" smtClean="0"/>
              <a:t>• </a:t>
            </a:r>
            <a:r>
              <a:rPr lang="en-IN" dirty="0"/>
              <a:t>Multitenant storage is being used, and if it is, find out what separation mechanism is being used between </a:t>
            </a:r>
            <a:r>
              <a:rPr lang="en-IN" dirty="0" smtClean="0"/>
              <a:t>tenants</a:t>
            </a:r>
          </a:p>
          <a:p>
            <a:pPr lvl="2"/>
            <a:r>
              <a:rPr lang="en-IN" dirty="0" smtClean="0"/>
              <a:t>• </a:t>
            </a:r>
            <a:r>
              <a:rPr lang="en-IN" dirty="0"/>
              <a:t>Mechanisms such as tagging are used to prevent data being replicated to specific countries or </a:t>
            </a:r>
            <a:r>
              <a:rPr lang="en-IN" dirty="0" smtClean="0"/>
              <a:t>regions</a:t>
            </a:r>
          </a:p>
          <a:p>
            <a:pPr lvl="1"/>
            <a:r>
              <a:rPr lang="en-IN" dirty="0" smtClean="0"/>
              <a:t>Storage </a:t>
            </a:r>
            <a:r>
              <a:rPr lang="en-IN" dirty="0"/>
              <a:t>used for archive and backup is encrypted and the key </a:t>
            </a:r>
            <a:r>
              <a:rPr lang="en-IN" dirty="0" smtClean="0"/>
              <a:t>management strategy </a:t>
            </a:r>
            <a:r>
              <a:rPr lang="en-IN" dirty="0"/>
              <a:t>includes a strong identity and access management policy to </a:t>
            </a:r>
            <a:r>
              <a:rPr lang="en-IN" dirty="0" smtClean="0"/>
              <a:t>restrict access </a:t>
            </a:r>
            <a:r>
              <a:rPr lang="en-IN" dirty="0"/>
              <a:t>within certain jurisdictions.</a:t>
            </a:r>
            <a:br>
              <a:rPr lang="en-IN" dirty="0"/>
            </a:br>
            <a:r>
              <a:rPr lang="en-IN" dirty="0"/>
              <a:t>Gartner recommends that businesses use encryption to implement </a:t>
            </a:r>
            <a:r>
              <a:rPr lang="en-IN" dirty="0" smtClean="0"/>
              <a:t>end-of life </a:t>
            </a:r>
            <a:r>
              <a:rPr lang="en-IN" dirty="0"/>
              <a:t>strategies by deleting the keys to digitally shred the data while </a:t>
            </a:r>
            <a:r>
              <a:rPr lang="en-IN" dirty="0" smtClean="0"/>
              <a:t>ensuring that </a:t>
            </a:r>
            <a:r>
              <a:rPr lang="en-IN" dirty="0"/>
              <a:t>keys are not compromised or replicated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81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/>
              <a:t>Data protection in motion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As </a:t>
            </a:r>
            <a:r>
              <a:rPr lang="en-IN" dirty="0"/>
              <a:t>a minimum requirement, Gartner recommends</a:t>
            </a:r>
            <a:br>
              <a:rPr lang="en-IN" dirty="0"/>
            </a:br>
            <a:r>
              <a:rPr lang="en-IN" dirty="0"/>
              <a:t>that businesses ensure that the CSP will support secure communication protocols such as Secure Socket Layer (SSL)/Transport Layer Security (TLS) </a:t>
            </a:r>
            <a:r>
              <a:rPr lang="en-IN" dirty="0" smtClean="0"/>
              <a:t>for browser </a:t>
            </a:r>
            <a:r>
              <a:rPr lang="en-IN" dirty="0"/>
              <a:t>access or virtual private network (VPN)–based connections for system access for protected access to their </a:t>
            </a:r>
            <a:r>
              <a:rPr lang="en-IN" dirty="0" smtClean="0"/>
              <a:t>services.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research note says that businesses always encrypt sensitive data </a:t>
            </a:r>
            <a:r>
              <a:rPr lang="en-IN" dirty="0" smtClean="0"/>
              <a:t>in motion </a:t>
            </a:r>
            <a:r>
              <a:rPr lang="en-IN" dirty="0"/>
              <a:t>to the cloud, but if data are unencrypted while in use or storage, </a:t>
            </a:r>
            <a:r>
              <a:rPr lang="en-IN" dirty="0" smtClean="0"/>
              <a:t>it will </a:t>
            </a:r>
            <a:r>
              <a:rPr lang="en-IN" dirty="0"/>
              <a:t>be incumbent on the enterprise to mitigate against data breaches.</a:t>
            </a:r>
            <a:br>
              <a:rPr lang="en-IN" dirty="0"/>
            </a:br>
            <a:r>
              <a:rPr lang="en-IN" dirty="0"/>
              <a:t>In IaaS, Gartner recommends that businesses </a:t>
            </a:r>
            <a:r>
              <a:rPr lang="en-IN" dirty="0" err="1"/>
              <a:t>favor</a:t>
            </a:r>
            <a:r>
              <a:rPr lang="en-IN" dirty="0"/>
              <a:t> CSPs that provide network separation among tenants, so that one tenant cannot see another’s network traffic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75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1158</TotalTime>
  <Words>685</Words>
  <Application>Microsoft Office PowerPoint</Application>
  <PresentationFormat>On-screen Show (4:3)</PresentationFormat>
  <Paragraphs>94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Introduction to Cloud Computing Unit 3- Day5 Security in the Cloud</vt:lpstr>
      <vt:lpstr>Recap</vt:lpstr>
      <vt:lpstr>Cloud General Challenges</vt:lpstr>
      <vt:lpstr>Security Aspects</vt:lpstr>
      <vt:lpstr>Security Aspects – key areas</vt:lpstr>
      <vt:lpstr>Data Security</vt:lpstr>
      <vt:lpstr>Data Security</vt:lpstr>
      <vt:lpstr>Data Security</vt:lpstr>
      <vt:lpstr>Data Security</vt:lpstr>
      <vt:lpstr>Data Center Security : Virtualization</vt:lpstr>
      <vt:lpstr>Data Center Security : Access Control</vt:lpstr>
      <vt:lpstr>Encryption and Decryption</vt:lpstr>
      <vt:lpstr>Virtualization Security</vt:lpstr>
      <vt:lpstr>Network Security</vt:lpstr>
      <vt:lpstr>Platform-Related Security</vt:lpstr>
      <vt:lpstr>SaaS Security Issues</vt:lpstr>
      <vt:lpstr>PaaS Security Issues</vt:lpstr>
      <vt:lpstr>IaaS Security Issues</vt:lpstr>
      <vt:lpstr>Audit &amp; Compliance</vt:lpstr>
      <vt:lpstr>Disaster Recovery</vt:lpstr>
      <vt:lpstr>Privacy &amp; Integrity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15</cp:revision>
  <dcterms:created xsi:type="dcterms:W3CDTF">2006-08-16T00:00:00Z</dcterms:created>
  <dcterms:modified xsi:type="dcterms:W3CDTF">2015-09-29T05:36:01Z</dcterms:modified>
</cp:coreProperties>
</file>